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9" r:id="rId9"/>
    <p:sldId id="263" r:id="rId10"/>
    <p:sldId id="264" r:id="rId11"/>
    <p:sldId id="265" r:id="rId12"/>
    <p:sldId id="266" r:id="rId13"/>
    <p:sldId id="268" r:id="rId14"/>
    <p:sldId id="267" r:id="rId1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2D5A04BF-9C74-4C8C-9D51-9E1AE015AE2E}" type="datetimeFigureOut">
              <a:rPr lang="it-IT" smtClean="0"/>
              <a:t>03/01/2016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B990DA7-5843-4E1B-8736-11A6B51EB2E6}" type="slidenum">
              <a:rPr lang="it-IT" smtClean="0"/>
              <a:t>‹N›</a:t>
            </a:fld>
            <a:endParaRPr lang="it-IT"/>
          </a:p>
        </p:txBody>
      </p:sp>
    </p:spTree>
    <p:extLst>
      <p:ext uri="{BB962C8B-B14F-4D97-AF65-F5344CB8AC3E}">
        <p14:creationId xmlns:p14="http://schemas.microsoft.com/office/powerpoint/2010/main" val="869360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D5A04BF-9C74-4C8C-9D51-9E1AE015AE2E}" type="datetimeFigureOut">
              <a:rPr lang="it-IT" smtClean="0"/>
              <a:t>03/01/2016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B990DA7-5843-4E1B-8736-11A6B51EB2E6}" type="slidenum">
              <a:rPr lang="it-IT" smtClean="0"/>
              <a:t>‹N›</a:t>
            </a:fld>
            <a:endParaRPr lang="it-IT"/>
          </a:p>
        </p:txBody>
      </p:sp>
    </p:spTree>
    <p:extLst>
      <p:ext uri="{BB962C8B-B14F-4D97-AF65-F5344CB8AC3E}">
        <p14:creationId xmlns:p14="http://schemas.microsoft.com/office/powerpoint/2010/main" val="2448183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D5A04BF-9C74-4C8C-9D51-9E1AE015AE2E}" type="datetimeFigureOut">
              <a:rPr lang="it-IT" smtClean="0"/>
              <a:t>03/01/2016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B990DA7-5843-4E1B-8736-11A6B51EB2E6}" type="slidenum">
              <a:rPr lang="it-IT" smtClean="0"/>
              <a:t>‹N›</a:t>
            </a:fld>
            <a:endParaRPr lang="it-IT"/>
          </a:p>
        </p:txBody>
      </p:sp>
    </p:spTree>
    <p:extLst>
      <p:ext uri="{BB962C8B-B14F-4D97-AF65-F5344CB8AC3E}">
        <p14:creationId xmlns:p14="http://schemas.microsoft.com/office/powerpoint/2010/main" val="1048361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D5A04BF-9C74-4C8C-9D51-9E1AE015AE2E}" type="datetimeFigureOut">
              <a:rPr lang="it-IT" smtClean="0"/>
              <a:t>03/01/2016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B990DA7-5843-4E1B-8736-11A6B51EB2E6}" type="slidenum">
              <a:rPr lang="it-IT" smtClean="0"/>
              <a:t>‹N›</a:t>
            </a:fld>
            <a:endParaRPr lang="it-IT"/>
          </a:p>
        </p:txBody>
      </p:sp>
    </p:spTree>
    <p:extLst>
      <p:ext uri="{BB962C8B-B14F-4D97-AF65-F5344CB8AC3E}">
        <p14:creationId xmlns:p14="http://schemas.microsoft.com/office/powerpoint/2010/main" val="1525829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2D5A04BF-9C74-4C8C-9D51-9E1AE015AE2E}" type="datetimeFigureOut">
              <a:rPr lang="it-IT" smtClean="0"/>
              <a:t>03/01/2016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B990DA7-5843-4E1B-8736-11A6B51EB2E6}" type="slidenum">
              <a:rPr lang="it-IT" smtClean="0"/>
              <a:t>‹N›</a:t>
            </a:fld>
            <a:endParaRPr lang="it-IT"/>
          </a:p>
        </p:txBody>
      </p:sp>
    </p:spTree>
    <p:extLst>
      <p:ext uri="{BB962C8B-B14F-4D97-AF65-F5344CB8AC3E}">
        <p14:creationId xmlns:p14="http://schemas.microsoft.com/office/powerpoint/2010/main" val="692842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2D5A04BF-9C74-4C8C-9D51-9E1AE015AE2E}" type="datetimeFigureOut">
              <a:rPr lang="it-IT" smtClean="0"/>
              <a:t>03/01/2016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B990DA7-5843-4E1B-8736-11A6B51EB2E6}" type="slidenum">
              <a:rPr lang="it-IT" smtClean="0"/>
              <a:t>‹N›</a:t>
            </a:fld>
            <a:endParaRPr lang="it-IT"/>
          </a:p>
        </p:txBody>
      </p:sp>
    </p:spTree>
    <p:extLst>
      <p:ext uri="{BB962C8B-B14F-4D97-AF65-F5344CB8AC3E}">
        <p14:creationId xmlns:p14="http://schemas.microsoft.com/office/powerpoint/2010/main" val="636271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2D5A04BF-9C74-4C8C-9D51-9E1AE015AE2E}" type="datetimeFigureOut">
              <a:rPr lang="it-IT" smtClean="0"/>
              <a:t>03/01/2016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9B990DA7-5843-4E1B-8736-11A6B51EB2E6}" type="slidenum">
              <a:rPr lang="it-IT" smtClean="0"/>
              <a:t>‹N›</a:t>
            </a:fld>
            <a:endParaRPr lang="it-IT"/>
          </a:p>
        </p:txBody>
      </p:sp>
    </p:spTree>
    <p:extLst>
      <p:ext uri="{BB962C8B-B14F-4D97-AF65-F5344CB8AC3E}">
        <p14:creationId xmlns:p14="http://schemas.microsoft.com/office/powerpoint/2010/main" val="2052073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2D5A04BF-9C74-4C8C-9D51-9E1AE015AE2E}" type="datetimeFigureOut">
              <a:rPr lang="it-IT" smtClean="0"/>
              <a:t>03/01/2016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9B990DA7-5843-4E1B-8736-11A6B51EB2E6}" type="slidenum">
              <a:rPr lang="it-IT" smtClean="0"/>
              <a:t>‹N›</a:t>
            </a:fld>
            <a:endParaRPr lang="it-IT"/>
          </a:p>
        </p:txBody>
      </p:sp>
    </p:spTree>
    <p:extLst>
      <p:ext uri="{BB962C8B-B14F-4D97-AF65-F5344CB8AC3E}">
        <p14:creationId xmlns:p14="http://schemas.microsoft.com/office/powerpoint/2010/main" val="1380500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D5A04BF-9C74-4C8C-9D51-9E1AE015AE2E}" type="datetimeFigureOut">
              <a:rPr lang="it-IT" smtClean="0"/>
              <a:t>03/01/2016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9B990DA7-5843-4E1B-8736-11A6B51EB2E6}" type="slidenum">
              <a:rPr lang="it-IT" smtClean="0"/>
              <a:t>‹N›</a:t>
            </a:fld>
            <a:endParaRPr lang="it-IT"/>
          </a:p>
        </p:txBody>
      </p:sp>
    </p:spTree>
    <p:extLst>
      <p:ext uri="{BB962C8B-B14F-4D97-AF65-F5344CB8AC3E}">
        <p14:creationId xmlns:p14="http://schemas.microsoft.com/office/powerpoint/2010/main" val="1231045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2D5A04BF-9C74-4C8C-9D51-9E1AE015AE2E}" type="datetimeFigureOut">
              <a:rPr lang="it-IT" smtClean="0"/>
              <a:t>03/01/2016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B990DA7-5843-4E1B-8736-11A6B51EB2E6}" type="slidenum">
              <a:rPr lang="it-IT" smtClean="0"/>
              <a:t>‹N›</a:t>
            </a:fld>
            <a:endParaRPr lang="it-IT"/>
          </a:p>
        </p:txBody>
      </p:sp>
    </p:spTree>
    <p:extLst>
      <p:ext uri="{BB962C8B-B14F-4D97-AF65-F5344CB8AC3E}">
        <p14:creationId xmlns:p14="http://schemas.microsoft.com/office/powerpoint/2010/main" val="2901780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2D5A04BF-9C74-4C8C-9D51-9E1AE015AE2E}" type="datetimeFigureOut">
              <a:rPr lang="it-IT" smtClean="0"/>
              <a:t>03/01/2016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B990DA7-5843-4E1B-8736-11A6B51EB2E6}" type="slidenum">
              <a:rPr lang="it-IT" smtClean="0"/>
              <a:t>‹N›</a:t>
            </a:fld>
            <a:endParaRPr lang="it-IT"/>
          </a:p>
        </p:txBody>
      </p:sp>
    </p:spTree>
    <p:extLst>
      <p:ext uri="{BB962C8B-B14F-4D97-AF65-F5344CB8AC3E}">
        <p14:creationId xmlns:p14="http://schemas.microsoft.com/office/powerpoint/2010/main" val="1470317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5A04BF-9C74-4C8C-9D51-9E1AE015AE2E}" type="datetimeFigureOut">
              <a:rPr lang="it-IT" smtClean="0"/>
              <a:t>03/01/2016</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990DA7-5843-4E1B-8736-11A6B51EB2E6}" type="slidenum">
              <a:rPr lang="it-IT" smtClean="0"/>
              <a:t>‹N›</a:t>
            </a:fld>
            <a:endParaRPr lang="it-IT"/>
          </a:p>
        </p:txBody>
      </p:sp>
    </p:spTree>
    <p:extLst>
      <p:ext uri="{BB962C8B-B14F-4D97-AF65-F5344CB8AC3E}">
        <p14:creationId xmlns:p14="http://schemas.microsoft.com/office/powerpoint/2010/main" val="40548783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hyperlink" Target="http://www.politicheagricole.it/flex/cm/pages/ServeBLOB.php/L/IT/IDPagina/190"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CORSO GUARDIA PESCA F.I.P.S.A.S. – CREMONA </a:t>
            </a:r>
            <a:endParaRPr lang="it-IT" dirty="0"/>
          </a:p>
        </p:txBody>
      </p:sp>
      <p:sp>
        <p:nvSpPr>
          <p:cNvPr id="3" name="Sottotitolo 2"/>
          <p:cNvSpPr>
            <a:spLocks noGrp="1"/>
          </p:cNvSpPr>
          <p:nvPr>
            <p:ph type="subTitle" idx="1"/>
          </p:nvPr>
        </p:nvSpPr>
        <p:spPr/>
        <p:txBody>
          <a:bodyPr/>
          <a:lstStyle/>
          <a:p>
            <a:r>
              <a:rPr lang="it-IT" sz="5400" b="1" dirty="0" smtClean="0">
                <a:solidFill>
                  <a:srgbClr val="FF0000"/>
                </a:solidFill>
              </a:rPr>
              <a:t>LICENZA DI PESCA </a:t>
            </a:r>
          </a:p>
          <a:p>
            <a:endParaRPr lang="it-IT" dirty="0"/>
          </a:p>
        </p:txBody>
      </p:sp>
    </p:spTree>
    <p:extLst>
      <p:ext uri="{BB962C8B-B14F-4D97-AF65-F5344CB8AC3E}">
        <p14:creationId xmlns:p14="http://schemas.microsoft.com/office/powerpoint/2010/main" val="32970914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Lorenzo Ziboni\Desktop\Cremona corso guadie FIPSAS 2015\quadro normativo cremona\licenza pesca prima del 1982.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124744"/>
            <a:ext cx="7772400" cy="9510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0885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Lorenzo Ziboni\Desktop\Cremona corso guadie FIPSAS 2015\quadro normativo cremona\libretto licenza tipo B.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908720"/>
            <a:ext cx="7772400" cy="10688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62084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Lorenzo Ziboni\Desktop\Cremona corso guadie FIPSAS 2015\quadro normativo cremona\licenza pesca prima 1982 - tipo C.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873" y="1124744"/>
            <a:ext cx="7772400" cy="10688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85177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Lorenzo Ziboni\Desktop\Cremona corso guadie FIPSAS 2015\quadro normativo cremona\libretto - licenza pesca prima 1982 - tipo C.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908720"/>
            <a:ext cx="7772400" cy="10688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83625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Lorenzo Ziboni\Desktop\Cremona corso guadie FIPSAS 2015\quadro normativo cremona\libretto - licenza tipo C,.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692696"/>
            <a:ext cx="7772400" cy="10688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3375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827584" y="404664"/>
            <a:ext cx="7704856" cy="6186309"/>
          </a:xfrm>
          <a:prstGeom prst="rect">
            <a:avLst/>
          </a:prstGeom>
          <a:noFill/>
        </p:spPr>
        <p:txBody>
          <a:bodyPr wrap="square" rtlCol="0">
            <a:spAutoFit/>
          </a:bodyPr>
          <a:lstStyle/>
          <a:p>
            <a:pPr algn="just"/>
            <a:r>
              <a:rPr lang="it-IT" dirty="0" smtClean="0"/>
              <a:t>La licenza di pesca ha validità nazionale ed è obbligatoria per poter svolgere l’attività di pesca nelle acque superficiali interne.</a:t>
            </a:r>
          </a:p>
          <a:p>
            <a:pPr algn="just"/>
            <a:r>
              <a:rPr lang="it-IT" dirty="0" smtClean="0"/>
              <a:t>L’art. 131 comma 4 bis della L.R. 31/08 e </a:t>
            </a:r>
            <a:r>
              <a:rPr lang="it-IT" dirty="0" err="1" smtClean="0"/>
              <a:t>succ</a:t>
            </a:r>
            <a:r>
              <a:rPr lang="it-IT" dirty="0" smtClean="0"/>
              <a:t>. </a:t>
            </a:r>
            <a:r>
              <a:rPr lang="it-IT" dirty="0" err="1" smtClean="0"/>
              <a:t>mod</a:t>
            </a:r>
            <a:r>
              <a:rPr lang="it-IT" dirty="0" smtClean="0"/>
              <a:t>. definisce come « attività di pesca « ogni azione diretta a catturare pesci o </a:t>
            </a:r>
            <a:r>
              <a:rPr lang="it-IT" dirty="0" err="1" smtClean="0"/>
              <a:t>ciclostoni</a:t>
            </a:r>
            <a:r>
              <a:rPr lang="it-IT" dirty="0" smtClean="0"/>
              <a:t> nelle acque in cui essi  vivono.</a:t>
            </a:r>
          </a:p>
          <a:p>
            <a:pPr algn="just"/>
            <a:endParaRPr lang="it-IT" dirty="0"/>
          </a:p>
          <a:p>
            <a:pPr algn="just"/>
            <a:r>
              <a:rPr lang="it-IT" dirty="0" smtClean="0"/>
              <a:t>Sul B.U.R.L. supplemento n° 28 del 10 luglio 2015 è stata pubblicata la </a:t>
            </a:r>
            <a:r>
              <a:rPr lang="it-IT" b="1" dirty="0" smtClean="0"/>
              <a:t>Legge Regionale n° 20 del 08 luglio 2015</a:t>
            </a:r>
            <a:r>
              <a:rPr lang="it-IT" dirty="0" smtClean="0"/>
              <a:t> « legge di semplificazione 2015» che all’ </a:t>
            </a:r>
            <a:r>
              <a:rPr lang="it-IT" b="1" dirty="0" smtClean="0"/>
              <a:t>art.</a:t>
            </a:r>
            <a:r>
              <a:rPr lang="it-IT" dirty="0" smtClean="0"/>
              <a:t> </a:t>
            </a:r>
            <a:r>
              <a:rPr lang="it-IT" b="1" dirty="0" smtClean="0"/>
              <a:t>16</a:t>
            </a:r>
            <a:r>
              <a:rPr lang="it-IT" dirty="0" smtClean="0"/>
              <a:t> va a modificare la </a:t>
            </a:r>
            <a:r>
              <a:rPr lang="it-IT" b="1" dirty="0" smtClean="0"/>
              <a:t>L.R. 31/08 e la L.R. 10/03 </a:t>
            </a:r>
            <a:r>
              <a:rPr lang="it-IT" dirty="0" smtClean="0"/>
              <a:t>in materia di licenza di pesca « </a:t>
            </a:r>
            <a:r>
              <a:rPr lang="it-IT" b="1" dirty="0" smtClean="0"/>
              <a:t>dilettantistica» e «Professionale</a:t>
            </a:r>
            <a:r>
              <a:rPr lang="it-IT" dirty="0" smtClean="0"/>
              <a:t>», entrata in vigore sabato 11 luglio 2015.</a:t>
            </a:r>
          </a:p>
          <a:p>
            <a:endParaRPr lang="it-IT" dirty="0"/>
          </a:p>
          <a:p>
            <a:r>
              <a:rPr lang="it-IT" dirty="0" smtClean="0"/>
              <a:t>Ai sensi dell’art. 16 della L. R. 20/15 sussistono le seguenti tipologie di licenza di pesca:</a:t>
            </a:r>
          </a:p>
          <a:p>
            <a:pPr marL="285750" indent="-285750">
              <a:buFontTx/>
              <a:buChar char="-"/>
            </a:pPr>
            <a:r>
              <a:rPr lang="it-IT" dirty="0" smtClean="0"/>
              <a:t>Tipo A: permette: permette la </a:t>
            </a:r>
            <a:r>
              <a:rPr lang="it-IT" b="1" dirty="0" smtClean="0"/>
              <a:t>pesca professionale </a:t>
            </a:r>
            <a:r>
              <a:rPr lang="it-IT" dirty="0" smtClean="0"/>
              <a:t>ai soggetti residenti in Italia con attrezzi specifici individuati per questa categoria dal Regolamento Pesca Provinciale.</a:t>
            </a:r>
          </a:p>
          <a:p>
            <a:pPr marL="285750" indent="-285750">
              <a:buFontTx/>
              <a:buChar char="-"/>
            </a:pPr>
            <a:endParaRPr lang="it-IT" dirty="0" smtClean="0"/>
          </a:p>
          <a:p>
            <a:r>
              <a:rPr lang="it-IT" dirty="0" smtClean="0"/>
              <a:t>- Tipo B: permette la </a:t>
            </a:r>
            <a:r>
              <a:rPr lang="it-IT" b="1" dirty="0" smtClean="0"/>
              <a:t>pesca dilettantistica </a:t>
            </a:r>
            <a:r>
              <a:rPr lang="it-IT" dirty="0" smtClean="0"/>
              <a:t>( sia ai cittadini residenti in Italia che all’estero ) con attrezzi specifici individuati per questa categoria dal Regolamento Pesca Provinciale.</a:t>
            </a:r>
            <a:endParaRPr lang="it-IT" dirty="0"/>
          </a:p>
          <a:p>
            <a:r>
              <a:rPr lang="it-IT" dirty="0" smtClean="0"/>
              <a:t> </a:t>
            </a:r>
          </a:p>
          <a:p>
            <a:endParaRPr lang="it-IT" dirty="0"/>
          </a:p>
        </p:txBody>
      </p:sp>
    </p:spTree>
    <p:extLst>
      <p:ext uri="{BB962C8B-B14F-4D97-AF65-F5344CB8AC3E}">
        <p14:creationId xmlns:p14="http://schemas.microsoft.com/office/powerpoint/2010/main" val="1808870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251520" y="476672"/>
            <a:ext cx="8496944" cy="5909310"/>
          </a:xfrm>
          <a:prstGeom prst="rect">
            <a:avLst/>
          </a:prstGeom>
        </p:spPr>
        <p:txBody>
          <a:bodyPr wrap="square">
            <a:spAutoFit/>
          </a:bodyPr>
          <a:lstStyle/>
          <a:p>
            <a:r>
              <a:rPr lang="it-IT" b="1" dirty="0"/>
              <a:t>Licenza di pesca professionale </a:t>
            </a:r>
            <a:r>
              <a:rPr lang="it-IT" b="1" dirty="0" err="1"/>
              <a:t>Cat</a:t>
            </a:r>
            <a:r>
              <a:rPr lang="it-IT" b="1" dirty="0"/>
              <a:t>. A</a:t>
            </a:r>
          </a:p>
          <a:p>
            <a:r>
              <a:rPr lang="it-IT" dirty="0"/>
              <a:t>La licenza di pesca professionale può essere richiesta alla Provincia di Cremona da coloro che, residenti sul territorio cremonese, intendono esercitare la pesca quale attività lavorativa “esclusiva” o “prevalente”.</a:t>
            </a:r>
          </a:p>
          <a:p>
            <a:r>
              <a:rPr lang="it-IT" dirty="0"/>
              <a:t>Gli interessati devono presentare alla Provincia la domanda di rilascio, su apposita modulistica appositamente predisposta dalla Provincia (</a:t>
            </a:r>
            <a:r>
              <a:rPr lang="it-IT" dirty="0" err="1"/>
              <a:t>vedesi</a:t>
            </a:r>
            <a:r>
              <a:rPr lang="it-IT" dirty="0"/>
              <a:t> allegato), fermo restando che il rilascio della licenza di pesca professionale è subordinata alla partecipazione a specifici corsi di abilitazione.</a:t>
            </a:r>
          </a:p>
          <a:p>
            <a:r>
              <a:rPr lang="it-IT" dirty="0"/>
              <a:t> Infatti l'art. 144 della L.R. 31/08, modificato dall'art. 16 della L.R. 20/15, precisa che </a:t>
            </a:r>
            <a:r>
              <a:rPr lang="it-IT" i="1" dirty="0"/>
              <a:t>"Possono ottenere la licenza soltanto coloro i quali abbiano superato l’esame di idoneità all’esercizio della pesca professionale al termine di un corso di formazione organizzato dalle province secondo apposito programma anch’esso predisposto dalla competente struttura regionale".</a:t>
            </a:r>
            <a:endParaRPr lang="it-IT" dirty="0"/>
          </a:p>
          <a:p>
            <a:r>
              <a:rPr lang="it-IT" dirty="0"/>
              <a:t>Ai sensi dell'art. 16 della L.R. 20/15 la licenza di pesca professionale </a:t>
            </a:r>
            <a:r>
              <a:rPr lang="it-IT" dirty="0" err="1"/>
              <a:t>Cat</a:t>
            </a:r>
            <a:r>
              <a:rPr lang="it-IT" dirty="0"/>
              <a:t>. A ha una durata decennale ed è costituita da un </a:t>
            </a:r>
            <a:r>
              <a:rPr lang="it-IT" dirty="0" smtClean="0"/>
              <a:t>tesserino . secondo </a:t>
            </a:r>
            <a:r>
              <a:rPr lang="it-IT" dirty="0"/>
              <a:t>un apposito modello predisposto dalla  Regione Lombardia.</a:t>
            </a:r>
          </a:p>
          <a:p>
            <a:r>
              <a:rPr lang="it-IT" dirty="0"/>
              <a:t>Una volta ottenuta la licenza di pesca l’interessato deve, prima di iniziare l’attività, iscriversi ai regimi assicurativi I.N.P.S. e I.N.A.I.L. e regolarizzare la propria posizione previdenziale, fiscale e contributiva, aprire una P.IVA ed iscriversi alla Camera di Commercio, così come previsto dalla L. 250/58 e </a:t>
            </a:r>
            <a:r>
              <a:rPr lang="it-IT" dirty="0" err="1"/>
              <a:t>succ</a:t>
            </a:r>
            <a:r>
              <a:rPr lang="it-IT" dirty="0"/>
              <a:t>. </a:t>
            </a:r>
            <a:r>
              <a:rPr lang="it-IT" dirty="0" err="1"/>
              <a:t>mod</a:t>
            </a:r>
            <a:r>
              <a:rPr lang="it-IT" dirty="0"/>
              <a:t>. e dal Regolamento Provinciale dei Pescatori di Professione.</a:t>
            </a:r>
          </a:p>
        </p:txBody>
      </p:sp>
    </p:spTree>
    <p:extLst>
      <p:ext uri="{BB962C8B-B14F-4D97-AF65-F5344CB8AC3E}">
        <p14:creationId xmlns:p14="http://schemas.microsoft.com/office/powerpoint/2010/main" val="3416560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436324" y="404664"/>
            <a:ext cx="8136904" cy="5909310"/>
          </a:xfrm>
          <a:prstGeom prst="rect">
            <a:avLst/>
          </a:prstGeom>
        </p:spPr>
        <p:txBody>
          <a:bodyPr wrap="square">
            <a:spAutoFit/>
          </a:bodyPr>
          <a:lstStyle/>
          <a:p>
            <a:r>
              <a:rPr lang="it-IT" dirty="0"/>
              <a:t>L’interessato deve presentare al Servizio Caccia e Pesca della Provincia la seguente documentazione:</a:t>
            </a:r>
          </a:p>
          <a:p>
            <a:r>
              <a:rPr lang="it-IT" b="1" dirty="0"/>
              <a:t>“modulo di </a:t>
            </a:r>
            <a:r>
              <a:rPr lang="it-IT" b="1" dirty="0" smtClean="0"/>
              <a:t>richiesta ” per </a:t>
            </a:r>
            <a:r>
              <a:rPr lang="it-IT" b="1" dirty="0"/>
              <a:t>il rilascio della licenza </a:t>
            </a:r>
            <a:r>
              <a:rPr lang="it-IT" b="1" dirty="0" err="1" smtClean="0"/>
              <a:t>Cat</a:t>
            </a:r>
            <a:r>
              <a:rPr lang="it-IT" b="1" dirty="0" smtClean="0"/>
              <a:t>. </a:t>
            </a:r>
            <a:r>
              <a:rPr lang="it-IT" b="1" dirty="0"/>
              <a:t>A</a:t>
            </a:r>
            <a:r>
              <a:rPr lang="it-IT" dirty="0"/>
              <a:t> indirizzato alla Provincia e all’I.N.P.S.;</a:t>
            </a:r>
          </a:p>
          <a:p>
            <a:r>
              <a:rPr lang="it-IT" b="1" dirty="0"/>
              <a:t>“scheda pescatore” per la licenza di pesca categoria A</a:t>
            </a:r>
            <a:r>
              <a:rPr lang="it-IT" dirty="0"/>
              <a:t>;</a:t>
            </a:r>
          </a:p>
          <a:p>
            <a:r>
              <a:rPr lang="it-IT" b="1" dirty="0"/>
              <a:t>n. 2 fotografie </a:t>
            </a:r>
            <a:r>
              <a:rPr lang="it-IT" dirty="0"/>
              <a:t>formato </a:t>
            </a:r>
            <a:r>
              <a:rPr lang="it-IT" dirty="0" smtClean="0"/>
              <a:t>tessera uguali </a:t>
            </a:r>
            <a:r>
              <a:rPr lang="it-IT" dirty="0"/>
              <a:t>e recenti;</a:t>
            </a:r>
          </a:p>
          <a:p>
            <a:r>
              <a:rPr lang="it-IT" b="1" dirty="0"/>
              <a:t>n. 2 marche da bollo</a:t>
            </a:r>
            <a:r>
              <a:rPr lang="it-IT" dirty="0"/>
              <a:t> da € 16,00 c/una;</a:t>
            </a:r>
          </a:p>
          <a:p>
            <a:r>
              <a:rPr lang="it-IT" b="1" dirty="0"/>
              <a:t>documento d’identità </a:t>
            </a:r>
            <a:r>
              <a:rPr lang="it-IT" dirty="0"/>
              <a:t>del richiedente (carta d’identità, passaporto o patente auto) in corso di validità o autocertificazione dei propri dati anagrafici e di residenza, ai sensi del D.P.R. 445/2000 e </a:t>
            </a:r>
            <a:r>
              <a:rPr lang="it-IT" dirty="0" err="1"/>
              <a:t>succ</a:t>
            </a:r>
            <a:r>
              <a:rPr lang="it-IT" dirty="0"/>
              <a:t>. </a:t>
            </a:r>
            <a:r>
              <a:rPr lang="it-IT" dirty="0" err="1"/>
              <a:t>mod</a:t>
            </a:r>
            <a:r>
              <a:rPr lang="it-IT" dirty="0"/>
              <a:t>. </a:t>
            </a:r>
            <a:r>
              <a:rPr lang="it-IT" i="1" dirty="0"/>
              <a:t>(il richiedente se non si presenta personalmente in Provincia deve allegare la documentazione citata)</a:t>
            </a:r>
            <a:r>
              <a:rPr lang="it-IT" dirty="0"/>
              <a:t>.</a:t>
            </a:r>
          </a:p>
          <a:p>
            <a:r>
              <a:rPr lang="it-IT" b="1" dirty="0"/>
              <a:t>ricevuta del versamento postale delle spese d’istruttoria provinciali di € 15,00</a:t>
            </a:r>
            <a:r>
              <a:rPr lang="it-IT" dirty="0"/>
              <a:t> effettuato, tramite bollettino postale, sul c/c n° 284265 intestato alla Provincia di Cremona Servizio Tesoreria C.so V. Emanuele II, 17 – 26100 Cremona - con causale “licenza di pesca A”;</a:t>
            </a:r>
          </a:p>
          <a:p>
            <a:r>
              <a:rPr lang="it-IT" b="1" dirty="0"/>
              <a:t>attestato di abilitazione</a:t>
            </a:r>
            <a:r>
              <a:rPr lang="it-IT" dirty="0"/>
              <a:t> rilasciato ai sensi dell'art. 114 comma 1 bis) della L.R. 31/08</a:t>
            </a:r>
          </a:p>
          <a:p>
            <a:r>
              <a:rPr lang="it-IT" b="1" dirty="0"/>
              <a:t>ricevuta del versamento postale della tassa regionale di € 45,00 </a:t>
            </a:r>
            <a:r>
              <a:rPr lang="it-IT" dirty="0"/>
              <a:t>effettuato, tramite </a:t>
            </a:r>
            <a:r>
              <a:rPr lang="it-IT" b="1" dirty="0"/>
              <a:t>1) bollettino postale</a:t>
            </a:r>
            <a:r>
              <a:rPr lang="it-IT" dirty="0"/>
              <a:t>:, c/c n° 25911207 intestato alla Regione Lombardia Servizio Tesoreria Via Pirelli, 12 – 20133 Milano – con causale “licenza di pesca A”. </a:t>
            </a:r>
            <a:endParaRPr lang="it-IT" dirty="0" smtClean="0"/>
          </a:p>
          <a:p>
            <a:r>
              <a:rPr lang="it-IT" b="1" dirty="0" smtClean="0"/>
              <a:t>2</a:t>
            </a:r>
            <a:r>
              <a:rPr lang="it-IT" b="1" dirty="0"/>
              <a:t>) bonifico bancario</a:t>
            </a:r>
            <a:r>
              <a:rPr lang="it-IT" dirty="0"/>
              <a:t>: IBAN: IT 67 W 07601 01600 000025911207 intestato a Regione Lombardia – con causale “licenza di pesca A</a:t>
            </a:r>
            <a:r>
              <a:rPr lang="it-IT" dirty="0" smtClean="0"/>
              <a:t>”</a:t>
            </a:r>
            <a:endParaRPr lang="it-IT" dirty="0"/>
          </a:p>
        </p:txBody>
      </p:sp>
    </p:spTree>
    <p:extLst>
      <p:ext uri="{BB962C8B-B14F-4D97-AF65-F5344CB8AC3E}">
        <p14:creationId xmlns:p14="http://schemas.microsoft.com/office/powerpoint/2010/main" val="36479365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251520" y="404664"/>
            <a:ext cx="8568952" cy="923330"/>
          </a:xfrm>
          <a:prstGeom prst="rect">
            <a:avLst/>
          </a:prstGeom>
        </p:spPr>
        <p:txBody>
          <a:bodyPr wrap="square">
            <a:spAutoFit/>
          </a:bodyPr>
          <a:lstStyle/>
          <a:p>
            <a:r>
              <a:rPr lang="it-IT" dirty="0"/>
              <a:t>La validità della licenza è condizionata al versamento annuale della tassa di concessione.</a:t>
            </a:r>
          </a:p>
          <a:p>
            <a:r>
              <a:rPr lang="it-IT" dirty="0"/>
              <a:t>La licenza di pesca professionale ha una validità di 10 anni a partire dalla data di rilascio della stessa.</a:t>
            </a:r>
          </a:p>
        </p:txBody>
      </p:sp>
      <p:sp>
        <p:nvSpPr>
          <p:cNvPr id="6" name="Rettangolo 5"/>
          <p:cNvSpPr/>
          <p:nvPr/>
        </p:nvSpPr>
        <p:spPr>
          <a:xfrm>
            <a:off x="251520" y="1628800"/>
            <a:ext cx="8568952" cy="5355312"/>
          </a:xfrm>
          <a:prstGeom prst="rect">
            <a:avLst/>
          </a:prstGeom>
        </p:spPr>
        <p:txBody>
          <a:bodyPr wrap="square">
            <a:spAutoFit/>
          </a:bodyPr>
          <a:lstStyle/>
          <a:p>
            <a:r>
              <a:rPr lang="it-IT" b="1" dirty="0"/>
              <a:t>Licenza di pesca dilettantistica </a:t>
            </a:r>
            <a:r>
              <a:rPr lang="it-IT" b="1" dirty="0" err="1"/>
              <a:t>Cat</a:t>
            </a:r>
            <a:r>
              <a:rPr lang="it-IT" b="1" dirty="0"/>
              <a:t>. B</a:t>
            </a:r>
          </a:p>
          <a:p>
            <a:r>
              <a:rPr lang="it-IT" dirty="0"/>
              <a:t>Ai sensi della L.R. 31/08 (art.144) </a:t>
            </a:r>
            <a:r>
              <a:rPr lang="it-IT" dirty="0" err="1"/>
              <a:t>succ</a:t>
            </a:r>
            <a:r>
              <a:rPr lang="it-IT" dirty="0"/>
              <a:t>. </a:t>
            </a:r>
            <a:r>
              <a:rPr lang="it-IT" dirty="0" err="1"/>
              <a:t>mod</a:t>
            </a:r>
            <a:r>
              <a:rPr lang="it-IT" dirty="0"/>
              <a:t>. dalla L.R. 20/15 (art. 16) la “nuova” licenza di pesca Tipo B” - in vigore da sabato 11 luglio 2015 - permette la pesca dilettantistica nelle acque interne:</a:t>
            </a:r>
            <a:br>
              <a:rPr lang="it-IT" dirty="0"/>
            </a:br>
            <a:r>
              <a:rPr lang="it-IT" dirty="0"/>
              <a:t>- ai cittadini residenti in </a:t>
            </a:r>
            <a:r>
              <a:rPr lang="it-IT" dirty="0" smtClean="0"/>
              <a:t>Italia</a:t>
            </a:r>
            <a:r>
              <a:rPr lang="it-IT" dirty="0"/>
              <a:t>;</a:t>
            </a:r>
            <a:br>
              <a:rPr lang="it-IT" dirty="0"/>
            </a:br>
            <a:r>
              <a:rPr lang="it-IT" dirty="0"/>
              <a:t>- ai cittadini residenti all'estero,</a:t>
            </a:r>
            <a:br>
              <a:rPr lang="it-IT" dirty="0"/>
            </a:br>
            <a:r>
              <a:rPr lang="it-IT" dirty="0"/>
              <a:t>che possono svolgere la pesca con gli attrezzi individuati per la pesca dilettantistica dal Regolamento Pesca Provinciale.</a:t>
            </a:r>
          </a:p>
          <a:p>
            <a:r>
              <a:rPr lang="it-IT" dirty="0"/>
              <a:t>La licenza di pesca dilettantistica ha una durata di un anno.</a:t>
            </a:r>
            <a:br>
              <a:rPr lang="it-IT" dirty="0"/>
            </a:br>
            <a:r>
              <a:rPr lang="it-IT" dirty="0"/>
              <a:t/>
            </a:r>
            <a:br>
              <a:rPr lang="it-IT" dirty="0"/>
            </a:br>
            <a:r>
              <a:rPr lang="it-IT" dirty="0"/>
              <a:t>Sia la licenza di tipo D che il permesso turistico, previste dalla normativa ormai abrogata, sono confluite – secondo la nuova legge regionale - nella “nuova” licenza dilettantistica di tipo B.</a:t>
            </a:r>
            <a:br>
              <a:rPr lang="it-IT" dirty="0"/>
            </a:br>
            <a:r>
              <a:rPr lang="it-IT" dirty="0"/>
              <a:t/>
            </a:r>
            <a:br>
              <a:rPr lang="it-IT" dirty="0"/>
            </a:br>
            <a:r>
              <a:rPr lang="it-IT" dirty="0"/>
              <a:t>La licenza di pesca dilettantistica di tipo B è costituita, dalla sola ricevuta di versamento della tassa di concessione regionale (che ha una durata di un anno dalla data di pagamento), da esibirsi assieme ad un documento d'identità, su cui devono essere riportati:</a:t>
            </a:r>
            <a:br>
              <a:rPr lang="it-IT" dirty="0"/>
            </a:br>
            <a:endParaRPr lang="it-IT" dirty="0"/>
          </a:p>
        </p:txBody>
      </p:sp>
    </p:spTree>
    <p:extLst>
      <p:ext uri="{BB962C8B-B14F-4D97-AF65-F5344CB8AC3E}">
        <p14:creationId xmlns:p14="http://schemas.microsoft.com/office/powerpoint/2010/main" val="3271151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308555"/>
            <a:ext cx="8640960" cy="646331"/>
          </a:xfrm>
          <a:prstGeom prst="rect">
            <a:avLst/>
          </a:prstGeom>
        </p:spPr>
        <p:txBody>
          <a:bodyPr wrap="square">
            <a:spAutoFit/>
          </a:bodyPr>
          <a:lstStyle/>
          <a:p>
            <a:r>
              <a:rPr lang="it-IT" dirty="0" smtClean="0"/>
              <a:t>- </a:t>
            </a:r>
            <a:r>
              <a:rPr lang="it-IT" dirty="0"/>
              <a:t>dati anagrafici del pescatore (nome, cognome, via e località di residenza)</a:t>
            </a:r>
            <a:br>
              <a:rPr lang="it-IT" dirty="0"/>
            </a:br>
            <a:r>
              <a:rPr lang="it-IT" dirty="0"/>
              <a:t>- causale del versamento (licenza di pesca tipo B).</a:t>
            </a:r>
          </a:p>
        </p:txBody>
      </p:sp>
      <p:sp>
        <p:nvSpPr>
          <p:cNvPr id="3" name="Rettangolo 2"/>
          <p:cNvSpPr/>
          <p:nvPr/>
        </p:nvSpPr>
        <p:spPr>
          <a:xfrm>
            <a:off x="395536" y="954886"/>
            <a:ext cx="8280920" cy="5355312"/>
          </a:xfrm>
          <a:prstGeom prst="rect">
            <a:avLst/>
          </a:prstGeom>
        </p:spPr>
        <p:txBody>
          <a:bodyPr wrap="square">
            <a:spAutoFit/>
          </a:bodyPr>
          <a:lstStyle/>
          <a:p>
            <a:r>
              <a:rPr lang="it-IT" dirty="0"/>
              <a:t>Sono </a:t>
            </a:r>
            <a:r>
              <a:rPr lang="it-IT" b="1" dirty="0"/>
              <a:t>esonerati </a:t>
            </a:r>
            <a:r>
              <a:rPr lang="it-IT" dirty="0"/>
              <a:t>dal possesso della licenza di pesca di tipo B i  soggetti residenti nel territorio italiano di:</a:t>
            </a:r>
            <a:br>
              <a:rPr lang="it-IT" dirty="0"/>
            </a:br>
            <a:r>
              <a:rPr lang="it-IT" dirty="0"/>
              <a:t>- </a:t>
            </a:r>
            <a:r>
              <a:rPr lang="it-IT" b="1" dirty="0"/>
              <a:t>età inferiore a diciotto anni</a:t>
            </a:r>
            <a:r>
              <a:rPr lang="it-IT" dirty="0"/>
              <a:t>;</a:t>
            </a:r>
            <a:br>
              <a:rPr lang="it-IT" dirty="0"/>
            </a:br>
            <a:r>
              <a:rPr lang="it-IT" dirty="0"/>
              <a:t>-</a:t>
            </a:r>
            <a:r>
              <a:rPr lang="it-IT" b="1" dirty="0"/>
              <a:t> età superiore a sessantacinque</a:t>
            </a:r>
            <a:r>
              <a:rPr lang="it-IT" dirty="0"/>
              <a:t>;</a:t>
            </a:r>
            <a:br>
              <a:rPr lang="it-IT" dirty="0"/>
            </a:br>
            <a:r>
              <a:rPr lang="it-IT" dirty="0"/>
              <a:t>- ed </a:t>
            </a:r>
            <a:r>
              <a:rPr lang="it-IT" b="1" dirty="0"/>
              <a:t>i portatori di handicap</a:t>
            </a:r>
            <a:r>
              <a:rPr lang="it-IT" dirty="0"/>
              <a:t> di cui all’articolo 3 della legge 5 febbraio 1992, n. 104  (Legge quadro per l’assistenza, l’integrazione sociale e i diritti delle persone handicappate),</a:t>
            </a:r>
            <a:br>
              <a:rPr lang="it-IT" dirty="0"/>
            </a:br>
            <a:r>
              <a:rPr lang="it-IT" dirty="0"/>
              <a:t/>
            </a:r>
            <a:br>
              <a:rPr lang="it-IT" dirty="0"/>
            </a:br>
            <a:r>
              <a:rPr lang="it-IT" dirty="0"/>
              <a:t>che esercitino la pesca con l’uso della sola canna, con o senza mulinello, armata con uno o più ami.</a:t>
            </a:r>
            <a:br>
              <a:rPr lang="it-IT" dirty="0"/>
            </a:br>
            <a:r>
              <a:rPr lang="it-IT" dirty="0"/>
              <a:t/>
            </a:r>
            <a:br>
              <a:rPr lang="it-IT" dirty="0"/>
            </a:br>
            <a:r>
              <a:rPr lang="it-IT" dirty="0"/>
              <a:t>A partire dall'entrata in vigore della Legge Regionale n. 20 del 08 luglio 2015 la t</a:t>
            </a:r>
            <a:r>
              <a:rPr lang="it-IT" b="1" dirty="0"/>
              <a:t>assa annuale regionale </a:t>
            </a:r>
            <a:r>
              <a:rPr lang="it-IT" dirty="0"/>
              <a:t>per la licenza di tipo B è pari a</a:t>
            </a:r>
            <a:r>
              <a:rPr lang="it-IT" b="1" dirty="0"/>
              <a:t> € 23,00</a:t>
            </a:r>
            <a:r>
              <a:rPr lang="it-IT" dirty="0"/>
              <a:t>,</a:t>
            </a:r>
            <a:br>
              <a:rPr lang="it-IT" dirty="0"/>
            </a:br>
            <a:r>
              <a:rPr lang="it-IT" dirty="0"/>
              <a:t/>
            </a:r>
            <a:br>
              <a:rPr lang="it-IT" dirty="0"/>
            </a:br>
            <a:r>
              <a:rPr lang="it-IT" b="1" dirty="0"/>
              <a:t>La tassa può essere versata </a:t>
            </a:r>
            <a:r>
              <a:rPr lang="it-IT" dirty="0"/>
              <a:t>tramite :</a:t>
            </a:r>
            <a:br>
              <a:rPr lang="it-IT" dirty="0"/>
            </a:br>
            <a:r>
              <a:rPr lang="it-IT" dirty="0"/>
              <a:t>1) bollettino di C/C postale n. 25911207 intestato alla Regione Lombardia Servizio Tesoreria Milano,</a:t>
            </a:r>
            <a:br>
              <a:rPr lang="it-IT" dirty="0"/>
            </a:br>
            <a:r>
              <a:rPr lang="it-IT" dirty="0"/>
              <a:t>2) bonifico bancario  IBAN: IT 67 W 07601 01600 000025911207 intestato a Regione Lombardia.</a:t>
            </a:r>
          </a:p>
        </p:txBody>
      </p:sp>
    </p:spTree>
    <p:extLst>
      <p:ext uri="{BB962C8B-B14F-4D97-AF65-F5344CB8AC3E}">
        <p14:creationId xmlns:p14="http://schemas.microsoft.com/office/powerpoint/2010/main" val="3184240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95536" y="404664"/>
            <a:ext cx="8352928" cy="2031325"/>
          </a:xfrm>
          <a:prstGeom prst="rect">
            <a:avLst/>
          </a:prstGeom>
        </p:spPr>
        <p:txBody>
          <a:bodyPr wrap="square">
            <a:spAutoFit/>
          </a:bodyPr>
          <a:lstStyle/>
          <a:p>
            <a:r>
              <a:rPr lang="it-IT" dirty="0"/>
              <a:t>Le licenze di pesca di tipo B rilasciate alla data di entrata in vigore della L.R. 20/15 (11.07.15) restano valide fino alla scaden­za della relativa tassa annuale di concessione. Dopo tale data, le suddette licenze sono costituite dalla ricevuta di versamento della relativa tassa di concessione pari ad € 23,00 (Titolo II della Tabella A della l</a:t>
            </a:r>
            <a:r>
              <a:rPr lang="it-IT" dirty="0" smtClean="0"/>
              <a:t>. r</a:t>
            </a:r>
            <a:r>
              <a:rPr lang="it-IT" dirty="0"/>
              <a:t>. 10/2003).</a:t>
            </a:r>
            <a:br>
              <a:rPr lang="it-IT" dirty="0"/>
            </a:br>
            <a:r>
              <a:rPr lang="it-IT" dirty="0"/>
              <a:t/>
            </a:r>
            <a:br>
              <a:rPr lang="it-IT" dirty="0"/>
            </a:br>
            <a:r>
              <a:rPr lang="it-IT" dirty="0"/>
              <a:t>Le licenze di pesca di tipo D rilasciate alla data di entrata in vigore della presente legge restano valide fino alla scadenza.</a:t>
            </a:r>
          </a:p>
        </p:txBody>
      </p:sp>
      <p:pic>
        <p:nvPicPr>
          <p:cNvPr id="1026" name="Picture 2" descr="C:\Users\Lorenzo Ziboni\Desktop\ASD.Pesca Endinese 2015\licenza pesca regione lombardia 2015.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440" y="2736629"/>
            <a:ext cx="8064896" cy="5112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0100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95536" y="404664"/>
            <a:ext cx="8424936" cy="4247317"/>
          </a:xfrm>
          <a:prstGeom prst="rect">
            <a:avLst/>
          </a:prstGeom>
        </p:spPr>
        <p:txBody>
          <a:bodyPr wrap="square">
            <a:spAutoFit/>
          </a:bodyPr>
          <a:lstStyle/>
          <a:p>
            <a:r>
              <a:rPr lang="it-IT" b="1" dirty="0"/>
              <a:t>Pesca dilettantistica in mare</a:t>
            </a:r>
          </a:p>
          <a:p>
            <a:r>
              <a:rPr lang="it-IT" dirty="0"/>
              <a:t>Come disposto dal Decreto del Ministero delle Politiche Agricole del 06.12.10 è necessario iscriversi al registro on line, appositamente predisposto, per poter esercitare la pesca sportiva e ricreativa in mare. L'attestato dell'avvenuta comunicazione funzionerà da titolo per l'esercizio della pesca. Chi non avrà fatto la comunicazione, se soggetto a controlli, dovrà regolarizzarsi entro dieci giorni per non incorrere in sanzioni.</a:t>
            </a:r>
          </a:p>
          <a:p>
            <a:r>
              <a:rPr lang="it-IT" dirty="0"/>
              <a:t>Ogni informazione è disponibile sul sito del Ministero delle </a:t>
            </a:r>
            <a:r>
              <a:rPr lang="it-IT" dirty="0">
                <a:hlinkClick r:id="rId2"/>
              </a:rPr>
              <a:t>Politiche Agricole</a:t>
            </a:r>
            <a:r>
              <a:rPr lang="it-IT" dirty="0" smtClean="0"/>
              <a:t>.</a:t>
            </a:r>
          </a:p>
          <a:p>
            <a:endParaRPr lang="it-IT" dirty="0"/>
          </a:p>
          <a:p>
            <a:endParaRPr lang="it-IT" dirty="0" smtClean="0"/>
          </a:p>
          <a:p>
            <a:endParaRPr lang="it-IT" dirty="0"/>
          </a:p>
          <a:p>
            <a:endParaRPr lang="it-IT" dirty="0" smtClean="0"/>
          </a:p>
          <a:p>
            <a:endParaRPr lang="it-IT" dirty="0"/>
          </a:p>
          <a:p>
            <a:endParaRPr lang="it-IT" dirty="0" smtClean="0"/>
          </a:p>
          <a:p>
            <a:endParaRPr lang="it-IT" dirty="0"/>
          </a:p>
          <a:p>
            <a:endParaRPr lang="it-IT" dirty="0"/>
          </a:p>
        </p:txBody>
      </p:sp>
    </p:spTree>
    <p:extLst>
      <p:ext uri="{BB962C8B-B14F-4D97-AF65-F5344CB8AC3E}">
        <p14:creationId xmlns:p14="http://schemas.microsoft.com/office/powerpoint/2010/main" val="41049393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Lorenzo Ziboni\Desktop\Cremona corso guadie FIPSAS 2015\quadro normativo cremona\licenza pesca 1982.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271" y="0"/>
            <a:ext cx="8640960" cy="9261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994029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TotalTime>
  <Words>822</Words>
  <Application>Microsoft Office PowerPoint</Application>
  <PresentationFormat>Presentazione su schermo (4:3)</PresentationFormat>
  <Paragraphs>45</Paragraphs>
  <Slides>14</Slides>
  <Notes>0</Notes>
  <HiddenSlides>0</HiddenSlides>
  <MMClips>0</MMClips>
  <ScaleCrop>false</ScaleCrop>
  <HeadingPairs>
    <vt:vector size="4" baseType="variant">
      <vt:variant>
        <vt:lpstr>Tema</vt:lpstr>
      </vt:variant>
      <vt:variant>
        <vt:i4>1</vt:i4>
      </vt:variant>
      <vt:variant>
        <vt:lpstr>Titoli diapositive</vt:lpstr>
      </vt:variant>
      <vt:variant>
        <vt:i4>14</vt:i4>
      </vt:variant>
    </vt:vector>
  </HeadingPairs>
  <TitlesOfParts>
    <vt:vector size="15" baseType="lpstr">
      <vt:lpstr>Tema di Office</vt:lpstr>
      <vt:lpstr>CORSO GUARDIA PESCA F.I.P.S.A.S. – CREMONA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CORSO GUARDIA PESCA F.I.P.S.A.S.</dc:title>
  <dc:creator>Lorenzo Ziboni</dc:creator>
  <cp:lastModifiedBy>Lorenzo Ziboni</cp:lastModifiedBy>
  <cp:revision>23</cp:revision>
  <dcterms:created xsi:type="dcterms:W3CDTF">2015-12-26T18:29:12Z</dcterms:created>
  <dcterms:modified xsi:type="dcterms:W3CDTF">2016-01-03T08:54:35Z</dcterms:modified>
</cp:coreProperties>
</file>