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62" r:id="rId6"/>
    <p:sldId id="259" r:id="rId7"/>
    <p:sldId id="263" r:id="rId8"/>
    <p:sldId id="264" r:id="rId9"/>
    <p:sldId id="266" r:id="rId10"/>
    <p:sldId id="267" r:id="rId11"/>
    <p:sldId id="268" r:id="rId12"/>
    <p:sldId id="269" r:id="rId13"/>
    <p:sldId id="276" r:id="rId14"/>
    <p:sldId id="270" r:id="rId15"/>
    <p:sldId id="277" r:id="rId16"/>
    <p:sldId id="271" r:id="rId17"/>
    <p:sldId id="272" r:id="rId18"/>
    <p:sldId id="273" r:id="rId19"/>
    <p:sldId id="279" r:id="rId20"/>
    <p:sldId id="280" r:id="rId21"/>
    <p:sldId id="283" r:id="rId22"/>
    <p:sldId id="281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49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20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547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62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46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18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95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33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55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66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96640-FDFC-4289-BA19-0FAFA6D51689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BBF21-DCF2-414D-AA1F-C83F045B5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2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vincia.cremona.it/cacciapesca/?view=LivTre&amp;id=824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vincia.cremona.it/cacciapesca/?view=Pagina&amp;id=4462" TargetMode="External"/><Relationship Id="rId2" Type="http://schemas.openxmlformats.org/officeDocument/2006/relationships/hyperlink" Target="http://www.provincia.cremona.it/cacciapesca/?view=Pagina&amp;id=4455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rovincia.cremona.it/cacciapesca/?view=Pagina&amp;id=4465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sascremona.it/index.php?page=Campi-Gara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vincia.cremona.it/cacciapesca/?view=Pagina&amp;id=446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vincia.cremona.it/cacciapesca/?view=Pagina&amp;id=4877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vincia.cremona.it/cacciapesca/?view=Pagina&amp;id=4877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sascremona.it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vincia.cremona.it/polizia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Diritti demaniali e diritti esclusivi di pesca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909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3528" y="381582"/>
            <a:ext cx="8496943" cy="572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Centri Privati di Pesca (C.P.P.)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endParaRPr lang="it-IT" altLang="it-IT" sz="45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Ai sensi dell’art. 137 comma 5 della L.R. 31/08 e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succ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mod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it-IT" altLang="it-IT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“laghetti, cave e specchi d'acqua situati all'interno di aree di proprietà privata sono denominati acque pubbliche in disponibilità privata”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Ai sensi degli artt. 14, 15, 16 e 17 del Regolamento Regionale n. 9/03 e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succ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mod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., la Provincia rilascia l'autorizzazione di Centro Privato di Pesca (C.P.P.), chiamati anche comunemente "laghetti di pesca sportiva".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L’attività di pesca nel Centri Privati di Pesca (C.P.P.) viene svolta sotto la responsabilità del soggetto autorizzato, in piena autonomia, ma nel rispetto della normativa regionale e provinciale vigente in materia di pesca e di quanto disposto dall’apposito decreto autorizzativo provinciale.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Requisiti essenziali per poter presentare alla Provincia la richiesta di autorizzazione di Centro Privato di Pesca sono: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- lo specchio d'acqua deve essere già realizzato;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- il richiedente deve avere la disponibilità del terreno interessato dallo specchio d’acqua, ovvero deve esserne il proprietario od il conduttore.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Ai sensi della normativa vigente in materia di pesca l'attività di pesca nei Centri Privati di Pesca non è subordinato al possesso della licenza di pesca.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dirty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6" name="Picture 2" descr="Centri Privati di Pesca (C.P.P.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1395413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987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404664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Nelle “acque pubbliche in disponibilità privata” in cui non è autorizzato un Centro Privato di Pesca l'esercizio della pesca e l'immissione di ittiofauna a scopo di pesca è disciplinato dalla L.R. 31/08 (Titolo IX), dal Regolamento Regionale n. 9/03 - e </a:t>
            </a:r>
            <a:r>
              <a:rPr lang="it-IT" dirty="0" err="1"/>
              <a:t>succ</a:t>
            </a:r>
            <a:r>
              <a:rPr lang="it-IT" dirty="0"/>
              <a:t>. </a:t>
            </a:r>
            <a:r>
              <a:rPr lang="it-IT" dirty="0" err="1"/>
              <a:t>mod</a:t>
            </a:r>
            <a:r>
              <a:rPr lang="it-IT" dirty="0"/>
              <a:t>. - e dalla regolamentazione Provinciale vigente in materia (Piano Ittico, Regolamento Pesca, Regolamento immissione ittiofauna nelle acque superficiali).</a:t>
            </a:r>
          </a:p>
          <a:p>
            <a:r>
              <a:rPr lang="it-IT" dirty="0"/>
              <a:t>Si precisa che su tutto il territorio provinciale (compresi i C.P.P.) vige </a:t>
            </a:r>
            <a:r>
              <a:rPr lang="it-IT"/>
              <a:t>il </a:t>
            </a:r>
            <a:r>
              <a:rPr lang="it-IT" b="1" smtClean="0"/>
              <a:t>divieto </a:t>
            </a:r>
            <a:r>
              <a:rPr lang="it-IT" b="1" dirty="0"/>
              <a:t>di pesca e di transito con canne montate ad una distanza inferiori di 40 m dalle linee elettriche aeree</a:t>
            </a:r>
            <a:r>
              <a:rPr lang="it-IT" dirty="0"/>
              <a:t>, previsto dal Piano Ittico Provinciale. Si rimanda in merito alle indicazioni contenute nell' </a:t>
            </a:r>
            <a:r>
              <a:rPr lang="it-IT" dirty="0">
                <a:hlinkClick r:id="rId2"/>
              </a:rPr>
              <a:t>"Avviso importate sulle linee </a:t>
            </a:r>
            <a:r>
              <a:rPr lang="it-IT" dirty="0" smtClean="0">
                <a:hlinkClick r:id="rId2"/>
              </a:rPr>
              <a:t>elettriche«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791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332656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AVVISO IMPORTANTE SULLE LINEE ELETTRICHE</a:t>
            </a:r>
          </a:p>
          <a:p>
            <a:r>
              <a:rPr lang="it-IT" dirty="0"/>
              <a:t>Si ricorda che </a:t>
            </a:r>
            <a:r>
              <a:rPr lang="it-IT" b="1" dirty="0"/>
              <a:t>le canne da pesca</a:t>
            </a:r>
            <a:r>
              <a:rPr lang="it-IT" dirty="0"/>
              <a:t>, in particolar modo quelle in fibra di carbonio, </a:t>
            </a:r>
            <a:r>
              <a:rPr lang="it-IT" b="1" dirty="0"/>
              <a:t>sono conduttrici di elettricità ed è pericolosissimo avvicinarsi alle linee elettriche</a:t>
            </a:r>
            <a:r>
              <a:rPr lang="it-IT" dirty="0"/>
              <a:t> (a volte poste ad altezza minima di cinque metri da terra) con le canne montate. È possibile infatti che avvenga la scarica elettrica anche senza toccare fisicamente con la canna il conduttore (la linea elettrica). La tensione può infatti provocare un passaggio di corrente aereo.</a:t>
            </a:r>
          </a:p>
          <a:p>
            <a:r>
              <a:rPr lang="it-IT" dirty="0"/>
              <a:t>Si raccomanda pertanto di osservare scrupolosamente le ulteriori disposizioni di sicurezza sotto riportate, fatto salvo il </a:t>
            </a:r>
            <a:r>
              <a:rPr lang="it-IT" b="1" dirty="0"/>
              <a:t>divieto di pesca e di transito con canne montate ad una distanza inferiori di 40 m dalle linee elettriche aeree</a:t>
            </a:r>
            <a:r>
              <a:rPr lang="it-IT" dirty="0"/>
              <a:t>, previsto dal Piano Ittico Provinciale:</a:t>
            </a:r>
          </a:p>
          <a:p>
            <a:r>
              <a:rPr lang="it-IT" dirty="0"/>
              <a:t>prima di montare la canna da pesca occorre esaminare attentamente il territorio per accertare la presenza di linee elettriche nelle vicinanze;</a:t>
            </a:r>
          </a:p>
          <a:p>
            <a:r>
              <a:rPr lang="it-IT" dirty="0"/>
              <a:t>non montare e utilizzare mai la canna da pesca in prossimità di linee elettriche ma tenersi sempre ad un distanza di sicurezza pari ad almeno 40 m;</a:t>
            </a:r>
          </a:p>
          <a:p>
            <a:r>
              <a:rPr lang="it-IT" dirty="0"/>
              <a:t>non mantenere la canna da pesca montata durante gli spostamenti in prossimità di linee elettriche</a:t>
            </a:r>
          </a:p>
          <a:p>
            <a:r>
              <a:rPr lang="it-IT" i="1" dirty="0"/>
              <a:t>in caso di pioggia, nebbia e umidità è necessario essere particolarmente prudenti</a:t>
            </a:r>
            <a:r>
              <a:rPr lang="it-IT" i="1" dirty="0" smtClean="0"/>
              <a:t>.</a:t>
            </a:r>
          </a:p>
          <a:p>
            <a:endParaRPr lang="it-IT" i="1" dirty="0"/>
          </a:p>
          <a:p>
            <a:endParaRPr lang="it-IT" i="1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0889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Immissione di fauna ittica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3679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52631" y="404664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Autorizzazione sulle immissioni d'ittiofauna - informazioni</a:t>
            </a:r>
          </a:p>
          <a:p>
            <a:r>
              <a:rPr lang="it-IT" dirty="0"/>
              <a:t>La Provincia deve autorizzare ogni tipo di immissione d'ittiofauna nel reticolo idrico superficiale - ai sensi dell'art. 140 della L.R. 31/08 - indipendentemente dal fatto che questa avvenga in corsi d'acqua pubblici (fiumi, canali, rogge) o in specchi d'acqua sia essi pubblici o in disponibilità privata (lanche, laghetti privati).</a:t>
            </a:r>
          </a:p>
          <a:p>
            <a:r>
              <a:rPr lang="it-IT" dirty="0"/>
              <a:t>Ai sensi del Regolamento Provinciale sulle immissioni di ittiofauna le richieste scritte devono pervenire alla Provincia. esclusivamente su apposita modulistica predisposta dall'Amministrazione, almeno 30 giorni prima dalla data di immissione.</a:t>
            </a:r>
          </a:p>
          <a:p>
            <a:r>
              <a:rPr lang="it-IT" dirty="0"/>
              <a:t>Nel caso l'immissione di ittiofauna sia pertinente ad una gara di pesca temporanea, l'interessato deve utilizzare la modulistica presente alla pagina "</a:t>
            </a:r>
            <a:r>
              <a:rPr lang="it-IT" dirty="0">
                <a:hlinkClick r:id="rId2"/>
              </a:rPr>
              <a:t>autorizzazione campi gara temporanei</a:t>
            </a:r>
            <a:r>
              <a:rPr lang="it-IT" dirty="0"/>
              <a:t>"</a:t>
            </a:r>
          </a:p>
          <a:p>
            <a:r>
              <a:rPr lang="it-IT" dirty="0"/>
              <a:t>-----</a:t>
            </a:r>
          </a:p>
          <a:p>
            <a:r>
              <a:rPr lang="it-IT" dirty="0"/>
              <a:t>La normativa sopra citata è disponibile nella sezione </a:t>
            </a:r>
            <a:r>
              <a:rPr lang="it-IT" dirty="0">
                <a:hlinkClick r:id="rId3"/>
              </a:rPr>
              <a:t>"Normativa Nazionale e Regionale"</a:t>
            </a:r>
            <a:r>
              <a:rPr lang="it-IT" dirty="0"/>
              <a:t> e "</a:t>
            </a:r>
            <a:r>
              <a:rPr lang="it-IT" dirty="0">
                <a:hlinkClick r:id="rId4"/>
              </a:rPr>
              <a:t>Piano ittico e regolamenti provinciali</a:t>
            </a:r>
            <a:r>
              <a:rPr lang="it-IT" dirty="0" smtClean="0"/>
              <a:t>".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9793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66486" y="332656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Informazioni sui campi gara fissi provinciali</a:t>
            </a:r>
          </a:p>
          <a:p>
            <a:r>
              <a:rPr lang="it-IT" dirty="0"/>
              <a:t>Con </a:t>
            </a:r>
            <a:r>
              <a:rPr lang="it-IT" b="1" dirty="0"/>
              <a:t>Deliberazione del Presidente n. 286 del 17.12.15</a:t>
            </a:r>
            <a:r>
              <a:rPr lang="it-IT" dirty="0"/>
              <a:t> è stata approvata la Convenzione con la </a:t>
            </a:r>
            <a:r>
              <a:rPr lang="it-IT" b="1" dirty="0"/>
              <a:t>Sezione Provinciale Pesca Sportiva ed Attività Subacquee di Cremona convenzionata FIPSAS</a:t>
            </a:r>
            <a:r>
              <a:rPr lang="it-IT" dirty="0"/>
              <a:t> per la gestione dei tratti di corso d'acqua in cui sono individuati i campi gara fissi provinciali (fino al 31.12.2020) così come previsto dal Piano Ittico Provinciale e dal Regolamento Provinciale delle Gare e Manifestazioni di Pesca vigente (ai sensi dell'art. 134 della L.R. 31/2008).</a:t>
            </a:r>
          </a:p>
          <a:p>
            <a:r>
              <a:rPr lang="it-IT" dirty="0"/>
              <a:t>All'interno dei tratti in cui sono individuati i campi gara fissi provinciali (in allegato l'elenco dei campi gara), il soggetto gestore esige che la pesca dalla riva venga esercitata solo da coloro i quali, in possesso di regolare licenza di pesca, sono in regola con il pagamento annuale della tessera associativa FIPSAS.</a:t>
            </a:r>
          </a:p>
          <a:p>
            <a:r>
              <a:rPr lang="it-IT" dirty="0"/>
              <a:t>Per ogni informazione in merito, soprattutto per quanto riguarda la prenotazione delle gare di pesca nei campi fissi provinciali, è necessario contattare la </a:t>
            </a:r>
            <a:r>
              <a:rPr lang="it-IT" dirty="0">
                <a:hlinkClick r:id="rId2"/>
              </a:rPr>
              <a:t>Sezione Provinciale Pesca Sportiva ed Attività Subacquee di Cremona convenzionata FIPSAS</a:t>
            </a:r>
            <a:r>
              <a:rPr lang="it-IT" dirty="0"/>
              <a:t> con sede in via Fabio </a:t>
            </a:r>
            <a:r>
              <a:rPr lang="it-IT" dirty="0" err="1"/>
              <a:t>Filzi</a:t>
            </a:r>
            <a:r>
              <a:rPr lang="it-IT" dirty="0"/>
              <a:t>, 35 a Cremona (</a:t>
            </a:r>
            <a:r>
              <a:rPr lang="it-IT" dirty="0" err="1"/>
              <a:t>tel</a:t>
            </a:r>
            <a:r>
              <a:rPr lang="it-IT" dirty="0"/>
              <a:t>/fax 0372 23425 - mail cremona@fipsas.it)</a:t>
            </a:r>
          </a:p>
          <a:p>
            <a:r>
              <a:rPr lang="it-IT" dirty="0"/>
              <a:t>Ai sensi del nuovo Piano Ittico Provinciale nel tratto prospiciente il campo gara del Canale Navigabile in località Spinadesco-Cremona vige il divieto di pesca, così come indicato in loco da apposita </a:t>
            </a:r>
            <a:r>
              <a:rPr lang="it-IT" dirty="0" err="1" smtClean="0"/>
              <a:t>tabelatura</a:t>
            </a:r>
            <a:r>
              <a:rPr lang="it-IT" dirty="0" smtClean="0"/>
              <a:t>.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9790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335845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Autorizzazione campi gara temporanei - informazioni</a:t>
            </a:r>
          </a:p>
          <a:p>
            <a:r>
              <a:rPr lang="it-IT" dirty="0"/>
              <a:t>La prenotazione dei campi di gara temporanei provinciali deve avvenire secondo le disposizioni fissate dal Regolamento Provinciale delle gare e manifestazioni di Pesca, che definisce una serie di aspetti, tra cui le modalità ed i tempi di presentazione della domanda alla Provincia.</a:t>
            </a:r>
          </a:p>
          <a:p>
            <a:r>
              <a:rPr lang="it-IT" dirty="0"/>
              <a:t>La domanda deve pervenire alla Provincia - almeno 40 (quaranta) giorni prima della data di svolgimento della gara di pesca – utilizzando </a:t>
            </a:r>
            <a:r>
              <a:rPr lang="it-IT" dirty="0" err="1"/>
              <a:t>eslusivamente</a:t>
            </a:r>
            <a:r>
              <a:rPr lang="it-IT" dirty="0"/>
              <a:t> il modulo appositamente predisposto dall’Amministrazione, che deve essere redatta in carta legale (salvo i soggetti esenti).</a:t>
            </a:r>
          </a:p>
          <a:p>
            <a:r>
              <a:rPr lang="it-IT" dirty="0"/>
              <a:t>Prima della presentazione della domanda si chiede di leggere attentamente il Regolamento Provinciale delle gare e manifestazioni di Pesca, che è disponibile alla pagina "</a:t>
            </a:r>
            <a:r>
              <a:rPr lang="it-IT" dirty="0">
                <a:hlinkClick r:id="rId2"/>
              </a:rPr>
              <a:t>Piano Ittico e regolamenti </a:t>
            </a:r>
            <a:r>
              <a:rPr lang="it-IT" dirty="0" smtClean="0">
                <a:hlinkClick r:id="rId2"/>
              </a:rPr>
              <a:t>provinciali</a:t>
            </a:r>
            <a:r>
              <a:rPr lang="it-IT" dirty="0" smtClean="0"/>
              <a:t>«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36210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404664"/>
            <a:ext cx="81369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Individuazione campi gara fissi provinciali</a:t>
            </a:r>
          </a:p>
          <a:p>
            <a:r>
              <a:rPr lang="it-IT" dirty="0"/>
              <a:t>Nella presente pagina si allegano le cartografie dei campi gara fissi provinciali individuati dal Piano Ittico Provinciale quali sono:</a:t>
            </a:r>
          </a:p>
          <a:p>
            <a:r>
              <a:rPr lang="it-IT" dirty="0"/>
              <a:t>. </a:t>
            </a:r>
            <a:r>
              <a:rPr lang="it-IT" b="1" dirty="0"/>
              <a:t>1) Canale Navigabile – SPINADESCO </a:t>
            </a:r>
            <a:r>
              <a:rPr lang="it-IT" dirty="0"/>
              <a:t>(comuni di Cremona e Spinadesco) - </a:t>
            </a:r>
            <a:r>
              <a:rPr lang="it-IT" i="1" dirty="0"/>
              <a:t>– cgp.01</a:t>
            </a:r>
            <a:endParaRPr lang="it-IT" dirty="0"/>
          </a:p>
          <a:p>
            <a:r>
              <a:rPr lang="it-IT" dirty="0"/>
              <a:t>In sponda destra (lato Sud) dal ponte Caselli al Manola e dal ponte Manola al Cavatigozzi - lunghezza: 3,2 km; numero massimo di concorrenti: </a:t>
            </a:r>
            <a:r>
              <a:rPr lang="it-IT" b="1" dirty="0"/>
              <a:t>400</a:t>
            </a:r>
            <a:r>
              <a:rPr lang="it-IT" dirty="0"/>
              <a:t>.</a:t>
            </a:r>
          </a:p>
          <a:p>
            <a:r>
              <a:rPr lang="it-IT" dirty="0"/>
              <a:t>Nel tratto prospiciente il campo gara posto sul Canale Navigabile in località Spinadesco – Cremona vige il divieto di pesca.</a:t>
            </a:r>
          </a:p>
          <a:p>
            <a:r>
              <a:rPr lang="it-IT" b="1" dirty="0"/>
              <a:t>2) Canale Navigabile - CROTTA D’ADDA </a:t>
            </a:r>
            <a:r>
              <a:rPr lang="it-IT" dirty="0"/>
              <a:t>(comune di Crotta d’Adda) </a:t>
            </a:r>
            <a:r>
              <a:rPr lang="it-IT" i="1" dirty="0"/>
              <a:t>– cgp.02</a:t>
            </a:r>
            <a:endParaRPr lang="it-IT" dirty="0"/>
          </a:p>
          <a:p>
            <a:r>
              <a:rPr lang="it-IT" dirty="0"/>
              <a:t>In sponda destra (lato Sud) dal ponte vicino al cimitero di Crotta d’Adda fino al ponte vicino alla cascina Belvedere - lunghezza: 2,26 km; numero massimo di concorrenti: 220.</a:t>
            </a:r>
          </a:p>
          <a:p>
            <a:r>
              <a:rPr lang="it-IT" b="1" dirty="0"/>
              <a:t>3) Canale Navigabile - TENCARA </a:t>
            </a:r>
            <a:r>
              <a:rPr lang="it-IT" dirty="0"/>
              <a:t>(comune di Pizzighettone) - </a:t>
            </a:r>
            <a:r>
              <a:rPr lang="it-IT" i="1" dirty="0"/>
              <a:t>– cgp.03</a:t>
            </a:r>
            <a:endParaRPr lang="it-IT" dirty="0"/>
          </a:p>
          <a:p>
            <a:r>
              <a:rPr lang="it-IT" dirty="0"/>
              <a:t>Tratto 1: lato ovest del bacino di </a:t>
            </a:r>
            <a:r>
              <a:rPr lang="it-IT" dirty="0" err="1"/>
              <a:t>Tencara</a:t>
            </a:r>
            <a:r>
              <a:rPr lang="it-IT" dirty="0"/>
              <a:t> - lunghezza 120 metri; numero massimo di concorrenti: 10.</a:t>
            </a:r>
          </a:p>
          <a:p>
            <a:r>
              <a:rPr lang="it-IT" dirty="0"/>
              <a:t>Tratto 2: lato sud a partire dall’estremità occidentale del bacino per una lunghezza di 330 metri procedendo verso est – numero massimo di concorrenti: 40</a:t>
            </a:r>
            <a:r>
              <a:rPr lang="it-IT" dirty="0" smtClean="0"/>
              <a:t>.</a:t>
            </a:r>
          </a:p>
          <a:p>
            <a:r>
              <a:rPr lang="it-IT" dirty="0" smtClean="0"/>
              <a:t>La </a:t>
            </a:r>
            <a:r>
              <a:rPr lang="it-IT" dirty="0"/>
              <a:t>cartografia dei campi gara fissi provinciali e disponibile alla pagina "</a:t>
            </a:r>
            <a:r>
              <a:rPr lang="it-IT" dirty="0">
                <a:hlinkClick r:id="rId2"/>
              </a:rPr>
              <a:t>Cartografie Pian</a:t>
            </a:r>
            <a:endParaRPr lang="it-IT" dirty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1164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476672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4) Seriola Gambara – VOLONGO </a:t>
            </a:r>
            <a:r>
              <a:rPr lang="it-IT" dirty="0"/>
              <a:t>(comune di Volongo) </a:t>
            </a:r>
            <a:r>
              <a:rPr lang="it-IT" i="1" dirty="0"/>
              <a:t>– cgp.04</a:t>
            </a:r>
            <a:endParaRPr lang="it-IT" dirty="0"/>
          </a:p>
          <a:p>
            <a:r>
              <a:rPr lang="it-IT" u="sng" dirty="0"/>
              <a:t>Tratto A </a:t>
            </a:r>
            <a:r>
              <a:rPr lang="it-IT" dirty="0"/>
              <a:t>(paratoie) - in sponda sinistra a partire da circa 80 metri a monte delle paratoie per circa 180 m procedendo a monte verso l’abitato di Volongo (lunghezza: 180 m; comune di Volongo; n. concorrenti </a:t>
            </a:r>
            <a:r>
              <a:rPr lang="it-IT" dirty="0" err="1"/>
              <a:t>max</a:t>
            </a:r>
            <a:r>
              <a:rPr lang="it-IT" dirty="0"/>
              <a:t>: 20);</a:t>
            </a:r>
          </a:p>
          <a:p>
            <a:r>
              <a:rPr lang="it-IT" u="sng" dirty="0"/>
              <a:t>Tratto B</a:t>
            </a:r>
            <a:r>
              <a:rPr lang="it-IT" dirty="0"/>
              <a:t> (abitato) - in sponda sinistra a partire da 30 metri a valle del ponte della S.P. 83 per 450 metri a valle - 100 metri a monte dalla linea elettrica (lunghezza: 450 metri - numero massimo di concorrenti: 30).</a:t>
            </a:r>
          </a:p>
          <a:p>
            <a:r>
              <a:rPr lang="it-IT" dirty="0"/>
              <a:t>La cartografia dei campi gara fissi provinciali e disponibile alla pagina "</a:t>
            </a:r>
            <a:r>
              <a:rPr lang="it-IT" dirty="0">
                <a:hlinkClick r:id="rId2"/>
              </a:rPr>
              <a:t>Cartografie Pian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3832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440159"/>
          </a:xfrm>
        </p:spPr>
        <p:txBody>
          <a:bodyPr/>
          <a:lstStyle/>
          <a:p>
            <a:r>
              <a:rPr lang="it-IT" dirty="0" smtClean="0"/>
              <a:t>Pesca notturna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568952" cy="4752528"/>
          </a:xfrm>
        </p:spPr>
        <p:txBody>
          <a:bodyPr>
            <a:normAutofit/>
          </a:bodyPr>
          <a:lstStyle/>
          <a:p>
            <a:pPr algn="just"/>
            <a:r>
              <a:rPr lang="it-IT" sz="1800" dirty="0" smtClean="0">
                <a:solidFill>
                  <a:schemeClr val="tx1"/>
                </a:solidFill>
              </a:rPr>
              <a:t>Pesca notturna praticabile da un’ora dopo il tramonto a un’ora prima dell’alba, è consentita unicamente da riva, con massimo tre canne lenza con o senza mulinello, da usarsi esclusivamente « a fondo», con l’esclusione delle attrezzature radenti quali la ballerina e simili, alle seguenti specie: 1) anguilla; 2) carpa, nel rispetto dei divieti e delle limitazioni indicate al punto « periodi in cui vige l’obbligo di </a:t>
            </a:r>
            <a:r>
              <a:rPr lang="it-IT" sz="1800" dirty="0" err="1" smtClean="0">
                <a:solidFill>
                  <a:schemeClr val="tx1"/>
                </a:solidFill>
              </a:rPr>
              <a:t>reimmissione</a:t>
            </a:r>
            <a:r>
              <a:rPr lang="it-IT" sz="1800" dirty="0" smtClean="0">
                <a:solidFill>
                  <a:schemeClr val="tx1"/>
                </a:solidFill>
              </a:rPr>
              <a:t>  immediata della fauna ittica catturata» ed al punto « misure minime», « altre limitazioni sulla Pesca»; 3) pesce gatto – 4 ) specie alloctone ritenute dannose per l’equilibrio del popolamento ittico, di cui alla D.G.R. 11.02.2005 n° 7/20557  cap. 3, i cui esemplari non possono essere reimmessi nei corsi d’acqua. Nel fiume Oglio è consentito esclusivamente l’uso del lombrico e pesce morto come esca.</a:t>
            </a:r>
          </a:p>
          <a:p>
            <a:pPr algn="just"/>
            <a:endParaRPr lang="it-IT" sz="1800" dirty="0">
              <a:solidFill>
                <a:schemeClr val="tx1"/>
              </a:solidFill>
            </a:endParaRPr>
          </a:p>
          <a:p>
            <a:pPr algn="just"/>
            <a:endParaRPr lang="it-IT" sz="1800" dirty="0" smtClean="0">
              <a:solidFill>
                <a:schemeClr val="tx1"/>
              </a:solidFill>
            </a:endParaRPr>
          </a:p>
          <a:p>
            <a:pPr algn="just"/>
            <a:endParaRPr lang="it-IT" sz="1800" dirty="0">
              <a:solidFill>
                <a:schemeClr val="tx1"/>
              </a:solidFill>
            </a:endParaRPr>
          </a:p>
          <a:p>
            <a:pPr algn="just"/>
            <a:endParaRPr lang="it-IT" sz="1800" dirty="0" smtClean="0">
              <a:solidFill>
                <a:schemeClr val="tx1"/>
              </a:solidFill>
            </a:endParaRPr>
          </a:p>
          <a:p>
            <a:pPr algn="just"/>
            <a:endParaRPr lang="it-IT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33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52631" y="260648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Corsi d'acqua demaniali</a:t>
            </a:r>
          </a:p>
          <a:p>
            <a:r>
              <a:rPr lang="it-IT" dirty="0"/>
              <a:t>Questi diritti, originariamente dell’Intendenza di Finanza, ai sensi del DPR 616/77 sono stati trasferiti alle Province. La Provincia di Cremona ha destinato queste acque alla libera attività di pesca, che si può esercitare secondo le norme regionali e provinciali vigenti in materia.</a:t>
            </a:r>
          </a:p>
          <a:p>
            <a:r>
              <a:rPr lang="it-IT" dirty="0"/>
              <a:t>I tratti di fiume in questione sono i seguenti:</a:t>
            </a:r>
          </a:p>
          <a:p>
            <a:r>
              <a:rPr lang="it-IT" b="1" dirty="0"/>
              <a:t>Fiume PO </a:t>
            </a:r>
            <a:endParaRPr lang="it-IT" dirty="0"/>
          </a:p>
          <a:p>
            <a:r>
              <a:rPr lang="it-IT" i="1" dirty="0"/>
              <a:t> comuni: Casalmaggiore, Martignana Po, Gussola, Torricella del Pizzo, Motta Baluffi, San Daniele Po, Stagno Lombardo, Gerre de’ Caprioli, Cremona, Spinadesco e Crotta d’Adda</a:t>
            </a:r>
            <a:endParaRPr lang="it-IT" dirty="0"/>
          </a:p>
          <a:p>
            <a:r>
              <a:rPr lang="it-IT" i="1" dirty="0"/>
              <a:t>      tutte le acque site all’interno dell’argine maestro</a:t>
            </a:r>
            <a:r>
              <a:rPr lang="it-IT" dirty="0"/>
              <a:t> per tutto il tratto di competenza provinciale (lunghezza 6.300 m).</a:t>
            </a:r>
          </a:p>
          <a:p>
            <a:r>
              <a:rPr lang="it-IT" b="1" dirty="0"/>
              <a:t>Fiume Adda: </a:t>
            </a:r>
            <a:r>
              <a:rPr lang="it-IT" i="1" dirty="0" err="1"/>
              <a:t>comune:Formigara</a:t>
            </a:r>
            <a:endParaRPr lang="it-IT" dirty="0"/>
          </a:p>
          <a:p>
            <a:r>
              <a:rPr lang="it-IT" dirty="0"/>
              <a:t>in sponda sinistra dalla perpendicolare riguardante lo sbocco del canale Muzza sino allo sbocco dell’Adda morta (lunghezza 2.000 m).</a:t>
            </a:r>
          </a:p>
          <a:p>
            <a:r>
              <a:rPr lang="it-IT" b="1" dirty="0"/>
              <a:t>Fiume </a:t>
            </a:r>
            <a:r>
              <a:rPr lang="it-IT" b="1" dirty="0" err="1"/>
              <a:t>Adda:</a:t>
            </a:r>
            <a:r>
              <a:rPr lang="it-IT" i="1" dirty="0" err="1"/>
              <a:t>comune:Pizzighettone</a:t>
            </a:r>
            <a:endParaRPr lang="it-IT" dirty="0"/>
          </a:p>
          <a:p>
            <a:r>
              <a:rPr lang="it-IT" dirty="0"/>
              <a:t>in sponda destra dalla località Bosco Valentino sino al ponte ferroviario di Pizzighettone (lunghezza: 3.500 m).</a:t>
            </a:r>
          </a:p>
          <a:p>
            <a:r>
              <a:rPr lang="it-IT" b="1" dirty="0"/>
              <a:t>Fiume Adda</a:t>
            </a:r>
            <a:r>
              <a:rPr lang="it-IT" dirty="0"/>
              <a:t>: </a:t>
            </a:r>
            <a:r>
              <a:rPr lang="it-IT" i="1" dirty="0"/>
              <a:t>comuni:</a:t>
            </a:r>
            <a:r>
              <a:rPr lang="it-IT" dirty="0"/>
              <a:t> </a:t>
            </a:r>
            <a:r>
              <a:rPr lang="it-IT" i="1" dirty="0"/>
              <a:t>Pizzighettone e Crotta d’Adda</a:t>
            </a:r>
            <a:endParaRPr lang="it-IT" dirty="0"/>
          </a:p>
          <a:p>
            <a:r>
              <a:rPr lang="it-IT" dirty="0"/>
              <a:t>in sponda sinistra dalla cascina Manna sino allo sbocco dell’Adda nel fiume Po (lunghezza 18.000 m).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1568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it-IT" dirty="0" smtClean="0"/>
              <a:t>Contenimento specie ittiche alloctone ritenute dannose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8136904" cy="4536504"/>
          </a:xfrm>
        </p:spPr>
        <p:txBody>
          <a:bodyPr>
            <a:normAutofit/>
          </a:bodyPr>
          <a:lstStyle/>
          <a:p>
            <a:pPr algn="just"/>
            <a:r>
              <a:rPr lang="it-IT" sz="1800" dirty="0" smtClean="0">
                <a:solidFill>
                  <a:schemeClr val="tx1"/>
                </a:solidFill>
              </a:rPr>
              <a:t>La D.G.R. n° 7/20557 del 11.02.2005 individua le specie alloctone da considerarsi dannose e come tali, se catturate , non possono essere di nuovo immesse nei corsi d’acqua, ma devono essere soppresse, ad esclusione delle seguenti specie: carpa, carpa erbivora, carpa a testa grossa, carpa argentata, salmerino di fonte, trota iridea, coregone lavarello , </a:t>
            </a:r>
            <a:r>
              <a:rPr lang="it-IT" sz="1800" dirty="0" err="1" smtClean="0">
                <a:solidFill>
                  <a:schemeClr val="tx1"/>
                </a:solidFill>
              </a:rPr>
              <a:t>bondella</a:t>
            </a:r>
            <a:r>
              <a:rPr lang="it-IT" sz="1800" dirty="0" smtClean="0">
                <a:solidFill>
                  <a:schemeClr val="tx1"/>
                </a:solidFill>
              </a:rPr>
              <a:t>, gambusia, persico trota o boccalone, persico sole, e lucioperca. La specie carassio catturata nel canale Navigabile può essere liberata unicamente nello stesso corso d’acqua. La specie </a:t>
            </a:r>
            <a:r>
              <a:rPr lang="it-IT" sz="1800" dirty="0" err="1" smtClean="0">
                <a:solidFill>
                  <a:schemeClr val="tx1"/>
                </a:solidFill>
              </a:rPr>
              <a:t>pecse</a:t>
            </a:r>
            <a:r>
              <a:rPr lang="it-IT" sz="1800" dirty="0" smtClean="0">
                <a:solidFill>
                  <a:schemeClr val="tx1"/>
                </a:solidFill>
              </a:rPr>
              <a:t> gatto può essere reimmessa su tutto il territorio provinciale, ma solo nello stesso corso d’acqua dove è stato catturato.</a:t>
            </a:r>
          </a:p>
          <a:p>
            <a:endParaRPr lang="it-IT" sz="1800" dirty="0">
              <a:solidFill>
                <a:schemeClr val="tx1"/>
              </a:solidFill>
            </a:endParaRPr>
          </a:p>
          <a:p>
            <a:endParaRPr lang="it-IT" sz="1800" dirty="0" smtClean="0">
              <a:solidFill>
                <a:schemeClr val="tx1"/>
              </a:solidFill>
            </a:endParaRPr>
          </a:p>
          <a:p>
            <a:endParaRPr lang="it-IT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66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it-IT" dirty="0" smtClean="0"/>
              <a:t>Attrezzatura consentita per la pesca dilettantistica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064896" cy="3960440"/>
          </a:xfrm>
        </p:spPr>
        <p:txBody>
          <a:bodyPr>
            <a:normAutofit fontScale="55000" lnSpcReduction="20000"/>
          </a:bodyPr>
          <a:lstStyle/>
          <a:p>
            <a:r>
              <a:rPr lang="it-IT" dirty="0">
                <a:solidFill>
                  <a:schemeClr val="tx1"/>
                </a:solidFill>
              </a:rPr>
              <a:t>Art. 1 </a:t>
            </a: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Attrezzi consentiti per la pesca dilettantistica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1. Canna lenza: con un massimo di cinque ami o altre esche artificiali o naturali.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2</a:t>
            </a:r>
            <a:r>
              <a:rPr lang="it-IT" dirty="0">
                <a:solidFill>
                  <a:schemeClr val="tx1"/>
                </a:solidFill>
              </a:rPr>
              <a:t>. Bilancia o bilancella: l’uso della bilancia di cui al comma 1, lettera c) dell’art. 8 del R.R. n. 9/03 è consentito secondo le seguenti disposizioni: o il lato massimo della rete deve essere di 1,5 m; o le maglie della rete non devono essere inferiori a10 mm; o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la bilancia deve essere utilizzata esclusivamente 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a mano, mediante un palo di manovra di 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lunghezza massima di 10 m; o deve essere utilizzata esclusivamente da riva, a piede asciutto; o è proibito appendere la rete ad una fune che attraversa il corpo idrico; o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è vietato qualsiasi impianto fisso sul terreno ad eccezione della forcella (pendice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antislittamento); o è ammesso l’ausilio della carrucola; o la pesca con la bilancia è  vietata ad una distanza inferiore di 15 metri da un altro pescatore che utilizza il</a:t>
            </a:r>
          </a:p>
        </p:txBody>
      </p:sp>
    </p:spTree>
    <p:extLst>
      <p:ext uri="{BB962C8B-B14F-4D97-AF65-F5344CB8AC3E}">
        <p14:creationId xmlns:p14="http://schemas.microsoft.com/office/powerpoint/2010/main" val="2313402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332656"/>
            <a:ext cx="8280920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medesimo </a:t>
            </a:r>
            <a:r>
              <a:rPr lang="it-IT" dirty="0"/>
              <a:t>attrezzo, sia che si </a:t>
            </a:r>
            <a:r>
              <a:rPr lang="it-IT" dirty="0" smtClean="0"/>
              <a:t>trovino </a:t>
            </a:r>
            <a:r>
              <a:rPr lang="it-IT" dirty="0"/>
              <a:t>sulla stessa riva, sia su rive opposte; </a:t>
            </a:r>
            <a:r>
              <a:rPr lang="it-IT" dirty="0" smtClean="0"/>
              <a:t>o</a:t>
            </a:r>
            <a:r>
              <a:rPr lang="it-IT" dirty="0"/>
              <a:t> </a:t>
            </a:r>
            <a:r>
              <a:rPr lang="it-IT" dirty="0" smtClean="0"/>
              <a:t>è </a:t>
            </a:r>
            <a:r>
              <a:rPr lang="it-IT" dirty="0"/>
              <a:t>vietato l’uso “guadando e </a:t>
            </a:r>
            <a:r>
              <a:rPr lang="it-IT" dirty="0" err="1"/>
              <a:t>ranzando</a:t>
            </a:r>
            <a:r>
              <a:rPr lang="it-IT" dirty="0"/>
              <a:t>”; </a:t>
            </a:r>
            <a:r>
              <a:rPr lang="it-IT" dirty="0" smtClean="0"/>
              <a:t>o</a:t>
            </a:r>
            <a:r>
              <a:rPr lang="it-IT" dirty="0"/>
              <a:t> </a:t>
            </a:r>
            <a:r>
              <a:rPr lang="it-IT" dirty="0" smtClean="0"/>
              <a:t>l’uso </a:t>
            </a:r>
            <a:r>
              <a:rPr lang="it-IT" dirty="0"/>
              <a:t>della bilancia è vietato nei corpi idrici </a:t>
            </a:r>
            <a:r>
              <a:rPr lang="it-IT" dirty="0" smtClean="0"/>
              <a:t>dove </a:t>
            </a:r>
            <a:r>
              <a:rPr lang="it-IT" dirty="0"/>
              <a:t>venga ad occupare più di un terzo della </a:t>
            </a:r>
            <a:r>
              <a:rPr lang="it-IT" dirty="0" smtClean="0"/>
              <a:t>larghezza </a:t>
            </a:r>
            <a:r>
              <a:rPr lang="it-IT" dirty="0"/>
              <a:t>dello specchio d’acqua; </a:t>
            </a:r>
            <a:r>
              <a:rPr lang="it-IT" dirty="0" smtClean="0"/>
              <a:t>o</a:t>
            </a:r>
            <a:r>
              <a:rPr lang="it-IT" dirty="0"/>
              <a:t> </a:t>
            </a:r>
            <a:r>
              <a:rPr lang="it-IT" dirty="0" smtClean="0"/>
              <a:t>è </a:t>
            </a:r>
            <a:r>
              <a:rPr lang="it-IT" dirty="0"/>
              <a:t>vietato l’uso della bilancia dal 1° maggio al </a:t>
            </a:r>
            <a:r>
              <a:rPr lang="it-IT" dirty="0" smtClean="0"/>
              <a:t>30 giugno</a:t>
            </a:r>
            <a:r>
              <a:rPr lang="it-IT" dirty="0"/>
              <a:t>; </a:t>
            </a:r>
            <a:r>
              <a:rPr lang="it-IT" dirty="0" smtClean="0"/>
              <a:t>o</a:t>
            </a:r>
            <a:r>
              <a:rPr lang="it-IT" dirty="0"/>
              <a:t> </a:t>
            </a:r>
            <a:r>
              <a:rPr lang="it-IT" dirty="0" smtClean="0"/>
              <a:t>è </a:t>
            </a:r>
            <a:r>
              <a:rPr lang="it-IT" dirty="0"/>
              <a:t>vietato pescare con la bilancia a meno di 40 </a:t>
            </a:r>
            <a:r>
              <a:rPr lang="it-IT" dirty="0" smtClean="0"/>
              <a:t>metri </a:t>
            </a:r>
            <a:r>
              <a:rPr lang="it-IT" dirty="0"/>
              <a:t>da: sbarramenti, ponti, grate e paratoie, </a:t>
            </a:r>
            <a:r>
              <a:rPr lang="it-IT" dirty="0" smtClean="0"/>
              <a:t>sbocchi </a:t>
            </a:r>
            <a:r>
              <a:rPr lang="it-IT" dirty="0"/>
              <a:t>delle centrali idroelettriche, dalle scale </a:t>
            </a:r>
            <a:r>
              <a:rPr lang="it-IT" dirty="0" smtClean="0"/>
              <a:t>di </a:t>
            </a:r>
            <a:r>
              <a:rPr lang="it-IT" dirty="0"/>
              <a:t>monta e dalle cascate e delle idrovore; </a:t>
            </a:r>
            <a:r>
              <a:rPr lang="it-IT" dirty="0" smtClean="0"/>
              <a:t>o</a:t>
            </a:r>
            <a:r>
              <a:rPr lang="it-IT" dirty="0"/>
              <a:t> </a:t>
            </a:r>
            <a:r>
              <a:rPr lang="it-IT" dirty="0" smtClean="0"/>
              <a:t>l’uso </a:t>
            </a:r>
            <a:r>
              <a:rPr lang="it-IT" dirty="0"/>
              <a:t>della bilancia è sempre vietato da natante, </a:t>
            </a:r>
            <a:r>
              <a:rPr lang="it-IT" dirty="0" smtClean="0"/>
              <a:t>anche </a:t>
            </a:r>
            <a:r>
              <a:rPr lang="it-IT" dirty="0"/>
              <a:t>se questa appoggia con </a:t>
            </a:r>
            <a:r>
              <a:rPr lang="it-IT" dirty="0" smtClean="0"/>
              <a:t>un’estremità </a:t>
            </a:r>
            <a:r>
              <a:rPr lang="it-IT" dirty="0"/>
              <a:t>alla riva. </a:t>
            </a:r>
            <a:endParaRPr lang="it-IT" dirty="0" smtClean="0"/>
          </a:p>
          <a:p>
            <a:endParaRPr lang="it-IT" dirty="0"/>
          </a:p>
          <a:p>
            <a:r>
              <a:rPr lang="it-IT" dirty="0"/>
              <a:t>3. </a:t>
            </a:r>
            <a:r>
              <a:rPr lang="it-IT" dirty="0" smtClean="0"/>
              <a:t>Bilancione: </a:t>
            </a:r>
            <a:r>
              <a:rPr lang="it-IT" dirty="0"/>
              <a:t>da utilizzare solo nei seguenti corsi d’acqua e </a:t>
            </a:r>
            <a:r>
              <a:rPr lang="it-IT" dirty="0" smtClean="0"/>
              <a:t>nelle </a:t>
            </a:r>
            <a:r>
              <a:rPr lang="it-IT" dirty="0"/>
              <a:t>modalità sotto riportate, </a:t>
            </a:r>
            <a:r>
              <a:rPr lang="it-IT" dirty="0" smtClean="0"/>
              <a:t>rispettando </a:t>
            </a:r>
            <a:r>
              <a:rPr lang="it-IT" dirty="0"/>
              <a:t>la distanza di utilizzo del medesimo </a:t>
            </a:r>
            <a:r>
              <a:rPr lang="it-IT" dirty="0" smtClean="0"/>
              <a:t>attrezzo </a:t>
            </a:r>
            <a:r>
              <a:rPr lang="it-IT" dirty="0"/>
              <a:t>da pescatore a pescatore di 15 </a:t>
            </a:r>
            <a:r>
              <a:rPr lang="it-IT" dirty="0" smtClean="0"/>
              <a:t>metri</a:t>
            </a:r>
            <a:r>
              <a:rPr lang="it-IT" dirty="0"/>
              <a:t>, sia che si trovino sulla stessa riva, sia </a:t>
            </a:r>
            <a:r>
              <a:rPr lang="it-IT" dirty="0" smtClean="0"/>
              <a:t>su rive </a:t>
            </a:r>
            <a:r>
              <a:rPr lang="it-IT" dirty="0"/>
              <a:t>opposte: </a:t>
            </a:r>
            <a:r>
              <a:rPr lang="it-IT" dirty="0" smtClean="0"/>
              <a:t>o</a:t>
            </a:r>
            <a:endParaRPr lang="it-IT" dirty="0"/>
          </a:p>
          <a:p>
            <a:r>
              <a:rPr lang="it-IT" dirty="0"/>
              <a:t>fiume Po: su tutto il tratto di competenza </a:t>
            </a:r>
            <a:r>
              <a:rPr lang="it-IT" dirty="0" smtClean="0"/>
              <a:t>provinciale </a:t>
            </a:r>
            <a:r>
              <a:rPr lang="it-IT" dirty="0"/>
              <a:t>sia da terra che da natante </a:t>
            </a:r>
          </a:p>
          <a:p>
            <a:r>
              <a:rPr lang="it-IT" dirty="0"/>
              <a:t>appoggiato a riva o in movimento, con o senza </a:t>
            </a:r>
            <a:r>
              <a:rPr lang="it-IT" dirty="0" smtClean="0"/>
              <a:t>carrucola</a:t>
            </a:r>
            <a:r>
              <a:rPr lang="it-IT" dirty="0"/>
              <a:t>, avente un palo di usura </a:t>
            </a:r>
            <a:r>
              <a:rPr lang="it-IT" dirty="0" smtClean="0"/>
              <a:t>non superiore </a:t>
            </a:r>
            <a:r>
              <a:rPr lang="it-IT" dirty="0"/>
              <a:t>a 10 m, lato della rete non superiore a </a:t>
            </a:r>
            <a:r>
              <a:rPr lang="it-IT" dirty="0" smtClean="0"/>
              <a:t>4m </a:t>
            </a:r>
            <a:r>
              <a:rPr lang="it-IT" dirty="0"/>
              <a:t>e maglia non inferiore a 20 mm; </a:t>
            </a:r>
          </a:p>
          <a:p>
            <a:r>
              <a:rPr lang="it-IT" dirty="0" smtClean="0"/>
              <a:t>o fiume </a:t>
            </a:r>
            <a:r>
              <a:rPr lang="it-IT" dirty="0"/>
              <a:t>Adda: sul tratto di competenza provinciale </a:t>
            </a:r>
            <a:r>
              <a:rPr lang="it-IT" dirty="0" smtClean="0"/>
              <a:t>dalla </a:t>
            </a:r>
            <a:r>
              <a:rPr lang="it-IT" dirty="0"/>
              <a:t>foce del Fiume Serio fino alla </a:t>
            </a:r>
          </a:p>
          <a:p>
            <a:r>
              <a:rPr lang="it-IT" dirty="0"/>
              <a:t>confluenza nel fiume Po (con l’esclusione dei </a:t>
            </a:r>
            <a:r>
              <a:rPr lang="it-IT" dirty="0" smtClean="0"/>
              <a:t>tratti </a:t>
            </a:r>
            <a:r>
              <a:rPr lang="it-IT" dirty="0"/>
              <a:t>soggetti a diritto esclusivo di pesca di </a:t>
            </a:r>
            <a:r>
              <a:rPr lang="it-IT" dirty="0" smtClean="0"/>
              <a:t>cui </a:t>
            </a:r>
            <a:r>
              <a:rPr lang="it-IT" dirty="0"/>
              <a:t>è titolare o concessionaria la F.I.P.S.A.S.), </a:t>
            </a:r>
            <a:r>
              <a:rPr lang="it-IT" dirty="0" smtClean="0"/>
              <a:t>da </a:t>
            </a:r>
            <a:r>
              <a:rPr lang="it-IT" dirty="0"/>
              <a:t>terra o da natante con l’estremità </a:t>
            </a:r>
          </a:p>
          <a:p>
            <a:r>
              <a:rPr lang="it-IT" dirty="0"/>
              <a:t>appoggiata a riva, con o senza carrucola, avente </a:t>
            </a:r>
            <a:r>
              <a:rPr lang="it-IT" dirty="0" smtClean="0"/>
              <a:t>un palo </a:t>
            </a:r>
            <a:r>
              <a:rPr lang="it-IT" dirty="0"/>
              <a:t>di usura non superiore a 10 m, </a:t>
            </a:r>
          </a:p>
          <a:p>
            <a:r>
              <a:rPr lang="it-IT" dirty="0"/>
              <a:t>lato della rete non superiore a 3 m e maglia non </a:t>
            </a:r>
            <a:r>
              <a:rPr lang="it-IT" dirty="0" smtClean="0"/>
              <a:t>inferiore </a:t>
            </a:r>
            <a:r>
              <a:rPr lang="it-IT" dirty="0"/>
              <a:t>a 20 mm. </a:t>
            </a:r>
          </a:p>
          <a:p>
            <a:r>
              <a:rPr lang="it-IT" dirty="0"/>
              <a:t>4. Guadino da </a:t>
            </a:r>
            <a:r>
              <a:rPr lang="it-IT" dirty="0" smtClean="0"/>
              <a:t>recupero: </a:t>
            </a:r>
            <a:r>
              <a:rPr lang="it-IT" dirty="0"/>
              <a:t>è consentito l’uso del guadino solo come mezzo </a:t>
            </a:r>
            <a:r>
              <a:rPr lang="it-IT" dirty="0" smtClean="0"/>
              <a:t>ausiliario </a:t>
            </a:r>
            <a:r>
              <a:rPr lang="it-IT" dirty="0"/>
              <a:t>per il </a:t>
            </a:r>
            <a:r>
              <a:rPr lang="it-IT" dirty="0" smtClean="0"/>
              <a:t>recupero </a:t>
            </a:r>
            <a:r>
              <a:rPr lang="it-IT" dirty="0"/>
              <a:t>del pesce catturato. </a:t>
            </a:r>
          </a:p>
          <a:p>
            <a:r>
              <a:rPr lang="it-IT" dirty="0"/>
              <a:t>5. </a:t>
            </a:r>
            <a:r>
              <a:rPr lang="it-IT" dirty="0" smtClean="0"/>
              <a:t>Raffio: esclusivamente </a:t>
            </a:r>
            <a:r>
              <a:rPr lang="it-IT" dirty="0"/>
              <a:t>come mezzo ausiliario per il </a:t>
            </a:r>
            <a:r>
              <a:rPr lang="it-IT" dirty="0" smtClean="0"/>
              <a:t>recupero </a:t>
            </a:r>
            <a:r>
              <a:rPr lang="it-IT" dirty="0"/>
              <a:t>del siluro già allamato.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747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39552" y="476672"/>
            <a:ext cx="82809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Art. 2 </a:t>
            </a:r>
          </a:p>
          <a:p>
            <a:r>
              <a:rPr lang="it-IT" dirty="0"/>
              <a:t>– Disposizioni per la pesca dilettantistica</a:t>
            </a:r>
          </a:p>
          <a:p>
            <a:r>
              <a:rPr lang="it-IT" dirty="0"/>
              <a:t>1. </a:t>
            </a:r>
            <a:r>
              <a:rPr lang="it-IT" dirty="0" smtClean="0"/>
              <a:t>Orari: </a:t>
            </a:r>
            <a:r>
              <a:rPr lang="it-IT" dirty="0"/>
              <a:t>si deve fare riferimento all’orario diffuso </a:t>
            </a:r>
            <a:r>
              <a:rPr lang="it-IT" dirty="0" smtClean="0"/>
              <a:t>dall’osservatorio </a:t>
            </a:r>
            <a:r>
              <a:rPr lang="it-IT" dirty="0"/>
              <a:t>astronomico di Brera. </a:t>
            </a:r>
          </a:p>
          <a:p>
            <a:r>
              <a:rPr lang="it-IT" dirty="0"/>
              <a:t>2. La pesca da </a:t>
            </a:r>
            <a:r>
              <a:rPr lang="it-IT" dirty="0" smtClean="0"/>
              <a:t>natante, </a:t>
            </a:r>
            <a:r>
              <a:rPr lang="it-IT" dirty="0"/>
              <a:t>anche in movimento, è consentita esclusivamente </a:t>
            </a:r>
            <a:r>
              <a:rPr lang="it-IT" dirty="0" smtClean="0"/>
              <a:t>di </a:t>
            </a:r>
            <a:r>
              <a:rPr lang="it-IT" dirty="0"/>
              <a:t>giorno nel fiume </a:t>
            </a:r>
            <a:r>
              <a:rPr lang="it-IT" dirty="0" smtClean="0"/>
              <a:t>Po</a:t>
            </a:r>
            <a:r>
              <a:rPr lang="it-IT" dirty="0"/>
              <a:t>. Nelle restanti acque l’attività è consentita </a:t>
            </a:r>
            <a:r>
              <a:rPr lang="it-IT" dirty="0" smtClean="0"/>
              <a:t>esclusivamente </a:t>
            </a:r>
            <a:r>
              <a:rPr lang="it-IT" dirty="0"/>
              <a:t>di giorno con l’imbarcazione </a:t>
            </a:r>
            <a:r>
              <a:rPr lang="it-IT" dirty="0" smtClean="0"/>
              <a:t>appoggiata </a:t>
            </a:r>
            <a:r>
              <a:rPr lang="it-IT" dirty="0"/>
              <a:t>stabilmente alla riva, secondo le </a:t>
            </a:r>
            <a:r>
              <a:rPr lang="it-IT" dirty="0" smtClean="0"/>
              <a:t>disposizioni </a:t>
            </a:r>
            <a:r>
              <a:rPr lang="it-IT" dirty="0"/>
              <a:t>definite dalla normativa vigente, </a:t>
            </a:r>
            <a:r>
              <a:rPr lang="it-IT" dirty="0" smtClean="0"/>
              <a:t>salvo </a:t>
            </a:r>
            <a:r>
              <a:rPr lang="it-IT" dirty="0"/>
              <a:t>deroghe specifiche che possono essere </a:t>
            </a:r>
            <a:r>
              <a:rPr lang="it-IT" dirty="0" smtClean="0"/>
              <a:t>concesse </a:t>
            </a:r>
            <a:r>
              <a:rPr lang="it-IT" dirty="0"/>
              <a:t>dalla Provincia. È consentito l’uso </a:t>
            </a:r>
            <a:r>
              <a:rPr lang="it-IT" dirty="0" smtClean="0"/>
              <a:t>del </a:t>
            </a:r>
            <a:r>
              <a:rPr lang="it-IT" dirty="0"/>
              <a:t>ciambellone o </a:t>
            </a:r>
            <a:r>
              <a:rPr lang="it-IT" dirty="0" err="1"/>
              <a:t>belly</a:t>
            </a:r>
            <a:r>
              <a:rPr lang="it-IT" dirty="0"/>
              <a:t>-boat in tutte le acque del </a:t>
            </a:r>
          </a:p>
          <a:p>
            <a:r>
              <a:rPr lang="it-IT" dirty="0"/>
              <a:t>territorio provinciale. </a:t>
            </a:r>
          </a:p>
          <a:p>
            <a:r>
              <a:rPr lang="it-IT" dirty="0"/>
              <a:t>3. Le esche e </a:t>
            </a:r>
            <a:r>
              <a:rPr lang="it-IT" dirty="0" smtClean="0"/>
              <a:t>pasture sono </a:t>
            </a:r>
            <a:r>
              <a:rPr lang="it-IT" dirty="0"/>
              <a:t>consentiti l’utilizzo e la detenzione sul </a:t>
            </a:r>
            <a:r>
              <a:rPr lang="it-IT" dirty="0" smtClean="0"/>
              <a:t>luogo </a:t>
            </a:r>
            <a:r>
              <a:rPr lang="it-IT" dirty="0"/>
              <a:t>di pesca di </a:t>
            </a:r>
          </a:p>
          <a:p>
            <a:r>
              <a:rPr lang="it-IT" dirty="0"/>
              <a:t>complessivi kg 3 di esche e pasture (il peso è da </a:t>
            </a:r>
            <a:r>
              <a:rPr lang="it-IT" dirty="0" smtClean="0"/>
              <a:t>riferirsi </a:t>
            </a:r>
            <a:r>
              <a:rPr lang="it-IT" dirty="0"/>
              <a:t>al materiale pronte all’uso), fatto </a:t>
            </a:r>
            <a:r>
              <a:rPr lang="it-IT" dirty="0" smtClean="0"/>
              <a:t>salvo </a:t>
            </a:r>
            <a:r>
              <a:rPr lang="it-IT" dirty="0"/>
              <a:t>il limite massimo di detenzione e utilizzo </a:t>
            </a:r>
            <a:r>
              <a:rPr lang="it-IT" dirty="0" err="1" smtClean="0"/>
              <a:t>dig</a:t>
            </a:r>
            <a:r>
              <a:rPr lang="it-IT" dirty="0" smtClean="0"/>
              <a:t> </a:t>
            </a:r>
            <a:r>
              <a:rPr lang="it-IT" dirty="0"/>
              <a:t>500 di larve di mosca carnaria, con </a:t>
            </a:r>
            <a:r>
              <a:rPr lang="it-IT" dirty="0" smtClean="0"/>
              <a:t>l’esclusione </a:t>
            </a:r>
            <a:r>
              <a:rPr lang="it-IT" dirty="0"/>
              <a:t>del fiume Po, del fiume Oglio e del </a:t>
            </a:r>
            <a:r>
              <a:rPr lang="it-IT" dirty="0" smtClean="0"/>
              <a:t>Canale </a:t>
            </a:r>
            <a:r>
              <a:rPr lang="it-IT" dirty="0"/>
              <a:t>Navigabile dove </a:t>
            </a:r>
            <a:r>
              <a:rPr lang="it-IT" dirty="0" smtClean="0"/>
              <a:t>il</a:t>
            </a:r>
          </a:p>
          <a:p>
            <a:r>
              <a:rPr lang="it-IT" dirty="0" smtClean="0"/>
              <a:t>quantitativo massimo </a:t>
            </a:r>
            <a:r>
              <a:rPr lang="it-IT" dirty="0"/>
              <a:t>ammesso di esche e pasture è </a:t>
            </a:r>
            <a:r>
              <a:rPr lang="it-IT" dirty="0" smtClean="0"/>
              <a:t>rispettivamente </a:t>
            </a:r>
            <a:r>
              <a:rPr lang="it-IT" dirty="0"/>
              <a:t>di 5 kg (Po) e 2,5 kg (Oglio e </a:t>
            </a:r>
            <a:r>
              <a:rPr lang="it-IT" dirty="0" smtClean="0"/>
              <a:t>Canale </a:t>
            </a:r>
            <a:r>
              <a:rPr lang="it-IT" dirty="0"/>
              <a:t>Navigabile) di cui sempre 500 grammi quale </a:t>
            </a:r>
            <a:r>
              <a:rPr lang="it-IT" dirty="0" smtClean="0"/>
              <a:t>limite </a:t>
            </a:r>
            <a:r>
              <a:rPr lang="it-IT" dirty="0"/>
              <a:t>massimo di larve di mosca </a:t>
            </a:r>
            <a:r>
              <a:rPr lang="it-IT" dirty="0" smtClean="0"/>
              <a:t>carnaria</a:t>
            </a:r>
            <a:r>
              <a:rPr lang="it-IT" dirty="0"/>
              <a:t>. Le disposizioni di cui al presente comma </a:t>
            </a:r>
            <a:r>
              <a:rPr lang="it-IT" dirty="0" smtClean="0"/>
              <a:t>non </a:t>
            </a:r>
            <a:r>
              <a:rPr lang="it-IT" dirty="0"/>
              <a:t>si applica in occasione delle gare di </a:t>
            </a:r>
            <a:r>
              <a:rPr lang="it-IT" dirty="0" smtClean="0"/>
              <a:t>pesca </a:t>
            </a:r>
            <a:r>
              <a:rPr lang="it-IT" dirty="0"/>
              <a:t>regolarmente autorizzate, ad esclusione del </a:t>
            </a:r>
            <a:r>
              <a:rPr lang="it-IT" dirty="0" smtClean="0"/>
              <a:t>fiume </a:t>
            </a:r>
            <a:r>
              <a:rPr lang="it-IT" dirty="0"/>
              <a:t>Oglio e del Canale Navigabile, </a:t>
            </a:r>
            <a:r>
              <a:rPr lang="it-IT" dirty="0" smtClean="0"/>
              <a:t>ove </a:t>
            </a:r>
            <a:r>
              <a:rPr lang="it-IT" dirty="0"/>
              <a:t>comunque permane il limite massimo di </a:t>
            </a:r>
            <a:r>
              <a:rPr lang="it-IT" dirty="0" smtClean="0"/>
              <a:t>detenzione </a:t>
            </a:r>
            <a:r>
              <a:rPr lang="it-IT" dirty="0"/>
              <a:t>ed utilizzo di cui 500 g di larve di mosca carnaria, salvo specifiche deroghe </a:t>
            </a:r>
            <a:r>
              <a:rPr lang="it-IT" dirty="0" smtClean="0"/>
              <a:t>autorizzate </a:t>
            </a:r>
            <a:r>
              <a:rPr lang="it-IT" dirty="0"/>
              <a:t>dalla Provincia.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74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11560" y="476672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4. La pesca </a:t>
            </a:r>
            <a:r>
              <a:rPr lang="it-IT" dirty="0" smtClean="0"/>
              <a:t>notturna, </a:t>
            </a:r>
            <a:r>
              <a:rPr lang="it-IT" dirty="0"/>
              <a:t>praticabile da un’ora dopo il tramonto a un’ora </a:t>
            </a:r>
            <a:r>
              <a:rPr lang="it-IT" dirty="0" smtClean="0"/>
              <a:t>prima </a:t>
            </a:r>
            <a:r>
              <a:rPr lang="it-IT" dirty="0"/>
              <a:t>dell’alba, è </a:t>
            </a:r>
            <a:r>
              <a:rPr lang="it-IT" dirty="0" smtClean="0"/>
              <a:t>consentita </a:t>
            </a:r>
            <a:r>
              <a:rPr lang="it-IT" dirty="0"/>
              <a:t>unicamente da riva, con massimo 3 canne </a:t>
            </a:r>
            <a:r>
              <a:rPr lang="it-IT" dirty="0" smtClean="0"/>
              <a:t>lenza </a:t>
            </a:r>
            <a:r>
              <a:rPr lang="it-IT" dirty="0"/>
              <a:t>con o senza mulinello, da </a:t>
            </a:r>
            <a:r>
              <a:rPr lang="it-IT" dirty="0" smtClean="0"/>
              <a:t>usarsi </a:t>
            </a:r>
            <a:r>
              <a:rPr lang="it-IT" dirty="0"/>
              <a:t>esclusivamente “a fondo”, con l’esclusione </a:t>
            </a:r>
            <a:r>
              <a:rPr lang="it-IT" dirty="0" smtClean="0"/>
              <a:t>delle </a:t>
            </a:r>
            <a:r>
              <a:rPr lang="it-IT" dirty="0"/>
              <a:t>attrezzature radenti quali la ballerina </a:t>
            </a:r>
            <a:r>
              <a:rPr lang="it-IT" dirty="0" smtClean="0"/>
              <a:t>e </a:t>
            </a:r>
            <a:r>
              <a:rPr lang="it-IT" dirty="0"/>
              <a:t>simili, alle seguenti specie ittiche: anguilla (</a:t>
            </a:r>
            <a:r>
              <a:rPr lang="it-IT" dirty="0" smtClean="0"/>
              <a:t>Anguilla </a:t>
            </a:r>
            <a:r>
              <a:rPr lang="it-IT" dirty="0"/>
              <a:t>anguilla), siluro (</a:t>
            </a:r>
            <a:r>
              <a:rPr lang="it-IT" dirty="0" err="1"/>
              <a:t>Silurus</a:t>
            </a:r>
            <a:r>
              <a:rPr lang="it-IT" dirty="0"/>
              <a:t> </a:t>
            </a:r>
            <a:r>
              <a:rPr lang="it-IT" dirty="0" err="1"/>
              <a:t>glanis</a:t>
            </a:r>
            <a:r>
              <a:rPr lang="it-IT" dirty="0"/>
              <a:t>), pesce </a:t>
            </a:r>
            <a:r>
              <a:rPr lang="it-IT" dirty="0" smtClean="0"/>
              <a:t>gatto </a:t>
            </a:r>
            <a:r>
              <a:rPr lang="it-IT" dirty="0"/>
              <a:t>di tutte le specie. Nel fiume Oglio è </a:t>
            </a:r>
            <a:r>
              <a:rPr lang="it-IT" dirty="0" smtClean="0"/>
              <a:t>consentito </a:t>
            </a:r>
            <a:r>
              <a:rPr lang="it-IT" dirty="0"/>
              <a:t>esclusivamente l’uso di lombrico e </a:t>
            </a:r>
            <a:r>
              <a:rPr lang="it-IT" dirty="0" smtClean="0"/>
              <a:t>pesce </a:t>
            </a:r>
            <a:r>
              <a:rPr lang="it-IT" dirty="0"/>
              <a:t>morto come esca. La pesca notturna alla </a:t>
            </a:r>
            <a:r>
              <a:rPr lang="it-IT" dirty="0" smtClean="0"/>
              <a:t>carpa è </a:t>
            </a:r>
            <a:r>
              <a:rPr lang="it-IT" dirty="0"/>
              <a:t>consentita nei fiume Po e Adda e </a:t>
            </a:r>
            <a:r>
              <a:rPr lang="it-IT" dirty="0" smtClean="0"/>
              <a:t>nel </a:t>
            </a:r>
            <a:r>
              <a:rPr lang="it-IT" dirty="0"/>
              <a:t>Canale Navigabile, fermo restando il divieto </a:t>
            </a:r>
            <a:r>
              <a:rPr lang="it-IT" dirty="0" smtClean="0"/>
              <a:t>di cui </a:t>
            </a:r>
            <a:r>
              <a:rPr lang="it-IT" dirty="0"/>
              <a:t>al comma 7 del presente articolo. È </a:t>
            </a:r>
            <a:r>
              <a:rPr lang="it-IT" dirty="0" smtClean="0"/>
              <a:t>altresì </a:t>
            </a:r>
            <a:r>
              <a:rPr lang="it-IT" dirty="0"/>
              <a:t>consentita la cattura delle specie </a:t>
            </a:r>
            <a:r>
              <a:rPr lang="it-IT" dirty="0" smtClean="0"/>
              <a:t>alloctone </a:t>
            </a:r>
            <a:r>
              <a:rPr lang="it-IT" dirty="0"/>
              <a:t>ritenute dannose per l’equilibrio del </a:t>
            </a:r>
          </a:p>
          <a:p>
            <a:r>
              <a:rPr lang="it-IT" dirty="0"/>
              <a:t>popolamento ittico, i cui esemplari non possono </a:t>
            </a:r>
            <a:r>
              <a:rPr lang="it-IT" dirty="0" smtClean="0"/>
              <a:t>essere </a:t>
            </a:r>
            <a:r>
              <a:rPr lang="it-IT" dirty="0"/>
              <a:t>reimmessi nei corsi d’acqua. </a:t>
            </a:r>
          </a:p>
          <a:p>
            <a:r>
              <a:rPr lang="it-IT" dirty="0"/>
              <a:t>5. Periodi in cui vige l’obbligo di </a:t>
            </a:r>
            <a:r>
              <a:rPr lang="it-IT" dirty="0" err="1"/>
              <a:t>reimmissione</a:t>
            </a:r>
            <a:r>
              <a:rPr lang="it-IT" dirty="0"/>
              <a:t> </a:t>
            </a:r>
            <a:r>
              <a:rPr lang="it-IT" dirty="0" smtClean="0"/>
              <a:t>immediata </a:t>
            </a:r>
            <a:r>
              <a:rPr lang="it-IT" dirty="0"/>
              <a:t>della fauna ittica catturata</a:t>
            </a:r>
          </a:p>
          <a:p>
            <a:r>
              <a:rPr lang="it-IT" dirty="0"/>
              <a:t>: fatto </a:t>
            </a:r>
            <a:r>
              <a:rPr lang="it-IT" dirty="0" smtClean="0"/>
              <a:t>salvo </a:t>
            </a:r>
            <a:r>
              <a:rPr lang="it-IT" dirty="0"/>
              <a:t>quanto disposto dal dall’art. 4, comma 1 del </a:t>
            </a:r>
            <a:r>
              <a:rPr lang="it-IT" dirty="0" smtClean="0"/>
              <a:t>presente </a:t>
            </a:r>
            <a:r>
              <a:rPr lang="it-IT" dirty="0"/>
              <a:t>Regolamento, sono previste le seguenti limitazioni: 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8634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683568" y="476672"/>
            <a:ext cx="7920880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/>
          </a:p>
          <a:p>
            <a:r>
              <a:rPr lang="it-IT" dirty="0"/>
              <a:t>* disposizione definita dal R.R. 9/03 art. 2 e </a:t>
            </a:r>
            <a:r>
              <a:rPr lang="it-IT" dirty="0" err="1" smtClean="0"/>
              <a:t>succ</a:t>
            </a:r>
            <a:r>
              <a:rPr lang="it-IT" dirty="0"/>
              <a:t>. </a:t>
            </a:r>
            <a:r>
              <a:rPr lang="it-IT" dirty="0" err="1"/>
              <a:t>mod</a:t>
            </a:r>
            <a:r>
              <a:rPr lang="it-IT" dirty="0"/>
              <a:t>. </a:t>
            </a:r>
          </a:p>
          <a:p>
            <a:r>
              <a:rPr lang="it-IT" dirty="0"/>
              <a:t>6. Misure minime</a:t>
            </a:r>
          </a:p>
          <a:p>
            <a:r>
              <a:rPr lang="it-IT" dirty="0"/>
              <a:t>: fatto salvo da quanto disposto dall’art. 4, </a:t>
            </a:r>
            <a:r>
              <a:rPr lang="it-IT" dirty="0" smtClean="0"/>
              <a:t>comma1 </a:t>
            </a:r>
            <a:r>
              <a:rPr lang="it-IT" dirty="0"/>
              <a:t>del presente </a:t>
            </a:r>
            <a:r>
              <a:rPr lang="it-IT" dirty="0" smtClean="0"/>
              <a:t>Regolamento</a:t>
            </a:r>
            <a:r>
              <a:rPr lang="it-IT" dirty="0"/>
              <a:t>, sono previste le seguenti limitazioni </a:t>
            </a:r>
          </a:p>
          <a:p>
            <a:r>
              <a:rPr lang="it-IT" dirty="0"/>
              <a:t>per le quali vige l’obbligo di </a:t>
            </a:r>
            <a:r>
              <a:rPr lang="it-IT" dirty="0" err="1" smtClean="0"/>
              <a:t>reimmissione</a:t>
            </a:r>
            <a:r>
              <a:rPr lang="it-IT" dirty="0" smtClean="0"/>
              <a:t> </a:t>
            </a:r>
            <a:r>
              <a:rPr lang="it-IT" dirty="0"/>
              <a:t>immediata della fauna ittica catturata</a:t>
            </a:r>
          </a:p>
          <a:p>
            <a:r>
              <a:rPr lang="it-IT" dirty="0"/>
              <a:t>: </a:t>
            </a:r>
            <a:endParaRPr lang="it-IT" dirty="0" smtClean="0"/>
          </a:p>
          <a:p>
            <a:endParaRPr lang="it-IT" dirty="0"/>
          </a:p>
          <a:p>
            <a:r>
              <a:rPr lang="it-IT" dirty="0"/>
              <a:t>7. Durante il periodo di divieto di pesca alla </a:t>
            </a:r>
            <a:r>
              <a:rPr lang="it-IT" dirty="0" smtClean="0"/>
              <a:t>Carpa</a:t>
            </a:r>
            <a:r>
              <a:rPr lang="it-IT" dirty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Cyprinus</a:t>
            </a:r>
            <a:r>
              <a:rPr lang="it-IT" dirty="0" smtClean="0"/>
              <a:t> </a:t>
            </a:r>
            <a:r>
              <a:rPr lang="it-IT" dirty="0"/>
              <a:t>carpio) è </a:t>
            </a:r>
            <a:r>
              <a:rPr lang="it-IT" dirty="0" smtClean="0"/>
              <a:t>sempre</a:t>
            </a:r>
          </a:p>
          <a:p>
            <a:r>
              <a:rPr lang="it-IT" dirty="0" smtClean="0"/>
              <a:t>vietata </a:t>
            </a:r>
            <a:r>
              <a:rPr lang="it-IT" dirty="0"/>
              <a:t>la pesca </a:t>
            </a:r>
            <a:r>
              <a:rPr lang="it-IT" dirty="0" smtClean="0"/>
              <a:t>denominata </a:t>
            </a:r>
            <a:r>
              <a:rPr lang="it-IT" dirty="0"/>
              <a:t>“</a:t>
            </a:r>
            <a:r>
              <a:rPr lang="it-IT" dirty="0" err="1"/>
              <a:t>Carp-fishing</a:t>
            </a:r>
            <a:r>
              <a:rPr lang="it-IT" dirty="0"/>
              <a:t>”, con particolare </a:t>
            </a:r>
            <a:r>
              <a:rPr lang="it-IT" dirty="0" smtClean="0"/>
              <a:t>riferimento </a:t>
            </a:r>
            <a:r>
              <a:rPr lang="it-IT" dirty="0"/>
              <a:t>all’utilizzo di </a:t>
            </a:r>
            <a:r>
              <a:rPr lang="it-IT" dirty="0" err="1"/>
              <a:t>boiles</a:t>
            </a:r>
            <a:r>
              <a:rPr lang="it-IT" dirty="0"/>
              <a:t> e esche similari, </a:t>
            </a:r>
            <a:r>
              <a:rPr lang="it-IT" dirty="0" smtClean="0"/>
              <a:t>fatto </a:t>
            </a:r>
            <a:r>
              <a:rPr lang="it-IT" dirty="0"/>
              <a:t>salvo quanto disposto all’art. 4 comma 3. </a:t>
            </a:r>
          </a:p>
          <a:p>
            <a:r>
              <a:rPr lang="it-IT" dirty="0"/>
              <a:t>7 bis) Obbligo di </a:t>
            </a:r>
            <a:r>
              <a:rPr lang="it-IT" dirty="0" err="1"/>
              <a:t>reimmissione</a:t>
            </a:r>
            <a:r>
              <a:rPr lang="it-IT" dirty="0"/>
              <a:t> immediata della </a:t>
            </a:r>
            <a:r>
              <a:rPr lang="it-IT" dirty="0" smtClean="0"/>
              <a:t>Carpa </a:t>
            </a:r>
            <a:r>
              <a:rPr lang="it-IT" dirty="0"/>
              <a:t>(</a:t>
            </a:r>
            <a:r>
              <a:rPr lang="it-IT" dirty="0" err="1"/>
              <a:t>Cyprinus</a:t>
            </a:r>
            <a:r>
              <a:rPr lang="it-IT" dirty="0"/>
              <a:t> carpio) se il singolo pesce </a:t>
            </a:r>
            <a:r>
              <a:rPr lang="it-IT" dirty="0" smtClean="0"/>
              <a:t>supera </a:t>
            </a:r>
            <a:r>
              <a:rPr lang="it-IT" dirty="0"/>
              <a:t>gli 8 (otto) Kg di peso. </a:t>
            </a:r>
          </a:p>
          <a:p>
            <a:r>
              <a:rPr lang="it-IT" dirty="0"/>
              <a:t>8. Quantità massime di catture </a:t>
            </a:r>
            <a:r>
              <a:rPr lang="it-IT" dirty="0" smtClean="0"/>
              <a:t>giornaliere(oltre </a:t>
            </a:r>
            <a:r>
              <a:rPr lang="it-IT" dirty="0"/>
              <a:t>il quale vige l’obbligo di </a:t>
            </a:r>
            <a:r>
              <a:rPr lang="it-IT" dirty="0" err="1"/>
              <a:t>reimmissione</a:t>
            </a:r>
            <a:r>
              <a:rPr lang="it-IT" dirty="0"/>
              <a:t>): </a:t>
            </a:r>
            <a:r>
              <a:rPr lang="it-IT" dirty="0" smtClean="0"/>
              <a:t>i limiti di </a:t>
            </a:r>
            <a:r>
              <a:rPr lang="it-IT" dirty="0"/>
              <a:t>cui al comma 2 lettera a) dell’art. 3 del R.R. </a:t>
            </a:r>
            <a:r>
              <a:rPr lang="it-IT" dirty="0" smtClean="0"/>
              <a:t>9/03</a:t>
            </a:r>
            <a:r>
              <a:rPr lang="it-IT" dirty="0"/>
              <a:t>, sono così perfezionati: </a:t>
            </a:r>
          </a:p>
          <a:p>
            <a:endParaRPr lang="it-IT" dirty="0" smtClean="0"/>
          </a:p>
          <a:p>
            <a:r>
              <a:rPr lang="it-IT" dirty="0"/>
              <a:t>9. Su tutto il territorio provinciale per la pesca </a:t>
            </a:r>
            <a:r>
              <a:rPr lang="it-IT" dirty="0" smtClean="0"/>
              <a:t>col </a:t>
            </a:r>
            <a:r>
              <a:rPr lang="it-IT" dirty="0"/>
              <a:t>vivo possono essere utilizzati solo pesci </a:t>
            </a:r>
            <a:r>
              <a:rPr lang="it-IT" dirty="0" smtClean="0"/>
              <a:t>appartenenti </a:t>
            </a:r>
            <a:r>
              <a:rPr lang="it-IT" dirty="0"/>
              <a:t>alle seguenti specie ittiche </a:t>
            </a:r>
            <a:r>
              <a:rPr lang="it-IT" dirty="0" smtClean="0"/>
              <a:t>autoctone: </a:t>
            </a:r>
            <a:r>
              <a:rPr lang="it-IT" dirty="0"/>
              <a:t>alborella, anguilla, cobite comune, </a:t>
            </a:r>
            <a:r>
              <a:rPr lang="it-IT" dirty="0" smtClean="0"/>
              <a:t>gobione</a:t>
            </a:r>
            <a:r>
              <a:rPr lang="it-IT" dirty="0"/>
              <a:t>, scardola, triotto e vairone. </a:t>
            </a:r>
            <a:r>
              <a:rPr lang="it-IT" dirty="0" smtClean="0"/>
              <a:t>Esclusivamente </a:t>
            </a:r>
            <a:r>
              <a:rPr lang="it-IT" dirty="0"/>
              <a:t>per l’utilizzo come esche vive, ad </a:t>
            </a:r>
            <a:r>
              <a:rPr lang="it-IT" dirty="0" smtClean="0"/>
              <a:t>6/8</a:t>
            </a:r>
            <a:r>
              <a:rPr lang="it-IT" dirty="0"/>
              <a:t> </a:t>
            </a:r>
            <a:r>
              <a:rPr lang="it-IT" dirty="0" smtClean="0"/>
              <a:t>eccezione </a:t>
            </a:r>
            <a:r>
              <a:rPr lang="it-IT" dirty="0"/>
              <a:t>del fiume Oglio, è ammessa la cattura e l</a:t>
            </a:r>
          </a:p>
          <a:p>
            <a:r>
              <a:rPr lang="it-IT" dirty="0"/>
              <a:t>a detenzione, in deroga ai </a:t>
            </a:r>
            <a:r>
              <a:rPr lang="it-IT" dirty="0" smtClean="0"/>
              <a:t>periodi di divieto , di complessivi 20 esemplari delle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56924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1229" y="620688"/>
            <a:ext cx="8136904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/>
          </a:p>
          <a:p>
            <a:r>
              <a:rPr lang="it-IT" dirty="0" smtClean="0"/>
              <a:t>citate specie</a:t>
            </a:r>
            <a:r>
              <a:rPr lang="it-IT" dirty="0"/>
              <a:t>, i quali dovranno essere mantenuti </a:t>
            </a:r>
            <a:r>
              <a:rPr lang="it-IT" dirty="0" smtClean="0"/>
              <a:t>vivi </a:t>
            </a:r>
            <a:r>
              <a:rPr lang="it-IT" dirty="0"/>
              <a:t>e vitali in idonei contenitori. 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10</a:t>
            </a:r>
            <a:r>
              <a:rPr lang="it-IT" dirty="0"/>
              <a:t>. Pesca con </a:t>
            </a:r>
            <a:r>
              <a:rPr lang="it-IT" dirty="0" smtClean="0"/>
              <a:t>reti: è </a:t>
            </a:r>
            <a:r>
              <a:rPr lang="it-IT" dirty="0"/>
              <a:t>vietata la pesca con qualsiasi tipo di rete nei </a:t>
            </a:r>
            <a:r>
              <a:rPr lang="it-IT" dirty="0" smtClean="0"/>
              <a:t> seguenti </a:t>
            </a:r>
            <a:r>
              <a:rPr lang="it-IT" dirty="0"/>
              <a:t>corsi d’acqua: </a:t>
            </a:r>
          </a:p>
          <a:p>
            <a:r>
              <a:rPr lang="it-IT" dirty="0" smtClean="0"/>
              <a:t>- Fiume </a:t>
            </a:r>
            <a:r>
              <a:rPr lang="it-IT" dirty="0"/>
              <a:t>Serio, Canale Navigabile e Canale </a:t>
            </a:r>
            <a:r>
              <a:rPr lang="it-IT" dirty="0" err="1"/>
              <a:t>Vacchelli</a:t>
            </a:r>
            <a:r>
              <a:rPr lang="it-IT" dirty="0"/>
              <a:t>;</a:t>
            </a:r>
          </a:p>
          <a:p>
            <a:r>
              <a:rPr lang="it-IT" dirty="0" smtClean="0"/>
              <a:t>- Colatore </a:t>
            </a:r>
            <a:r>
              <a:rPr lang="it-IT" dirty="0"/>
              <a:t>Serio Morto: dalla chiusa a monte di </a:t>
            </a:r>
            <a:r>
              <a:rPr lang="it-IT" dirty="0" smtClean="0"/>
              <a:t>Castelleone </a:t>
            </a:r>
            <a:r>
              <a:rPr lang="it-IT" dirty="0"/>
              <a:t>fino al secondo </a:t>
            </a:r>
          </a:p>
          <a:p>
            <a:r>
              <a:rPr lang="it-IT" dirty="0"/>
              <a:t>attraversamento della Paullese SS415 (compreso il </a:t>
            </a:r>
            <a:r>
              <a:rPr lang="it-IT" dirty="0" smtClean="0"/>
              <a:t>tratto </a:t>
            </a:r>
            <a:r>
              <a:rPr lang="it-IT" dirty="0"/>
              <a:t>dello canale Serio Morto - </a:t>
            </a:r>
          </a:p>
          <a:p>
            <a:r>
              <a:rPr lang="it-IT" dirty="0"/>
              <a:t>scaricatore di Gombito), per una lunghezza </a:t>
            </a:r>
            <a:r>
              <a:rPr lang="it-IT" dirty="0" smtClean="0"/>
              <a:t>complessiva </a:t>
            </a:r>
            <a:r>
              <a:rPr lang="it-IT" dirty="0"/>
              <a:t>di circa 1,7 km </a:t>
            </a:r>
          </a:p>
          <a:p>
            <a:r>
              <a:rPr lang="it-IT" dirty="0" smtClean="0"/>
              <a:t>- </a:t>
            </a:r>
            <a:r>
              <a:rPr lang="it-IT" dirty="0" err="1" smtClean="0"/>
              <a:t>Bodri</a:t>
            </a:r>
            <a:r>
              <a:rPr lang="it-IT" dirty="0"/>
              <a:t>; </a:t>
            </a:r>
          </a:p>
          <a:p>
            <a:r>
              <a:rPr lang="it-IT" dirty="0" smtClean="0"/>
              <a:t>- Fontanili</a:t>
            </a:r>
            <a:r>
              <a:rPr lang="it-IT" dirty="0"/>
              <a:t>: nei tratti compresi dal </a:t>
            </a:r>
            <a:r>
              <a:rPr lang="it-IT" dirty="0" err="1"/>
              <a:t>capofonte</a:t>
            </a:r>
            <a:r>
              <a:rPr lang="it-IT" dirty="0"/>
              <a:t> o </a:t>
            </a:r>
            <a:r>
              <a:rPr lang="it-IT" dirty="0" smtClean="0"/>
              <a:t>teste </a:t>
            </a:r>
            <a:r>
              <a:rPr lang="it-IT" dirty="0"/>
              <a:t>(origine del corso d’acqua) a 500 </a:t>
            </a:r>
          </a:p>
          <a:p>
            <a:r>
              <a:rPr lang="it-IT" dirty="0"/>
              <a:t>metri a valle; </a:t>
            </a:r>
          </a:p>
          <a:p>
            <a:r>
              <a:rPr lang="it-IT" dirty="0" smtClean="0"/>
              <a:t>- Acque </a:t>
            </a:r>
            <a:r>
              <a:rPr lang="it-IT" dirty="0"/>
              <a:t>soggette a diritto esclusivo di pesca di </a:t>
            </a:r>
            <a:r>
              <a:rPr lang="it-IT" dirty="0" smtClean="0"/>
              <a:t>cui è </a:t>
            </a:r>
            <a:r>
              <a:rPr lang="it-IT" dirty="0"/>
              <a:t>titolare o concessionaria la </a:t>
            </a:r>
          </a:p>
          <a:p>
            <a:r>
              <a:rPr lang="it-IT" dirty="0"/>
              <a:t>F.I.P.S.A.S., ad eccezione del fiume Adda dove </a:t>
            </a:r>
            <a:r>
              <a:rPr lang="it-IT" dirty="0" smtClean="0"/>
              <a:t>comunque </a:t>
            </a:r>
            <a:r>
              <a:rPr lang="it-IT" dirty="0"/>
              <a:t>è consentito esclusivamente </a:t>
            </a:r>
          </a:p>
          <a:p>
            <a:r>
              <a:rPr lang="it-IT" dirty="0"/>
              <a:t>l’uso della </a:t>
            </a:r>
            <a:r>
              <a:rPr lang="it-IT" dirty="0" smtClean="0"/>
              <a:t>bilancella</a:t>
            </a:r>
          </a:p>
          <a:p>
            <a:endParaRPr lang="it-IT" dirty="0"/>
          </a:p>
          <a:p>
            <a:r>
              <a:rPr lang="it-IT" dirty="0"/>
              <a:t>Art. 3 </a:t>
            </a:r>
          </a:p>
          <a:p>
            <a:r>
              <a:rPr lang="it-IT" dirty="0"/>
              <a:t>– Contenimento delle specie ittiche alloctone </a:t>
            </a:r>
            <a:r>
              <a:rPr lang="it-IT" dirty="0" smtClean="0"/>
              <a:t>ritenute </a:t>
            </a:r>
            <a:r>
              <a:rPr lang="it-IT" dirty="0"/>
              <a:t>dannose </a:t>
            </a:r>
          </a:p>
          <a:p>
            <a:r>
              <a:rPr lang="it-IT" dirty="0"/>
              <a:t>1. In base a quanto disposto dal capitolo 3.1 del </a:t>
            </a:r>
            <a:r>
              <a:rPr lang="it-IT" dirty="0" smtClean="0"/>
              <a:t>Documento </a:t>
            </a:r>
            <a:r>
              <a:rPr lang="it-IT" dirty="0"/>
              <a:t>Tecnico Regionale (D.G.R. n. </a:t>
            </a:r>
            <a:r>
              <a:rPr lang="it-IT" dirty="0" smtClean="0"/>
              <a:t>7/20557 </a:t>
            </a:r>
            <a:r>
              <a:rPr lang="it-IT" dirty="0"/>
              <a:t>dell’11 febbraio 2005) le specie alloctone </a:t>
            </a:r>
            <a:r>
              <a:rPr lang="it-IT" dirty="0" smtClean="0"/>
              <a:t>ad </a:t>
            </a:r>
            <a:r>
              <a:rPr lang="it-IT" dirty="0"/>
              <a:t>esclusione di quelle riportate nella tabella 3-4 della citata delibera sono da </a:t>
            </a:r>
            <a:r>
              <a:rPr lang="it-IT" dirty="0" smtClean="0"/>
              <a:t>considerarsi </a:t>
            </a:r>
            <a:r>
              <a:rPr lang="it-IT" dirty="0"/>
              <a:t>dannose e come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2434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335846"/>
            <a:ext cx="8280920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tali</a:t>
            </a:r>
            <a:r>
              <a:rPr lang="it-IT" dirty="0"/>
              <a:t>, se catturate, non </a:t>
            </a:r>
            <a:r>
              <a:rPr lang="it-IT" dirty="0" smtClean="0"/>
              <a:t>possono </a:t>
            </a:r>
            <a:r>
              <a:rPr lang="it-IT" dirty="0"/>
              <a:t>essere di nuovo immesse nei corsi d’acqua </a:t>
            </a:r>
            <a:r>
              <a:rPr lang="it-IT" dirty="0" smtClean="0"/>
              <a:t>e devono </a:t>
            </a:r>
            <a:r>
              <a:rPr lang="it-IT" dirty="0"/>
              <a:t>essere soppressi. </a:t>
            </a:r>
          </a:p>
          <a:p>
            <a:r>
              <a:rPr lang="it-IT" dirty="0"/>
              <a:t>2. É disposta deroga all’obbligo di trattenere </a:t>
            </a:r>
            <a:r>
              <a:rPr lang="it-IT" dirty="0" smtClean="0"/>
              <a:t>carassi </a:t>
            </a:r>
            <a:r>
              <a:rPr lang="it-IT" dirty="0"/>
              <a:t>(</a:t>
            </a:r>
            <a:r>
              <a:rPr lang="it-IT" dirty="0" err="1"/>
              <a:t>Carassius</a:t>
            </a:r>
            <a:r>
              <a:rPr lang="it-IT" dirty="0"/>
              <a:t> </a:t>
            </a:r>
            <a:r>
              <a:rPr lang="it-IT" dirty="0" err="1"/>
              <a:t>sp</a:t>
            </a:r>
            <a:r>
              <a:rPr lang="it-IT" dirty="0"/>
              <a:t>.) catturati, limitatamente al </a:t>
            </a:r>
            <a:r>
              <a:rPr lang="it-IT" dirty="0" smtClean="0"/>
              <a:t>Canale </a:t>
            </a:r>
            <a:r>
              <a:rPr lang="it-IT" dirty="0"/>
              <a:t>Navigabile, corpo idrico degradato dal </a:t>
            </a:r>
            <a:r>
              <a:rPr lang="it-IT" dirty="0" err="1" smtClean="0"/>
              <a:t>puntodi</a:t>
            </a:r>
            <a:r>
              <a:rPr lang="it-IT" dirty="0" smtClean="0"/>
              <a:t> </a:t>
            </a:r>
            <a:r>
              <a:rPr lang="it-IT" dirty="0"/>
              <a:t>vista ambientale; i pesci </a:t>
            </a:r>
            <a:r>
              <a:rPr lang="it-IT" dirty="0" smtClean="0"/>
              <a:t>eventualmente </a:t>
            </a:r>
            <a:r>
              <a:rPr lang="it-IT" dirty="0"/>
              <a:t>liberati devono essere immessi </a:t>
            </a:r>
            <a:r>
              <a:rPr lang="it-IT" dirty="0" smtClean="0"/>
              <a:t>obbligatoriamente </a:t>
            </a:r>
            <a:r>
              <a:rPr lang="it-IT" dirty="0"/>
              <a:t>nello stesso Canale. </a:t>
            </a:r>
          </a:p>
          <a:p>
            <a:r>
              <a:rPr lang="it-IT" dirty="0"/>
              <a:t>3. É disposta deroga all’obbligo di trattenere i </a:t>
            </a:r>
            <a:r>
              <a:rPr lang="it-IT" dirty="0" smtClean="0"/>
              <a:t>pesci </a:t>
            </a:r>
            <a:r>
              <a:rPr lang="it-IT" dirty="0"/>
              <a:t>gatto (</a:t>
            </a:r>
            <a:r>
              <a:rPr lang="it-IT" dirty="0" err="1"/>
              <a:t>Ictalurus</a:t>
            </a:r>
            <a:r>
              <a:rPr lang="it-IT" dirty="0"/>
              <a:t> </a:t>
            </a:r>
            <a:r>
              <a:rPr lang="it-IT" dirty="0" err="1"/>
              <a:t>melas</a:t>
            </a:r>
            <a:r>
              <a:rPr lang="it-IT" dirty="0"/>
              <a:t>) catturati su tutte le </a:t>
            </a:r>
            <a:r>
              <a:rPr lang="it-IT" dirty="0" smtClean="0"/>
              <a:t>acque </a:t>
            </a:r>
            <a:r>
              <a:rPr lang="it-IT" dirty="0"/>
              <a:t>del territorio provinciale, permettendo la </a:t>
            </a:r>
            <a:r>
              <a:rPr lang="it-IT" dirty="0" err="1" smtClean="0"/>
              <a:t>reimmissione</a:t>
            </a:r>
            <a:r>
              <a:rPr lang="it-IT" dirty="0" smtClean="0"/>
              <a:t> </a:t>
            </a:r>
            <a:r>
              <a:rPr lang="it-IT" dirty="0"/>
              <a:t>degli stessi ma </a:t>
            </a:r>
          </a:p>
          <a:p>
            <a:r>
              <a:rPr lang="it-IT" dirty="0"/>
              <a:t>obbligatoriamente nello stesso corso d’acqua dove </a:t>
            </a:r>
            <a:r>
              <a:rPr lang="it-IT" dirty="0" smtClean="0"/>
              <a:t>sono </a:t>
            </a:r>
            <a:r>
              <a:rPr lang="it-IT" dirty="0"/>
              <a:t>stati catturati. </a:t>
            </a:r>
            <a:endParaRPr lang="it-IT" dirty="0" smtClean="0"/>
          </a:p>
          <a:p>
            <a:endParaRPr lang="it-IT" dirty="0"/>
          </a:p>
          <a:p>
            <a:r>
              <a:rPr lang="it-IT" dirty="0"/>
              <a:t>Art. 4 </a:t>
            </a:r>
          </a:p>
          <a:p>
            <a:r>
              <a:rPr lang="it-IT" dirty="0"/>
              <a:t>- Gare di pesca e campi gara fissi </a:t>
            </a:r>
          </a:p>
          <a:p>
            <a:pPr marL="342900" indent="-342900">
              <a:buAutoNum type="arabicPeriod"/>
            </a:pPr>
            <a:r>
              <a:rPr lang="it-IT" dirty="0" smtClean="0"/>
              <a:t>Così </a:t>
            </a:r>
            <a:r>
              <a:rPr lang="it-IT" dirty="0"/>
              <a:t>come stabilito dall’art. 13, comma 3 del </a:t>
            </a:r>
            <a:r>
              <a:rPr lang="it-IT" dirty="0" smtClean="0"/>
              <a:t>R.R</a:t>
            </a:r>
            <a:r>
              <a:rPr lang="it-IT" dirty="0"/>
              <a:t>. 9/03 le misure minime non si applicano in </a:t>
            </a:r>
            <a:r>
              <a:rPr lang="it-IT" dirty="0" smtClean="0"/>
              <a:t>occasione </a:t>
            </a:r>
            <a:r>
              <a:rPr lang="it-IT" dirty="0"/>
              <a:t>delle gare di pesca, fatto salvo quanto </a:t>
            </a:r>
            <a:r>
              <a:rPr lang="it-IT" dirty="0" smtClean="0"/>
              <a:t>previsto </a:t>
            </a:r>
            <a:r>
              <a:rPr lang="it-IT" dirty="0"/>
              <a:t>dal Regolamento del Fiume Adda </a:t>
            </a:r>
            <a:endParaRPr lang="it-IT" dirty="0" smtClean="0"/>
          </a:p>
          <a:p>
            <a:r>
              <a:rPr lang="it-IT" dirty="0"/>
              <a:t>2. Le disposizioni di cui all’art. 2, comma 5 del </a:t>
            </a:r>
            <a:r>
              <a:rPr lang="it-IT" dirty="0" smtClean="0"/>
              <a:t>presente </a:t>
            </a:r>
            <a:r>
              <a:rPr lang="it-IT" dirty="0"/>
              <a:t>regolamento non si applicano durante </a:t>
            </a:r>
            <a:r>
              <a:rPr lang="it-IT" dirty="0" smtClean="0"/>
              <a:t>le </a:t>
            </a:r>
            <a:r>
              <a:rPr lang="it-IT" dirty="0"/>
              <a:t>gare e manifestazioni di pesca, fatto salvo </a:t>
            </a:r>
            <a:r>
              <a:rPr lang="it-IT" dirty="0" smtClean="0"/>
              <a:t>quanto </a:t>
            </a:r>
            <a:r>
              <a:rPr lang="it-IT" dirty="0"/>
              <a:t>previsto dal Regolamento del Fiume </a:t>
            </a:r>
            <a:r>
              <a:rPr lang="it-IT" dirty="0" smtClean="0"/>
              <a:t>Adda</a:t>
            </a:r>
            <a:r>
              <a:rPr lang="it-IT" dirty="0"/>
              <a:t>. </a:t>
            </a:r>
          </a:p>
          <a:p>
            <a:r>
              <a:rPr lang="it-IT" dirty="0"/>
              <a:t>3. Le disposizioni di cui all’art. 2, comma 7 del </a:t>
            </a:r>
            <a:r>
              <a:rPr lang="it-IT" dirty="0" smtClean="0"/>
              <a:t>presente </a:t>
            </a:r>
            <a:r>
              <a:rPr lang="it-IT" dirty="0"/>
              <a:t>regolamento non si applicano durante </a:t>
            </a:r>
            <a:r>
              <a:rPr lang="it-IT" dirty="0" smtClean="0"/>
              <a:t>le </a:t>
            </a:r>
            <a:r>
              <a:rPr lang="it-IT" dirty="0"/>
              <a:t>gare e manifestazioni di pesca regolarmente </a:t>
            </a:r>
            <a:r>
              <a:rPr lang="it-IT" dirty="0" smtClean="0"/>
              <a:t>autorizzate </a:t>
            </a:r>
            <a:r>
              <a:rPr lang="it-IT" dirty="0"/>
              <a:t>sul Canale Navigabile,. </a:t>
            </a:r>
          </a:p>
          <a:p>
            <a:r>
              <a:rPr lang="it-IT" dirty="0"/>
              <a:t>4. Le specie oggetto di deroga di cui ai commi 1 e </a:t>
            </a:r>
            <a:r>
              <a:rPr lang="it-IT" dirty="0" smtClean="0"/>
              <a:t>2 </a:t>
            </a:r>
            <a:r>
              <a:rPr lang="it-IT" dirty="0"/>
              <a:t>del presente articolo devono essere 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5785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332656"/>
            <a:ext cx="8208912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mantenute vive e vitali e reimmesse nel corpo </a:t>
            </a:r>
            <a:r>
              <a:rPr lang="it-IT" dirty="0" smtClean="0"/>
              <a:t>idrico </a:t>
            </a:r>
            <a:r>
              <a:rPr lang="it-IT" dirty="0"/>
              <a:t>di provenienza al termine della gara. </a:t>
            </a:r>
          </a:p>
          <a:p>
            <a:r>
              <a:rPr lang="it-IT" dirty="0"/>
              <a:t>5. Nei campi gara fissi provinciali vige il </a:t>
            </a:r>
            <a:r>
              <a:rPr lang="it-IT" dirty="0" smtClean="0"/>
              <a:t>divieto di </a:t>
            </a:r>
            <a:r>
              <a:rPr lang="it-IT" dirty="0"/>
              <a:t>utilizzo della nassa, che può essere </a:t>
            </a:r>
          </a:p>
          <a:p>
            <a:r>
              <a:rPr lang="it-IT" dirty="0"/>
              <a:t>impiegata solo durante le gare di pesca </a:t>
            </a:r>
            <a:r>
              <a:rPr lang="it-IT" dirty="0" smtClean="0"/>
              <a:t>regolarmente </a:t>
            </a:r>
            <a:r>
              <a:rPr lang="it-IT" dirty="0"/>
              <a:t>autorizzate/collocate. </a:t>
            </a:r>
            <a:endParaRPr lang="it-IT" dirty="0" smtClean="0"/>
          </a:p>
          <a:p>
            <a:endParaRPr lang="it-IT" dirty="0"/>
          </a:p>
          <a:p>
            <a:r>
              <a:rPr lang="it-IT" dirty="0"/>
              <a:t>Art. 5 – </a:t>
            </a:r>
            <a:r>
              <a:rPr lang="it-IT" b="1" dirty="0"/>
              <a:t>Attrezzi, tempi e luoghi previsti per la </a:t>
            </a:r>
            <a:r>
              <a:rPr lang="it-IT" b="1" dirty="0" smtClean="0"/>
              <a:t>pesca </a:t>
            </a:r>
            <a:r>
              <a:rPr lang="it-IT" b="1" dirty="0"/>
              <a:t>professionale </a:t>
            </a:r>
          </a:p>
          <a:p>
            <a:r>
              <a:rPr lang="it-IT" dirty="0" smtClean="0"/>
              <a:t>La </a:t>
            </a:r>
            <a:r>
              <a:rPr lang="it-IT" dirty="0"/>
              <a:t>pesca di professione può essere esercitata </a:t>
            </a:r>
            <a:r>
              <a:rPr lang="it-IT" dirty="0" smtClean="0"/>
              <a:t>con </a:t>
            </a:r>
            <a:r>
              <a:rPr lang="it-IT" dirty="0"/>
              <a:t>tutti gli attrezzi e le modalità stabilite per </a:t>
            </a:r>
            <a:r>
              <a:rPr lang="it-IT" dirty="0" smtClean="0"/>
              <a:t>la pesca </a:t>
            </a:r>
            <a:r>
              <a:rPr lang="it-IT" dirty="0"/>
              <a:t>dilettantistica e con gli attrezzi previsti </a:t>
            </a:r>
            <a:r>
              <a:rPr lang="it-IT" dirty="0" smtClean="0"/>
              <a:t>dai </a:t>
            </a:r>
            <a:r>
              <a:rPr lang="it-IT" dirty="0"/>
              <a:t>successivi comma 2 e 3 del presente </a:t>
            </a:r>
            <a:r>
              <a:rPr lang="it-IT" dirty="0" smtClean="0"/>
              <a:t>articolo</a:t>
            </a:r>
            <a:r>
              <a:rPr lang="it-IT" dirty="0"/>
              <a:t>2. Gli attrezzi specifici per la pesca di </a:t>
            </a:r>
            <a:r>
              <a:rPr lang="it-IT" dirty="0" smtClean="0"/>
              <a:t>professione </a:t>
            </a:r>
            <a:r>
              <a:rPr lang="it-IT" dirty="0"/>
              <a:t>consentiti nelle acque classificate di tipo A </a:t>
            </a:r>
            <a:r>
              <a:rPr lang="it-IT" dirty="0" smtClean="0"/>
              <a:t>sono</a:t>
            </a:r>
            <a:r>
              <a:rPr lang="it-IT" dirty="0"/>
              <a:t>: </a:t>
            </a:r>
          </a:p>
          <a:p>
            <a:r>
              <a:rPr lang="it-IT" dirty="0"/>
              <a:t>a) </a:t>
            </a:r>
            <a:r>
              <a:rPr lang="it-IT" b="1" dirty="0" err="1"/>
              <a:t>Tremaglio</a:t>
            </a:r>
            <a:r>
              <a:rPr lang="it-IT" b="1" dirty="0"/>
              <a:t> da canale</a:t>
            </a:r>
            <a:r>
              <a:rPr lang="it-IT" dirty="0"/>
              <a:t>: lunghezza massima della </a:t>
            </a:r>
            <a:r>
              <a:rPr lang="it-IT" dirty="0" smtClean="0"/>
              <a:t>rete </a:t>
            </a:r>
            <a:r>
              <a:rPr lang="it-IT" dirty="0"/>
              <a:t>100 m. Il lato delle maglie della rete </a:t>
            </a:r>
            <a:r>
              <a:rPr lang="it-IT" dirty="0" smtClean="0"/>
              <a:t>interna </a:t>
            </a:r>
            <a:r>
              <a:rPr lang="it-IT" dirty="0"/>
              <a:t>non deve essere inferiore a 60 mm. </a:t>
            </a:r>
            <a:r>
              <a:rPr lang="it-IT" dirty="0" smtClean="0"/>
              <a:t>L’utilizzo </a:t>
            </a:r>
            <a:r>
              <a:rPr lang="it-IT" dirty="0"/>
              <a:t>di tale rete è vietato dal 1° maggio al </a:t>
            </a:r>
            <a:r>
              <a:rPr lang="it-IT" dirty="0" smtClean="0"/>
              <a:t>31 </a:t>
            </a:r>
            <a:r>
              <a:rPr lang="it-IT" dirty="0"/>
              <a:t>luglio. </a:t>
            </a:r>
          </a:p>
          <a:p>
            <a:r>
              <a:rPr lang="it-IT" dirty="0"/>
              <a:t>b) </a:t>
            </a:r>
            <a:r>
              <a:rPr lang="it-IT" b="1" dirty="0" err="1"/>
              <a:t>Tremaglio</a:t>
            </a:r>
            <a:r>
              <a:rPr lang="it-IT" b="1" dirty="0"/>
              <a:t> da posta</a:t>
            </a:r>
            <a:r>
              <a:rPr lang="it-IT" dirty="0"/>
              <a:t>: lunghezza massima della </a:t>
            </a:r>
            <a:r>
              <a:rPr lang="it-IT" dirty="0" smtClean="0"/>
              <a:t>rete50 </a:t>
            </a:r>
            <a:r>
              <a:rPr lang="it-IT" dirty="0"/>
              <a:t>m. Il lato delle maglie della rete </a:t>
            </a:r>
            <a:r>
              <a:rPr lang="it-IT" dirty="0" smtClean="0"/>
              <a:t>interna </a:t>
            </a:r>
            <a:r>
              <a:rPr lang="it-IT" dirty="0"/>
              <a:t>non deve essere inferiore a 60 mm. </a:t>
            </a:r>
          </a:p>
          <a:p>
            <a:r>
              <a:rPr lang="it-IT" dirty="0"/>
              <a:t>c) </a:t>
            </a:r>
            <a:r>
              <a:rPr lang="it-IT" b="1" dirty="0"/>
              <a:t>Bertovelli - </a:t>
            </a:r>
            <a:r>
              <a:rPr lang="it-IT" b="1" dirty="0" err="1"/>
              <a:t>sarvere</a:t>
            </a:r>
            <a:r>
              <a:rPr lang="it-IT" dirty="0"/>
              <a:t>’ - tamburini: diametro </a:t>
            </a:r>
            <a:r>
              <a:rPr lang="it-IT" dirty="0" smtClean="0"/>
              <a:t>massimo </a:t>
            </a:r>
            <a:r>
              <a:rPr lang="it-IT" dirty="0"/>
              <a:t>di apertura della bocca di 1,0 m. Il lato </a:t>
            </a:r>
            <a:r>
              <a:rPr lang="it-IT" dirty="0" smtClean="0"/>
              <a:t>delle </a:t>
            </a:r>
            <a:r>
              <a:rPr lang="it-IT" dirty="0"/>
              <a:t>maglie della camera non deve essere </a:t>
            </a:r>
            <a:r>
              <a:rPr lang="it-IT" dirty="0" smtClean="0"/>
              <a:t>inferiore a </a:t>
            </a:r>
            <a:r>
              <a:rPr lang="it-IT" dirty="0"/>
              <a:t>20 mm. L’utilizzo di tale rete è vietato </a:t>
            </a:r>
            <a:r>
              <a:rPr lang="it-IT" dirty="0" smtClean="0"/>
              <a:t>dal </a:t>
            </a:r>
            <a:r>
              <a:rPr lang="it-IT" dirty="0"/>
              <a:t>1° luglio al 31 luglio. </a:t>
            </a:r>
          </a:p>
          <a:p>
            <a:r>
              <a:rPr lang="it-IT" dirty="0"/>
              <a:t>d) </a:t>
            </a:r>
            <a:r>
              <a:rPr lang="it-IT" b="1" dirty="0"/>
              <a:t>Bilancione a carrucola</a:t>
            </a:r>
            <a:r>
              <a:rPr lang="it-IT" dirty="0"/>
              <a:t>: lato massimo della rete </a:t>
            </a:r>
            <a:r>
              <a:rPr lang="it-IT" dirty="0" smtClean="0"/>
              <a:t>10 </a:t>
            </a:r>
            <a:r>
              <a:rPr lang="it-IT" dirty="0"/>
              <a:t>m. Il lato delle maglie non deve essere </a:t>
            </a:r>
            <a:r>
              <a:rPr lang="it-IT" dirty="0" smtClean="0"/>
              <a:t>inferiore </a:t>
            </a:r>
            <a:r>
              <a:rPr lang="it-IT" dirty="0"/>
              <a:t>a 50 mm. É vietato l’uso dal l 1° maggio </a:t>
            </a:r>
            <a:r>
              <a:rPr lang="it-IT" dirty="0" smtClean="0"/>
              <a:t>al </a:t>
            </a:r>
            <a:r>
              <a:rPr lang="it-IT" dirty="0"/>
              <a:t>30 giugno. </a:t>
            </a:r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 smtClean="0"/>
          </a:p>
          <a:p>
            <a:pPr marL="342900" indent="-342900"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7336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476672"/>
            <a:ext cx="8136904" cy="1034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e) </a:t>
            </a:r>
            <a:r>
              <a:rPr lang="it-IT" b="1" dirty="0"/>
              <a:t>Guada - tappino - magentina</a:t>
            </a:r>
            <a:r>
              <a:rPr lang="it-IT" dirty="0"/>
              <a:t>: diametro massimo </a:t>
            </a:r>
            <a:r>
              <a:rPr lang="it-IT" dirty="0" smtClean="0"/>
              <a:t>del </a:t>
            </a:r>
            <a:r>
              <a:rPr lang="it-IT" dirty="0"/>
              <a:t>semicerchio metri 1,5. Il lato delle </a:t>
            </a:r>
            <a:r>
              <a:rPr lang="it-IT" dirty="0" smtClean="0"/>
              <a:t>maglie </a:t>
            </a:r>
            <a:r>
              <a:rPr lang="it-IT" dirty="0"/>
              <a:t>non deve essere inferiore a 15 millimetri. </a:t>
            </a:r>
            <a:r>
              <a:rPr lang="it-IT" dirty="0" smtClean="0"/>
              <a:t>L’utilizzo </a:t>
            </a:r>
            <a:r>
              <a:rPr lang="it-IT" dirty="0"/>
              <a:t>di tale rete è vietato dal 1° maggio </a:t>
            </a:r>
            <a:r>
              <a:rPr lang="it-IT" dirty="0" smtClean="0"/>
              <a:t>al </a:t>
            </a:r>
            <a:r>
              <a:rPr lang="it-IT" dirty="0"/>
              <a:t>30 giugno. </a:t>
            </a:r>
          </a:p>
          <a:p>
            <a:r>
              <a:rPr lang="it-IT" dirty="0"/>
              <a:t>f) </a:t>
            </a:r>
            <a:r>
              <a:rPr lang="it-IT" b="1" dirty="0"/>
              <a:t>Sparviero:</a:t>
            </a:r>
            <a:r>
              <a:rPr lang="it-IT" dirty="0"/>
              <a:t> il lato delle maglie della sacca non </a:t>
            </a:r>
            <a:r>
              <a:rPr lang="it-IT" dirty="0" smtClean="0"/>
              <a:t>deve </a:t>
            </a:r>
            <a:r>
              <a:rPr lang="it-IT" dirty="0"/>
              <a:t>essere inferiore a 20 mm. L’utilizzo di </a:t>
            </a:r>
            <a:r>
              <a:rPr lang="it-IT" dirty="0" smtClean="0"/>
              <a:t>tale </a:t>
            </a:r>
            <a:r>
              <a:rPr lang="it-IT" dirty="0"/>
              <a:t>rete è vietato dal 1° maggio al 30 giugno.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3</a:t>
            </a:r>
            <a:r>
              <a:rPr lang="it-IT" dirty="0"/>
              <a:t>. Gli attrezzi specifici per la pesca di </a:t>
            </a:r>
            <a:r>
              <a:rPr lang="it-IT" dirty="0" smtClean="0"/>
              <a:t>professione </a:t>
            </a:r>
            <a:r>
              <a:rPr lang="it-IT" dirty="0"/>
              <a:t>consentiti nelle acque classificate di tipo C </a:t>
            </a:r>
            <a:r>
              <a:rPr lang="it-IT" dirty="0" smtClean="0"/>
              <a:t>del fiume </a:t>
            </a:r>
            <a:r>
              <a:rPr lang="it-IT" dirty="0"/>
              <a:t>Adda dalla confluenza del fiume Serio fino </a:t>
            </a:r>
            <a:r>
              <a:rPr lang="it-IT" dirty="0" smtClean="0"/>
              <a:t>alla </a:t>
            </a:r>
            <a:r>
              <a:rPr lang="it-IT" dirty="0"/>
              <a:t>foce, con l’esclusione dei tratti in cui </a:t>
            </a:r>
            <a:r>
              <a:rPr lang="it-IT" dirty="0" smtClean="0"/>
              <a:t>sussistono </a:t>
            </a:r>
            <a:r>
              <a:rPr lang="it-IT" dirty="0"/>
              <a:t>i diritti esclusivi di pesca di cui la </a:t>
            </a:r>
            <a:r>
              <a:rPr lang="it-IT" dirty="0" smtClean="0"/>
              <a:t>FIPSAS </a:t>
            </a:r>
            <a:r>
              <a:rPr lang="it-IT" dirty="0"/>
              <a:t>è titolare o concessionaria, sono i seguenti:</a:t>
            </a:r>
          </a:p>
          <a:p>
            <a:r>
              <a:rPr lang="it-IT" dirty="0"/>
              <a:t>a) </a:t>
            </a:r>
            <a:r>
              <a:rPr lang="it-IT" b="1" dirty="0" err="1"/>
              <a:t>Tremaglio</a:t>
            </a:r>
            <a:r>
              <a:rPr lang="it-IT" b="1" dirty="0"/>
              <a:t> da posta</a:t>
            </a:r>
            <a:r>
              <a:rPr lang="it-IT" dirty="0"/>
              <a:t>: lunghezza massima della </a:t>
            </a:r>
            <a:r>
              <a:rPr lang="it-IT" dirty="0" smtClean="0"/>
              <a:t>rete 50 </a:t>
            </a:r>
            <a:r>
              <a:rPr lang="it-IT" dirty="0"/>
              <a:t>metri. Il lato delle maglie della rete </a:t>
            </a:r>
            <a:r>
              <a:rPr lang="it-IT" dirty="0" smtClean="0"/>
              <a:t>interna </a:t>
            </a:r>
            <a:r>
              <a:rPr lang="it-IT" dirty="0"/>
              <a:t>non deve essere inferiore a 60 millimetri. </a:t>
            </a:r>
          </a:p>
          <a:p>
            <a:r>
              <a:rPr lang="it-IT" dirty="0"/>
              <a:t>b) </a:t>
            </a:r>
            <a:r>
              <a:rPr lang="it-IT" b="1" dirty="0"/>
              <a:t>Bertovelli - </a:t>
            </a:r>
            <a:r>
              <a:rPr lang="it-IT" b="1" dirty="0" err="1"/>
              <a:t>sarvere</a:t>
            </a:r>
            <a:r>
              <a:rPr lang="it-IT" b="1" dirty="0"/>
              <a:t>’ - tamburini</a:t>
            </a:r>
            <a:r>
              <a:rPr lang="it-IT" dirty="0"/>
              <a:t>: diametro </a:t>
            </a:r>
            <a:r>
              <a:rPr lang="it-IT" dirty="0" smtClean="0"/>
              <a:t>massimo </a:t>
            </a:r>
            <a:r>
              <a:rPr lang="it-IT" dirty="0"/>
              <a:t>di apertura della bocca di 1,0 m. Il lato </a:t>
            </a:r>
            <a:r>
              <a:rPr lang="it-IT" dirty="0" smtClean="0"/>
              <a:t>delle </a:t>
            </a:r>
            <a:r>
              <a:rPr lang="it-IT" dirty="0"/>
              <a:t>maglie della camera non deve essere </a:t>
            </a:r>
            <a:r>
              <a:rPr lang="it-IT" dirty="0" smtClean="0"/>
              <a:t>inferiore a  </a:t>
            </a:r>
            <a:r>
              <a:rPr lang="it-IT" dirty="0"/>
              <a:t>20 millimetri. L’utilizzo di tale rete è </a:t>
            </a:r>
            <a:r>
              <a:rPr lang="it-IT" dirty="0" smtClean="0"/>
              <a:t>vietato </a:t>
            </a:r>
            <a:r>
              <a:rPr lang="it-IT" dirty="0"/>
              <a:t>dal 1° luglio al 31 luglio. </a:t>
            </a:r>
          </a:p>
          <a:p>
            <a:endParaRPr lang="it-IT" dirty="0"/>
          </a:p>
          <a:p>
            <a:r>
              <a:rPr lang="it-IT" dirty="0" smtClean="0"/>
              <a:t>4</a:t>
            </a:r>
            <a:r>
              <a:rPr lang="it-IT" dirty="0"/>
              <a:t>. L’attrezzo specifico per la pesca di </a:t>
            </a:r>
            <a:r>
              <a:rPr lang="it-IT" dirty="0" smtClean="0"/>
              <a:t>professione consentito </a:t>
            </a:r>
            <a:r>
              <a:rPr lang="it-IT" dirty="0"/>
              <a:t>nelle acque classificate di tipo C è </a:t>
            </a:r>
            <a:r>
              <a:rPr lang="it-IT" dirty="0" smtClean="0"/>
              <a:t>il guadino </a:t>
            </a:r>
            <a:r>
              <a:rPr lang="it-IT" dirty="0"/>
              <a:t>per cobiti </a:t>
            </a:r>
            <a:r>
              <a:rPr lang="it-IT"/>
              <a:t>e </a:t>
            </a:r>
            <a:r>
              <a:rPr lang="it-IT" smtClean="0"/>
              <a:t>ghiozzi che </a:t>
            </a:r>
            <a:r>
              <a:rPr lang="it-IT" dirty="0"/>
              <a:t>deve avere un diametro massimo del </a:t>
            </a:r>
            <a:r>
              <a:rPr lang="it-IT" dirty="0" smtClean="0"/>
              <a:t>semicerchio pari </a:t>
            </a:r>
            <a:r>
              <a:rPr lang="it-IT" dirty="0"/>
              <a:t>a 1,3 </a:t>
            </a:r>
            <a:r>
              <a:rPr lang="it-IT" dirty="0" smtClean="0"/>
              <a:t>metri</a:t>
            </a:r>
            <a:r>
              <a:rPr lang="it-IT" dirty="0"/>
              <a:t>. Il lato delle maglie non deve essere </a:t>
            </a:r>
            <a:r>
              <a:rPr lang="it-IT" dirty="0" smtClean="0"/>
              <a:t>inferiore </a:t>
            </a:r>
            <a:r>
              <a:rPr lang="it-IT" dirty="0"/>
              <a:t>a 8 millimetri. L’utilizzo di tale rete è </a:t>
            </a:r>
            <a:r>
              <a:rPr lang="it-IT" dirty="0" smtClean="0"/>
              <a:t>sempre vietata </a:t>
            </a:r>
            <a:r>
              <a:rPr lang="it-IT" dirty="0"/>
              <a:t>dal 1° maggio al 31 luglio e non è mai </a:t>
            </a:r>
            <a:r>
              <a:rPr lang="it-IT" dirty="0" smtClean="0"/>
              <a:t>consentita </a:t>
            </a:r>
            <a:r>
              <a:rPr lang="it-IT" dirty="0"/>
              <a:t>nelle seguenti acque di tipo C: </a:t>
            </a:r>
          </a:p>
          <a:p>
            <a:r>
              <a:rPr lang="it-IT" dirty="0"/>
              <a:t>a) roggia </a:t>
            </a:r>
            <a:r>
              <a:rPr lang="it-IT" dirty="0" err="1"/>
              <a:t>Alchina</a:t>
            </a:r>
            <a:r>
              <a:rPr lang="it-IT" dirty="0"/>
              <a:t>, roggia </a:t>
            </a:r>
            <a:r>
              <a:rPr lang="it-IT" dirty="0" err="1"/>
              <a:t>Acquarossa</a:t>
            </a:r>
            <a:r>
              <a:rPr lang="it-IT" dirty="0"/>
              <a:t>, roggia Merlò </a:t>
            </a:r>
            <a:r>
              <a:rPr lang="it-IT" dirty="0" smtClean="0"/>
              <a:t>Giovane</a:t>
            </a:r>
            <a:r>
              <a:rPr lang="it-IT" dirty="0"/>
              <a:t>, roggia Ora, Naviglio di Melotta,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9105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548680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Fiume Oglio:</a:t>
            </a:r>
            <a:r>
              <a:rPr lang="it-IT" b="1" i="1" dirty="0"/>
              <a:t> </a:t>
            </a:r>
            <a:r>
              <a:rPr lang="it-IT" i="1" smtClean="0"/>
              <a:t>comuni: Soncino</a:t>
            </a:r>
            <a:r>
              <a:rPr lang="it-IT" i="1" dirty="0"/>
              <a:t>, Genivolta, Azzanello, Castelvisconti, Bordolano, Corte de’ Cortesi con Cignone, Robecco d’Oglio, Ostiano, Corte de’ Frati, Scandolara R.O., Gabbioneta Binanuova, Volongo, Pessina Cremonese, Isola Dovarese, Drizzona, Piadina </a:t>
            </a:r>
            <a:r>
              <a:rPr lang="it-IT" i="1"/>
              <a:t>e </a:t>
            </a:r>
            <a:r>
              <a:rPr lang="it-IT" i="1" smtClean="0"/>
              <a:t>Calvatone</a:t>
            </a:r>
          </a:p>
          <a:p>
            <a:endParaRPr lang="it-IT" dirty="0"/>
          </a:p>
          <a:p>
            <a:r>
              <a:rPr lang="it-IT" dirty="0"/>
              <a:t>     per tutto il tratto di competenza provinciale (lunghezza 135.000 m</a:t>
            </a:r>
            <a:r>
              <a:rPr lang="it-IT" dirty="0" smtClean="0"/>
              <a:t>).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6711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332656"/>
            <a:ext cx="8352928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/>
          </a:p>
          <a:p>
            <a:r>
              <a:rPr lang="it-IT" dirty="0" smtClean="0"/>
              <a:t>fiume </a:t>
            </a:r>
            <a:r>
              <a:rPr lang="it-IT" dirty="0" err="1"/>
              <a:t>Riglio</a:t>
            </a:r>
            <a:r>
              <a:rPr lang="it-IT" dirty="0"/>
              <a:t>, Fiume Serio, Canale Navigabile e </a:t>
            </a:r>
            <a:r>
              <a:rPr lang="it-IT" dirty="0" smtClean="0"/>
              <a:t>Canale </a:t>
            </a:r>
            <a:r>
              <a:rPr lang="it-IT" dirty="0" err="1"/>
              <a:t>Vacchelli</a:t>
            </a:r>
            <a:r>
              <a:rPr lang="it-IT" dirty="0"/>
              <a:t>, Serio Morto (dalla </a:t>
            </a:r>
          </a:p>
          <a:p>
            <a:r>
              <a:rPr lang="it-IT" dirty="0"/>
              <a:t>chiuse a monte di Castelleone fino al secondo </a:t>
            </a:r>
            <a:r>
              <a:rPr lang="it-IT" dirty="0" smtClean="0"/>
              <a:t>attraversamento </a:t>
            </a:r>
            <a:r>
              <a:rPr lang="it-IT" dirty="0"/>
              <a:t>della Paullese SS415 – </a:t>
            </a:r>
          </a:p>
          <a:p>
            <a:r>
              <a:rPr lang="it-IT" dirty="0"/>
              <a:t>compreso il tratto del canale Serio Morto - </a:t>
            </a:r>
            <a:r>
              <a:rPr lang="it-IT" dirty="0" smtClean="0"/>
              <a:t>scaricatore </a:t>
            </a:r>
            <a:r>
              <a:rPr lang="it-IT" dirty="0"/>
              <a:t>di Gombito, per una lunghezza </a:t>
            </a:r>
          </a:p>
          <a:p>
            <a:r>
              <a:rPr lang="it-IT" dirty="0"/>
              <a:t>complessiva di circa 1,7 km) </a:t>
            </a:r>
            <a:endParaRPr lang="it-IT" dirty="0" smtClean="0"/>
          </a:p>
          <a:p>
            <a:r>
              <a:rPr lang="it-IT" dirty="0"/>
              <a:t>b) </a:t>
            </a:r>
            <a:r>
              <a:rPr lang="it-IT" dirty="0" err="1"/>
              <a:t>Bodri</a:t>
            </a:r>
            <a:r>
              <a:rPr lang="it-IT" dirty="0"/>
              <a:t>; </a:t>
            </a:r>
          </a:p>
          <a:p>
            <a:r>
              <a:rPr lang="it-IT" dirty="0"/>
              <a:t>c) Fontanili: nei tratti compresi dal </a:t>
            </a:r>
            <a:r>
              <a:rPr lang="it-IT" dirty="0" err="1"/>
              <a:t>capofonte</a:t>
            </a:r>
            <a:r>
              <a:rPr lang="it-IT" dirty="0"/>
              <a:t> o </a:t>
            </a:r>
            <a:r>
              <a:rPr lang="it-IT" dirty="0" smtClean="0"/>
              <a:t>teste </a:t>
            </a:r>
            <a:r>
              <a:rPr lang="it-IT" dirty="0"/>
              <a:t>(origine del corso d’acqua) a 500 metri a </a:t>
            </a:r>
            <a:r>
              <a:rPr lang="it-IT" dirty="0" smtClean="0"/>
              <a:t>valle</a:t>
            </a:r>
            <a:r>
              <a:rPr lang="it-IT" dirty="0"/>
              <a:t>; </a:t>
            </a:r>
          </a:p>
          <a:p>
            <a:r>
              <a:rPr lang="it-IT" dirty="0"/>
              <a:t>d) tutte le acque interne ai Siti della Rete </a:t>
            </a:r>
            <a:r>
              <a:rPr lang="it-IT" dirty="0" smtClean="0"/>
              <a:t>Natura2000</a:t>
            </a:r>
            <a:r>
              <a:rPr lang="it-IT" dirty="0"/>
              <a:t>; </a:t>
            </a:r>
          </a:p>
          <a:p>
            <a:r>
              <a:rPr lang="it-IT" dirty="0"/>
              <a:t>e) acque soggette a diritto esclusivo di pesca di </a:t>
            </a:r>
            <a:r>
              <a:rPr lang="it-IT" dirty="0" smtClean="0"/>
              <a:t>cui </a:t>
            </a:r>
            <a:r>
              <a:rPr lang="it-IT" dirty="0"/>
              <a:t>è titolare o concessionaria la F.I.P.S.A.S.; </a:t>
            </a:r>
          </a:p>
          <a:p>
            <a:r>
              <a:rPr lang="it-IT" dirty="0"/>
              <a:t>f) quando i livelli idrici sono inferiori a 40 cm, </a:t>
            </a:r>
            <a:r>
              <a:rPr lang="it-IT" dirty="0" smtClean="0"/>
              <a:t>per </a:t>
            </a:r>
            <a:r>
              <a:rPr lang="it-IT" dirty="0"/>
              <a:t>50 metri a valle e a monte rispetto al luogo </a:t>
            </a:r>
            <a:r>
              <a:rPr lang="it-IT" dirty="0" smtClean="0"/>
              <a:t>di pesca</a:t>
            </a:r>
            <a:r>
              <a:rPr lang="it-IT" dirty="0"/>
              <a:t>. </a:t>
            </a:r>
          </a:p>
          <a:p>
            <a:r>
              <a:rPr lang="it-IT" dirty="0"/>
              <a:t>g) nei corpi idrici dove il guardino per cobiti e </a:t>
            </a:r>
            <a:r>
              <a:rPr lang="it-IT" dirty="0" smtClean="0"/>
              <a:t>ghiozzi </a:t>
            </a:r>
            <a:r>
              <a:rPr lang="it-IT" dirty="0"/>
              <a:t>(a livello di diametro massimo del </a:t>
            </a:r>
          </a:p>
          <a:p>
            <a:r>
              <a:rPr lang="it-IT" dirty="0"/>
              <a:t>semicerchio) è più di un terzo della larghezza </a:t>
            </a:r>
            <a:r>
              <a:rPr lang="it-IT" dirty="0" smtClean="0"/>
              <a:t>dello </a:t>
            </a:r>
            <a:r>
              <a:rPr lang="it-IT" dirty="0"/>
              <a:t>specchio d’acqua; </a:t>
            </a:r>
            <a:r>
              <a:rPr lang="it-IT" dirty="0" smtClean="0"/>
              <a:t>I </a:t>
            </a:r>
            <a:r>
              <a:rPr lang="it-IT" dirty="0"/>
              <a:t>periodi di divieto e le misure minime delle </a:t>
            </a:r>
            <a:r>
              <a:rPr lang="it-IT" dirty="0" smtClean="0"/>
              <a:t>specie </a:t>
            </a:r>
            <a:r>
              <a:rPr lang="it-IT" dirty="0"/>
              <a:t>ittiche di cui ai commi 5 e 6 dell’art. 2, si </a:t>
            </a:r>
            <a:r>
              <a:rPr lang="it-IT" dirty="0" smtClean="0"/>
              <a:t>applicano </a:t>
            </a:r>
            <a:r>
              <a:rPr lang="it-IT" dirty="0"/>
              <a:t>anche alla pesca professionale.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208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404664"/>
            <a:ext cx="8352928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fiume </a:t>
            </a:r>
            <a:r>
              <a:rPr lang="it-IT" dirty="0" err="1"/>
              <a:t>Riglio</a:t>
            </a:r>
            <a:r>
              <a:rPr lang="it-IT" dirty="0"/>
              <a:t>, Fiume Serio, Canale Navigabile e </a:t>
            </a:r>
            <a:r>
              <a:rPr lang="it-IT" dirty="0" smtClean="0"/>
              <a:t>Canale </a:t>
            </a:r>
            <a:r>
              <a:rPr lang="it-IT" dirty="0" err="1"/>
              <a:t>Vacchelli</a:t>
            </a:r>
            <a:r>
              <a:rPr lang="it-IT" dirty="0"/>
              <a:t>, Serio Morto (dalla </a:t>
            </a:r>
          </a:p>
          <a:p>
            <a:r>
              <a:rPr lang="it-IT" dirty="0"/>
              <a:t>chiuse a monte di Castelleone fino al secondo </a:t>
            </a:r>
            <a:r>
              <a:rPr lang="it-IT" dirty="0" smtClean="0"/>
              <a:t>attraversamento </a:t>
            </a:r>
            <a:r>
              <a:rPr lang="it-IT" dirty="0"/>
              <a:t>della Paullese SS415 – </a:t>
            </a:r>
          </a:p>
          <a:p>
            <a:r>
              <a:rPr lang="it-IT" dirty="0"/>
              <a:t>compreso il tratto del canale Serio Morto - </a:t>
            </a:r>
            <a:r>
              <a:rPr lang="it-IT" dirty="0" smtClean="0"/>
              <a:t>scaricatore </a:t>
            </a:r>
            <a:r>
              <a:rPr lang="it-IT" dirty="0"/>
              <a:t>di Gombito, per una lunghezza </a:t>
            </a:r>
          </a:p>
          <a:p>
            <a:r>
              <a:rPr lang="it-IT" dirty="0"/>
              <a:t>complessiva di circa 1,7 km) </a:t>
            </a:r>
          </a:p>
          <a:p>
            <a:endParaRPr lang="it-IT" dirty="0" smtClean="0"/>
          </a:p>
          <a:p>
            <a:r>
              <a:rPr lang="it-IT" dirty="0" smtClean="0"/>
              <a:t>Art</a:t>
            </a:r>
            <a:r>
              <a:rPr lang="it-IT" dirty="0"/>
              <a:t>. 7 </a:t>
            </a:r>
          </a:p>
          <a:p>
            <a:r>
              <a:rPr lang="it-IT" dirty="0"/>
              <a:t>- Disposizioni finali</a:t>
            </a:r>
          </a:p>
          <a:p>
            <a:r>
              <a:rPr lang="it-IT" dirty="0"/>
              <a:t>Per quanto non espressamente richiamato nel </a:t>
            </a:r>
            <a:r>
              <a:rPr lang="it-IT" dirty="0" smtClean="0"/>
              <a:t>presente </a:t>
            </a:r>
            <a:r>
              <a:rPr lang="it-IT" dirty="0"/>
              <a:t>Atto si rimanda alla legislazione statale, </a:t>
            </a:r>
          </a:p>
          <a:p>
            <a:r>
              <a:rPr lang="it-IT" dirty="0"/>
              <a:t>regionale e provinciale in materia di pesca a </a:t>
            </a:r>
            <a:r>
              <a:rPr lang="it-IT" dirty="0" smtClean="0"/>
              <a:t>tutela </a:t>
            </a:r>
            <a:r>
              <a:rPr lang="it-IT" dirty="0"/>
              <a:t>del patrimonio ittico. Le autorità e gli agenti </a:t>
            </a:r>
            <a:r>
              <a:rPr lang="it-IT" dirty="0" smtClean="0"/>
              <a:t>preposti </a:t>
            </a:r>
            <a:r>
              <a:rPr lang="it-IT" dirty="0"/>
              <a:t>alla vigilanza sulla pesca sono </a:t>
            </a:r>
            <a:r>
              <a:rPr lang="it-IT" dirty="0" smtClean="0"/>
              <a:t>incaricati di </a:t>
            </a:r>
            <a:r>
              <a:rPr lang="it-IT" dirty="0"/>
              <a:t>far osservare tutte le predette disposizioni. 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3109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548680"/>
            <a:ext cx="79928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Acque FIPSAS in Provincia di Cremona</a:t>
            </a:r>
          </a:p>
          <a:p>
            <a:r>
              <a:rPr lang="it-IT" dirty="0"/>
              <a:t>Nelle acque soggette a "diritto esclusivo di pesca" l'attività di pesca può essere esercitata solo con il consenso del titolare o del concessionario del diritto esclusivo.</a:t>
            </a:r>
          </a:p>
          <a:p>
            <a:r>
              <a:rPr lang="it-IT" dirty="0"/>
              <a:t>In provincia di Cremona molti titolari dei diritti esclusivi (per lo più Consorzi di Bonifica) hanno concesso il citato "diritto" alla </a:t>
            </a:r>
            <a:r>
              <a:rPr lang="it-IT" dirty="0">
                <a:hlinkClick r:id="rId2"/>
              </a:rPr>
              <a:t>FIPSAS</a:t>
            </a:r>
            <a:r>
              <a:rPr lang="it-IT" dirty="0"/>
              <a:t>, pertanto per poter pescare in tali acque, è necessario essere iscritti alla </a:t>
            </a:r>
            <a:r>
              <a:rPr lang="it-IT" dirty="0" smtClean="0"/>
              <a:t>FEDERAZIONE citata </a:t>
            </a:r>
            <a:r>
              <a:rPr lang="it-IT" dirty="0"/>
              <a:t>oltre ad avere la licenza di pesca B.</a:t>
            </a:r>
          </a:p>
          <a:p>
            <a:r>
              <a:rPr lang="it-IT" dirty="0"/>
              <a:t>La FIPSAS deve apporre un adeguato numero di cartelli indicatori della zona di pesca riservata e mantenere costantemente in buone condizioni tali cartelli. I cartelli di colore bianco delle dimensioni di cm 20x30 devono riportare la scritta "riserva di pesca" e devono essere collocati all'inizio ed al termine della zona riservata, </a:t>
            </a:r>
            <a:r>
              <a:rPr lang="it-IT" dirty="0" smtClean="0"/>
              <a:t>non </a:t>
            </a:r>
            <a:r>
              <a:rPr lang="it-IT" dirty="0" err="1" smtClean="0"/>
              <a:t>chè</a:t>
            </a:r>
            <a:r>
              <a:rPr lang="it-IT" dirty="0" smtClean="0"/>
              <a:t> </a:t>
            </a:r>
            <a:r>
              <a:rPr lang="it-IT" dirty="0"/>
              <a:t>in corrispondenza di tutti gli accessi e comunque laddove necessario al fine di una adeguata e corretta informazione e pubblicizzazione del diritto esistente.</a:t>
            </a:r>
          </a:p>
          <a:p>
            <a:r>
              <a:rPr lang="it-IT" dirty="0"/>
              <a:t>Si allega l'elenco completo dei diritti esclusivi di pesca presenti sul territorio </a:t>
            </a:r>
            <a:r>
              <a:rPr lang="it-IT" dirty="0" smtClean="0"/>
              <a:t>provinciale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616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Asciutte corpi idrici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961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260648"/>
            <a:ext cx="82809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Asciutta corsi d'acqua - informazioni</a:t>
            </a:r>
          </a:p>
          <a:p>
            <a:r>
              <a:rPr lang="it-IT" dirty="0"/>
              <a:t>Ai sensi della normativa sulla pesca e tutela dell'ittiofauna (</a:t>
            </a:r>
            <a:r>
              <a:rPr lang="it-IT" b="1" dirty="0"/>
              <a:t>L.R. 31/08 art. 141 </a:t>
            </a:r>
            <a:r>
              <a:rPr lang="it-IT" dirty="0"/>
              <a:t>comma </a:t>
            </a:r>
            <a:r>
              <a:rPr lang="it-IT" b="1" dirty="0"/>
              <a:t>5</a:t>
            </a:r>
            <a:r>
              <a:rPr lang="it-IT" dirty="0"/>
              <a:t> e seguenti) chi intende svuotare o interrompere corsi d'acqua o bacini che non siano soggetti ad asciutta naturale è obbligato - salvo che nei casi d'urgenza - a darne comunicazione alla Provincia almeno trenta (30) giorni prima dell'inizio dei lavori.</a:t>
            </a:r>
          </a:p>
          <a:p>
            <a:r>
              <a:rPr lang="it-IT" dirty="0"/>
              <a:t>Il soggetto interessato deve inviare la comunicazione (in carta semplice) al Settore Agricoltura Ambiente - Servizio Caccia Pesca (anche via fax 0372 24829 o mail PEC protocollo@provincia.cr.it) che deve riportare le seguenti indicazioni:</a:t>
            </a:r>
            <a:br>
              <a:rPr lang="it-IT" dirty="0"/>
            </a:br>
            <a:r>
              <a:rPr lang="it-IT" dirty="0"/>
              <a:t>- nome del corso d'acqua e tratto interessato dalla messa in asciutta;</a:t>
            </a:r>
            <a:br>
              <a:rPr lang="it-IT" dirty="0"/>
            </a:br>
            <a:r>
              <a:rPr lang="it-IT" dirty="0"/>
              <a:t>- indicare in che Comuni ricade il tratto interessato dalla messa in asciutta;</a:t>
            </a:r>
            <a:br>
              <a:rPr lang="it-IT" dirty="0"/>
            </a:br>
            <a:r>
              <a:rPr lang="it-IT" dirty="0"/>
              <a:t>- la data di inizio e conclusione della messa in asciutta del corso d'acqua;</a:t>
            </a:r>
            <a:br>
              <a:rPr lang="it-IT" dirty="0"/>
            </a:br>
            <a:r>
              <a:rPr lang="it-IT" dirty="0"/>
              <a:t>- i motivi che portano alla messa in asciutta del corso d'acqua e la tipologia di lavori che eventualmente sono previsti in alveo;</a:t>
            </a:r>
            <a:br>
              <a:rPr lang="it-IT" dirty="0"/>
            </a:br>
            <a:r>
              <a:rPr lang="it-IT" dirty="0"/>
              <a:t>- informazioni sul soggetto che effettua la messa in asciutta del corso d'acqua ed eventuali autorizzazioni che si sono rese necessarie per lo svolgimento della stessa.</a:t>
            </a:r>
          </a:p>
          <a:p>
            <a:r>
              <a:rPr lang="it-IT" dirty="0"/>
              <a:t>La Provincia rilascerà al soggetto che ha comunicato la messa in asciutta del corso d'acqua, un decreto con le prescrizioni volte alla tutela dell'ittiofauna.</a:t>
            </a:r>
          </a:p>
          <a:p>
            <a:r>
              <a:rPr lang="it-IT" dirty="0"/>
              <a:t>Le disposizioni di cui all'art. 141 della L.R. 31/08 non si applicano ai canali, ai bacini artificiali creati a scopo irriguo su corsi d'acqua naturali e ai canali di derivazione idrica per gli impianti di acquacoltura, come precisato al comma 9 del citato articolo</a:t>
            </a:r>
            <a:r>
              <a:rPr lang="it-IT" dirty="0" smtClean="0"/>
              <a:t>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4880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38777" y="548680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Fauna ittica in difficoltà</a:t>
            </a:r>
          </a:p>
          <a:p>
            <a:r>
              <a:rPr lang="it-IT" dirty="0"/>
              <a:t>Il cittadino che individua fauna ittica in difficoltà (per carenza di acqua, inquinamento o altra causa) deve contattare la Centrale Operativa della </a:t>
            </a:r>
            <a:r>
              <a:rPr lang="it-IT" dirty="0">
                <a:hlinkClick r:id="rId2"/>
              </a:rPr>
              <a:t>Polizia Provinciale</a:t>
            </a:r>
            <a:r>
              <a:rPr lang="it-IT" dirty="0"/>
              <a:t> (</a:t>
            </a:r>
            <a:r>
              <a:rPr lang="it-IT" dirty="0" err="1"/>
              <a:t>tel</a:t>
            </a:r>
            <a:r>
              <a:rPr lang="it-IT" dirty="0"/>
              <a:t> 0372 406 450).</a:t>
            </a:r>
          </a:p>
          <a:p>
            <a:r>
              <a:rPr lang="it-IT" dirty="0"/>
              <a:t>Esclusivamente i soggetti preposti e/o autorizzati (es: Polizia Provinciale, Guardie Giurate Ittiche Volontarie ecc.) possono provvedere al recupero dell'ittiofauna in difficoltà ed alla sua immediata </a:t>
            </a:r>
            <a:r>
              <a:rPr lang="it-IT" dirty="0" err="1"/>
              <a:t>reimmissione</a:t>
            </a:r>
            <a:r>
              <a:rPr lang="it-IT" dirty="0"/>
              <a:t> in un altro corso d'acqua.</a:t>
            </a:r>
          </a:p>
          <a:p>
            <a:r>
              <a:rPr lang="it-IT" dirty="0"/>
              <a:t>Si precisa che la FIPSAS Cremona (</a:t>
            </a:r>
            <a:r>
              <a:rPr lang="it-IT" dirty="0" err="1"/>
              <a:t>tel</a:t>
            </a:r>
            <a:r>
              <a:rPr lang="it-IT" dirty="0"/>
              <a:t> 0372 23425) collabora con la Provincia di Cremona per il recupero dell'ittiofauna in difficoltà nei corsi d'acqua  demaniali e non in concessione, mentre è direttamente responsabile al recupero dell'ittiofauna in difficoltà nel corsi d'acqua di cui la FIPSAS è titolare o concessionaria dei diritti esclusi di pesca.</a:t>
            </a:r>
          </a:p>
          <a:p>
            <a:r>
              <a:rPr lang="it-IT" dirty="0"/>
              <a:t>Il Servizio Caccia Pesca della Provincia interviene, tramite le guardie volontarie, al recupero della sola ittiofauna viva, che si trova in difficoltà</a:t>
            </a:r>
            <a:r>
              <a:rPr lang="it-IT" dirty="0" smtClean="0"/>
              <a:t>.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7182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332656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Elettrostorditore - informazioni</a:t>
            </a:r>
          </a:p>
          <a:p>
            <a:r>
              <a:rPr lang="it-IT" dirty="0"/>
              <a:t>I soggetti che devono utilizzare l'elettrostorditore ai fini della pesca (per censimenti ittici, recupero ittiofauna ecc.) - ai sensi dell’art. 132 comma 2 della L.R. 31/08 e </a:t>
            </a:r>
            <a:r>
              <a:rPr lang="it-IT" dirty="0" err="1"/>
              <a:t>succ</a:t>
            </a:r>
            <a:r>
              <a:rPr lang="it-IT" dirty="0"/>
              <a:t>. </a:t>
            </a:r>
            <a:r>
              <a:rPr lang="it-IT" dirty="0" smtClean="0"/>
              <a:t> </a:t>
            </a:r>
            <a:r>
              <a:rPr lang="it-IT" dirty="0" err="1" smtClean="0"/>
              <a:t>mod</a:t>
            </a:r>
            <a:r>
              <a:rPr lang="it-IT" dirty="0"/>
              <a:t>. - devono presentare apposita domanda di autorizzazione al Settore Agricoltura e Ambiente – Servizio Caccia e Pesca della Provincia, utilizzando esclusivamente la modulistica allegata, appositamente predisposta dall'Amministrazione.</a:t>
            </a:r>
          </a:p>
          <a:p>
            <a:r>
              <a:rPr lang="it-IT" dirty="0"/>
              <a:t>Si precisa che ai fini del rilascio dell'autorizzazione dovrà essere inviata, assieme alla domanda, la seguente documentazione:</a:t>
            </a:r>
          </a:p>
          <a:p>
            <a:r>
              <a:rPr lang="it-IT" dirty="0"/>
              <a:t>- attestato di frequenza a corsi di formazione per elettropesca (o dichiarazione/atti equivalenti o equipollenti) - rilasciato ai sensi del </a:t>
            </a:r>
            <a:r>
              <a:rPr lang="it-IT" dirty="0" err="1"/>
              <a:t>D.lgs</a:t>
            </a:r>
            <a:r>
              <a:rPr lang="it-IT" dirty="0"/>
              <a:t> n. 81 del 9 aprile 2008 del Ministero del Lavoro “Testo Unico sulla salute e sicurezza sul lavoro” e del D.lgs. n. 106 del 03 agosto 2009 e </a:t>
            </a:r>
            <a:r>
              <a:rPr lang="it-IT" dirty="0" err="1" smtClean="0"/>
              <a:t>succ</a:t>
            </a:r>
            <a:r>
              <a:rPr lang="it-IT" dirty="0"/>
              <a:t>. </a:t>
            </a:r>
            <a:r>
              <a:rPr lang="it-IT" dirty="0" smtClean="0"/>
              <a:t> </a:t>
            </a:r>
            <a:r>
              <a:rPr lang="it-IT" dirty="0" err="1" smtClean="0"/>
              <a:t>mod</a:t>
            </a:r>
            <a:r>
              <a:rPr lang="it-IT" dirty="0" smtClean="0"/>
              <a:t> </a:t>
            </a:r>
            <a:r>
              <a:rPr lang="it-IT" dirty="0"/>
              <a:t>- di ogni persona per la quale si richiede l’autorizzazione;</a:t>
            </a:r>
          </a:p>
          <a:p>
            <a:r>
              <a:rPr lang="it-IT" dirty="0"/>
              <a:t>- documento d’identità (carta d’identità o patente di guida) in corso di validità di ogni persona per la quale si richiede l’autorizzazione.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documento </a:t>
            </a:r>
            <a:r>
              <a:rPr lang="it-IT" dirty="0"/>
              <a:t>d’identità (carta d’identità o patente di guida) in corso di validità della persona richiedente, se diversa dalla precedente</a:t>
            </a:r>
            <a:r>
              <a:rPr lang="it-IT" dirty="0" smtClean="0"/>
              <a:t>.</a:t>
            </a:r>
          </a:p>
          <a:p>
            <a:pPr marL="285750" indent="-285750">
              <a:buFontTx/>
              <a:buChar char="-"/>
            </a:pPr>
            <a:endParaRPr lang="it-IT" dirty="0">
              <a:effectLst/>
            </a:endParaRPr>
          </a:p>
          <a:p>
            <a:pPr marL="285750" indent="-285750">
              <a:buFontTx/>
              <a:buChar char="-"/>
            </a:pPr>
            <a:endParaRPr lang="it-IT" dirty="0" smtClean="0"/>
          </a:p>
          <a:p>
            <a:pPr marL="285750" indent="-285750">
              <a:buFontTx/>
              <a:buChar char="-"/>
            </a:pPr>
            <a:endParaRPr lang="it-IT" dirty="0">
              <a:effectLst/>
            </a:endParaRPr>
          </a:p>
          <a:p>
            <a:pPr marL="285750" indent="-285750">
              <a:buFontTx/>
              <a:buChar char="-"/>
            </a:pP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79681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Centri privati pesca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3382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4873</Words>
  <Application>Microsoft Office PowerPoint</Application>
  <PresentationFormat>Presentazione su schermo (4:3)</PresentationFormat>
  <Paragraphs>348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Tema di Office</vt:lpstr>
      <vt:lpstr>Diritti demaniali e diritti esclusivi di pesca </vt:lpstr>
      <vt:lpstr>Presentazione standard di PowerPoint</vt:lpstr>
      <vt:lpstr>Presentazione standard di PowerPoint</vt:lpstr>
      <vt:lpstr>Presentazione standard di PowerPoint</vt:lpstr>
      <vt:lpstr>Asciutte corpi idrici </vt:lpstr>
      <vt:lpstr>Presentazione standard di PowerPoint</vt:lpstr>
      <vt:lpstr>Presentazione standard di PowerPoint</vt:lpstr>
      <vt:lpstr>Presentazione standard di PowerPoint</vt:lpstr>
      <vt:lpstr>Centri privati pesca</vt:lpstr>
      <vt:lpstr>Presentazione standard di PowerPoint</vt:lpstr>
      <vt:lpstr>Presentazione standard di PowerPoint</vt:lpstr>
      <vt:lpstr>Presentazione standard di PowerPoint</vt:lpstr>
      <vt:lpstr>Immissione di fauna ittica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Pesca notturna</vt:lpstr>
      <vt:lpstr>Contenimento specie ittiche alloctone ritenute dannose</vt:lpstr>
      <vt:lpstr>Attrezzatura consentita per la pesca dilettantistica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Diritti demaniali e diritti esclusivi di pesca </dc:title>
  <dc:creator>Lorenzo Ziboni</dc:creator>
  <cp:lastModifiedBy>Lorenzo Ziboni</cp:lastModifiedBy>
  <cp:revision>63</cp:revision>
  <dcterms:created xsi:type="dcterms:W3CDTF">2015-12-27T09:53:42Z</dcterms:created>
  <dcterms:modified xsi:type="dcterms:W3CDTF">2016-01-03T18:55:10Z</dcterms:modified>
</cp:coreProperties>
</file>