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1"/>
  </p:notesMasterIdLst>
  <p:sldIdLst>
    <p:sldId id="256" r:id="rId2"/>
    <p:sldId id="265" r:id="rId3"/>
    <p:sldId id="257" r:id="rId4"/>
    <p:sldId id="258" r:id="rId5"/>
    <p:sldId id="304" r:id="rId6"/>
    <p:sldId id="259" r:id="rId7"/>
    <p:sldId id="266" r:id="rId8"/>
    <p:sldId id="260" r:id="rId9"/>
    <p:sldId id="267" r:id="rId10"/>
    <p:sldId id="261" r:id="rId11"/>
    <p:sldId id="305" r:id="rId12"/>
    <p:sldId id="262" r:id="rId13"/>
    <p:sldId id="269" r:id="rId14"/>
    <p:sldId id="291" r:id="rId15"/>
    <p:sldId id="293" r:id="rId16"/>
    <p:sldId id="292" r:id="rId17"/>
    <p:sldId id="294" r:id="rId18"/>
    <p:sldId id="296" r:id="rId19"/>
    <p:sldId id="295" r:id="rId20"/>
    <p:sldId id="297" r:id="rId21"/>
    <p:sldId id="298" r:id="rId22"/>
    <p:sldId id="299" r:id="rId23"/>
    <p:sldId id="300" r:id="rId24"/>
    <p:sldId id="301" r:id="rId25"/>
    <p:sldId id="302" r:id="rId26"/>
    <p:sldId id="264" r:id="rId27"/>
    <p:sldId id="306" r:id="rId28"/>
    <p:sldId id="307" r:id="rId29"/>
    <p:sldId id="308" r:id="rId30"/>
    <p:sldId id="309" r:id="rId31"/>
    <p:sldId id="310" r:id="rId32"/>
    <p:sldId id="271" r:id="rId33"/>
    <p:sldId id="311" r:id="rId34"/>
    <p:sldId id="312" r:id="rId35"/>
    <p:sldId id="313" r:id="rId36"/>
    <p:sldId id="314" r:id="rId37"/>
    <p:sldId id="315" r:id="rId38"/>
    <p:sldId id="316" r:id="rId39"/>
    <p:sldId id="317" r:id="rId40"/>
    <p:sldId id="318" r:id="rId41"/>
    <p:sldId id="272" r:id="rId42"/>
    <p:sldId id="275" r:id="rId43"/>
    <p:sldId id="276" r:id="rId44"/>
    <p:sldId id="273" r:id="rId45"/>
    <p:sldId id="277" r:id="rId46"/>
    <p:sldId id="278" r:id="rId47"/>
    <p:sldId id="283" r:id="rId48"/>
    <p:sldId id="279" r:id="rId49"/>
    <p:sldId id="280" r:id="rId50"/>
    <p:sldId id="281" r:id="rId51"/>
    <p:sldId id="282" r:id="rId52"/>
    <p:sldId id="289" r:id="rId53"/>
    <p:sldId id="284" r:id="rId54"/>
    <p:sldId id="287" r:id="rId55"/>
    <p:sldId id="288" r:id="rId56"/>
    <p:sldId id="285" r:id="rId57"/>
    <p:sldId id="290" r:id="rId58"/>
    <p:sldId id="286" r:id="rId59"/>
    <p:sldId id="303" r:id="rId6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525" autoAdjust="0"/>
  </p:normalViewPr>
  <p:slideViewPr>
    <p:cSldViewPr snapToGrid="0" snapToObjects="1">
      <p:cViewPr>
        <p:scale>
          <a:sx n="99" d="100"/>
          <a:sy n="99" d="100"/>
        </p:scale>
        <p:origin x="-648" y="5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484492-3460-7145-8B1A-96264742A46A}" type="doc">
      <dgm:prSet loTypeId="urn:microsoft.com/office/officeart/2005/8/layout/cycle4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3FD5BED-B2B6-2B47-BC1A-1AAEAF5FE6F9}">
      <dgm:prSet phldrT="[Testo]"/>
      <dgm:spPr/>
      <dgm:t>
        <a:bodyPr/>
        <a:lstStyle/>
        <a:p>
          <a:r>
            <a:rPr lang="it-IT" dirty="0" smtClean="0"/>
            <a:t>ITCH</a:t>
          </a:r>
          <a:endParaRPr lang="it-IT" dirty="0"/>
        </a:p>
      </dgm:t>
    </dgm:pt>
    <dgm:pt modelId="{CF30BB3C-C2D8-A542-93FE-843D2EA1B0C1}" type="parTrans" cxnId="{C6E58D15-832A-1148-A0BD-E3A1FE6F63D1}">
      <dgm:prSet/>
      <dgm:spPr/>
      <dgm:t>
        <a:bodyPr/>
        <a:lstStyle/>
        <a:p>
          <a:endParaRPr lang="it-IT"/>
        </a:p>
      </dgm:t>
    </dgm:pt>
    <dgm:pt modelId="{099874B3-ECF1-4E4A-B9D5-56706241A6F7}" type="sibTrans" cxnId="{C6E58D15-832A-1148-A0BD-E3A1FE6F63D1}">
      <dgm:prSet/>
      <dgm:spPr/>
      <dgm:t>
        <a:bodyPr/>
        <a:lstStyle/>
        <a:p>
          <a:endParaRPr lang="it-IT"/>
        </a:p>
      </dgm:t>
    </dgm:pt>
    <dgm:pt modelId="{3492AE90-C36E-F54A-B72B-30BDA0E7FCEA}">
      <dgm:prSet phldrT="[Testo]"/>
      <dgm:spPr/>
      <dgm:t>
        <a:bodyPr/>
        <a:lstStyle/>
        <a:p>
          <a:r>
            <a:rPr lang="it-IT" dirty="0" smtClean="0"/>
            <a:t>ALLERGEN</a:t>
          </a:r>
          <a:endParaRPr lang="it-IT" dirty="0"/>
        </a:p>
      </dgm:t>
    </dgm:pt>
    <dgm:pt modelId="{99E4BD2F-912E-E643-97EF-4F1E72889F27}" type="parTrans" cxnId="{0D21B136-8513-4644-8F4C-622FBFFF045D}">
      <dgm:prSet/>
      <dgm:spPr/>
      <dgm:t>
        <a:bodyPr/>
        <a:lstStyle/>
        <a:p>
          <a:endParaRPr lang="it-IT"/>
        </a:p>
      </dgm:t>
    </dgm:pt>
    <dgm:pt modelId="{F9924185-FBB3-1B44-933A-6330C2C9D022}" type="sibTrans" cxnId="{0D21B136-8513-4644-8F4C-622FBFFF045D}">
      <dgm:prSet/>
      <dgm:spPr/>
      <dgm:t>
        <a:bodyPr/>
        <a:lstStyle/>
        <a:p>
          <a:endParaRPr lang="it-IT"/>
        </a:p>
      </dgm:t>
    </dgm:pt>
    <dgm:pt modelId="{85834D30-C5E3-2741-A6F0-7C9537F04AE6}">
      <dgm:prSet phldrT="[Testo]"/>
      <dgm:spPr/>
      <dgm:t>
        <a:bodyPr/>
        <a:lstStyle/>
        <a:p>
          <a:r>
            <a:rPr lang="it-IT" dirty="0" smtClean="0"/>
            <a:t>SCRATCH</a:t>
          </a:r>
          <a:endParaRPr lang="it-IT" dirty="0"/>
        </a:p>
      </dgm:t>
    </dgm:pt>
    <dgm:pt modelId="{2D04A531-5681-4441-AF95-C510B0ADA9E8}" type="parTrans" cxnId="{018CD00E-5422-9E46-BEC1-E3E5550210F3}">
      <dgm:prSet/>
      <dgm:spPr/>
      <dgm:t>
        <a:bodyPr/>
        <a:lstStyle/>
        <a:p>
          <a:endParaRPr lang="it-IT"/>
        </a:p>
      </dgm:t>
    </dgm:pt>
    <dgm:pt modelId="{7CC8EB55-D9F1-5246-8125-C2B9F939C893}" type="sibTrans" cxnId="{018CD00E-5422-9E46-BEC1-E3E5550210F3}">
      <dgm:prSet/>
      <dgm:spPr/>
      <dgm:t>
        <a:bodyPr/>
        <a:lstStyle/>
        <a:p>
          <a:endParaRPr lang="it-IT"/>
        </a:p>
      </dgm:t>
    </dgm:pt>
    <dgm:pt modelId="{B492C975-DB72-2945-A73C-D0497E5CE7A2}">
      <dgm:prSet phldrT="[Testo]"/>
      <dgm:spPr/>
      <dgm:t>
        <a:bodyPr/>
        <a:lstStyle/>
        <a:p>
          <a:r>
            <a:rPr lang="it-IT" dirty="0" smtClean="0"/>
            <a:t>ALLERGEN</a:t>
          </a:r>
          <a:endParaRPr lang="it-IT" dirty="0"/>
        </a:p>
      </dgm:t>
    </dgm:pt>
    <dgm:pt modelId="{F4717220-53BE-9C42-98CC-BD246422792E}" type="parTrans" cxnId="{0E6FE90F-4448-2741-AC8C-21FE0A23633D}">
      <dgm:prSet/>
      <dgm:spPr/>
      <dgm:t>
        <a:bodyPr/>
        <a:lstStyle/>
        <a:p>
          <a:endParaRPr lang="it-IT"/>
        </a:p>
      </dgm:t>
    </dgm:pt>
    <dgm:pt modelId="{A93CA8A8-AFF2-614E-9853-9512BF64BA64}" type="sibTrans" cxnId="{0E6FE90F-4448-2741-AC8C-21FE0A23633D}">
      <dgm:prSet/>
      <dgm:spPr/>
      <dgm:t>
        <a:bodyPr/>
        <a:lstStyle/>
        <a:p>
          <a:endParaRPr lang="it-IT"/>
        </a:p>
      </dgm:t>
    </dgm:pt>
    <dgm:pt modelId="{CC248671-3F27-724B-B997-DE938C23E88C}">
      <dgm:prSet phldrT="[Testo]" custT="1"/>
      <dgm:spPr/>
      <dgm:t>
        <a:bodyPr/>
        <a:lstStyle/>
        <a:p>
          <a:r>
            <a:rPr lang="it-IT" sz="1800" dirty="0" smtClean="0"/>
            <a:t>DAMAGED SKIN</a:t>
          </a:r>
          <a:endParaRPr lang="it-IT" sz="1800" dirty="0"/>
        </a:p>
      </dgm:t>
    </dgm:pt>
    <dgm:pt modelId="{24C4D7D7-7BB5-3B40-97A0-1352B4D71FFB}" type="parTrans" cxnId="{1A6352B4-F9E3-0F4F-99F0-E799F258DCE8}">
      <dgm:prSet/>
      <dgm:spPr/>
      <dgm:t>
        <a:bodyPr/>
        <a:lstStyle/>
        <a:p>
          <a:endParaRPr lang="it-IT"/>
        </a:p>
      </dgm:t>
    </dgm:pt>
    <dgm:pt modelId="{8046A032-AE46-BA47-9637-AE8C64F25988}" type="sibTrans" cxnId="{1A6352B4-F9E3-0F4F-99F0-E799F258DCE8}">
      <dgm:prSet/>
      <dgm:spPr/>
      <dgm:t>
        <a:bodyPr/>
        <a:lstStyle/>
        <a:p>
          <a:endParaRPr lang="it-IT"/>
        </a:p>
      </dgm:t>
    </dgm:pt>
    <dgm:pt modelId="{981B8B75-A37B-1949-A240-4B4E9DA98C4D}">
      <dgm:prSet phldrT="[Testo]"/>
      <dgm:spPr/>
      <dgm:t>
        <a:bodyPr/>
        <a:lstStyle/>
        <a:p>
          <a:r>
            <a:rPr lang="it-IT" dirty="0" smtClean="0"/>
            <a:t>BACTERIA</a:t>
          </a:r>
          <a:endParaRPr lang="it-IT" dirty="0"/>
        </a:p>
      </dgm:t>
    </dgm:pt>
    <dgm:pt modelId="{E9808E1B-2093-7B45-9EC4-3C32BCCD202B}" type="parTrans" cxnId="{267AF39F-9943-5646-892D-D1D01568C143}">
      <dgm:prSet/>
      <dgm:spPr/>
      <dgm:t>
        <a:bodyPr/>
        <a:lstStyle/>
        <a:p>
          <a:endParaRPr lang="it-IT"/>
        </a:p>
      </dgm:t>
    </dgm:pt>
    <dgm:pt modelId="{3E9A1247-294D-FA47-9ED4-4277EA0A9EFB}" type="sibTrans" cxnId="{267AF39F-9943-5646-892D-D1D01568C143}">
      <dgm:prSet/>
      <dgm:spPr/>
      <dgm:t>
        <a:bodyPr/>
        <a:lstStyle/>
        <a:p>
          <a:endParaRPr lang="it-IT"/>
        </a:p>
      </dgm:t>
    </dgm:pt>
    <dgm:pt modelId="{BC9BB65F-3F40-8847-B757-58347C7ADD13}">
      <dgm:prSet phldrT="[Testo]" custT="1"/>
      <dgm:spPr/>
      <dgm:t>
        <a:bodyPr/>
        <a:lstStyle/>
        <a:p>
          <a:r>
            <a:rPr lang="it-IT" sz="1800" dirty="0" smtClean="0"/>
            <a:t>RELEASE OF INFLAMMATORY CHEMICAL</a:t>
          </a:r>
          <a:endParaRPr lang="it-IT" sz="1800" dirty="0"/>
        </a:p>
      </dgm:t>
    </dgm:pt>
    <dgm:pt modelId="{D9B8E515-B362-394C-94EB-0FCDA0A459DD}" type="parTrans" cxnId="{D413C62D-87CA-5B4A-BD47-D68314592856}">
      <dgm:prSet/>
      <dgm:spPr/>
      <dgm:t>
        <a:bodyPr/>
        <a:lstStyle/>
        <a:p>
          <a:endParaRPr lang="it-IT"/>
        </a:p>
      </dgm:t>
    </dgm:pt>
    <dgm:pt modelId="{FED1643C-499A-D147-BA43-79D58FE9986B}" type="sibTrans" cxnId="{D413C62D-87CA-5B4A-BD47-D68314592856}">
      <dgm:prSet/>
      <dgm:spPr/>
      <dgm:t>
        <a:bodyPr/>
        <a:lstStyle/>
        <a:p>
          <a:endParaRPr lang="it-IT"/>
        </a:p>
      </dgm:t>
    </dgm:pt>
    <dgm:pt modelId="{00D407B5-68D6-E347-9868-DA66096E4EC8}">
      <dgm:prSet phldrT="[Testo]"/>
      <dgm:spPr/>
      <dgm:t>
        <a:bodyPr/>
        <a:lstStyle/>
        <a:p>
          <a:r>
            <a:rPr lang="it-IT" dirty="0" smtClean="0"/>
            <a:t>BACTERIA</a:t>
          </a:r>
          <a:endParaRPr lang="it-IT" dirty="0"/>
        </a:p>
      </dgm:t>
    </dgm:pt>
    <dgm:pt modelId="{BEACECD5-AC4C-BE40-A4B1-9581FC507CE7}" type="parTrans" cxnId="{A58CBF56-E341-2643-840E-147BD9C44E55}">
      <dgm:prSet/>
      <dgm:spPr/>
      <dgm:t>
        <a:bodyPr/>
        <a:lstStyle/>
        <a:p>
          <a:endParaRPr lang="it-IT"/>
        </a:p>
      </dgm:t>
    </dgm:pt>
    <dgm:pt modelId="{D0DCD1DF-79AC-A54E-9961-68DD4E925E20}" type="sibTrans" cxnId="{A58CBF56-E341-2643-840E-147BD9C44E55}">
      <dgm:prSet/>
      <dgm:spPr/>
      <dgm:t>
        <a:bodyPr/>
        <a:lstStyle/>
        <a:p>
          <a:endParaRPr lang="it-IT"/>
        </a:p>
      </dgm:t>
    </dgm:pt>
    <dgm:pt modelId="{8F86A25B-8769-1045-B2F1-E4DFF1C5C406}">
      <dgm:prSet phldrT="[Testo]"/>
      <dgm:spPr/>
      <dgm:t>
        <a:bodyPr/>
        <a:lstStyle/>
        <a:p>
          <a:r>
            <a:rPr lang="it-IT" dirty="0" smtClean="0"/>
            <a:t>IRRITANT</a:t>
          </a:r>
          <a:endParaRPr lang="it-IT" dirty="0"/>
        </a:p>
      </dgm:t>
    </dgm:pt>
    <dgm:pt modelId="{BF1FC65B-2B8B-904D-A26D-5E28684F1D6D}" type="parTrans" cxnId="{A46D7E00-130A-AB4B-8C63-8106DBB2D448}">
      <dgm:prSet/>
      <dgm:spPr/>
      <dgm:t>
        <a:bodyPr/>
        <a:lstStyle/>
        <a:p>
          <a:endParaRPr lang="it-IT"/>
        </a:p>
      </dgm:t>
    </dgm:pt>
    <dgm:pt modelId="{9308805D-CBF7-8D4C-86C9-680D650A94F9}" type="sibTrans" cxnId="{A46D7E00-130A-AB4B-8C63-8106DBB2D448}">
      <dgm:prSet/>
      <dgm:spPr/>
      <dgm:t>
        <a:bodyPr/>
        <a:lstStyle/>
        <a:p>
          <a:endParaRPr lang="it-IT"/>
        </a:p>
      </dgm:t>
    </dgm:pt>
    <dgm:pt modelId="{35CEB982-781D-DB46-911B-C55087964D85}">
      <dgm:prSet phldrT="[Testo]"/>
      <dgm:spPr/>
      <dgm:t>
        <a:bodyPr/>
        <a:lstStyle/>
        <a:p>
          <a:r>
            <a:rPr lang="it-IT" dirty="0" smtClean="0"/>
            <a:t>IRRITANT</a:t>
          </a:r>
          <a:endParaRPr lang="it-IT" dirty="0"/>
        </a:p>
      </dgm:t>
    </dgm:pt>
    <dgm:pt modelId="{6D503797-00A4-9B44-BECF-C480492AEB12}" type="parTrans" cxnId="{DDE3A010-CABC-DD4C-9BEB-E9ACAD1553F2}">
      <dgm:prSet/>
      <dgm:spPr/>
      <dgm:t>
        <a:bodyPr/>
        <a:lstStyle/>
        <a:p>
          <a:endParaRPr lang="it-IT"/>
        </a:p>
      </dgm:t>
    </dgm:pt>
    <dgm:pt modelId="{1FFF3108-A048-A94E-89A0-20324853AF42}" type="sibTrans" cxnId="{DDE3A010-CABC-DD4C-9BEB-E9ACAD1553F2}">
      <dgm:prSet/>
      <dgm:spPr/>
      <dgm:t>
        <a:bodyPr/>
        <a:lstStyle/>
        <a:p>
          <a:endParaRPr lang="it-IT"/>
        </a:p>
      </dgm:t>
    </dgm:pt>
    <dgm:pt modelId="{C13B5CE6-1B9E-B84A-96C3-4A44ECE6A820}" type="pres">
      <dgm:prSet presAssocID="{E2484492-3460-7145-8B1A-96264742A46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7B26E10-4481-DA4C-8A5D-2A5BC8862362}" type="pres">
      <dgm:prSet presAssocID="{E2484492-3460-7145-8B1A-96264742A46A}" presName="children" presStyleCnt="0"/>
      <dgm:spPr/>
    </dgm:pt>
    <dgm:pt modelId="{F269D6CE-B16F-4F47-BD8D-6E994EF5FDB9}" type="pres">
      <dgm:prSet presAssocID="{E2484492-3460-7145-8B1A-96264742A46A}" presName="child1group" presStyleCnt="0"/>
      <dgm:spPr/>
    </dgm:pt>
    <dgm:pt modelId="{62D0C6BA-E8A0-E740-BB17-31FCF3B9BA55}" type="pres">
      <dgm:prSet presAssocID="{E2484492-3460-7145-8B1A-96264742A46A}" presName="child1" presStyleLbl="bgAcc1" presStyleIdx="0" presStyleCnt="4"/>
      <dgm:spPr/>
      <dgm:t>
        <a:bodyPr/>
        <a:lstStyle/>
        <a:p>
          <a:endParaRPr lang="it-IT"/>
        </a:p>
      </dgm:t>
    </dgm:pt>
    <dgm:pt modelId="{24E7C9EC-CA29-E340-9436-249D85EE46F8}" type="pres">
      <dgm:prSet presAssocID="{E2484492-3460-7145-8B1A-96264742A46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1917E2-2138-CB4D-B63F-0D851DFE702C}" type="pres">
      <dgm:prSet presAssocID="{E2484492-3460-7145-8B1A-96264742A46A}" presName="child2group" presStyleCnt="0"/>
      <dgm:spPr/>
    </dgm:pt>
    <dgm:pt modelId="{49768419-1DFF-FF4D-B424-74A3F1162ACB}" type="pres">
      <dgm:prSet presAssocID="{E2484492-3460-7145-8B1A-96264742A46A}" presName="child2" presStyleLbl="bgAcc1" presStyleIdx="1" presStyleCnt="4"/>
      <dgm:spPr/>
      <dgm:t>
        <a:bodyPr/>
        <a:lstStyle/>
        <a:p>
          <a:endParaRPr lang="it-IT"/>
        </a:p>
      </dgm:t>
    </dgm:pt>
    <dgm:pt modelId="{C805544A-38C4-4F4C-8037-41B2F6F1ED8C}" type="pres">
      <dgm:prSet presAssocID="{E2484492-3460-7145-8B1A-96264742A46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B3F20E-1321-2140-9217-54AF80ACB888}" type="pres">
      <dgm:prSet presAssocID="{E2484492-3460-7145-8B1A-96264742A46A}" presName="child3group" presStyleCnt="0"/>
      <dgm:spPr/>
    </dgm:pt>
    <dgm:pt modelId="{DCF5D40C-FF93-5543-9374-5792AABF07F1}" type="pres">
      <dgm:prSet presAssocID="{E2484492-3460-7145-8B1A-96264742A46A}" presName="child3" presStyleLbl="bgAcc1" presStyleIdx="2" presStyleCnt="4"/>
      <dgm:spPr/>
      <dgm:t>
        <a:bodyPr/>
        <a:lstStyle/>
        <a:p>
          <a:endParaRPr lang="it-IT"/>
        </a:p>
      </dgm:t>
    </dgm:pt>
    <dgm:pt modelId="{A1A19E45-A09E-234A-A52C-C73B95D04AB0}" type="pres">
      <dgm:prSet presAssocID="{E2484492-3460-7145-8B1A-96264742A46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DB08E8-734D-8542-BED9-6EABB74C394B}" type="pres">
      <dgm:prSet presAssocID="{E2484492-3460-7145-8B1A-96264742A46A}" presName="child4group" presStyleCnt="0"/>
      <dgm:spPr/>
    </dgm:pt>
    <dgm:pt modelId="{01654D6C-C4F8-E14D-9E97-DD7887B40D3A}" type="pres">
      <dgm:prSet presAssocID="{E2484492-3460-7145-8B1A-96264742A46A}" presName="child4" presStyleLbl="bgAcc1" presStyleIdx="3" presStyleCnt="4"/>
      <dgm:spPr/>
      <dgm:t>
        <a:bodyPr/>
        <a:lstStyle/>
        <a:p>
          <a:endParaRPr lang="it-IT"/>
        </a:p>
      </dgm:t>
    </dgm:pt>
    <dgm:pt modelId="{9BB58FAF-92B0-C74B-AAA3-FD776A8F86FE}" type="pres">
      <dgm:prSet presAssocID="{E2484492-3460-7145-8B1A-96264742A46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CEF885-C020-1B44-9EED-98B6B8E0575E}" type="pres">
      <dgm:prSet presAssocID="{E2484492-3460-7145-8B1A-96264742A46A}" presName="childPlaceholder" presStyleCnt="0"/>
      <dgm:spPr/>
    </dgm:pt>
    <dgm:pt modelId="{61EE4664-842A-6246-94D5-3A7D9E22BBA3}" type="pres">
      <dgm:prSet presAssocID="{E2484492-3460-7145-8B1A-96264742A46A}" presName="circle" presStyleCnt="0"/>
      <dgm:spPr/>
    </dgm:pt>
    <dgm:pt modelId="{C6390AA5-A277-3546-8EEF-9C2C375C28A9}" type="pres">
      <dgm:prSet presAssocID="{E2484492-3460-7145-8B1A-96264742A46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D2745D-4E2F-D44F-A46E-A52FB055967E}" type="pres">
      <dgm:prSet presAssocID="{E2484492-3460-7145-8B1A-96264742A46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EEC80B1-F144-D94D-B1A7-390FBEE5230E}" type="pres">
      <dgm:prSet presAssocID="{E2484492-3460-7145-8B1A-96264742A46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6386D5-8E3B-9243-BB1C-3BC8EFA688EF}" type="pres">
      <dgm:prSet presAssocID="{E2484492-3460-7145-8B1A-96264742A46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370FC4-2325-BA4E-8EBC-222B2AC6D8B2}" type="pres">
      <dgm:prSet presAssocID="{E2484492-3460-7145-8B1A-96264742A46A}" presName="quadrantPlaceholder" presStyleCnt="0"/>
      <dgm:spPr/>
    </dgm:pt>
    <dgm:pt modelId="{8BE54D00-98E8-6A44-A8E0-5E240A36EA97}" type="pres">
      <dgm:prSet presAssocID="{E2484492-3460-7145-8B1A-96264742A46A}" presName="center1" presStyleLbl="fgShp" presStyleIdx="0" presStyleCnt="2"/>
      <dgm:spPr/>
    </dgm:pt>
    <dgm:pt modelId="{C138D1EC-5F9A-2848-99FB-317786AABF30}" type="pres">
      <dgm:prSet presAssocID="{E2484492-3460-7145-8B1A-96264742A46A}" presName="center2" presStyleLbl="fgShp" presStyleIdx="1" presStyleCnt="2"/>
      <dgm:spPr/>
    </dgm:pt>
  </dgm:ptLst>
  <dgm:cxnLst>
    <dgm:cxn modelId="{72F841D7-23F2-B14A-8115-DFEC460D9261}" type="presOf" srcId="{CC248671-3F27-724B-B997-DE938C23E88C}" destId="{5EEC80B1-F144-D94D-B1A7-390FBEE5230E}" srcOrd="0" destOrd="0" presId="urn:microsoft.com/office/officeart/2005/8/layout/cycle4"/>
    <dgm:cxn modelId="{C6E58D15-832A-1148-A0BD-E3A1FE6F63D1}" srcId="{E2484492-3460-7145-8B1A-96264742A46A}" destId="{A3FD5BED-B2B6-2B47-BC1A-1AAEAF5FE6F9}" srcOrd="0" destOrd="0" parTransId="{CF30BB3C-C2D8-A542-93FE-843D2EA1B0C1}" sibTransId="{099874B3-ECF1-4E4A-B9D5-56706241A6F7}"/>
    <dgm:cxn modelId="{14FBF611-7512-5E46-9C3A-81F2A84CA9DA}" type="presOf" srcId="{35CEB982-781D-DB46-911B-C55087964D85}" destId="{C805544A-38C4-4F4C-8037-41B2F6F1ED8C}" srcOrd="1" destOrd="1" presId="urn:microsoft.com/office/officeart/2005/8/layout/cycle4"/>
    <dgm:cxn modelId="{5D3D3CA8-11D3-6043-96A3-486125875D02}" type="presOf" srcId="{8F86A25B-8769-1045-B2F1-E4DFF1C5C406}" destId="{24E7C9EC-CA29-E340-9436-249D85EE46F8}" srcOrd="1" destOrd="1" presId="urn:microsoft.com/office/officeart/2005/8/layout/cycle4"/>
    <dgm:cxn modelId="{DDE3A010-CABC-DD4C-9BEB-E9ACAD1553F2}" srcId="{85834D30-C5E3-2741-A6F0-7C9537F04AE6}" destId="{35CEB982-781D-DB46-911B-C55087964D85}" srcOrd="1" destOrd="0" parTransId="{6D503797-00A4-9B44-BECF-C480492AEB12}" sibTransId="{1FFF3108-A048-A94E-89A0-20324853AF42}"/>
    <dgm:cxn modelId="{ABA749A5-6E39-974D-B5BF-C8395401F54B}" type="presOf" srcId="{3492AE90-C36E-F54A-B72B-30BDA0E7FCEA}" destId="{62D0C6BA-E8A0-E740-BB17-31FCF3B9BA55}" srcOrd="0" destOrd="0" presId="urn:microsoft.com/office/officeart/2005/8/layout/cycle4"/>
    <dgm:cxn modelId="{BB671713-65DF-804C-B789-E45019143FFE}" type="presOf" srcId="{E2484492-3460-7145-8B1A-96264742A46A}" destId="{C13B5CE6-1B9E-B84A-96C3-4A44ECE6A820}" srcOrd="0" destOrd="0" presId="urn:microsoft.com/office/officeart/2005/8/layout/cycle4"/>
    <dgm:cxn modelId="{A4F4E5F1-6A61-D345-B698-76C078BD1584}" type="presOf" srcId="{A3FD5BED-B2B6-2B47-BC1A-1AAEAF5FE6F9}" destId="{C6390AA5-A277-3546-8EEF-9C2C375C28A9}" srcOrd="0" destOrd="0" presId="urn:microsoft.com/office/officeart/2005/8/layout/cycle4"/>
    <dgm:cxn modelId="{07E31C96-D188-7C49-B344-1D0DEB7249FA}" type="presOf" srcId="{B492C975-DB72-2945-A73C-D0497E5CE7A2}" destId="{C805544A-38C4-4F4C-8037-41B2F6F1ED8C}" srcOrd="1" destOrd="0" presId="urn:microsoft.com/office/officeart/2005/8/layout/cycle4"/>
    <dgm:cxn modelId="{0E6FE90F-4448-2741-AC8C-21FE0A23633D}" srcId="{85834D30-C5E3-2741-A6F0-7C9537F04AE6}" destId="{B492C975-DB72-2945-A73C-D0497E5CE7A2}" srcOrd="0" destOrd="0" parTransId="{F4717220-53BE-9C42-98CC-BD246422792E}" sibTransId="{A93CA8A8-AFF2-614E-9853-9512BF64BA64}"/>
    <dgm:cxn modelId="{7EC826DA-6BA0-024B-8272-149D14F85471}" type="presOf" srcId="{00D407B5-68D6-E347-9868-DA66096E4EC8}" destId="{9BB58FAF-92B0-C74B-AAA3-FD776A8F86FE}" srcOrd="1" destOrd="0" presId="urn:microsoft.com/office/officeart/2005/8/layout/cycle4"/>
    <dgm:cxn modelId="{D413C62D-87CA-5B4A-BD47-D68314592856}" srcId="{E2484492-3460-7145-8B1A-96264742A46A}" destId="{BC9BB65F-3F40-8847-B757-58347C7ADD13}" srcOrd="3" destOrd="0" parTransId="{D9B8E515-B362-394C-94EB-0FCDA0A459DD}" sibTransId="{FED1643C-499A-D147-BA43-79D58FE9986B}"/>
    <dgm:cxn modelId="{82AE8567-81C2-3243-8484-3F47C64D56B8}" type="presOf" srcId="{B492C975-DB72-2945-A73C-D0497E5CE7A2}" destId="{49768419-1DFF-FF4D-B424-74A3F1162ACB}" srcOrd="0" destOrd="0" presId="urn:microsoft.com/office/officeart/2005/8/layout/cycle4"/>
    <dgm:cxn modelId="{A58CBF56-E341-2643-840E-147BD9C44E55}" srcId="{BC9BB65F-3F40-8847-B757-58347C7ADD13}" destId="{00D407B5-68D6-E347-9868-DA66096E4EC8}" srcOrd="0" destOrd="0" parTransId="{BEACECD5-AC4C-BE40-A4B1-9581FC507CE7}" sibTransId="{D0DCD1DF-79AC-A54E-9961-68DD4E925E20}"/>
    <dgm:cxn modelId="{267AF39F-9943-5646-892D-D1D01568C143}" srcId="{CC248671-3F27-724B-B997-DE938C23E88C}" destId="{981B8B75-A37B-1949-A240-4B4E9DA98C4D}" srcOrd="0" destOrd="0" parTransId="{E9808E1B-2093-7B45-9EC4-3C32BCCD202B}" sibTransId="{3E9A1247-294D-FA47-9ED4-4277EA0A9EFB}"/>
    <dgm:cxn modelId="{2AAD0C7B-E860-E74C-A10A-F73D15DD57F7}" type="presOf" srcId="{3492AE90-C36E-F54A-B72B-30BDA0E7FCEA}" destId="{24E7C9EC-CA29-E340-9436-249D85EE46F8}" srcOrd="1" destOrd="0" presId="urn:microsoft.com/office/officeart/2005/8/layout/cycle4"/>
    <dgm:cxn modelId="{1A6352B4-F9E3-0F4F-99F0-E799F258DCE8}" srcId="{E2484492-3460-7145-8B1A-96264742A46A}" destId="{CC248671-3F27-724B-B997-DE938C23E88C}" srcOrd="2" destOrd="0" parTransId="{24C4D7D7-7BB5-3B40-97A0-1352B4D71FFB}" sibTransId="{8046A032-AE46-BA47-9637-AE8C64F25988}"/>
    <dgm:cxn modelId="{AE49FD9D-EA2C-AA4C-A061-936CC1EFB309}" type="presOf" srcId="{BC9BB65F-3F40-8847-B757-58347C7ADD13}" destId="{7E6386D5-8E3B-9243-BB1C-3BC8EFA688EF}" srcOrd="0" destOrd="0" presId="urn:microsoft.com/office/officeart/2005/8/layout/cycle4"/>
    <dgm:cxn modelId="{71507DAA-0C14-A448-96FE-D5D14E2908CA}" type="presOf" srcId="{35CEB982-781D-DB46-911B-C55087964D85}" destId="{49768419-1DFF-FF4D-B424-74A3F1162ACB}" srcOrd="0" destOrd="1" presId="urn:microsoft.com/office/officeart/2005/8/layout/cycle4"/>
    <dgm:cxn modelId="{3A47624F-199A-2A49-9B64-F25C1688E6BC}" type="presOf" srcId="{8F86A25B-8769-1045-B2F1-E4DFF1C5C406}" destId="{62D0C6BA-E8A0-E740-BB17-31FCF3B9BA55}" srcOrd="0" destOrd="1" presId="urn:microsoft.com/office/officeart/2005/8/layout/cycle4"/>
    <dgm:cxn modelId="{89635F9F-B8C4-6B4C-BA1E-CA3378EA48F4}" type="presOf" srcId="{981B8B75-A37B-1949-A240-4B4E9DA98C4D}" destId="{DCF5D40C-FF93-5543-9374-5792AABF07F1}" srcOrd="0" destOrd="0" presId="urn:microsoft.com/office/officeart/2005/8/layout/cycle4"/>
    <dgm:cxn modelId="{A46D7E00-130A-AB4B-8C63-8106DBB2D448}" srcId="{A3FD5BED-B2B6-2B47-BC1A-1AAEAF5FE6F9}" destId="{8F86A25B-8769-1045-B2F1-E4DFF1C5C406}" srcOrd="1" destOrd="0" parTransId="{BF1FC65B-2B8B-904D-A26D-5E28684F1D6D}" sibTransId="{9308805D-CBF7-8D4C-86C9-680D650A94F9}"/>
    <dgm:cxn modelId="{018CD00E-5422-9E46-BEC1-E3E5550210F3}" srcId="{E2484492-3460-7145-8B1A-96264742A46A}" destId="{85834D30-C5E3-2741-A6F0-7C9537F04AE6}" srcOrd="1" destOrd="0" parTransId="{2D04A531-5681-4441-AF95-C510B0ADA9E8}" sibTransId="{7CC8EB55-D9F1-5246-8125-C2B9F939C893}"/>
    <dgm:cxn modelId="{FC465410-17BC-F74C-809A-E8580FD053AF}" type="presOf" srcId="{85834D30-C5E3-2741-A6F0-7C9537F04AE6}" destId="{7AD2745D-4E2F-D44F-A46E-A52FB055967E}" srcOrd="0" destOrd="0" presId="urn:microsoft.com/office/officeart/2005/8/layout/cycle4"/>
    <dgm:cxn modelId="{0C8E99F5-178D-274E-A1F0-EA5447A524A4}" type="presOf" srcId="{981B8B75-A37B-1949-A240-4B4E9DA98C4D}" destId="{A1A19E45-A09E-234A-A52C-C73B95D04AB0}" srcOrd="1" destOrd="0" presId="urn:microsoft.com/office/officeart/2005/8/layout/cycle4"/>
    <dgm:cxn modelId="{1FF36C42-0B5E-6F45-A490-713CEE6F0651}" type="presOf" srcId="{00D407B5-68D6-E347-9868-DA66096E4EC8}" destId="{01654D6C-C4F8-E14D-9E97-DD7887B40D3A}" srcOrd="0" destOrd="0" presId="urn:microsoft.com/office/officeart/2005/8/layout/cycle4"/>
    <dgm:cxn modelId="{0D21B136-8513-4644-8F4C-622FBFFF045D}" srcId="{A3FD5BED-B2B6-2B47-BC1A-1AAEAF5FE6F9}" destId="{3492AE90-C36E-F54A-B72B-30BDA0E7FCEA}" srcOrd="0" destOrd="0" parTransId="{99E4BD2F-912E-E643-97EF-4F1E72889F27}" sibTransId="{F9924185-FBB3-1B44-933A-6330C2C9D022}"/>
    <dgm:cxn modelId="{B0A30B7C-1C96-F441-92B9-EEE38786E205}" type="presParOf" srcId="{C13B5CE6-1B9E-B84A-96C3-4A44ECE6A820}" destId="{C7B26E10-4481-DA4C-8A5D-2A5BC8862362}" srcOrd="0" destOrd="0" presId="urn:microsoft.com/office/officeart/2005/8/layout/cycle4"/>
    <dgm:cxn modelId="{FF8576D7-9949-564C-B7B1-6FF926FE4516}" type="presParOf" srcId="{C7B26E10-4481-DA4C-8A5D-2A5BC8862362}" destId="{F269D6CE-B16F-4F47-BD8D-6E994EF5FDB9}" srcOrd="0" destOrd="0" presId="urn:microsoft.com/office/officeart/2005/8/layout/cycle4"/>
    <dgm:cxn modelId="{107A0604-CFC6-3D43-A994-5E7751C57C4A}" type="presParOf" srcId="{F269D6CE-B16F-4F47-BD8D-6E994EF5FDB9}" destId="{62D0C6BA-E8A0-E740-BB17-31FCF3B9BA55}" srcOrd="0" destOrd="0" presId="urn:microsoft.com/office/officeart/2005/8/layout/cycle4"/>
    <dgm:cxn modelId="{1E4D6188-E45B-5F4D-A73E-0088D6E345F2}" type="presParOf" srcId="{F269D6CE-B16F-4F47-BD8D-6E994EF5FDB9}" destId="{24E7C9EC-CA29-E340-9436-249D85EE46F8}" srcOrd="1" destOrd="0" presId="urn:microsoft.com/office/officeart/2005/8/layout/cycle4"/>
    <dgm:cxn modelId="{8F701456-0F82-0945-9B22-8FD99CD376FC}" type="presParOf" srcId="{C7B26E10-4481-DA4C-8A5D-2A5BC8862362}" destId="{DA1917E2-2138-CB4D-B63F-0D851DFE702C}" srcOrd="1" destOrd="0" presId="urn:microsoft.com/office/officeart/2005/8/layout/cycle4"/>
    <dgm:cxn modelId="{5BEF69AA-AD14-9449-B18F-30958607C37B}" type="presParOf" srcId="{DA1917E2-2138-CB4D-B63F-0D851DFE702C}" destId="{49768419-1DFF-FF4D-B424-74A3F1162ACB}" srcOrd="0" destOrd="0" presId="urn:microsoft.com/office/officeart/2005/8/layout/cycle4"/>
    <dgm:cxn modelId="{6E1ABDCC-A513-1649-9E43-BEE10B8C1455}" type="presParOf" srcId="{DA1917E2-2138-CB4D-B63F-0D851DFE702C}" destId="{C805544A-38C4-4F4C-8037-41B2F6F1ED8C}" srcOrd="1" destOrd="0" presId="urn:microsoft.com/office/officeart/2005/8/layout/cycle4"/>
    <dgm:cxn modelId="{6E1AEB29-4B7E-CE44-B3DA-EB549A0A7107}" type="presParOf" srcId="{C7B26E10-4481-DA4C-8A5D-2A5BC8862362}" destId="{10B3F20E-1321-2140-9217-54AF80ACB888}" srcOrd="2" destOrd="0" presId="urn:microsoft.com/office/officeart/2005/8/layout/cycle4"/>
    <dgm:cxn modelId="{FD66618A-DC50-314B-BA07-2AEE45983610}" type="presParOf" srcId="{10B3F20E-1321-2140-9217-54AF80ACB888}" destId="{DCF5D40C-FF93-5543-9374-5792AABF07F1}" srcOrd="0" destOrd="0" presId="urn:microsoft.com/office/officeart/2005/8/layout/cycle4"/>
    <dgm:cxn modelId="{36302A9B-539C-7A4C-824B-FBFC59B5FA4D}" type="presParOf" srcId="{10B3F20E-1321-2140-9217-54AF80ACB888}" destId="{A1A19E45-A09E-234A-A52C-C73B95D04AB0}" srcOrd="1" destOrd="0" presId="urn:microsoft.com/office/officeart/2005/8/layout/cycle4"/>
    <dgm:cxn modelId="{D17BAC2F-B807-4343-A45A-82D86B5D1A12}" type="presParOf" srcId="{C7B26E10-4481-DA4C-8A5D-2A5BC8862362}" destId="{97DB08E8-734D-8542-BED9-6EABB74C394B}" srcOrd="3" destOrd="0" presId="urn:microsoft.com/office/officeart/2005/8/layout/cycle4"/>
    <dgm:cxn modelId="{082467CD-DDA1-8640-BF1C-57E3199AA867}" type="presParOf" srcId="{97DB08E8-734D-8542-BED9-6EABB74C394B}" destId="{01654D6C-C4F8-E14D-9E97-DD7887B40D3A}" srcOrd="0" destOrd="0" presId="urn:microsoft.com/office/officeart/2005/8/layout/cycle4"/>
    <dgm:cxn modelId="{D0CF4D86-1504-234B-8A85-46E40AAD45B1}" type="presParOf" srcId="{97DB08E8-734D-8542-BED9-6EABB74C394B}" destId="{9BB58FAF-92B0-C74B-AAA3-FD776A8F86FE}" srcOrd="1" destOrd="0" presId="urn:microsoft.com/office/officeart/2005/8/layout/cycle4"/>
    <dgm:cxn modelId="{79F90B0B-0963-D844-B2D9-E40BC6C9FEE7}" type="presParOf" srcId="{C7B26E10-4481-DA4C-8A5D-2A5BC8862362}" destId="{12CEF885-C020-1B44-9EED-98B6B8E0575E}" srcOrd="4" destOrd="0" presId="urn:microsoft.com/office/officeart/2005/8/layout/cycle4"/>
    <dgm:cxn modelId="{ACF37F5C-8ABE-4541-82BF-F3E782B9C7A8}" type="presParOf" srcId="{C13B5CE6-1B9E-B84A-96C3-4A44ECE6A820}" destId="{61EE4664-842A-6246-94D5-3A7D9E22BBA3}" srcOrd="1" destOrd="0" presId="urn:microsoft.com/office/officeart/2005/8/layout/cycle4"/>
    <dgm:cxn modelId="{EBB94845-AAB3-6C4C-8E2B-1F0EB60DBD8E}" type="presParOf" srcId="{61EE4664-842A-6246-94D5-3A7D9E22BBA3}" destId="{C6390AA5-A277-3546-8EEF-9C2C375C28A9}" srcOrd="0" destOrd="0" presId="urn:microsoft.com/office/officeart/2005/8/layout/cycle4"/>
    <dgm:cxn modelId="{529F32BD-4502-8A47-9874-ADB0E171F0A5}" type="presParOf" srcId="{61EE4664-842A-6246-94D5-3A7D9E22BBA3}" destId="{7AD2745D-4E2F-D44F-A46E-A52FB055967E}" srcOrd="1" destOrd="0" presId="urn:microsoft.com/office/officeart/2005/8/layout/cycle4"/>
    <dgm:cxn modelId="{E9E9F695-A269-8A46-8FAB-F22335CA2B4B}" type="presParOf" srcId="{61EE4664-842A-6246-94D5-3A7D9E22BBA3}" destId="{5EEC80B1-F144-D94D-B1A7-390FBEE5230E}" srcOrd="2" destOrd="0" presId="urn:microsoft.com/office/officeart/2005/8/layout/cycle4"/>
    <dgm:cxn modelId="{1B5CAA62-C382-414A-835E-A03C87E8C29C}" type="presParOf" srcId="{61EE4664-842A-6246-94D5-3A7D9E22BBA3}" destId="{7E6386D5-8E3B-9243-BB1C-3BC8EFA688EF}" srcOrd="3" destOrd="0" presId="urn:microsoft.com/office/officeart/2005/8/layout/cycle4"/>
    <dgm:cxn modelId="{A121EA0A-97C9-9446-AAE5-5C4983E8391C}" type="presParOf" srcId="{61EE4664-842A-6246-94D5-3A7D9E22BBA3}" destId="{7A370FC4-2325-BA4E-8EBC-222B2AC6D8B2}" srcOrd="4" destOrd="0" presId="urn:microsoft.com/office/officeart/2005/8/layout/cycle4"/>
    <dgm:cxn modelId="{1D9A6D7A-A6B2-5C42-A020-3C275CF6FAA6}" type="presParOf" srcId="{C13B5CE6-1B9E-B84A-96C3-4A44ECE6A820}" destId="{8BE54D00-98E8-6A44-A8E0-5E240A36EA97}" srcOrd="2" destOrd="0" presId="urn:microsoft.com/office/officeart/2005/8/layout/cycle4"/>
    <dgm:cxn modelId="{CB9B6BEF-EC30-2841-B5AF-37944073D3A3}" type="presParOf" srcId="{C13B5CE6-1B9E-B84A-96C3-4A44ECE6A820}" destId="{C138D1EC-5F9A-2848-99FB-317786AABF30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484492-3460-7145-8B1A-96264742A46A}" type="doc">
      <dgm:prSet loTypeId="urn:microsoft.com/office/officeart/2005/8/layout/cycle4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3FD5BED-B2B6-2B47-BC1A-1AAEAF5FE6F9}">
      <dgm:prSet phldrT="[Testo]"/>
      <dgm:spPr/>
      <dgm:t>
        <a:bodyPr/>
        <a:lstStyle/>
        <a:p>
          <a:r>
            <a:rPr lang="it-IT" dirty="0" smtClean="0"/>
            <a:t>ITCH</a:t>
          </a:r>
          <a:endParaRPr lang="it-IT" dirty="0"/>
        </a:p>
      </dgm:t>
    </dgm:pt>
    <dgm:pt modelId="{CF30BB3C-C2D8-A542-93FE-843D2EA1B0C1}" type="parTrans" cxnId="{C6E58D15-832A-1148-A0BD-E3A1FE6F63D1}">
      <dgm:prSet/>
      <dgm:spPr/>
      <dgm:t>
        <a:bodyPr/>
        <a:lstStyle/>
        <a:p>
          <a:endParaRPr lang="it-IT"/>
        </a:p>
      </dgm:t>
    </dgm:pt>
    <dgm:pt modelId="{099874B3-ECF1-4E4A-B9D5-56706241A6F7}" type="sibTrans" cxnId="{C6E58D15-832A-1148-A0BD-E3A1FE6F63D1}">
      <dgm:prSet/>
      <dgm:spPr/>
      <dgm:t>
        <a:bodyPr/>
        <a:lstStyle/>
        <a:p>
          <a:endParaRPr lang="it-IT"/>
        </a:p>
      </dgm:t>
    </dgm:pt>
    <dgm:pt modelId="{3492AE90-C36E-F54A-B72B-30BDA0E7FCEA}">
      <dgm:prSet phldrT="[Testo]"/>
      <dgm:spPr/>
      <dgm:t>
        <a:bodyPr/>
        <a:lstStyle/>
        <a:p>
          <a:r>
            <a:rPr lang="it-IT" dirty="0" smtClean="0"/>
            <a:t>ALLERGEN</a:t>
          </a:r>
          <a:endParaRPr lang="it-IT" dirty="0"/>
        </a:p>
      </dgm:t>
    </dgm:pt>
    <dgm:pt modelId="{99E4BD2F-912E-E643-97EF-4F1E72889F27}" type="parTrans" cxnId="{0D21B136-8513-4644-8F4C-622FBFFF045D}">
      <dgm:prSet/>
      <dgm:spPr/>
      <dgm:t>
        <a:bodyPr/>
        <a:lstStyle/>
        <a:p>
          <a:endParaRPr lang="it-IT"/>
        </a:p>
      </dgm:t>
    </dgm:pt>
    <dgm:pt modelId="{F9924185-FBB3-1B44-933A-6330C2C9D022}" type="sibTrans" cxnId="{0D21B136-8513-4644-8F4C-622FBFFF045D}">
      <dgm:prSet/>
      <dgm:spPr/>
      <dgm:t>
        <a:bodyPr/>
        <a:lstStyle/>
        <a:p>
          <a:endParaRPr lang="it-IT"/>
        </a:p>
      </dgm:t>
    </dgm:pt>
    <dgm:pt modelId="{85834D30-C5E3-2741-A6F0-7C9537F04AE6}">
      <dgm:prSet phldrT="[Testo]"/>
      <dgm:spPr/>
      <dgm:t>
        <a:bodyPr/>
        <a:lstStyle/>
        <a:p>
          <a:r>
            <a:rPr lang="it-IT" dirty="0" smtClean="0"/>
            <a:t>SCRATCH</a:t>
          </a:r>
          <a:endParaRPr lang="it-IT" dirty="0"/>
        </a:p>
      </dgm:t>
    </dgm:pt>
    <dgm:pt modelId="{2D04A531-5681-4441-AF95-C510B0ADA9E8}" type="parTrans" cxnId="{018CD00E-5422-9E46-BEC1-E3E5550210F3}">
      <dgm:prSet/>
      <dgm:spPr/>
      <dgm:t>
        <a:bodyPr/>
        <a:lstStyle/>
        <a:p>
          <a:endParaRPr lang="it-IT"/>
        </a:p>
      </dgm:t>
    </dgm:pt>
    <dgm:pt modelId="{7CC8EB55-D9F1-5246-8125-C2B9F939C893}" type="sibTrans" cxnId="{018CD00E-5422-9E46-BEC1-E3E5550210F3}">
      <dgm:prSet/>
      <dgm:spPr/>
      <dgm:t>
        <a:bodyPr/>
        <a:lstStyle/>
        <a:p>
          <a:endParaRPr lang="it-IT"/>
        </a:p>
      </dgm:t>
    </dgm:pt>
    <dgm:pt modelId="{B492C975-DB72-2945-A73C-D0497E5CE7A2}">
      <dgm:prSet phldrT="[Testo]"/>
      <dgm:spPr/>
      <dgm:t>
        <a:bodyPr/>
        <a:lstStyle/>
        <a:p>
          <a:r>
            <a:rPr lang="it-IT" dirty="0" smtClean="0"/>
            <a:t>ALLERGEN</a:t>
          </a:r>
          <a:endParaRPr lang="it-IT" dirty="0"/>
        </a:p>
      </dgm:t>
    </dgm:pt>
    <dgm:pt modelId="{F4717220-53BE-9C42-98CC-BD246422792E}" type="parTrans" cxnId="{0E6FE90F-4448-2741-AC8C-21FE0A23633D}">
      <dgm:prSet/>
      <dgm:spPr/>
      <dgm:t>
        <a:bodyPr/>
        <a:lstStyle/>
        <a:p>
          <a:endParaRPr lang="it-IT"/>
        </a:p>
      </dgm:t>
    </dgm:pt>
    <dgm:pt modelId="{A93CA8A8-AFF2-614E-9853-9512BF64BA64}" type="sibTrans" cxnId="{0E6FE90F-4448-2741-AC8C-21FE0A23633D}">
      <dgm:prSet/>
      <dgm:spPr/>
      <dgm:t>
        <a:bodyPr/>
        <a:lstStyle/>
        <a:p>
          <a:endParaRPr lang="it-IT"/>
        </a:p>
      </dgm:t>
    </dgm:pt>
    <dgm:pt modelId="{CC248671-3F27-724B-B997-DE938C23E88C}">
      <dgm:prSet phldrT="[Testo]" custT="1"/>
      <dgm:spPr/>
      <dgm:t>
        <a:bodyPr/>
        <a:lstStyle/>
        <a:p>
          <a:r>
            <a:rPr lang="it-IT" sz="1800" dirty="0" smtClean="0"/>
            <a:t>DAMAGED SKIN</a:t>
          </a:r>
          <a:endParaRPr lang="it-IT" sz="1800" dirty="0"/>
        </a:p>
      </dgm:t>
    </dgm:pt>
    <dgm:pt modelId="{24C4D7D7-7BB5-3B40-97A0-1352B4D71FFB}" type="parTrans" cxnId="{1A6352B4-F9E3-0F4F-99F0-E799F258DCE8}">
      <dgm:prSet/>
      <dgm:spPr/>
      <dgm:t>
        <a:bodyPr/>
        <a:lstStyle/>
        <a:p>
          <a:endParaRPr lang="it-IT"/>
        </a:p>
      </dgm:t>
    </dgm:pt>
    <dgm:pt modelId="{8046A032-AE46-BA47-9637-AE8C64F25988}" type="sibTrans" cxnId="{1A6352B4-F9E3-0F4F-99F0-E799F258DCE8}">
      <dgm:prSet/>
      <dgm:spPr/>
      <dgm:t>
        <a:bodyPr/>
        <a:lstStyle/>
        <a:p>
          <a:endParaRPr lang="it-IT"/>
        </a:p>
      </dgm:t>
    </dgm:pt>
    <dgm:pt modelId="{981B8B75-A37B-1949-A240-4B4E9DA98C4D}">
      <dgm:prSet phldrT="[Testo]"/>
      <dgm:spPr/>
      <dgm:t>
        <a:bodyPr/>
        <a:lstStyle/>
        <a:p>
          <a:r>
            <a:rPr lang="it-IT" dirty="0" smtClean="0"/>
            <a:t>BACTERIA</a:t>
          </a:r>
          <a:endParaRPr lang="it-IT" dirty="0"/>
        </a:p>
      </dgm:t>
    </dgm:pt>
    <dgm:pt modelId="{E9808E1B-2093-7B45-9EC4-3C32BCCD202B}" type="parTrans" cxnId="{267AF39F-9943-5646-892D-D1D01568C143}">
      <dgm:prSet/>
      <dgm:spPr/>
      <dgm:t>
        <a:bodyPr/>
        <a:lstStyle/>
        <a:p>
          <a:endParaRPr lang="it-IT"/>
        </a:p>
      </dgm:t>
    </dgm:pt>
    <dgm:pt modelId="{3E9A1247-294D-FA47-9ED4-4277EA0A9EFB}" type="sibTrans" cxnId="{267AF39F-9943-5646-892D-D1D01568C143}">
      <dgm:prSet/>
      <dgm:spPr/>
      <dgm:t>
        <a:bodyPr/>
        <a:lstStyle/>
        <a:p>
          <a:endParaRPr lang="it-IT"/>
        </a:p>
      </dgm:t>
    </dgm:pt>
    <dgm:pt modelId="{BC9BB65F-3F40-8847-B757-58347C7ADD13}">
      <dgm:prSet phldrT="[Testo]" custT="1"/>
      <dgm:spPr/>
      <dgm:t>
        <a:bodyPr/>
        <a:lstStyle/>
        <a:p>
          <a:r>
            <a:rPr lang="it-IT" sz="1800" dirty="0" smtClean="0"/>
            <a:t>RELEASE OF INFLAMMATORY CHEMICAL</a:t>
          </a:r>
          <a:endParaRPr lang="it-IT" sz="1800" dirty="0"/>
        </a:p>
      </dgm:t>
    </dgm:pt>
    <dgm:pt modelId="{D9B8E515-B362-394C-94EB-0FCDA0A459DD}" type="parTrans" cxnId="{D413C62D-87CA-5B4A-BD47-D68314592856}">
      <dgm:prSet/>
      <dgm:spPr/>
      <dgm:t>
        <a:bodyPr/>
        <a:lstStyle/>
        <a:p>
          <a:endParaRPr lang="it-IT"/>
        </a:p>
      </dgm:t>
    </dgm:pt>
    <dgm:pt modelId="{FED1643C-499A-D147-BA43-79D58FE9986B}" type="sibTrans" cxnId="{D413C62D-87CA-5B4A-BD47-D68314592856}">
      <dgm:prSet/>
      <dgm:spPr/>
      <dgm:t>
        <a:bodyPr/>
        <a:lstStyle/>
        <a:p>
          <a:endParaRPr lang="it-IT"/>
        </a:p>
      </dgm:t>
    </dgm:pt>
    <dgm:pt modelId="{00D407B5-68D6-E347-9868-DA66096E4EC8}">
      <dgm:prSet phldrT="[Testo]"/>
      <dgm:spPr/>
      <dgm:t>
        <a:bodyPr/>
        <a:lstStyle/>
        <a:p>
          <a:r>
            <a:rPr lang="it-IT" dirty="0" smtClean="0"/>
            <a:t>BACTERIA</a:t>
          </a:r>
          <a:endParaRPr lang="it-IT" dirty="0"/>
        </a:p>
      </dgm:t>
    </dgm:pt>
    <dgm:pt modelId="{BEACECD5-AC4C-BE40-A4B1-9581FC507CE7}" type="parTrans" cxnId="{A58CBF56-E341-2643-840E-147BD9C44E55}">
      <dgm:prSet/>
      <dgm:spPr/>
      <dgm:t>
        <a:bodyPr/>
        <a:lstStyle/>
        <a:p>
          <a:endParaRPr lang="it-IT"/>
        </a:p>
      </dgm:t>
    </dgm:pt>
    <dgm:pt modelId="{D0DCD1DF-79AC-A54E-9961-68DD4E925E20}" type="sibTrans" cxnId="{A58CBF56-E341-2643-840E-147BD9C44E55}">
      <dgm:prSet/>
      <dgm:spPr/>
      <dgm:t>
        <a:bodyPr/>
        <a:lstStyle/>
        <a:p>
          <a:endParaRPr lang="it-IT"/>
        </a:p>
      </dgm:t>
    </dgm:pt>
    <dgm:pt modelId="{8F86A25B-8769-1045-B2F1-E4DFF1C5C406}">
      <dgm:prSet phldrT="[Testo]"/>
      <dgm:spPr/>
      <dgm:t>
        <a:bodyPr/>
        <a:lstStyle/>
        <a:p>
          <a:r>
            <a:rPr lang="it-IT" dirty="0" smtClean="0"/>
            <a:t>IRRITANT</a:t>
          </a:r>
          <a:endParaRPr lang="it-IT" dirty="0"/>
        </a:p>
      </dgm:t>
    </dgm:pt>
    <dgm:pt modelId="{BF1FC65B-2B8B-904D-A26D-5E28684F1D6D}" type="parTrans" cxnId="{A46D7E00-130A-AB4B-8C63-8106DBB2D448}">
      <dgm:prSet/>
      <dgm:spPr/>
      <dgm:t>
        <a:bodyPr/>
        <a:lstStyle/>
        <a:p>
          <a:endParaRPr lang="it-IT"/>
        </a:p>
      </dgm:t>
    </dgm:pt>
    <dgm:pt modelId="{9308805D-CBF7-8D4C-86C9-680D650A94F9}" type="sibTrans" cxnId="{A46D7E00-130A-AB4B-8C63-8106DBB2D448}">
      <dgm:prSet/>
      <dgm:spPr/>
      <dgm:t>
        <a:bodyPr/>
        <a:lstStyle/>
        <a:p>
          <a:endParaRPr lang="it-IT"/>
        </a:p>
      </dgm:t>
    </dgm:pt>
    <dgm:pt modelId="{35CEB982-781D-DB46-911B-C55087964D85}">
      <dgm:prSet phldrT="[Testo]"/>
      <dgm:spPr/>
      <dgm:t>
        <a:bodyPr/>
        <a:lstStyle/>
        <a:p>
          <a:r>
            <a:rPr lang="it-IT" dirty="0" smtClean="0"/>
            <a:t>IRRITANT</a:t>
          </a:r>
          <a:endParaRPr lang="it-IT" dirty="0"/>
        </a:p>
      </dgm:t>
    </dgm:pt>
    <dgm:pt modelId="{6D503797-00A4-9B44-BECF-C480492AEB12}" type="parTrans" cxnId="{DDE3A010-CABC-DD4C-9BEB-E9ACAD1553F2}">
      <dgm:prSet/>
      <dgm:spPr/>
      <dgm:t>
        <a:bodyPr/>
        <a:lstStyle/>
        <a:p>
          <a:endParaRPr lang="it-IT"/>
        </a:p>
      </dgm:t>
    </dgm:pt>
    <dgm:pt modelId="{1FFF3108-A048-A94E-89A0-20324853AF42}" type="sibTrans" cxnId="{DDE3A010-CABC-DD4C-9BEB-E9ACAD1553F2}">
      <dgm:prSet/>
      <dgm:spPr/>
      <dgm:t>
        <a:bodyPr/>
        <a:lstStyle/>
        <a:p>
          <a:endParaRPr lang="it-IT"/>
        </a:p>
      </dgm:t>
    </dgm:pt>
    <dgm:pt modelId="{C13B5CE6-1B9E-B84A-96C3-4A44ECE6A820}" type="pres">
      <dgm:prSet presAssocID="{E2484492-3460-7145-8B1A-96264742A46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7B26E10-4481-DA4C-8A5D-2A5BC8862362}" type="pres">
      <dgm:prSet presAssocID="{E2484492-3460-7145-8B1A-96264742A46A}" presName="children" presStyleCnt="0"/>
      <dgm:spPr/>
    </dgm:pt>
    <dgm:pt modelId="{F269D6CE-B16F-4F47-BD8D-6E994EF5FDB9}" type="pres">
      <dgm:prSet presAssocID="{E2484492-3460-7145-8B1A-96264742A46A}" presName="child1group" presStyleCnt="0"/>
      <dgm:spPr/>
    </dgm:pt>
    <dgm:pt modelId="{62D0C6BA-E8A0-E740-BB17-31FCF3B9BA55}" type="pres">
      <dgm:prSet presAssocID="{E2484492-3460-7145-8B1A-96264742A46A}" presName="child1" presStyleLbl="bgAcc1" presStyleIdx="0" presStyleCnt="4"/>
      <dgm:spPr/>
      <dgm:t>
        <a:bodyPr/>
        <a:lstStyle/>
        <a:p>
          <a:endParaRPr lang="it-IT"/>
        </a:p>
      </dgm:t>
    </dgm:pt>
    <dgm:pt modelId="{24E7C9EC-CA29-E340-9436-249D85EE46F8}" type="pres">
      <dgm:prSet presAssocID="{E2484492-3460-7145-8B1A-96264742A46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1917E2-2138-CB4D-B63F-0D851DFE702C}" type="pres">
      <dgm:prSet presAssocID="{E2484492-3460-7145-8B1A-96264742A46A}" presName="child2group" presStyleCnt="0"/>
      <dgm:spPr/>
    </dgm:pt>
    <dgm:pt modelId="{49768419-1DFF-FF4D-B424-74A3F1162ACB}" type="pres">
      <dgm:prSet presAssocID="{E2484492-3460-7145-8B1A-96264742A46A}" presName="child2" presStyleLbl="bgAcc1" presStyleIdx="1" presStyleCnt="4"/>
      <dgm:spPr/>
      <dgm:t>
        <a:bodyPr/>
        <a:lstStyle/>
        <a:p>
          <a:endParaRPr lang="it-IT"/>
        </a:p>
      </dgm:t>
    </dgm:pt>
    <dgm:pt modelId="{C805544A-38C4-4F4C-8037-41B2F6F1ED8C}" type="pres">
      <dgm:prSet presAssocID="{E2484492-3460-7145-8B1A-96264742A46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B3F20E-1321-2140-9217-54AF80ACB888}" type="pres">
      <dgm:prSet presAssocID="{E2484492-3460-7145-8B1A-96264742A46A}" presName="child3group" presStyleCnt="0"/>
      <dgm:spPr/>
    </dgm:pt>
    <dgm:pt modelId="{DCF5D40C-FF93-5543-9374-5792AABF07F1}" type="pres">
      <dgm:prSet presAssocID="{E2484492-3460-7145-8B1A-96264742A46A}" presName="child3" presStyleLbl="bgAcc1" presStyleIdx="2" presStyleCnt="4"/>
      <dgm:spPr/>
      <dgm:t>
        <a:bodyPr/>
        <a:lstStyle/>
        <a:p>
          <a:endParaRPr lang="it-IT"/>
        </a:p>
      </dgm:t>
    </dgm:pt>
    <dgm:pt modelId="{A1A19E45-A09E-234A-A52C-C73B95D04AB0}" type="pres">
      <dgm:prSet presAssocID="{E2484492-3460-7145-8B1A-96264742A46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DB08E8-734D-8542-BED9-6EABB74C394B}" type="pres">
      <dgm:prSet presAssocID="{E2484492-3460-7145-8B1A-96264742A46A}" presName="child4group" presStyleCnt="0"/>
      <dgm:spPr/>
    </dgm:pt>
    <dgm:pt modelId="{01654D6C-C4F8-E14D-9E97-DD7887B40D3A}" type="pres">
      <dgm:prSet presAssocID="{E2484492-3460-7145-8B1A-96264742A46A}" presName="child4" presStyleLbl="bgAcc1" presStyleIdx="3" presStyleCnt="4"/>
      <dgm:spPr/>
      <dgm:t>
        <a:bodyPr/>
        <a:lstStyle/>
        <a:p>
          <a:endParaRPr lang="it-IT"/>
        </a:p>
      </dgm:t>
    </dgm:pt>
    <dgm:pt modelId="{9BB58FAF-92B0-C74B-AAA3-FD776A8F86FE}" type="pres">
      <dgm:prSet presAssocID="{E2484492-3460-7145-8B1A-96264742A46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CEF885-C020-1B44-9EED-98B6B8E0575E}" type="pres">
      <dgm:prSet presAssocID="{E2484492-3460-7145-8B1A-96264742A46A}" presName="childPlaceholder" presStyleCnt="0"/>
      <dgm:spPr/>
    </dgm:pt>
    <dgm:pt modelId="{61EE4664-842A-6246-94D5-3A7D9E22BBA3}" type="pres">
      <dgm:prSet presAssocID="{E2484492-3460-7145-8B1A-96264742A46A}" presName="circle" presStyleCnt="0"/>
      <dgm:spPr/>
    </dgm:pt>
    <dgm:pt modelId="{C6390AA5-A277-3546-8EEF-9C2C375C28A9}" type="pres">
      <dgm:prSet presAssocID="{E2484492-3460-7145-8B1A-96264742A46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D2745D-4E2F-D44F-A46E-A52FB055967E}" type="pres">
      <dgm:prSet presAssocID="{E2484492-3460-7145-8B1A-96264742A46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EEC80B1-F144-D94D-B1A7-390FBEE5230E}" type="pres">
      <dgm:prSet presAssocID="{E2484492-3460-7145-8B1A-96264742A46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6386D5-8E3B-9243-BB1C-3BC8EFA688EF}" type="pres">
      <dgm:prSet presAssocID="{E2484492-3460-7145-8B1A-96264742A46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370FC4-2325-BA4E-8EBC-222B2AC6D8B2}" type="pres">
      <dgm:prSet presAssocID="{E2484492-3460-7145-8B1A-96264742A46A}" presName="quadrantPlaceholder" presStyleCnt="0"/>
      <dgm:spPr/>
    </dgm:pt>
    <dgm:pt modelId="{8BE54D00-98E8-6A44-A8E0-5E240A36EA97}" type="pres">
      <dgm:prSet presAssocID="{E2484492-3460-7145-8B1A-96264742A46A}" presName="center1" presStyleLbl="fgShp" presStyleIdx="0" presStyleCnt="2"/>
      <dgm:spPr/>
    </dgm:pt>
    <dgm:pt modelId="{C138D1EC-5F9A-2848-99FB-317786AABF30}" type="pres">
      <dgm:prSet presAssocID="{E2484492-3460-7145-8B1A-96264742A46A}" presName="center2" presStyleLbl="fgShp" presStyleIdx="1" presStyleCnt="2"/>
      <dgm:spPr/>
    </dgm:pt>
  </dgm:ptLst>
  <dgm:cxnLst>
    <dgm:cxn modelId="{8A06AD5C-18C0-4043-9AE6-835F55F08F49}" type="presOf" srcId="{CC248671-3F27-724B-B997-DE938C23E88C}" destId="{5EEC80B1-F144-D94D-B1A7-390FBEE5230E}" srcOrd="0" destOrd="0" presId="urn:microsoft.com/office/officeart/2005/8/layout/cycle4"/>
    <dgm:cxn modelId="{7CEB2F1C-290F-4545-8C46-60397C8BE887}" type="presOf" srcId="{A3FD5BED-B2B6-2B47-BC1A-1AAEAF5FE6F9}" destId="{C6390AA5-A277-3546-8EEF-9C2C375C28A9}" srcOrd="0" destOrd="0" presId="urn:microsoft.com/office/officeart/2005/8/layout/cycle4"/>
    <dgm:cxn modelId="{C6E58D15-832A-1148-A0BD-E3A1FE6F63D1}" srcId="{E2484492-3460-7145-8B1A-96264742A46A}" destId="{A3FD5BED-B2B6-2B47-BC1A-1AAEAF5FE6F9}" srcOrd="0" destOrd="0" parTransId="{CF30BB3C-C2D8-A542-93FE-843D2EA1B0C1}" sibTransId="{099874B3-ECF1-4E4A-B9D5-56706241A6F7}"/>
    <dgm:cxn modelId="{F9490222-0D9C-2C40-93AB-E920216C32E0}" type="presOf" srcId="{981B8B75-A37B-1949-A240-4B4E9DA98C4D}" destId="{DCF5D40C-FF93-5543-9374-5792AABF07F1}" srcOrd="0" destOrd="0" presId="urn:microsoft.com/office/officeart/2005/8/layout/cycle4"/>
    <dgm:cxn modelId="{CAD2456C-3C3B-2B46-A286-B3F33A8DA76F}" type="presOf" srcId="{BC9BB65F-3F40-8847-B757-58347C7ADD13}" destId="{7E6386D5-8E3B-9243-BB1C-3BC8EFA688EF}" srcOrd="0" destOrd="0" presId="urn:microsoft.com/office/officeart/2005/8/layout/cycle4"/>
    <dgm:cxn modelId="{DDE3A010-CABC-DD4C-9BEB-E9ACAD1553F2}" srcId="{85834D30-C5E3-2741-A6F0-7C9537F04AE6}" destId="{35CEB982-781D-DB46-911B-C55087964D85}" srcOrd="1" destOrd="0" parTransId="{6D503797-00A4-9B44-BECF-C480492AEB12}" sibTransId="{1FFF3108-A048-A94E-89A0-20324853AF42}"/>
    <dgm:cxn modelId="{4AFCFD06-59A0-1145-B4A0-33F3144E27B3}" type="presOf" srcId="{00D407B5-68D6-E347-9868-DA66096E4EC8}" destId="{01654D6C-C4F8-E14D-9E97-DD7887B40D3A}" srcOrd="0" destOrd="0" presId="urn:microsoft.com/office/officeart/2005/8/layout/cycle4"/>
    <dgm:cxn modelId="{0E6FE90F-4448-2741-AC8C-21FE0A23633D}" srcId="{85834D30-C5E3-2741-A6F0-7C9537F04AE6}" destId="{B492C975-DB72-2945-A73C-D0497E5CE7A2}" srcOrd="0" destOrd="0" parTransId="{F4717220-53BE-9C42-98CC-BD246422792E}" sibTransId="{A93CA8A8-AFF2-614E-9853-9512BF64BA64}"/>
    <dgm:cxn modelId="{CC6D5D3E-F339-D944-8678-7FA05E7AC4B5}" type="presOf" srcId="{8F86A25B-8769-1045-B2F1-E4DFF1C5C406}" destId="{24E7C9EC-CA29-E340-9436-249D85EE46F8}" srcOrd="1" destOrd="1" presId="urn:microsoft.com/office/officeart/2005/8/layout/cycle4"/>
    <dgm:cxn modelId="{25086E5D-2093-584A-8F0A-375DABA7448F}" type="presOf" srcId="{3492AE90-C36E-F54A-B72B-30BDA0E7FCEA}" destId="{62D0C6BA-E8A0-E740-BB17-31FCF3B9BA55}" srcOrd="0" destOrd="0" presId="urn:microsoft.com/office/officeart/2005/8/layout/cycle4"/>
    <dgm:cxn modelId="{D413C62D-87CA-5B4A-BD47-D68314592856}" srcId="{E2484492-3460-7145-8B1A-96264742A46A}" destId="{BC9BB65F-3F40-8847-B757-58347C7ADD13}" srcOrd="3" destOrd="0" parTransId="{D9B8E515-B362-394C-94EB-0FCDA0A459DD}" sibTransId="{FED1643C-499A-D147-BA43-79D58FE9986B}"/>
    <dgm:cxn modelId="{A58CBF56-E341-2643-840E-147BD9C44E55}" srcId="{BC9BB65F-3F40-8847-B757-58347C7ADD13}" destId="{00D407B5-68D6-E347-9868-DA66096E4EC8}" srcOrd="0" destOrd="0" parTransId="{BEACECD5-AC4C-BE40-A4B1-9581FC507CE7}" sibTransId="{D0DCD1DF-79AC-A54E-9961-68DD4E925E20}"/>
    <dgm:cxn modelId="{267AF39F-9943-5646-892D-D1D01568C143}" srcId="{CC248671-3F27-724B-B997-DE938C23E88C}" destId="{981B8B75-A37B-1949-A240-4B4E9DA98C4D}" srcOrd="0" destOrd="0" parTransId="{E9808E1B-2093-7B45-9EC4-3C32BCCD202B}" sibTransId="{3E9A1247-294D-FA47-9ED4-4277EA0A9EFB}"/>
    <dgm:cxn modelId="{1A6352B4-F9E3-0F4F-99F0-E799F258DCE8}" srcId="{E2484492-3460-7145-8B1A-96264742A46A}" destId="{CC248671-3F27-724B-B997-DE938C23E88C}" srcOrd="2" destOrd="0" parTransId="{24C4D7D7-7BB5-3B40-97A0-1352B4D71FFB}" sibTransId="{8046A032-AE46-BA47-9637-AE8C64F25988}"/>
    <dgm:cxn modelId="{B5048434-2B68-2345-B51E-6E416D66FC1E}" type="presOf" srcId="{35CEB982-781D-DB46-911B-C55087964D85}" destId="{C805544A-38C4-4F4C-8037-41B2F6F1ED8C}" srcOrd="1" destOrd="1" presId="urn:microsoft.com/office/officeart/2005/8/layout/cycle4"/>
    <dgm:cxn modelId="{1EA8C805-F071-2842-A95F-9EEB4FED55BB}" type="presOf" srcId="{E2484492-3460-7145-8B1A-96264742A46A}" destId="{C13B5CE6-1B9E-B84A-96C3-4A44ECE6A820}" srcOrd="0" destOrd="0" presId="urn:microsoft.com/office/officeart/2005/8/layout/cycle4"/>
    <dgm:cxn modelId="{597E32B2-4F53-554E-B51A-F65B0A5EBB7F}" type="presOf" srcId="{35CEB982-781D-DB46-911B-C55087964D85}" destId="{49768419-1DFF-FF4D-B424-74A3F1162ACB}" srcOrd="0" destOrd="1" presId="urn:microsoft.com/office/officeart/2005/8/layout/cycle4"/>
    <dgm:cxn modelId="{A09B4C2B-2D99-E946-8217-7C2A3E8B9A6C}" type="presOf" srcId="{00D407B5-68D6-E347-9868-DA66096E4EC8}" destId="{9BB58FAF-92B0-C74B-AAA3-FD776A8F86FE}" srcOrd="1" destOrd="0" presId="urn:microsoft.com/office/officeart/2005/8/layout/cycle4"/>
    <dgm:cxn modelId="{A46D7E00-130A-AB4B-8C63-8106DBB2D448}" srcId="{A3FD5BED-B2B6-2B47-BC1A-1AAEAF5FE6F9}" destId="{8F86A25B-8769-1045-B2F1-E4DFF1C5C406}" srcOrd="1" destOrd="0" parTransId="{BF1FC65B-2B8B-904D-A26D-5E28684F1D6D}" sibTransId="{9308805D-CBF7-8D4C-86C9-680D650A94F9}"/>
    <dgm:cxn modelId="{018CD00E-5422-9E46-BEC1-E3E5550210F3}" srcId="{E2484492-3460-7145-8B1A-96264742A46A}" destId="{85834D30-C5E3-2741-A6F0-7C9537F04AE6}" srcOrd="1" destOrd="0" parTransId="{2D04A531-5681-4441-AF95-C510B0ADA9E8}" sibTransId="{7CC8EB55-D9F1-5246-8125-C2B9F939C893}"/>
    <dgm:cxn modelId="{B9D54854-D210-FF49-BC24-CF99817CB841}" type="presOf" srcId="{981B8B75-A37B-1949-A240-4B4E9DA98C4D}" destId="{A1A19E45-A09E-234A-A52C-C73B95D04AB0}" srcOrd="1" destOrd="0" presId="urn:microsoft.com/office/officeart/2005/8/layout/cycle4"/>
    <dgm:cxn modelId="{CE876F33-2C5D-C540-B598-5F17425343D8}" type="presOf" srcId="{3492AE90-C36E-F54A-B72B-30BDA0E7FCEA}" destId="{24E7C9EC-CA29-E340-9436-249D85EE46F8}" srcOrd="1" destOrd="0" presId="urn:microsoft.com/office/officeart/2005/8/layout/cycle4"/>
    <dgm:cxn modelId="{B4441BBE-40C7-7F43-B70E-CB7E13950640}" type="presOf" srcId="{B492C975-DB72-2945-A73C-D0497E5CE7A2}" destId="{49768419-1DFF-FF4D-B424-74A3F1162ACB}" srcOrd="0" destOrd="0" presId="urn:microsoft.com/office/officeart/2005/8/layout/cycle4"/>
    <dgm:cxn modelId="{E7E8AC5B-EC56-6049-8C1D-12C7E1453649}" type="presOf" srcId="{8F86A25B-8769-1045-B2F1-E4DFF1C5C406}" destId="{62D0C6BA-E8A0-E740-BB17-31FCF3B9BA55}" srcOrd="0" destOrd="1" presId="urn:microsoft.com/office/officeart/2005/8/layout/cycle4"/>
    <dgm:cxn modelId="{F4D79B31-56FB-9845-8BC1-D0685B9AA74B}" type="presOf" srcId="{B492C975-DB72-2945-A73C-D0497E5CE7A2}" destId="{C805544A-38C4-4F4C-8037-41B2F6F1ED8C}" srcOrd="1" destOrd="0" presId="urn:microsoft.com/office/officeart/2005/8/layout/cycle4"/>
    <dgm:cxn modelId="{0D21B136-8513-4644-8F4C-622FBFFF045D}" srcId="{A3FD5BED-B2B6-2B47-BC1A-1AAEAF5FE6F9}" destId="{3492AE90-C36E-F54A-B72B-30BDA0E7FCEA}" srcOrd="0" destOrd="0" parTransId="{99E4BD2F-912E-E643-97EF-4F1E72889F27}" sibTransId="{F9924185-FBB3-1B44-933A-6330C2C9D022}"/>
    <dgm:cxn modelId="{1C2F2ABF-22FE-6447-94DD-C02662257631}" type="presOf" srcId="{85834D30-C5E3-2741-A6F0-7C9537F04AE6}" destId="{7AD2745D-4E2F-D44F-A46E-A52FB055967E}" srcOrd="0" destOrd="0" presId="urn:microsoft.com/office/officeart/2005/8/layout/cycle4"/>
    <dgm:cxn modelId="{53D48404-AC91-4C40-BEF1-1950E4789542}" type="presParOf" srcId="{C13B5CE6-1B9E-B84A-96C3-4A44ECE6A820}" destId="{C7B26E10-4481-DA4C-8A5D-2A5BC8862362}" srcOrd="0" destOrd="0" presId="urn:microsoft.com/office/officeart/2005/8/layout/cycle4"/>
    <dgm:cxn modelId="{28E41257-92FA-1F4A-8CC8-DCF2791215EA}" type="presParOf" srcId="{C7B26E10-4481-DA4C-8A5D-2A5BC8862362}" destId="{F269D6CE-B16F-4F47-BD8D-6E994EF5FDB9}" srcOrd="0" destOrd="0" presId="urn:microsoft.com/office/officeart/2005/8/layout/cycle4"/>
    <dgm:cxn modelId="{F6D790BB-01DF-934C-BC83-383C3624C1AB}" type="presParOf" srcId="{F269D6CE-B16F-4F47-BD8D-6E994EF5FDB9}" destId="{62D0C6BA-E8A0-E740-BB17-31FCF3B9BA55}" srcOrd="0" destOrd="0" presId="urn:microsoft.com/office/officeart/2005/8/layout/cycle4"/>
    <dgm:cxn modelId="{0620E824-D3F3-3D47-9331-9A533E6B54F9}" type="presParOf" srcId="{F269D6CE-B16F-4F47-BD8D-6E994EF5FDB9}" destId="{24E7C9EC-CA29-E340-9436-249D85EE46F8}" srcOrd="1" destOrd="0" presId="urn:microsoft.com/office/officeart/2005/8/layout/cycle4"/>
    <dgm:cxn modelId="{AD8F7C07-D931-2941-896E-9D34523B2729}" type="presParOf" srcId="{C7B26E10-4481-DA4C-8A5D-2A5BC8862362}" destId="{DA1917E2-2138-CB4D-B63F-0D851DFE702C}" srcOrd="1" destOrd="0" presId="urn:microsoft.com/office/officeart/2005/8/layout/cycle4"/>
    <dgm:cxn modelId="{0831795E-AA4C-A14C-BB58-ADE8AEE159DF}" type="presParOf" srcId="{DA1917E2-2138-CB4D-B63F-0D851DFE702C}" destId="{49768419-1DFF-FF4D-B424-74A3F1162ACB}" srcOrd="0" destOrd="0" presId="urn:microsoft.com/office/officeart/2005/8/layout/cycle4"/>
    <dgm:cxn modelId="{7C15CE7F-219C-034D-B46E-3C0D50A1A3FD}" type="presParOf" srcId="{DA1917E2-2138-CB4D-B63F-0D851DFE702C}" destId="{C805544A-38C4-4F4C-8037-41B2F6F1ED8C}" srcOrd="1" destOrd="0" presId="urn:microsoft.com/office/officeart/2005/8/layout/cycle4"/>
    <dgm:cxn modelId="{8F19BB55-1DB6-D24D-8508-C08A6F9F5445}" type="presParOf" srcId="{C7B26E10-4481-DA4C-8A5D-2A5BC8862362}" destId="{10B3F20E-1321-2140-9217-54AF80ACB888}" srcOrd="2" destOrd="0" presId="urn:microsoft.com/office/officeart/2005/8/layout/cycle4"/>
    <dgm:cxn modelId="{DEE555FD-D66F-1D41-9BCB-5926E676D334}" type="presParOf" srcId="{10B3F20E-1321-2140-9217-54AF80ACB888}" destId="{DCF5D40C-FF93-5543-9374-5792AABF07F1}" srcOrd="0" destOrd="0" presId="urn:microsoft.com/office/officeart/2005/8/layout/cycle4"/>
    <dgm:cxn modelId="{7E4EE2FA-1B49-AE48-A4BE-FF155406761A}" type="presParOf" srcId="{10B3F20E-1321-2140-9217-54AF80ACB888}" destId="{A1A19E45-A09E-234A-A52C-C73B95D04AB0}" srcOrd="1" destOrd="0" presId="urn:microsoft.com/office/officeart/2005/8/layout/cycle4"/>
    <dgm:cxn modelId="{5F59AC21-8059-544B-918E-681E0C6BB297}" type="presParOf" srcId="{C7B26E10-4481-DA4C-8A5D-2A5BC8862362}" destId="{97DB08E8-734D-8542-BED9-6EABB74C394B}" srcOrd="3" destOrd="0" presId="urn:microsoft.com/office/officeart/2005/8/layout/cycle4"/>
    <dgm:cxn modelId="{8875A336-68B4-DD42-8735-ABFB187D482D}" type="presParOf" srcId="{97DB08E8-734D-8542-BED9-6EABB74C394B}" destId="{01654D6C-C4F8-E14D-9E97-DD7887B40D3A}" srcOrd="0" destOrd="0" presId="urn:microsoft.com/office/officeart/2005/8/layout/cycle4"/>
    <dgm:cxn modelId="{9A5857E5-9AEB-7C44-A89B-4AF526641F20}" type="presParOf" srcId="{97DB08E8-734D-8542-BED9-6EABB74C394B}" destId="{9BB58FAF-92B0-C74B-AAA3-FD776A8F86FE}" srcOrd="1" destOrd="0" presId="urn:microsoft.com/office/officeart/2005/8/layout/cycle4"/>
    <dgm:cxn modelId="{7AB6BD8E-778F-044E-9968-08D2D7CE2B22}" type="presParOf" srcId="{C7B26E10-4481-DA4C-8A5D-2A5BC8862362}" destId="{12CEF885-C020-1B44-9EED-98B6B8E0575E}" srcOrd="4" destOrd="0" presId="urn:microsoft.com/office/officeart/2005/8/layout/cycle4"/>
    <dgm:cxn modelId="{F5E0C14C-6943-9146-96DB-FC0780DD80DE}" type="presParOf" srcId="{C13B5CE6-1B9E-B84A-96C3-4A44ECE6A820}" destId="{61EE4664-842A-6246-94D5-3A7D9E22BBA3}" srcOrd="1" destOrd="0" presId="urn:microsoft.com/office/officeart/2005/8/layout/cycle4"/>
    <dgm:cxn modelId="{084F887A-4A2A-044E-B77F-63164145A3AC}" type="presParOf" srcId="{61EE4664-842A-6246-94D5-3A7D9E22BBA3}" destId="{C6390AA5-A277-3546-8EEF-9C2C375C28A9}" srcOrd="0" destOrd="0" presId="urn:microsoft.com/office/officeart/2005/8/layout/cycle4"/>
    <dgm:cxn modelId="{FBBD94BD-4287-3742-A974-F3EA157D6A94}" type="presParOf" srcId="{61EE4664-842A-6246-94D5-3A7D9E22BBA3}" destId="{7AD2745D-4E2F-D44F-A46E-A52FB055967E}" srcOrd="1" destOrd="0" presId="urn:microsoft.com/office/officeart/2005/8/layout/cycle4"/>
    <dgm:cxn modelId="{A3BC26FC-5436-4044-8A34-A55BF668D861}" type="presParOf" srcId="{61EE4664-842A-6246-94D5-3A7D9E22BBA3}" destId="{5EEC80B1-F144-D94D-B1A7-390FBEE5230E}" srcOrd="2" destOrd="0" presId="urn:microsoft.com/office/officeart/2005/8/layout/cycle4"/>
    <dgm:cxn modelId="{C2E0474E-8F54-E44C-B9AA-C8123564BBA7}" type="presParOf" srcId="{61EE4664-842A-6246-94D5-3A7D9E22BBA3}" destId="{7E6386D5-8E3B-9243-BB1C-3BC8EFA688EF}" srcOrd="3" destOrd="0" presId="urn:microsoft.com/office/officeart/2005/8/layout/cycle4"/>
    <dgm:cxn modelId="{CDED9570-F0C8-EA43-AE48-0804759F5ED0}" type="presParOf" srcId="{61EE4664-842A-6246-94D5-3A7D9E22BBA3}" destId="{7A370FC4-2325-BA4E-8EBC-222B2AC6D8B2}" srcOrd="4" destOrd="0" presId="urn:microsoft.com/office/officeart/2005/8/layout/cycle4"/>
    <dgm:cxn modelId="{2D442490-D4EB-A346-AD45-7101E4EE0BD3}" type="presParOf" srcId="{C13B5CE6-1B9E-B84A-96C3-4A44ECE6A820}" destId="{8BE54D00-98E8-6A44-A8E0-5E240A36EA97}" srcOrd="2" destOrd="0" presId="urn:microsoft.com/office/officeart/2005/8/layout/cycle4"/>
    <dgm:cxn modelId="{825F0AE3-0A90-7F46-BA86-D83B68B59DE0}" type="presParOf" srcId="{C13B5CE6-1B9E-B84A-96C3-4A44ECE6A820}" destId="{C138D1EC-5F9A-2848-99FB-317786AABF30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5D40C-FF93-5543-9374-5792AABF07F1}">
      <dsp:nvSpPr>
        <dsp:cNvPr id="0" name=""/>
        <dsp:cNvSpPr/>
      </dsp:nvSpPr>
      <dsp:spPr>
        <a:xfrm>
          <a:off x="3668436" y="2953699"/>
          <a:ext cx="2145775" cy="1389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BACTERIA</a:t>
          </a:r>
          <a:endParaRPr lang="it-IT" sz="1800" kern="1200" dirty="0"/>
        </a:p>
      </dsp:txBody>
      <dsp:txXfrm>
        <a:off x="4342702" y="3331726"/>
        <a:ext cx="1440977" cy="981416"/>
      </dsp:txXfrm>
    </dsp:sp>
    <dsp:sp modelId="{01654D6C-C4F8-E14D-9E97-DD7887B40D3A}">
      <dsp:nvSpPr>
        <dsp:cNvPr id="0" name=""/>
        <dsp:cNvSpPr/>
      </dsp:nvSpPr>
      <dsp:spPr>
        <a:xfrm>
          <a:off x="167433" y="2953699"/>
          <a:ext cx="2145775" cy="1389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BACTERIA</a:t>
          </a:r>
          <a:endParaRPr lang="it-IT" sz="1800" kern="1200" dirty="0"/>
        </a:p>
      </dsp:txBody>
      <dsp:txXfrm>
        <a:off x="197966" y="3331726"/>
        <a:ext cx="1440977" cy="981416"/>
      </dsp:txXfrm>
    </dsp:sp>
    <dsp:sp modelId="{49768419-1DFF-FF4D-B424-74A3F1162ACB}">
      <dsp:nvSpPr>
        <dsp:cNvPr id="0" name=""/>
        <dsp:cNvSpPr/>
      </dsp:nvSpPr>
      <dsp:spPr>
        <a:xfrm>
          <a:off x="3668436" y="0"/>
          <a:ext cx="2145775" cy="1389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ALLERGEN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IRRITANT</a:t>
          </a:r>
          <a:endParaRPr lang="it-IT" sz="1800" kern="1200" dirty="0"/>
        </a:p>
      </dsp:txBody>
      <dsp:txXfrm>
        <a:off x="4342702" y="30533"/>
        <a:ext cx="1440977" cy="981416"/>
      </dsp:txXfrm>
    </dsp:sp>
    <dsp:sp modelId="{62D0C6BA-E8A0-E740-BB17-31FCF3B9BA55}">
      <dsp:nvSpPr>
        <dsp:cNvPr id="0" name=""/>
        <dsp:cNvSpPr/>
      </dsp:nvSpPr>
      <dsp:spPr>
        <a:xfrm>
          <a:off x="167433" y="0"/>
          <a:ext cx="2145775" cy="1389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ALLERGEN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IRRITANT</a:t>
          </a:r>
          <a:endParaRPr lang="it-IT" sz="1800" kern="1200" dirty="0"/>
        </a:p>
      </dsp:txBody>
      <dsp:txXfrm>
        <a:off x="197966" y="30533"/>
        <a:ext cx="1440977" cy="981416"/>
      </dsp:txXfrm>
    </dsp:sp>
    <dsp:sp modelId="{C6390AA5-A277-3546-8EEF-9C2C375C28A9}">
      <dsp:nvSpPr>
        <dsp:cNvPr id="0" name=""/>
        <dsp:cNvSpPr/>
      </dsp:nvSpPr>
      <dsp:spPr>
        <a:xfrm>
          <a:off x="1066574" y="247589"/>
          <a:ext cx="1880811" cy="1880811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ITCH</a:t>
          </a:r>
          <a:endParaRPr lang="it-IT" sz="2000" kern="1200" dirty="0"/>
        </a:p>
      </dsp:txBody>
      <dsp:txXfrm>
        <a:off x="1617451" y="798466"/>
        <a:ext cx="1329934" cy="1329934"/>
      </dsp:txXfrm>
    </dsp:sp>
    <dsp:sp modelId="{7AD2745D-4E2F-D44F-A46E-A52FB055967E}">
      <dsp:nvSpPr>
        <dsp:cNvPr id="0" name=""/>
        <dsp:cNvSpPr/>
      </dsp:nvSpPr>
      <dsp:spPr>
        <a:xfrm rot="5400000">
          <a:off x="3034259" y="247589"/>
          <a:ext cx="1880811" cy="1880811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SCRATCH</a:t>
          </a:r>
          <a:endParaRPr lang="it-IT" sz="2000" kern="1200" dirty="0"/>
        </a:p>
      </dsp:txBody>
      <dsp:txXfrm rot="-5400000">
        <a:off x="3034259" y="798466"/>
        <a:ext cx="1329934" cy="1329934"/>
      </dsp:txXfrm>
    </dsp:sp>
    <dsp:sp modelId="{5EEC80B1-F144-D94D-B1A7-390FBEE5230E}">
      <dsp:nvSpPr>
        <dsp:cNvPr id="0" name=""/>
        <dsp:cNvSpPr/>
      </dsp:nvSpPr>
      <dsp:spPr>
        <a:xfrm rot="10800000">
          <a:off x="3034259" y="2215274"/>
          <a:ext cx="1880811" cy="1880811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DAMAGED SKIN</a:t>
          </a:r>
          <a:endParaRPr lang="it-IT" sz="1800" kern="1200" dirty="0"/>
        </a:p>
      </dsp:txBody>
      <dsp:txXfrm rot="10800000">
        <a:off x="3034259" y="2215274"/>
        <a:ext cx="1329934" cy="1329934"/>
      </dsp:txXfrm>
    </dsp:sp>
    <dsp:sp modelId="{7E6386D5-8E3B-9243-BB1C-3BC8EFA688EF}">
      <dsp:nvSpPr>
        <dsp:cNvPr id="0" name=""/>
        <dsp:cNvSpPr/>
      </dsp:nvSpPr>
      <dsp:spPr>
        <a:xfrm rot="16200000">
          <a:off x="1066574" y="2215274"/>
          <a:ext cx="1880811" cy="1880811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RELEASE OF INFLAMMATORY CHEMICAL</a:t>
          </a:r>
          <a:endParaRPr lang="it-IT" sz="1800" kern="1200" dirty="0"/>
        </a:p>
      </dsp:txBody>
      <dsp:txXfrm rot="5400000">
        <a:off x="1617451" y="2215274"/>
        <a:ext cx="1329934" cy="1329934"/>
      </dsp:txXfrm>
    </dsp:sp>
    <dsp:sp modelId="{8BE54D00-98E8-6A44-A8E0-5E240A36EA97}">
      <dsp:nvSpPr>
        <dsp:cNvPr id="0" name=""/>
        <dsp:cNvSpPr/>
      </dsp:nvSpPr>
      <dsp:spPr>
        <a:xfrm>
          <a:off x="2666133" y="1780907"/>
          <a:ext cx="649379" cy="56467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38D1EC-5F9A-2848-99FB-317786AABF30}">
      <dsp:nvSpPr>
        <dsp:cNvPr id="0" name=""/>
        <dsp:cNvSpPr/>
      </dsp:nvSpPr>
      <dsp:spPr>
        <a:xfrm rot="10800000">
          <a:off x="2666133" y="1998090"/>
          <a:ext cx="649379" cy="56467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5D40C-FF93-5543-9374-5792AABF07F1}">
      <dsp:nvSpPr>
        <dsp:cNvPr id="0" name=""/>
        <dsp:cNvSpPr/>
      </dsp:nvSpPr>
      <dsp:spPr>
        <a:xfrm>
          <a:off x="4454543" y="2916808"/>
          <a:ext cx="2118975" cy="13726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BACTERIA</a:t>
          </a:r>
          <a:endParaRPr lang="it-IT" sz="1800" kern="1200" dirty="0"/>
        </a:p>
      </dsp:txBody>
      <dsp:txXfrm>
        <a:off x="5120388" y="3290114"/>
        <a:ext cx="1422979" cy="969158"/>
      </dsp:txXfrm>
    </dsp:sp>
    <dsp:sp modelId="{01654D6C-C4F8-E14D-9E97-DD7887B40D3A}">
      <dsp:nvSpPr>
        <dsp:cNvPr id="0" name=""/>
        <dsp:cNvSpPr/>
      </dsp:nvSpPr>
      <dsp:spPr>
        <a:xfrm>
          <a:off x="997267" y="2916808"/>
          <a:ext cx="2118975" cy="13726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BACTERIA</a:t>
          </a:r>
          <a:endParaRPr lang="it-IT" sz="1800" kern="1200" dirty="0"/>
        </a:p>
      </dsp:txBody>
      <dsp:txXfrm>
        <a:off x="1027419" y="3290114"/>
        <a:ext cx="1422979" cy="969158"/>
      </dsp:txXfrm>
    </dsp:sp>
    <dsp:sp modelId="{49768419-1DFF-FF4D-B424-74A3F1162ACB}">
      <dsp:nvSpPr>
        <dsp:cNvPr id="0" name=""/>
        <dsp:cNvSpPr/>
      </dsp:nvSpPr>
      <dsp:spPr>
        <a:xfrm>
          <a:off x="4454543" y="0"/>
          <a:ext cx="2118975" cy="13726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ALLERGEN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IRRITANT</a:t>
          </a:r>
          <a:endParaRPr lang="it-IT" sz="1800" kern="1200" dirty="0"/>
        </a:p>
      </dsp:txBody>
      <dsp:txXfrm>
        <a:off x="5120388" y="30152"/>
        <a:ext cx="1422979" cy="969158"/>
      </dsp:txXfrm>
    </dsp:sp>
    <dsp:sp modelId="{62D0C6BA-E8A0-E740-BB17-31FCF3B9BA55}">
      <dsp:nvSpPr>
        <dsp:cNvPr id="0" name=""/>
        <dsp:cNvSpPr/>
      </dsp:nvSpPr>
      <dsp:spPr>
        <a:xfrm>
          <a:off x="997267" y="0"/>
          <a:ext cx="2118975" cy="13726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ALLERGEN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IRRITANT</a:t>
          </a:r>
          <a:endParaRPr lang="it-IT" sz="1800" kern="1200" dirty="0"/>
        </a:p>
      </dsp:txBody>
      <dsp:txXfrm>
        <a:off x="1027419" y="30152"/>
        <a:ext cx="1422979" cy="969158"/>
      </dsp:txXfrm>
    </dsp:sp>
    <dsp:sp modelId="{C6390AA5-A277-3546-8EEF-9C2C375C28A9}">
      <dsp:nvSpPr>
        <dsp:cNvPr id="0" name=""/>
        <dsp:cNvSpPr/>
      </dsp:nvSpPr>
      <dsp:spPr>
        <a:xfrm>
          <a:off x="1885178" y="244497"/>
          <a:ext cx="1857321" cy="1857321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ITCH</a:t>
          </a:r>
          <a:endParaRPr lang="it-IT" sz="2000" kern="1200" dirty="0"/>
        </a:p>
      </dsp:txBody>
      <dsp:txXfrm>
        <a:off x="2429175" y="788494"/>
        <a:ext cx="1313324" cy="1313324"/>
      </dsp:txXfrm>
    </dsp:sp>
    <dsp:sp modelId="{7AD2745D-4E2F-D44F-A46E-A52FB055967E}">
      <dsp:nvSpPr>
        <dsp:cNvPr id="0" name=""/>
        <dsp:cNvSpPr/>
      </dsp:nvSpPr>
      <dsp:spPr>
        <a:xfrm rot="5400000">
          <a:off x="3828287" y="244497"/>
          <a:ext cx="1857321" cy="1857321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SCRATCH</a:t>
          </a:r>
          <a:endParaRPr lang="it-IT" sz="2000" kern="1200" dirty="0"/>
        </a:p>
      </dsp:txBody>
      <dsp:txXfrm rot="-5400000">
        <a:off x="3828287" y="788494"/>
        <a:ext cx="1313324" cy="1313324"/>
      </dsp:txXfrm>
    </dsp:sp>
    <dsp:sp modelId="{5EEC80B1-F144-D94D-B1A7-390FBEE5230E}">
      <dsp:nvSpPr>
        <dsp:cNvPr id="0" name=""/>
        <dsp:cNvSpPr/>
      </dsp:nvSpPr>
      <dsp:spPr>
        <a:xfrm rot="10800000">
          <a:off x="3828287" y="2187606"/>
          <a:ext cx="1857321" cy="1857321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DAMAGED SKIN</a:t>
          </a:r>
          <a:endParaRPr lang="it-IT" sz="1800" kern="1200" dirty="0"/>
        </a:p>
      </dsp:txBody>
      <dsp:txXfrm rot="10800000">
        <a:off x="3828287" y="2187606"/>
        <a:ext cx="1313324" cy="1313324"/>
      </dsp:txXfrm>
    </dsp:sp>
    <dsp:sp modelId="{7E6386D5-8E3B-9243-BB1C-3BC8EFA688EF}">
      <dsp:nvSpPr>
        <dsp:cNvPr id="0" name=""/>
        <dsp:cNvSpPr/>
      </dsp:nvSpPr>
      <dsp:spPr>
        <a:xfrm rot="16200000">
          <a:off x="1885178" y="2187606"/>
          <a:ext cx="1857321" cy="1857321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RELEASE OF INFLAMMATORY CHEMICAL</a:t>
          </a:r>
          <a:endParaRPr lang="it-IT" sz="1800" kern="1200" dirty="0"/>
        </a:p>
      </dsp:txBody>
      <dsp:txXfrm rot="5400000">
        <a:off x="2429175" y="2187606"/>
        <a:ext cx="1313324" cy="1313324"/>
      </dsp:txXfrm>
    </dsp:sp>
    <dsp:sp modelId="{8BE54D00-98E8-6A44-A8E0-5E240A36EA97}">
      <dsp:nvSpPr>
        <dsp:cNvPr id="0" name=""/>
        <dsp:cNvSpPr/>
      </dsp:nvSpPr>
      <dsp:spPr>
        <a:xfrm>
          <a:off x="3464758" y="1758664"/>
          <a:ext cx="641269" cy="55762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38D1EC-5F9A-2848-99FB-317786AABF30}">
      <dsp:nvSpPr>
        <dsp:cNvPr id="0" name=""/>
        <dsp:cNvSpPr/>
      </dsp:nvSpPr>
      <dsp:spPr>
        <a:xfrm rot="10800000">
          <a:off x="3464758" y="1973135"/>
          <a:ext cx="641269" cy="55762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1EC7C-6EBF-9B46-8483-AAC5FA52683D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645B7-E7BD-0946-81E8-C2A5344165A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467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Anatomicamente</a:t>
            </a:r>
            <a:r>
              <a:rPr lang="it-IT" baseline="0" dirty="0" smtClean="0"/>
              <a:t> la vulva fa parte del tratto genitale, i cui confini anatomici sono rappresentati lateralmente dalle pieghe </a:t>
            </a:r>
            <a:r>
              <a:rPr lang="it-IT" baseline="0" dirty="0" err="1" smtClean="0"/>
              <a:t>genitocrurali</a:t>
            </a:r>
            <a:r>
              <a:rPr lang="it-IT" baseline="0" dirty="0" smtClean="0"/>
              <a:t>, anteriormente dal monte di Venere e posteriormente dal ano.</a:t>
            </a:r>
          </a:p>
          <a:p>
            <a:r>
              <a:rPr lang="it-IT" baseline="0" dirty="0" err="1" smtClean="0"/>
              <a:t>Embriologicamente</a:t>
            </a:r>
            <a:r>
              <a:rPr lang="it-IT" baseline="0" dirty="0" smtClean="0"/>
              <a:t> è il risultato della giunzione tra l’endoderma della cloaca, l’ectoderma urogenitale e i foglietti del mesoderma </a:t>
            </a:r>
            <a:r>
              <a:rPr lang="it-IT" baseline="0" dirty="0" err="1" smtClean="0"/>
              <a:t>paramesonefrico</a:t>
            </a:r>
            <a:r>
              <a:rPr lang="it-IT" baseline="0" dirty="0" smtClean="0"/>
              <a:t>.</a:t>
            </a:r>
          </a:p>
          <a:p>
            <a:r>
              <a:rPr lang="it-IT" baseline="0" dirty="0" smtClean="0"/>
              <a:t>Questo spazio contiene: grandi e piccole labbra, clitoride, vestibolo, meato urinario, orifizio vaginale, imene, ghiandole di Bartolini e dotti delle ghiandole di </a:t>
            </a:r>
            <a:r>
              <a:rPr lang="it-IT" baseline="0" dirty="0" err="1" smtClean="0"/>
              <a:t>Skene</a:t>
            </a:r>
            <a:r>
              <a:rPr lang="it-IT" baseline="0" dirty="0" smtClean="0"/>
              <a:t>.</a:t>
            </a:r>
          </a:p>
          <a:p>
            <a:r>
              <a:rPr lang="it-IT" baseline="0" dirty="0" smtClean="0"/>
              <a:t>Diverse tipologie di epitelio si possono riscontrare in questa area: epitelio squamoso cheratinizzato, con annessi cutanei.</a:t>
            </a:r>
          </a:p>
          <a:p>
            <a:r>
              <a:rPr lang="it-IT" baseline="0" dirty="0" smtClean="0"/>
              <a:t>Le piccole labbra contengono ghiandole sebacee, ghiandole sudoripare e sono prive di follicoli piliferi. L’epitelio del vestibolo è provo di pigmentazione, cheratinizzazione e contiene ghiandole eccrine.  Profondamente alla porzione </a:t>
            </a:r>
            <a:r>
              <a:rPr lang="it-IT" baseline="0" dirty="0" err="1" smtClean="0"/>
              <a:t>inferiire</a:t>
            </a:r>
            <a:r>
              <a:rPr lang="it-IT" baseline="0" dirty="0" smtClean="0"/>
              <a:t> delle grandi labbra ci sono le ghiandole del Bartolini, i cui dotti si aprono nella porzione posteriore della vagina, appena dietro la superficie inferiore l’anello imenale.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645B7-E7BD-0946-81E8-C2A5344165A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135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96ED1102-DC7E-F34B-9BA9-9AE19939DAA9}" type="datetimeFigureOut">
              <a:rPr lang="it-IT" smtClean="0"/>
              <a:t>30/09/15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7A8477B0-6473-2F41-A399-4BC20A489F1C}" type="slidenum">
              <a:rPr lang="it-IT" smtClean="0"/>
              <a:t>‹n.›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Relationship Id="rId3" Type="http://schemas.openxmlformats.org/officeDocument/2006/relationships/image" Target="../media/image38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edic.med.uth.tmc.edu/slnk/slnkimg/00001122.jpg" TargetMode="External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ermnet.com/image.cfm?passedArrayIndex=8&amp;moduleID=5&amp;moduleGroupID=7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Patologia Vulvare Benigna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z="2000" b="1" dirty="0" smtClean="0"/>
              <a:t>Dott.ssa Lavinia Volpi</a:t>
            </a:r>
          </a:p>
          <a:p>
            <a:r>
              <a:rPr lang="it-IT" dirty="0" smtClean="0"/>
              <a:t>Parma, 30 settembre 2015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6012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Tumori benigni, cisti ed </a:t>
            </a:r>
            <a:r>
              <a:rPr lang="it-IT" dirty="0" err="1" smtClean="0"/>
              <a:t>amartomi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4896002"/>
          </a:xfrm>
        </p:spPr>
        <p:txBody>
          <a:bodyPr numCol="3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Cisti della ghiandola di Bartolini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Cisti dermoide (cisti da inclusione)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Cisti mucose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Endometriosi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Idrocele del canale di </a:t>
            </a:r>
            <a:r>
              <a:rPr lang="it-IT" sz="1600" dirty="0" err="1" smtClean="0"/>
              <a:t>Nuck</a:t>
            </a: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it-IT" sz="1600" dirty="0"/>
              <a:t>Cisti del dotto di </a:t>
            </a:r>
            <a:r>
              <a:rPr lang="it-IT" sz="1600" dirty="0" err="1"/>
              <a:t>Skene</a:t>
            </a:r>
            <a:endParaRPr lang="it-IT" sz="1600" dirty="0"/>
          </a:p>
          <a:p>
            <a:pPr marL="514350" indent="-514350">
              <a:buFont typeface="+mj-lt"/>
              <a:buAutoNum type="arabicPeriod"/>
            </a:pPr>
            <a:r>
              <a:rPr lang="it-IT" sz="1600" dirty="0"/>
              <a:t>Cheratosi seborroica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err="1"/>
              <a:t>Acrochordon</a:t>
            </a:r>
            <a:r>
              <a:rPr lang="it-IT" sz="1600" dirty="0"/>
              <a:t> </a:t>
            </a: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Fibroma, fibromioma, </a:t>
            </a:r>
            <a:r>
              <a:rPr lang="it-IT" sz="1600" dirty="0" err="1" smtClean="0"/>
              <a:t>dermatofibroma</a:t>
            </a: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it-IT" sz="1600" dirty="0" err="1" smtClean="0"/>
              <a:t>Idroadenoma</a:t>
            </a: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Lipoma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Emangioma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err="1" smtClean="0"/>
              <a:t>Siringoma</a:t>
            </a: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it-IT" sz="1600" dirty="0" err="1" smtClean="0"/>
              <a:t>Lipoangioma</a:t>
            </a: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it-IT" sz="1600" dirty="0" err="1" smtClean="0"/>
              <a:t>Angiocheratoma</a:t>
            </a: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Granuloma piogenico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Iperplasia ghiandolare sebacea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Papillomatosi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600" dirty="0" err="1" smtClean="0"/>
              <a:t>Schwannoma</a:t>
            </a: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it-IT" sz="1600" dirty="0" smtClean="0"/>
              <a:t>Eterotopia della ghiandole sebacee ed iperplasia delle stesse</a:t>
            </a:r>
          </a:p>
          <a:p>
            <a:pPr marL="514350" indent="-514350">
              <a:buFont typeface="+mj-lt"/>
              <a:buAutoNum type="arabicPeriod"/>
            </a:pP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endParaRPr lang="it-IT" sz="1600" dirty="0" smtClean="0"/>
          </a:p>
          <a:p>
            <a:pPr marL="514350" indent="-514350">
              <a:buFont typeface="+mj-lt"/>
              <a:buAutoNum type="arabicPeriod"/>
            </a:pP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539232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Tumori benigni, cisti ed </a:t>
            </a:r>
            <a:r>
              <a:rPr lang="it-IT" dirty="0" err="1" smtClean="0"/>
              <a:t>amartomi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292" y="1761565"/>
            <a:ext cx="8698186" cy="4896002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it-IT" sz="1600" dirty="0"/>
              <a:t> </a:t>
            </a:r>
            <a:r>
              <a:rPr lang="it-IT" sz="1600" dirty="0" smtClean="0"/>
              <a:t>  </a:t>
            </a:r>
            <a:r>
              <a:rPr lang="it-IT" sz="2000" dirty="0" smtClean="0"/>
              <a:t>Papillomatosi                                                                         Emangioma</a:t>
            </a:r>
          </a:p>
        </p:txBody>
      </p:sp>
      <p:pic>
        <p:nvPicPr>
          <p:cNvPr id="4" name="Immagine 3" descr="Emangiom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851" y="2283327"/>
            <a:ext cx="3761098" cy="4021440"/>
          </a:xfrm>
          <a:prstGeom prst="rect">
            <a:avLst/>
          </a:prstGeom>
        </p:spPr>
      </p:pic>
      <p:pic>
        <p:nvPicPr>
          <p:cNvPr id="5" name="Immagine 4" descr="Papillomatosi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79" y="2283327"/>
            <a:ext cx="3656138" cy="402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36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Anomalie Congenite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94795" y="2496916"/>
            <a:ext cx="7570787" cy="306164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Ambiguità dei genitali esterni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Ipertrofia labiale congenita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Fusione labiale  +/- atrofia vulvare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8948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30" y="1885669"/>
            <a:ext cx="7734319" cy="4630793"/>
          </a:xfrm>
        </p:spPr>
        <p:txBody>
          <a:bodyPr>
            <a:normAutofit/>
          </a:bodyPr>
          <a:lstStyle/>
          <a:p>
            <a:pPr lvl="1">
              <a:buFont typeface="Wingdings" charset="2"/>
              <a:buChar char="Ø"/>
            </a:pPr>
            <a:endParaRPr lang="it-IT" dirty="0" smtClean="0"/>
          </a:p>
          <a:p>
            <a:pPr marL="349250" lvl="1" indent="0">
              <a:buNone/>
            </a:pPr>
            <a:endParaRPr lang="it-IT" dirty="0" smtClean="0"/>
          </a:p>
          <a:p>
            <a:pPr>
              <a:buFont typeface="Wingdings" charset="2"/>
              <a:buChar char="§"/>
            </a:pP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645517" y="63112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62190" y="2039602"/>
            <a:ext cx="653005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²"/>
            </a:pPr>
            <a:r>
              <a:rPr lang="it-IT" sz="2000" dirty="0" smtClean="0">
                <a:solidFill>
                  <a:schemeClr val="tx2"/>
                </a:solidFill>
              </a:rPr>
              <a:t>Patologia benigna infiammatoria cutanea ad andamento cronico.</a:t>
            </a:r>
          </a:p>
          <a:p>
            <a:endParaRPr lang="it-IT" sz="20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charset="2"/>
              <a:buChar char="²"/>
            </a:pPr>
            <a:r>
              <a:rPr lang="it-IT" sz="2000" dirty="0" smtClean="0">
                <a:solidFill>
                  <a:schemeClr val="tx2"/>
                </a:solidFill>
              </a:rPr>
              <a:t>Si caratterizza per: flogosi, assottigliamento dell’epidermide ed alterazioni caratteristiche del derma.</a:t>
            </a:r>
          </a:p>
          <a:p>
            <a:endParaRPr lang="it-IT" sz="2000" dirty="0">
              <a:solidFill>
                <a:schemeClr val="tx2"/>
              </a:solidFill>
            </a:endParaRPr>
          </a:p>
          <a:p>
            <a:pPr marL="342900" indent="-342900">
              <a:buFont typeface="Wingdings" charset="2"/>
              <a:buChar char="²"/>
            </a:pPr>
            <a:r>
              <a:rPr lang="it-IT" sz="2000" dirty="0" smtClean="0">
                <a:solidFill>
                  <a:schemeClr val="tx2"/>
                </a:solidFill>
              </a:rPr>
              <a:t>E’ definito anche “Sclero-Atrofico” in quanto spesso nella sua progressione si possono manifestare aree ispessite ed iperplasiche.</a:t>
            </a:r>
          </a:p>
          <a:p>
            <a:endParaRPr lang="it-IT" sz="2000" dirty="0">
              <a:solidFill>
                <a:schemeClr val="tx2"/>
              </a:solidFill>
            </a:endParaRPr>
          </a:p>
          <a:p>
            <a:pPr marL="342900" indent="-342900">
              <a:buFont typeface="Wingdings" charset="2"/>
              <a:buChar char="²"/>
            </a:pPr>
            <a:r>
              <a:rPr lang="it-IT" sz="2000" dirty="0" smtClean="0">
                <a:solidFill>
                  <a:schemeClr val="tx2"/>
                </a:solidFill>
              </a:rPr>
              <a:t>Aree colpite: </a:t>
            </a:r>
          </a:p>
          <a:p>
            <a:r>
              <a:rPr lang="it-IT" sz="2000" dirty="0" smtClean="0">
                <a:solidFill>
                  <a:schemeClr val="tx2"/>
                </a:solidFill>
              </a:rPr>
              <a:t>		85-95% dei casi: regione ano-genitale;</a:t>
            </a:r>
          </a:p>
          <a:p>
            <a:r>
              <a:rPr lang="it-IT" sz="2000" dirty="0">
                <a:solidFill>
                  <a:schemeClr val="tx2"/>
                </a:solidFill>
              </a:rPr>
              <a:t>	</a:t>
            </a:r>
            <a:r>
              <a:rPr lang="it-IT" sz="2000" dirty="0" smtClean="0">
                <a:solidFill>
                  <a:schemeClr val="tx2"/>
                </a:solidFill>
              </a:rPr>
              <a:t>        15% dei casi: aree extra-genitali.</a:t>
            </a:r>
            <a:endParaRPr lang="it-IT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86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30" y="1885669"/>
            <a:ext cx="7734319" cy="4630793"/>
          </a:xfrm>
        </p:spPr>
        <p:txBody>
          <a:bodyPr>
            <a:normAutofit/>
          </a:bodyPr>
          <a:lstStyle/>
          <a:p>
            <a:pPr lvl="1">
              <a:buFont typeface="Wingdings" charset="2"/>
              <a:buChar char="Ø"/>
            </a:pPr>
            <a:endParaRPr lang="it-IT" dirty="0" smtClean="0"/>
          </a:p>
          <a:p>
            <a:pPr marL="349250" lvl="1" indent="0">
              <a:buNone/>
            </a:pPr>
            <a:endParaRPr lang="it-IT" dirty="0" smtClean="0"/>
          </a:p>
          <a:p>
            <a:pPr>
              <a:buFont typeface="Wingdings" charset="2"/>
              <a:buChar char="§"/>
            </a:pP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645517" y="63112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62190" y="2039602"/>
            <a:ext cx="653005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q"/>
            </a:pPr>
            <a:r>
              <a:rPr lang="it-IT" sz="2000" b="1" dirty="0" smtClean="0">
                <a:solidFill>
                  <a:schemeClr val="tx2"/>
                </a:solidFill>
              </a:rPr>
              <a:t>Epidemiologia</a:t>
            </a:r>
          </a:p>
          <a:p>
            <a:r>
              <a:rPr lang="it-IT" sz="2000" b="1" dirty="0">
                <a:solidFill>
                  <a:schemeClr val="tx2"/>
                </a:solidFill>
              </a:rPr>
              <a:t> </a:t>
            </a:r>
            <a:r>
              <a:rPr lang="it-IT" sz="2000" b="1" dirty="0" smtClean="0">
                <a:solidFill>
                  <a:schemeClr val="tx2"/>
                </a:solidFill>
              </a:rPr>
              <a:t>      </a:t>
            </a:r>
            <a:r>
              <a:rPr lang="it-IT" sz="2000" dirty="0" smtClean="0">
                <a:solidFill>
                  <a:schemeClr val="tx2"/>
                </a:solidFill>
              </a:rPr>
              <a:t>Due picchi di incidenza: 1) età </a:t>
            </a:r>
            <a:r>
              <a:rPr lang="it-IT" sz="2000" dirty="0" err="1" smtClean="0">
                <a:solidFill>
                  <a:schemeClr val="tx2"/>
                </a:solidFill>
              </a:rPr>
              <a:t>pre</a:t>
            </a:r>
            <a:r>
              <a:rPr lang="it-IT" sz="2000" dirty="0" smtClean="0">
                <a:solidFill>
                  <a:schemeClr val="tx2"/>
                </a:solidFill>
              </a:rPr>
              <a:t>-puberale</a:t>
            </a:r>
          </a:p>
          <a:p>
            <a:r>
              <a:rPr lang="it-IT" sz="2000" b="1" dirty="0">
                <a:solidFill>
                  <a:schemeClr val="tx2"/>
                </a:solidFill>
              </a:rPr>
              <a:t>	</a:t>
            </a:r>
            <a:r>
              <a:rPr lang="it-IT" sz="2000" b="1" dirty="0" smtClean="0">
                <a:solidFill>
                  <a:schemeClr val="tx2"/>
                </a:solidFill>
              </a:rPr>
              <a:t>					   </a:t>
            </a:r>
            <a:r>
              <a:rPr lang="it-IT" sz="2000" dirty="0" smtClean="0">
                <a:solidFill>
                  <a:schemeClr val="tx2"/>
                </a:solidFill>
              </a:rPr>
              <a:t>2) età post-</a:t>
            </a:r>
            <a:r>
              <a:rPr lang="it-IT" sz="2000" dirty="0" err="1" smtClean="0">
                <a:solidFill>
                  <a:schemeClr val="tx2"/>
                </a:solidFill>
              </a:rPr>
              <a:t>menopausale</a:t>
            </a:r>
            <a:endParaRPr lang="it-IT" sz="2000" dirty="0" smtClean="0">
              <a:solidFill>
                <a:schemeClr val="tx2"/>
              </a:solidFill>
            </a:endParaRPr>
          </a:p>
          <a:p>
            <a:r>
              <a:rPr lang="it-IT" sz="2000" dirty="0" smtClean="0">
                <a:solidFill>
                  <a:schemeClr val="tx2"/>
                </a:solidFill>
              </a:rPr>
              <a:t>       La prevalenza della patologia non è ancora ben nota.</a:t>
            </a:r>
          </a:p>
          <a:p>
            <a:endParaRPr lang="it-IT" sz="2000" dirty="0">
              <a:solidFill>
                <a:schemeClr val="tx2"/>
              </a:solidFill>
            </a:endParaRPr>
          </a:p>
          <a:p>
            <a:pPr marL="342900" indent="-342900">
              <a:buFont typeface="Wingdings" charset="2"/>
              <a:buChar char="q"/>
            </a:pPr>
            <a:r>
              <a:rPr lang="it-IT" sz="2000" b="1" dirty="0" smtClean="0">
                <a:solidFill>
                  <a:schemeClr val="tx2"/>
                </a:solidFill>
              </a:rPr>
              <a:t>Eziologia</a:t>
            </a:r>
          </a:p>
          <a:p>
            <a:r>
              <a:rPr lang="it-IT" sz="2000" dirty="0">
                <a:solidFill>
                  <a:schemeClr val="tx2"/>
                </a:solidFill>
              </a:rPr>
              <a:t> </a:t>
            </a:r>
            <a:r>
              <a:rPr lang="it-IT" sz="2000" dirty="0" smtClean="0">
                <a:solidFill>
                  <a:schemeClr val="tx2"/>
                </a:solidFill>
              </a:rPr>
              <a:t>      Misconosciuta. Tuttavia sono imputati numerosi fattori  	sulla base delle evidenze epidemiologiche.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sz="2000" b="1" dirty="0" smtClean="0">
                <a:solidFill>
                  <a:schemeClr val="tx2"/>
                </a:solidFill>
              </a:rPr>
              <a:t>Fattori Genetici: </a:t>
            </a:r>
            <a:r>
              <a:rPr lang="it-IT" sz="2000" dirty="0" smtClean="0">
                <a:solidFill>
                  <a:schemeClr val="tx2"/>
                </a:solidFill>
              </a:rPr>
              <a:t>22% ha anamnesi familiare positiva.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sz="2000" b="1" dirty="0" smtClean="0">
                <a:solidFill>
                  <a:schemeClr val="tx2"/>
                </a:solidFill>
              </a:rPr>
              <a:t>Fattori Locali:</a:t>
            </a:r>
            <a:r>
              <a:rPr lang="it-IT" sz="2000" dirty="0" smtClean="0">
                <a:solidFill>
                  <a:schemeClr val="tx2"/>
                </a:solidFill>
              </a:rPr>
              <a:t> predisposizione, traumi, frizioni, sfregamenti.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sz="2000" b="1" dirty="0" smtClean="0">
                <a:solidFill>
                  <a:schemeClr val="tx2"/>
                </a:solidFill>
              </a:rPr>
              <a:t>Anormalità immunologiche: </a:t>
            </a:r>
            <a:r>
              <a:rPr lang="it-IT" sz="2000" dirty="0" smtClean="0">
                <a:solidFill>
                  <a:schemeClr val="tx2"/>
                </a:solidFill>
              </a:rPr>
              <a:t>21% ha anamnesi personale positiva per patologie autoimmuni di varia eziologia.</a:t>
            </a:r>
            <a:endParaRPr lang="it-IT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604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30" y="1885670"/>
            <a:ext cx="7734319" cy="1808704"/>
          </a:xfrm>
        </p:spPr>
        <p:txBody>
          <a:bodyPr>
            <a:normAutofit/>
          </a:bodyPr>
          <a:lstStyle/>
          <a:p>
            <a:pPr lvl="1">
              <a:buFont typeface="Wingdings" charset="2"/>
              <a:buChar char="u"/>
            </a:pPr>
            <a:r>
              <a:rPr lang="it-IT" sz="1800" dirty="0" smtClean="0"/>
              <a:t>In uno studio del 1988  eseguito da </a:t>
            </a:r>
            <a:r>
              <a:rPr lang="it-IT" sz="1800" i="1" dirty="0" smtClean="0"/>
              <a:t>Ridley et al</a:t>
            </a:r>
            <a:r>
              <a:rPr lang="it-IT" sz="1800" dirty="0" smtClean="0"/>
              <a:t>. su 350 donne affette da LS istologicamente confermato (di cui il 98% con LS vulvare).</a:t>
            </a:r>
          </a:p>
          <a:p>
            <a:pPr lvl="2">
              <a:buFont typeface="Arial"/>
              <a:buChar char="•"/>
            </a:pPr>
            <a:r>
              <a:rPr lang="it-IT" sz="1600" dirty="0" smtClean="0"/>
              <a:t> il 22% è affetto da patologie autoimmuni</a:t>
            </a:r>
          </a:p>
          <a:p>
            <a:pPr lvl="2">
              <a:buFont typeface="Arial"/>
              <a:buChar char="•"/>
            </a:pPr>
            <a:r>
              <a:rPr lang="it-IT" sz="1600" dirty="0" smtClean="0"/>
              <a:t> il 42%  presenta una positività per uno o più autoanticorpi (anti-		    TPO, ANA, AMA, ASMA, APCA etc..)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645517" y="63112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-295071" y="152649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873737" y="3591752"/>
            <a:ext cx="61376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i="1" dirty="0" err="1" smtClean="0"/>
              <a:t>Meyrick</a:t>
            </a:r>
            <a:r>
              <a:rPr lang="it-IT" sz="1100" i="1" dirty="0" smtClean="0"/>
              <a:t> Thomas RH, Ridley CM, </a:t>
            </a:r>
            <a:r>
              <a:rPr lang="it-IT" sz="1100" i="1" dirty="0" err="1" smtClean="0"/>
              <a:t>McGibbon</a:t>
            </a:r>
            <a:r>
              <a:rPr lang="it-IT" sz="1100" i="1" dirty="0" smtClean="0"/>
              <a:t> DH, Black MM.</a:t>
            </a:r>
          </a:p>
          <a:p>
            <a:r>
              <a:rPr lang="it-IT" sz="1100" i="1" dirty="0" smtClean="0"/>
              <a:t>Lichen </a:t>
            </a:r>
            <a:r>
              <a:rPr lang="it-IT" sz="1100" i="1" dirty="0" err="1" smtClean="0"/>
              <a:t>Sclerosus</a:t>
            </a:r>
            <a:r>
              <a:rPr lang="it-IT" sz="1100" i="1" dirty="0" smtClean="0"/>
              <a:t> et </a:t>
            </a:r>
            <a:r>
              <a:rPr lang="it-IT" sz="1100" i="1" dirty="0" err="1" smtClean="0"/>
              <a:t>atrophicus</a:t>
            </a:r>
            <a:r>
              <a:rPr lang="it-IT" sz="1100" i="1" dirty="0" smtClean="0"/>
              <a:t> and </a:t>
            </a:r>
            <a:r>
              <a:rPr lang="it-IT" sz="1100" i="1" dirty="0" err="1" smtClean="0"/>
              <a:t>autoimmunity</a:t>
            </a:r>
            <a:r>
              <a:rPr lang="it-IT" sz="1100" i="1" dirty="0" smtClean="0"/>
              <a:t>– a </a:t>
            </a:r>
            <a:r>
              <a:rPr lang="it-IT" sz="1100" i="1" dirty="0" err="1" smtClean="0"/>
              <a:t>study</a:t>
            </a:r>
            <a:r>
              <a:rPr lang="it-IT" sz="1100" i="1" dirty="0" smtClean="0"/>
              <a:t> of 350 woman. Br </a:t>
            </a:r>
            <a:r>
              <a:rPr lang="it-IT" sz="1100" i="1" dirty="0" err="1" smtClean="0"/>
              <a:t>J</a:t>
            </a:r>
            <a:r>
              <a:rPr lang="it-IT" sz="1100" i="1" dirty="0" smtClean="0"/>
              <a:t> </a:t>
            </a:r>
            <a:r>
              <a:rPr lang="it-IT" sz="1100" i="1" dirty="0" err="1" smtClean="0"/>
              <a:t>Dermatol</a:t>
            </a:r>
            <a:r>
              <a:rPr lang="it-IT" sz="1100" i="1" dirty="0" smtClean="0"/>
              <a:t> 1988; 118: 41</a:t>
            </a:r>
            <a:endParaRPr lang="it-IT" sz="1100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167456" y="4425551"/>
            <a:ext cx="7466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u"/>
            </a:pPr>
            <a:r>
              <a:rPr lang="it-IT" dirty="0" smtClean="0">
                <a:solidFill>
                  <a:schemeClr val="tx2"/>
                </a:solidFill>
              </a:rPr>
              <a:t>In uno studio caso-controllo del 2008 eseguito </a:t>
            </a:r>
            <a:r>
              <a:rPr lang="it-IT" i="1" dirty="0" smtClean="0">
                <a:solidFill>
                  <a:schemeClr val="tx2"/>
                </a:solidFill>
              </a:rPr>
              <a:t>da Cooper et al. </a:t>
            </a:r>
            <a:r>
              <a:rPr lang="it-IT" dirty="0" smtClean="0">
                <a:solidFill>
                  <a:schemeClr val="tx2"/>
                </a:solidFill>
              </a:rPr>
              <a:t>su 190 donne affette da LS e 922 casi controllo viene confermata la correlazione tra LS e malattie autoimmuni.</a:t>
            </a:r>
          </a:p>
          <a:p>
            <a:pPr marL="742950" lvl="1" indent="-285750">
              <a:buFont typeface="Arial"/>
              <a:buChar char="•"/>
            </a:pPr>
            <a:r>
              <a:rPr lang="it-IT" dirty="0" smtClean="0">
                <a:solidFill>
                  <a:schemeClr val="tx2"/>
                </a:solidFill>
              </a:rPr>
              <a:t>28% delle pazienti con LS è affetta da patologie autoimmuni.</a:t>
            </a:r>
          </a:p>
          <a:p>
            <a:pPr marL="742950" lvl="1" indent="-285750">
              <a:buFont typeface="Arial"/>
              <a:buChar char="•"/>
            </a:pPr>
            <a:r>
              <a:rPr lang="it-IT" dirty="0" smtClean="0">
                <a:solidFill>
                  <a:schemeClr val="tx2"/>
                </a:solidFill>
              </a:rPr>
              <a:t>9% delle pazienti senza LS è affetta da patologie autoimmuni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873737" y="6103516"/>
            <a:ext cx="525996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/>
              <a:t>Cooper SM, Ali I, Baldo M, </a:t>
            </a:r>
            <a:r>
              <a:rPr lang="it-IT" sz="1100" i="1" dirty="0" err="1" smtClean="0"/>
              <a:t>Wojanarowska</a:t>
            </a:r>
            <a:r>
              <a:rPr lang="it-IT" sz="1100" i="1" dirty="0" smtClean="0"/>
              <a:t> </a:t>
            </a:r>
            <a:r>
              <a:rPr lang="it-IT" sz="1100" i="1" dirty="0" err="1" smtClean="0"/>
              <a:t>F</a:t>
            </a:r>
            <a:r>
              <a:rPr lang="it-IT" sz="1100" i="1" dirty="0" smtClean="0"/>
              <a:t>. The </a:t>
            </a:r>
            <a:r>
              <a:rPr lang="it-IT" sz="1100" i="1" dirty="0" err="1" smtClean="0"/>
              <a:t>association</a:t>
            </a:r>
            <a:r>
              <a:rPr lang="it-IT" sz="1100" i="1" dirty="0" smtClean="0"/>
              <a:t> of lichen </a:t>
            </a:r>
            <a:r>
              <a:rPr lang="it-IT" sz="1100" i="1" dirty="0" err="1" smtClean="0"/>
              <a:t>sclerosus</a:t>
            </a:r>
            <a:r>
              <a:rPr lang="it-IT" sz="1100" i="1" dirty="0" smtClean="0"/>
              <a:t> and erosive lichen </a:t>
            </a:r>
            <a:r>
              <a:rPr lang="it-IT" sz="1100" i="1" dirty="0" err="1" smtClean="0"/>
              <a:t>planus</a:t>
            </a:r>
            <a:r>
              <a:rPr lang="it-IT" sz="1100" i="1" dirty="0" smtClean="0"/>
              <a:t> of the vulva with autoimmune </a:t>
            </a:r>
            <a:r>
              <a:rPr lang="it-IT" sz="1100" i="1" dirty="0" err="1" smtClean="0"/>
              <a:t>disease</a:t>
            </a:r>
            <a:r>
              <a:rPr lang="it-IT" sz="1100" i="1" dirty="0" smtClean="0"/>
              <a:t>: a case control </a:t>
            </a:r>
            <a:r>
              <a:rPr lang="it-IT" sz="1100" i="1" dirty="0" err="1" smtClean="0"/>
              <a:t>study</a:t>
            </a:r>
            <a:r>
              <a:rPr lang="it-IT" sz="1100" i="1" dirty="0" smtClean="0"/>
              <a:t>. </a:t>
            </a:r>
            <a:r>
              <a:rPr lang="it-IT" sz="1100" i="1" dirty="0" err="1" smtClean="0"/>
              <a:t>Arch</a:t>
            </a:r>
            <a:r>
              <a:rPr lang="it-IT" sz="1100" i="1" dirty="0" smtClean="0"/>
              <a:t> </a:t>
            </a:r>
            <a:r>
              <a:rPr lang="it-IT" sz="1100" i="1" dirty="0" err="1" smtClean="0"/>
              <a:t>dermatol</a:t>
            </a:r>
            <a:r>
              <a:rPr lang="it-IT" sz="1100" i="1" dirty="0" smtClean="0"/>
              <a:t> 2008; 144: 1432</a:t>
            </a:r>
            <a:endParaRPr lang="it-IT" sz="1100" i="1" dirty="0"/>
          </a:p>
        </p:txBody>
      </p:sp>
    </p:spTree>
    <p:extLst>
      <p:ext uri="{BB962C8B-B14F-4D97-AF65-F5344CB8AC3E}">
        <p14:creationId xmlns:p14="http://schemas.microsoft.com/office/powerpoint/2010/main" val="1856811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646116"/>
            <a:ext cx="7570787" cy="1509494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it-IT" sz="1800" b="1" dirty="0" smtClean="0"/>
              <a:t>Fattori ormonali:</a:t>
            </a:r>
          </a:p>
          <a:p>
            <a:pPr lvl="1">
              <a:buFont typeface="Arial"/>
              <a:buChar char="•"/>
            </a:pPr>
            <a:r>
              <a:rPr lang="it-IT" sz="1800" dirty="0" smtClean="0"/>
              <a:t> l’</a:t>
            </a:r>
            <a:r>
              <a:rPr lang="it-IT" sz="1800" i="1" dirty="0" err="1" smtClean="0"/>
              <a:t>ipoestrogenismo</a:t>
            </a:r>
            <a:r>
              <a:rPr lang="it-IT" sz="1800" u="sng" dirty="0" smtClean="0"/>
              <a:t> </a:t>
            </a:r>
            <a:r>
              <a:rPr lang="it-IT" sz="1800" dirty="0" smtClean="0"/>
              <a:t>(caratterizzante la fase </a:t>
            </a:r>
            <a:r>
              <a:rPr lang="it-IT" sz="1800" dirty="0" err="1" smtClean="0"/>
              <a:t>pre</a:t>
            </a:r>
            <a:r>
              <a:rPr lang="it-IT" sz="1800" dirty="0" smtClean="0"/>
              <a:t>-puberale e post-</a:t>
            </a:r>
            <a:r>
              <a:rPr lang="it-IT" sz="1800" dirty="0" err="1" smtClean="0"/>
              <a:t>menopausale</a:t>
            </a:r>
            <a:r>
              <a:rPr lang="it-IT" sz="1800" dirty="0" smtClean="0"/>
              <a:t>).</a:t>
            </a:r>
          </a:p>
          <a:p>
            <a:pPr lvl="1">
              <a:buFont typeface="Arial"/>
              <a:buChar char="•"/>
            </a:pPr>
            <a:r>
              <a:rPr lang="it-IT" sz="1800" dirty="0" err="1" smtClean="0"/>
              <a:t>OCs</a:t>
            </a:r>
            <a:r>
              <a:rPr lang="it-IT" sz="1800" dirty="0" smtClean="0"/>
              <a:t> progestinici in </a:t>
            </a:r>
            <a:r>
              <a:rPr lang="it-IT" sz="1800" dirty="0" err="1" smtClean="0"/>
              <a:t>paticolar</a:t>
            </a:r>
            <a:r>
              <a:rPr lang="it-IT" sz="1800" dirty="0" smtClean="0"/>
              <a:t> modo quelli con attività </a:t>
            </a:r>
            <a:r>
              <a:rPr lang="it-IT" sz="1800" dirty="0" err="1" smtClean="0"/>
              <a:t>antiandrogenica</a:t>
            </a:r>
            <a:r>
              <a:rPr lang="it-IT" sz="1800" dirty="0" smtClean="0"/>
              <a:t>.</a:t>
            </a:r>
            <a:endParaRPr lang="it-IT" sz="1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10872" y="3155610"/>
            <a:ext cx="80663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00" i="1" dirty="0" smtClean="0"/>
              <a:t>Smith </a:t>
            </a:r>
            <a:r>
              <a:rPr lang="it-IT" sz="1000" i="1" dirty="0"/>
              <a:t>YR, </a:t>
            </a:r>
            <a:r>
              <a:rPr lang="it-IT" sz="1000" i="1" dirty="0" err="1"/>
              <a:t>Haefner</a:t>
            </a:r>
            <a:r>
              <a:rPr lang="it-IT" sz="1000" i="1" dirty="0"/>
              <a:t> HK. </a:t>
            </a:r>
            <a:r>
              <a:rPr lang="it-IT" sz="1000" i="1" dirty="0" err="1"/>
              <a:t>Vulvar</a:t>
            </a:r>
            <a:r>
              <a:rPr lang="it-IT" sz="1000" i="1" dirty="0"/>
              <a:t> lichen </a:t>
            </a:r>
            <a:r>
              <a:rPr lang="it-IT" sz="1000" i="1" dirty="0" err="1"/>
              <a:t>sclerosus</a:t>
            </a:r>
            <a:r>
              <a:rPr lang="it-IT" sz="1000" i="1" dirty="0"/>
              <a:t>: </a:t>
            </a:r>
            <a:r>
              <a:rPr lang="it-IT" sz="1000" i="1" dirty="0" err="1"/>
              <a:t>pathophysiology</a:t>
            </a:r>
            <a:r>
              <a:rPr lang="it-IT" sz="1000" i="1" dirty="0"/>
              <a:t> and treatment. </a:t>
            </a:r>
            <a:r>
              <a:rPr lang="it-IT" sz="1000" i="1" dirty="0" err="1"/>
              <a:t>Am</a:t>
            </a:r>
            <a:r>
              <a:rPr lang="it-IT" sz="1000" i="1" dirty="0"/>
              <a:t> </a:t>
            </a:r>
            <a:r>
              <a:rPr lang="it-IT" sz="1000" i="1" dirty="0" err="1"/>
              <a:t>J</a:t>
            </a:r>
            <a:r>
              <a:rPr lang="it-IT" sz="1000" i="1" dirty="0"/>
              <a:t> </a:t>
            </a:r>
            <a:r>
              <a:rPr lang="it-IT" sz="1000" i="1" dirty="0" err="1"/>
              <a:t>Clin</a:t>
            </a:r>
            <a:r>
              <a:rPr lang="it-IT" sz="1000" i="1" dirty="0"/>
              <a:t> Dermatol.2004. 5(2):105-25</a:t>
            </a:r>
            <a:r>
              <a:rPr lang="it-IT" sz="1000" i="1" dirty="0" smtClean="0"/>
              <a:t>. </a:t>
            </a:r>
          </a:p>
          <a:p>
            <a:pPr algn="r"/>
            <a:r>
              <a:rPr lang="it-IT" sz="1000" i="1" dirty="0" err="1" smtClean="0"/>
              <a:t>Gunthert</a:t>
            </a:r>
            <a:r>
              <a:rPr lang="it-IT" sz="1000" i="1" dirty="0" smtClean="0"/>
              <a:t> </a:t>
            </a:r>
            <a:r>
              <a:rPr lang="it-IT" sz="1000" i="1" dirty="0"/>
              <a:t>AR, et al. </a:t>
            </a:r>
            <a:r>
              <a:rPr lang="it-IT" sz="1000" i="1" dirty="0" err="1"/>
              <a:t>Early</a:t>
            </a:r>
            <a:r>
              <a:rPr lang="it-IT" sz="1000" i="1" dirty="0"/>
              <a:t> </a:t>
            </a:r>
            <a:r>
              <a:rPr lang="it-IT" sz="1000" i="1" dirty="0" err="1"/>
              <a:t>onset</a:t>
            </a:r>
            <a:r>
              <a:rPr lang="it-IT" sz="1000" i="1" dirty="0"/>
              <a:t> </a:t>
            </a:r>
            <a:r>
              <a:rPr lang="it-IT" sz="1000" i="1" dirty="0" err="1"/>
              <a:t>vulvar</a:t>
            </a:r>
            <a:r>
              <a:rPr lang="it-IT" sz="1000" i="1" dirty="0"/>
              <a:t> Lichen </a:t>
            </a:r>
            <a:r>
              <a:rPr lang="it-IT" sz="1000" i="1" dirty="0" err="1"/>
              <a:t>Sclerosus</a:t>
            </a:r>
            <a:r>
              <a:rPr lang="it-IT" sz="1000" i="1" dirty="0"/>
              <a:t> in </a:t>
            </a:r>
            <a:r>
              <a:rPr lang="it-IT" sz="1000" i="1" dirty="0" err="1"/>
              <a:t>premenopausal</a:t>
            </a:r>
            <a:r>
              <a:rPr lang="it-IT" sz="1000" i="1" dirty="0"/>
              <a:t> </a:t>
            </a:r>
            <a:r>
              <a:rPr lang="it-IT" sz="1000" i="1" dirty="0" err="1" smtClean="0"/>
              <a:t>women</a:t>
            </a:r>
            <a:r>
              <a:rPr lang="it-IT" sz="1000" i="1" dirty="0" smtClean="0"/>
              <a:t> and </a:t>
            </a:r>
            <a:r>
              <a:rPr lang="it-IT" sz="1000" i="1" dirty="0" err="1"/>
              <a:t>oral</a:t>
            </a:r>
            <a:r>
              <a:rPr lang="it-IT" sz="1000" i="1" dirty="0"/>
              <a:t> </a:t>
            </a:r>
            <a:r>
              <a:rPr lang="it-IT" sz="1000" i="1" dirty="0" err="1"/>
              <a:t>contraceptives</a:t>
            </a:r>
            <a:r>
              <a:rPr lang="it-IT" sz="1000" i="1" dirty="0"/>
              <a:t>. </a:t>
            </a:r>
            <a:r>
              <a:rPr lang="it-IT" sz="1000" i="1" dirty="0" err="1"/>
              <a:t>Eur</a:t>
            </a:r>
            <a:r>
              <a:rPr lang="it-IT" sz="1000" i="1" dirty="0"/>
              <a:t> </a:t>
            </a:r>
            <a:r>
              <a:rPr lang="it-IT" sz="1000" i="1" dirty="0" err="1"/>
              <a:t>J</a:t>
            </a:r>
            <a:r>
              <a:rPr lang="it-IT" sz="1000" i="1" dirty="0"/>
              <a:t> </a:t>
            </a:r>
            <a:r>
              <a:rPr lang="it-IT" sz="1000" i="1" dirty="0" err="1"/>
              <a:t>Obstet</a:t>
            </a:r>
            <a:r>
              <a:rPr lang="it-IT" sz="1000" i="1" dirty="0"/>
              <a:t> </a:t>
            </a:r>
            <a:r>
              <a:rPr lang="it-IT" sz="1000" i="1" dirty="0" err="1"/>
              <a:t>Gynecol</a:t>
            </a:r>
            <a:r>
              <a:rPr lang="it-IT" sz="1000" i="1" dirty="0"/>
              <a:t> </a:t>
            </a:r>
            <a:r>
              <a:rPr lang="it-IT" sz="1000" i="1" dirty="0" err="1"/>
              <a:t>Reprod</a:t>
            </a:r>
            <a:r>
              <a:rPr lang="it-IT" sz="1000" i="1" dirty="0"/>
              <a:t> </a:t>
            </a:r>
            <a:r>
              <a:rPr lang="it-IT" sz="1000" i="1" dirty="0" err="1"/>
              <a:t>Biol</a:t>
            </a:r>
            <a:r>
              <a:rPr lang="it-IT" sz="1000" i="1" dirty="0"/>
              <a:t>. 2008 Mar. 137(1):56- 60. </a:t>
            </a:r>
          </a:p>
          <a:p>
            <a:pPr algn="just"/>
            <a:endParaRPr lang="it-IT" sz="1000" i="1" dirty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63870" y="3745684"/>
            <a:ext cx="79958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3"/>
              </a:buClr>
              <a:buFont typeface="+mj-ea"/>
              <a:buAutoNum type="circleNumDbPlain" startAt="5"/>
            </a:pPr>
            <a:r>
              <a:rPr lang="it-IT" b="1" dirty="0" smtClean="0">
                <a:solidFill>
                  <a:schemeClr val="tx2"/>
                </a:solidFill>
              </a:rPr>
              <a:t> 	Infezioni:</a:t>
            </a:r>
            <a:r>
              <a:rPr lang="it-IT" dirty="0" smtClean="0">
                <a:solidFill>
                  <a:schemeClr val="tx2"/>
                </a:solidFill>
              </a:rPr>
              <a:t>  agenti infettivi come </a:t>
            </a:r>
            <a:r>
              <a:rPr lang="it-IT" i="1" dirty="0" err="1" smtClean="0">
                <a:solidFill>
                  <a:schemeClr val="tx2"/>
                </a:solidFill>
              </a:rPr>
              <a:t>Borrelia</a:t>
            </a:r>
            <a:r>
              <a:rPr lang="it-IT" i="1" dirty="0" smtClean="0">
                <a:solidFill>
                  <a:schemeClr val="tx2"/>
                </a:solidFill>
              </a:rPr>
              <a:t> </a:t>
            </a:r>
            <a:r>
              <a:rPr lang="it-IT" i="1" dirty="0" err="1" smtClean="0">
                <a:solidFill>
                  <a:schemeClr val="tx2"/>
                </a:solidFill>
              </a:rPr>
              <a:t>burgdorferi</a:t>
            </a:r>
            <a:r>
              <a:rPr lang="it-IT" i="1" dirty="0">
                <a:solidFill>
                  <a:schemeClr val="tx2"/>
                </a:solidFill>
              </a:rPr>
              <a:t> </a:t>
            </a:r>
            <a:r>
              <a:rPr lang="it-IT" dirty="0" smtClean="0">
                <a:solidFill>
                  <a:schemeClr val="tx2"/>
                </a:solidFill>
              </a:rPr>
              <a:t>e </a:t>
            </a:r>
            <a:r>
              <a:rPr lang="it-IT" i="1" dirty="0" smtClean="0">
                <a:solidFill>
                  <a:schemeClr val="tx2"/>
                </a:solidFill>
              </a:rPr>
              <a:t>HPV</a:t>
            </a:r>
            <a:r>
              <a:rPr lang="it-IT" dirty="0" smtClean="0">
                <a:solidFill>
                  <a:schemeClr val="tx2"/>
                </a:solidFill>
              </a:rPr>
              <a:t>.</a:t>
            </a:r>
          </a:p>
          <a:p>
            <a:pPr marL="342900" indent="-342900">
              <a:buClr>
                <a:schemeClr val="accent3"/>
              </a:buClr>
              <a:buFont typeface="+mj-ea"/>
              <a:buAutoNum type="circleNumDbPlain" startAt="5"/>
            </a:pPr>
            <a:r>
              <a:rPr lang="it-IT" b="1" dirty="0" smtClean="0">
                <a:solidFill>
                  <a:schemeClr val="tx2"/>
                </a:solidFill>
              </a:rPr>
              <a:t>   Cinetica cellulare: </a:t>
            </a:r>
            <a:r>
              <a:rPr lang="it-IT" dirty="0" smtClean="0">
                <a:solidFill>
                  <a:schemeClr val="tx2"/>
                </a:solidFill>
              </a:rPr>
              <a:t>enzima </a:t>
            </a:r>
            <a:r>
              <a:rPr lang="it-IT" dirty="0" err="1" smtClean="0">
                <a:solidFill>
                  <a:schemeClr val="tx2"/>
                </a:solidFill>
              </a:rPr>
              <a:t>elastasi</a:t>
            </a:r>
            <a:r>
              <a:rPr lang="it-IT" dirty="0" smtClean="0">
                <a:solidFill>
                  <a:schemeClr val="tx2"/>
                </a:solidFill>
              </a:rPr>
              <a:t> simile prodotto dai fibroblasti vulvari  	sembra mediare la distruzione del tessuto connettivo nelle pazienti con LS in 	parallelo alla attiva sintesi di collagene.</a:t>
            </a:r>
          </a:p>
          <a:p>
            <a:pPr marL="742950" lvl="1" indent="-285750">
              <a:buClr>
                <a:schemeClr val="accent3"/>
              </a:buClr>
              <a:buFont typeface="Arial"/>
              <a:buChar char="•"/>
            </a:pPr>
            <a:r>
              <a:rPr lang="it-IT" dirty="0" smtClean="0">
                <a:solidFill>
                  <a:schemeClr val="tx2"/>
                </a:solidFill>
              </a:rPr>
              <a:t>In uno studio dei marcatori della differenziazione della cheratina utilizzante anticorpi monoclonali è stato riscontrato una associazione tra cheratine 6 e 16 e l’incrementato turnover cellulare nelle pazienti con LS.</a:t>
            </a:r>
          </a:p>
          <a:p>
            <a:pPr marL="742950" lvl="1" indent="-285750">
              <a:buClr>
                <a:schemeClr val="accent3"/>
              </a:buClr>
              <a:buFont typeface="Arial"/>
              <a:buChar char="•"/>
            </a:pPr>
            <a:r>
              <a:rPr lang="it-IT" dirty="0" smtClean="0">
                <a:solidFill>
                  <a:schemeClr val="tx2"/>
                </a:solidFill>
              </a:rPr>
              <a:t> Cute affetta da LS presenta diversi livelli di capacità proliferativa.</a:t>
            </a:r>
          </a:p>
          <a:p>
            <a:pPr marL="742950" lvl="1" indent="-285750">
              <a:buClr>
                <a:schemeClr val="accent3"/>
              </a:buClr>
              <a:buFont typeface="Arial"/>
              <a:buChar char="•"/>
            </a:pP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i="1" dirty="0" err="1" smtClean="0">
                <a:solidFill>
                  <a:schemeClr val="tx2"/>
                </a:solidFill>
              </a:rPr>
              <a:t>Upregulation</a:t>
            </a:r>
            <a:r>
              <a:rPr lang="it-IT" dirty="0" smtClean="0">
                <a:solidFill>
                  <a:schemeClr val="tx2"/>
                </a:solidFill>
              </a:rPr>
              <a:t> dell’oncosoppressore p53.</a:t>
            </a:r>
            <a:r>
              <a:rPr lang="it-IT" dirty="0">
                <a:solidFill>
                  <a:schemeClr val="tx2"/>
                </a:solidFill>
              </a:rPr>
              <a:t>	</a:t>
            </a:r>
            <a:r>
              <a:rPr lang="it-IT" dirty="0" smtClean="0">
                <a:solidFill>
                  <a:schemeClr val="tx2"/>
                </a:solidFill>
              </a:rPr>
              <a:t>				</a:t>
            </a:r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367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73061" y="23987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792162" y="1941152"/>
            <a:ext cx="7570787" cy="4289611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it-IT" sz="1800" b="1" dirty="0" smtClean="0"/>
              <a:t>Sintomi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Prurito: soprattutto notturno.</a:t>
            </a:r>
          </a:p>
          <a:p>
            <a:pPr>
              <a:buFont typeface="Wingdings" charset="2"/>
              <a:buChar char="ü"/>
            </a:pPr>
            <a:r>
              <a:rPr lang="it-IT" sz="1800" dirty="0" err="1" smtClean="0"/>
              <a:t>Discomfort</a:t>
            </a:r>
            <a:r>
              <a:rPr lang="it-IT" sz="1800" dirty="0" smtClean="0"/>
              <a:t> area perianale: prurito +/- defecazione dolorosa +/- </a:t>
            </a:r>
            <a:r>
              <a:rPr lang="it-IT" sz="1800" dirty="0" err="1" smtClean="0"/>
              <a:t>fissurazioni</a:t>
            </a:r>
            <a:r>
              <a:rPr lang="it-IT" sz="1800" dirty="0" smtClean="0"/>
              <a:t> anali.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Dispareunia +/- </a:t>
            </a:r>
            <a:r>
              <a:rPr lang="it-IT" sz="1800" dirty="0" err="1" smtClean="0"/>
              <a:t>Apareunia</a:t>
            </a:r>
            <a:r>
              <a:rPr lang="it-IT" sz="1800" dirty="0" smtClean="0"/>
              <a:t>: dovuta alla infiammazione e all’eventuale secondaria associazione con stenosi dell’introito vaginale, </a:t>
            </a:r>
            <a:r>
              <a:rPr lang="it-IT" sz="1800" dirty="0" err="1" smtClean="0"/>
              <a:t>fissurazioni</a:t>
            </a:r>
            <a:r>
              <a:rPr lang="it-IT" sz="1800" dirty="0" smtClean="0"/>
              <a:t>, fusione labiale, fusione clitoridea.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Disuria: soprattutto per fusione delle piccole labbra  sopra il meato uretrale (fasi avanzate).</a:t>
            </a:r>
          </a:p>
          <a:p>
            <a:pPr>
              <a:buFont typeface="Wingdings" charset="2"/>
              <a:buChar char="ü"/>
            </a:pPr>
            <a:endParaRPr lang="it-IT" sz="1800" dirty="0" smtClean="0"/>
          </a:p>
          <a:p>
            <a:pPr>
              <a:buFont typeface="Wingdings" charset="2"/>
              <a:buChar char="ü"/>
            </a:pPr>
            <a:endParaRPr lang="it-IT" sz="1800" dirty="0" smtClean="0"/>
          </a:p>
          <a:p>
            <a:pPr>
              <a:buFont typeface="Wingdings" charset="2"/>
              <a:buChar char="ü"/>
            </a:pPr>
            <a:endParaRPr lang="it-IT" sz="1800" dirty="0" smtClean="0"/>
          </a:p>
        </p:txBody>
      </p:sp>
    </p:spTree>
    <p:extLst>
      <p:ext uri="{BB962C8B-B14F-4D97-AF65-F5344CB8AC3E}">
        <p14:creationId xmlns:p14="http://schemas.microsoft.com/office/powerpoint/2010/main" val="1052566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73061" y="23987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792162" y="1941152"/>
            <a:ext cx="7570787" cy="4289611"/>
          </a:xfrm>
        </p:spPr>
        <p:txBody>
          <a:bodyPr numCol="2">
            <a:normAutofit lnSpcReduction="10000"/>
          </a:bodyPr>
          <a:lstStyle/>
          <a:p>
            <a:pPr>
              <a:buFont typeface="Wingdings" charset="2"/>
              <a:buChar char="q"/>
            </a:pPr>
            <a:r>
              <a:rPr lang="it-IT" sz="1800" b="1" dirty="0" smtClean="0"/>
              <a:t>Obiettività clinica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Papule o placche atrofiche biancastre; tamponamento follicolare nelle fasi iniziali.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Le lesioni possono apparire anche come emorragiche, purpuree, ipercheratosiche, bollose, erose od ulcerate.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Sedi: piccole e grandi labbra con estensione verso il perineo e l’area perianale (rara l’estensione </a:t>
            </a:r>
            <a:r>
              <a:rPr lang="it-IT" sz="1800" dirty="0" err="1" smtClean="0"/>
              <a:t>genitocrurale</a:t>
            </a:r>
            <a:r>
              <a:rPr lang="it-IT" sz="1800" dirty="0" smtClean="0"/>
              <a:t>). Non vi è coinvolgimento vaginale.</a:t>
            </a:r>
          </a:p>
          <a:p>
            <a:pPr marL="0" indent="0">
              <a:buNone/>
            </a:pPr>
            <a:endParaRPr lang="it-IT" sz="1800" dirty="0" smtClean="0"/>
          </a:p>
          <a:p>
            <a:pPr>
              <a:buFont typeface="Wingdings" charset="2"/>
              <a:buChar char="ü"/>
            </a:pPr>
            <a:r>
              <a:rPr lang="it-IT" sz="1800" dirty="0" err="1" smtClean="0"/>
              <a:t>Fissurazioni</a:t>
            </a:r>
            <a:r>
              <a:rPr lang="it-IT" sz="1800" dirty="0" smtClean="0"/>
              <a:t> soprattutto a livello della forchetta vulvare posteriore, solchi interlabiali, </a:t>
            </a:r>
            <a:r>
              <a:rPr lang="it-IT" sz="1800" dirty="0" err="1" smtClean="0"/>
              <a:t>periclitoridee</a:t>
            </a:r>
            <a:r>
              <a:rPr lang="it-IT" sz="1800" dirty="0" smtClean="0"/>
              <a:t> e perianali. 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Scomparsa dei granuli di </a:t>
            </a:r>
            <a:r>
              <a:rPr lang="it-IT" sz="1800" dirty="0" err="1" smtClean="0"/>
              <a:t>Fordyce</a:t>
            </a:r>
            <a:r>
              <a:rPr lang="it-IT" sz="1800" dirty="0" smtClean="0"/>
              <a:t>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Lesioni da grattamento, escoriazioni e secondaria </a:t>
            </a:r>
            <a:r>
              <a:rPr lang="it-IT" sz="1800" i="1" dirty="0" smtClean="0"/>
              <a:t>“lichenificazione”.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Progressiva involuzione atrofica della architettura anatomica vulvare.</a:t>
            </a:r>
          </a:p>
          <a:p>
            <a:pPr>
              <a:buFont typeface="Wingdings" charset="2"/>
              <a:buChar char="ü"/>
            </a:pPr>
            <a:endParaRPr lang="it-IT" sz="1800" dirty="0" smtClean="0"/>
          </a:p>
          <a:p>
            <a:pPr>
              <a:buFont typeface="Wingdings" charset="2"/>
              <a:buChar char="ü"/>
            </a:pPr>
            <a:endParaRPr lang="it-IT" sz="1800" dirty="0" smtClean="0"/>
          </a:p>
        </p:txBody>
      </p:sp>
    </p:spTree>
    <p:extLst>
      <p:ext uri="{BB962C8B-B14F-4D97-AF65-F5344CB8AC3E}">
        <p14:creationId xmlns:p14="http://schemas.microsoft.com/office/powerpoint/2010/main" val="1384506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646115"/>
            <a:ext cx="7570787" cy="4703587"/>
          </a:xfrm>
        </p:spPr>
        <p:txBody>
          <a:bodyPr numCol="1">
            <a:normAutofit/>
          </a:bodyPr>
          <a:lstStyle/>
          <a:p>
            <a:pPr>
              <a:buFont typeface="Wingdings" charset="2"/>
              <a:buChar char="q"/>
            </a:pPr>
            <a:r>
              <a:rPr lang="it-IT" sz="1800" b="1" dirty="0" smtClean="0"/>
              <a:t>Diagnosi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Obiettività clinica.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Biopsia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Esami microbiologici (possibilità di concomitanti infezioni  batteriche e/o fungine.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Eventuali esami di laboratorio per valutare la concomitante presenza di disordini autoimmuni. </a:t>
            </a:r>
          </a:p>
          <a:p>
            <a:pPr>
              <a:buFont typeface="Wingdings" charset="2"/>
              <a:buChar char="ü"/>
            </a:pPr>
            <a:endParaRPr lang="it-IT" sz="18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73061" y="23987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1987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Anatomy of the vulva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1598613"/>
            <a:ext cx="7386638" cy="50307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</p:txBody>
      </p:sp>
      <p:pic>
        <p:nvPicPr>
          <p:cNvPr id="15363" name="Picture 5" descr="Fig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828800"/>
            <a:ext cx="6019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646115"/>
            <a:ext cx="7570787" cy="4703587"/>
          </a:xfrm>
        </p:spPr>
        <p:txBody>
          <a:bodyPr numCol="2">
            <a:normAutofit/>
          </a:bodyPr>
          <a:lstStyle/>
          <a:p>
            <a:pPr>
              <a:buFont typeface="Wingdings" charset="2"/>
              <a:buChar char="q"/>
            </a:pPr>
            <a:r>
              <a:rPr lang="it-IT" sz="1800" b="1" dirty="0" smtClean="0"/>
              <a:t>Diagnosi Differenziale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Lichen </a:t>
            </a:r>
            <a:r>
              <a:rPr lang="it-IT" sz="1800" dirty="0" err="1" smtClean="0"/>
              <a:t>Planus</a:t>
            </a:r>
            <a:endParaRPr lang="it-IT" sz="1800" dirty="0" smtClean="0"/>
          </a:p>
          <a:p>
            <a:pPr>
              <a:buFont typeface="Wingdings" charset="2"/>
              <a:buChar char="ü"/>
            </a:pPr>
            <a:r>
              <a:rPr lang="it-IT" sz="1800" dirty="0" smtClean="0"/>
              <a:t>Lichen Simplex Cronico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Dermatiti esogene od endogene</a:t>
            </a:r>
          </a:p>
          <a:p>
            <a:pPr>
              <a:buFont typeface="Wingdings" charset="2"/>
              <a:buChar char="ü"/>
            </a:pPr>
            <a:r>
              <a:rPr lang="it-IT" sz="1800" dirty="0" err="1" smtClean="0"/>
              <a:t>Vitiligo</a:t>
            </a:r>
            <a:endParaRPr lang="it-IT" sz="1800" dirty="0" smtClean="0"/>
          </a:p>
          <a:p>
            <a:pPr>
              <a:buFont typeface="Wingdings" charset="2"/>
              <a:buChar char="ü"/>
            </a:pPr>
            <a:r>
              <a:rPr lang="it-IT" sz="1800" dirty="0" smtClean="0"/>
              <a:t>Pemfigoide Mucomembranoso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Ragadi anali od emorroidi</a:t>
            </a:r>
          </a:p>
          <a:p>
            <a:pPr>
              <a:buFont typeface="Wingdings" charset="2"/>
              <a:buChar char="ü"/>
            </a:pPr>
            <a:r>
              <a:rPr lang="it-IT" sz="1800" dirty="0" err="1" smtClean="0"/>
              <a:t>Candidiasi</a:t>
            </a:r>
            <a:endParaRPr lang="it-IT" sz="1800" dirty="0" smtClean="0"/>
          </a:p>
          <a:p>
            <a:pPr>
              <a:buFont typeface="Wingdings" charset="2"/>
              <a:buChar char="ü"/>
            </a:pPr>
            <a:r>
              <a:rPr lang="it-IT" sz="1800" dirty="0" smtClean="0"/>
              <a:t>Psoriasi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Deficit di estrogeni (</a:t>
            </a:r>
            <a:r>
              <a:rPr lang="it-IT" sz="1800" i="1" dirty="0" smtClean="0"/>
              <a:t>risponde a trattamento topico di 2 settimane con estrogeni)</a:t>
            </a:r>
            <a:endParaRPr lang="it-IT" sz="1800" i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73061" y="23987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3861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646115"/>
            <a:ext cx="7570787" cy="4703587"/>
          </a:xfrm>
        </p:spPr>
        <p:txBody>
          <a:bodyPr numCol="1">
            <a:normAutofit/>
          </a:bodyPr>
          <a:lstStyle/>
          <a:p>
            <a:pPr>
              <a:buFont typeface="Wingdings" charset="2"/>
              <a:buChar char="q"/>
            </a:pPr>
            <a:r>
              <a:rPr lang="it-IT" sz="1800" b="1" dirty="0" smtClean="0"/>
              <a:t>Neoplasie Maligne Associate</a:t>
            </a:r>
          </a:p>
          <a:p>
            <a:pPr>
              <a:buFont typeface="Wingdings" charset="2"/>
              <a:buChar char="Ø"/>
            </a:pPr>
            <a:r>
              <a:rPr lang="it-IT" sz="1800" dirty="0" smtClean="0"/>
              <a:t>Le pazienti affette da LS hanno un incrementato rischio di sviluppo di tumori </a:t>
            </a:r>
            <a:r>
              <a:rPr lang="it-IT" sz="1800" dirty="0" err="1" smtClean="0"/>
              <a:t>squamocellulari</a:t>
            </a:r>
            <a:r>
              <a:rPr lang="it-IT" sz="1800" dirty="0" smtClean="0"/>
              <a:t> vulvari (SCC) rispetto alla popolazione generale. (Raramente di carcinoma </a:t>
            </a:r>
            <a:r>
              <a:rPr lang="it-IT" sz="1800" dirty="0" err="1" smtClean="0"/>
              <a:t>basocellulari</a:t>
            </a:r>
            <a:r>
              <a:rPr lang="it-IT" sz="1800" dirty="0" smtClean="0"/>
              <a:t> o verrucosi). Tuttavia questo rischio è stimato essere di circa il 5%. </a:t>
            </a:r>
          </a:p>
          <a:p>
            <a:pPr>
              <a:buFont typeface="Wingdings" charset="2"/>
              <a:buChar char="Ø"/>
            </a:pPr>
            <a:r>
              <a:rPr lang="it-IT" sz="1800" dirty="0" smtClean="0"/>
              <a:t>Il rischio non viene definito in termini di pazienti trattate vs non trattate o di diagnosi misconosciuta. </a:t>
            </a:r>
          </a:p>
          <a:p>
            <a:pPr>
              <a:buFont typeface="Wingdings" charset="2"/>
              <a:buChar char="Ø"/>
            </a:pPr>
            <a:r>
              <a:rPr lang="it-IT" sz="1800" b="1" dirty="0" smtClean="0"/>
              <a:t>Importanza del follow-up e dell’esecuzione di biopsie in aree sospette unica strategia di prevenzione.</a:t>
            </a:r>
          </a:p>
          <a:p>
            <a:pPr>
              <a:buFont typeface="Wingdings" charset="2"/>
              <a:buChar char="Ø"/>
            </a:pPr>
            <a:endParaRPr lang="it-IT" sz="1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73061" y="23987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5526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646115"/>
            <a:ext cx="7570787" cy="4703587"/>
          </a:xfrm>
        </p:spPr>
        <p:txBody>
          <a:bodyPr numCol="1">
            <a:normAutofit lnSpcReduction="10000"/>
          </a:bodyPr>
          <a:lstStyle/>
          <a:p>
            <a:pPr>
              <a:buFont typeface="Wingdings" charset="2"/>
              <a:buChar char="q"/>
            </a:pPr>
            <a:r>
              <a:rPr lang="it-IT" sz="1800" b="1" dirty="0" smtClean="0"/>
              <a:t>Terapia Medica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Gold standard: </a:t>
            </a:r>
            <a:r>
              <a:rPr lang="it-IT" sz="1800" b="1" dirty="0" smtClean="0"/>
              <a:t>TERAPIA CORTICOSTEROIDEA TOPICA</a:t>
            </a:r>
          </a:p>
          <a:p>
            <a:pPr>
              <a:buFont typeface="Wingdings" charset="2"/>
              <a:buChar char="ü"/>
            </a:pPr>
            <a:r>
              <a:rPr lang="it-IT" sz="1800" b="1" dirty="0" err="1" smtClean="0"/>
              <a:t>Clobetasolo</a:t>
            </a:r>
            <a:r>
              <a:rPr lang="it-IT" sz="1800" b="1" dirty="0" smtClean="0"/>
              <a:t> </a:t>
            </a:r>
            <a:r>
              <a:rPr lang="it-IT" sz="1800" b="1" dirty="0" err="1" smtClean="0"/>
              <a:t>propionato</a:t>
            </a:r>
            <a:r>
              <a:rPr lang="it-IT" sz="1800" b="1" dirty="0" smtClean="0"/>
              <a:t>  0,05%. 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Schema di trattamento:</a:t>
            </a:r>
          </a:p>
          <a:p>
            <a:pPr lvl="1">
              <a:buFont typeface="Arial"/>
              <a:buChar char="•"/>
            </a:pPr>
            <a:r>
              <a:rPr lang="it-IT" sz="1600" dirty="0" smtClean="0"/>
              <a:t>I mese: 2 </a:t>
            </a:r>
            <a:r>
              <a:rPr lang="it-IT" sz="1600" dirty="0" err="1" smtClean="0"/>
              <a:t>app.ni</a:t>
            </a:r>
            <a:r>
              <a:rPr lang="it-IT" sz="1600" dirty="0" smtClean="0"/>
              <a:t>/die</a:t>
            </a:r>
            <a:endParaRPr lang="it-IT" sz="1600" dirty="0" smtClean="0"/>
          </a:p>
          <a:p>
            <a:pPr lvl="1">
              <a:buFont typeface="Arial"/>
              <a:buChar char="•"/>
            </a:pPr>
            <a:r>
              <a:rPr lang="it-IT" sz="1600" dirty="0" smtClean="0"/>
              <a:t>II mese: 1 </a:t>
            </a:r>
            <a:r>
              <a:rPr lang="it-IT" sz="1600" dirty="0" err="1" smtClean="0"/>
              <a:t>app.ne</a:t>
            </a:r>
            <a:r>
              <a:rPr lang="it-IT" sz="1600" dirty="0" smtClean="0"/>
              <a:t>/die</a:t>
            </a:r>
          </a:p>
          <a:p>
            <a:pPr lvl="1">
              <a:buFont typeface="Arial"/>
              <a:buChar char="•"/>
            </a:pPr>
            <a:r>
              <a:rPr lang="it-IT" sz="1600" dirty="0" smtClean="0"/>
              <a:t>III mese: 1 </a:t>
            </a:r>
            <a:r>
              <a:rPr lang="it-IT" sz="1600" dirty="0" err="1" smtClean="0"/>
              <a:t>app.ne</a:t>
            </a:r>
            <a:r>
              <a:rPr lang="it-IT" sz="1600" dirty="0" smtClean="0"/>
              <a:t>/die a </a:t>
            </a:r>
            <a:r>
              <a:rPr lang="it-IT" sz="1600" dirty="0" err="1" smtClean="0"/>
              <a:t>gorni</a:t>
            </a:r>
            <a:r>
              <a:rPr lang="it-IT" sz="1600" dirty="0" smtClean="0"/>
              <a:t> alterni.</a:t>
            </a:r>
          </a:p>
          <a:p>
            <a:pPr lvl="1">
              <a:buFont typeface="Arial"/>
              <a:buChar char="•"/>
            </a:pPr>
            <a:r>
              <a:rPr lang="it-IT" sz="1600" dirty="0" smtClean="0"/>
              <a:t>IV mese: riduzione progressivamente fino alla dose minima efficace</a:t>
            </a:r>
            <a:endParaRPr lang="it-IT" sz="1600" dirty="0" smtClean="0"/>
          </a:p>
          <a:p>
            <a:pPr>
              <a:buFont typeface="Wingdings" charset="2"/>
              <a:buChar char="ü"/>
            </a:pPr>
            <a:r>
              <a:rPr lang="it-IT" sz="1800" dirty="0" smtClean="0"/>
              <a:t>1 FTU (</a:t>
            </a:r>
            <a:r>
              <a:rPr lang="it-IT" sz="1800" dirty="0" err="1" smtClean="0"/>
              <a:t>Fingertip</a:t>
            </a:r>
            <a:r>
              <a:rPr lang="it-IT" sz="1800" dirty="0" smtClean="0"/>
              <a:t> Unit= 0,5 g </a:t>
            </a:r>
            <a:r>
              <a:rPr lang="it-IT" sz="1800" dirty="0" err="1" smtClean="0"/>
              <a:t>ca</a:t>
            </a:r>
            <a:r>
              <a:rPr lang="it-IT" sz="1800" dirty="0" smtClean="0"/>
              <a:t>) per applicazione.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Altre terapie:</a:t>
            </a:r>
          </a:p>
          <a:p>
            <a:pPr lvl="1">
              <a:buFont typeface="Arial"/>
              <a:buChar char="•"/>
            </a:pPr>
            <a:r>
              <a:rPr lang="it-IT" sz="1600" dirty="0" smtClean="0"/>
              <a:t>Iniezioni </a:t>
            </a:r>
            <a:r>
              <a:rPr lang="it-IT" sz="1600" dirty="0" err="1" smtClean="0"/>
              <a:t>intralesionali</a:t>
            </a:r>
            <a:r>
              <a:rPr lang="it-IT" sz="1600" dirty="0" smtClean="0"/>
              <a:t> di GC (</a:t>
            </a:r>
            <a:r>
              <a:rPr lang="it-IT" sz="1600" dirty="0" err="1" smtClean="0"/>
              <a:t>eg</a:t>
            </a:r>
            <a:r>
              <a:rPr lang="it-IT" sz="1600" dirty="0" smtClean="0"/>
              <a:t>. </a:t>
            </a:r>
            <a:r>
              <a:rPr lang="it-IT" sz="1600" dirty="0" err="1" smtClean="0"/>
              <a:t>Triamcinolone</a:t>
            </a:r>
            <a:r>
              <a:rPr lang="it-IT" sz="1600" dirty="0" smtClean="0"/>
              <a:t>)</a:t>
            </a:r>
          </a:p>
          <a:p>
            <a:pPr marL="349250" lvl="1" indent="0">
              <a:buNone/>
            </a:pPr>
            <a:endParaRPr lang="it-IT" sz="1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73061" y="23987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2326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646115"/>
            <a:ext cx="7570787" cy="4716416"/>
          </a:xfrm>
        </p:spPr>
        <p:txBody>
          <a:bodyPr numCol="1">
            <a:normAutofit/>
          </a:bodyPr>
          <a:lstStyle/>
          <a:p>
            <a:pPr>
              <a:buFont typeface="Wingdings" charset="2"/>
              <a:buChar char="q"/>
            </a:pPr>
            <a:r>
              <a:rPr lang="it-IT" sz="1800" b="1" dirty="0" smtClean="0"/>
              <a:t>Fallimento della Terapia Medica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Indagare appropriatezza della applicazione e </a:t>
            </a:r>
            <a:r>
              <a:rPr lang="it-IT" sz="1800" dirty="0" err="1" smtClean="0"/>
              <a:t>compliance</a:t>
            </a:r>
            <a:r>
              <a:rPr lang="it-IT" sz="1800" dirty="0" smtClean="0"/>
              <a:t> del paziente.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Escludere </a:t>
            </a:r>
            <a:r>
              <a:rPr lang="it-IT" sz="1800" dirty="0" err="1" smtClean="0"/>
              <a:t>sovrainfezioni</a:t>
            </a:r>
            <a:r>
              <a:rPr lang="it-IT" sz="1800" dirty="0" smtClean="0"/>
              <a:t> batteriche o micotiche (</a:t>
            </a:r>
            <a:r>
              <a:rPr lang="it-IT" sz="1800" dirty="0" err="1" smtClean="0"/>
              <a:t>eg.</a:t>
            </a:r>
            <a:r>
              <a:rPr lang="it-IT" sz="1800" i="1" dirty="0" err="1" smtClean="0"/>
              <a:t>Staphylococcus</a:t>
            </a:r>
            <a:r>
              <a:rPr lang="it-IT" sz="1800" i="1" dirty="0" smtClean="0"/>
              <a:t>, </a:t>
            </a:r>
            <a:r>
              <a:rPr lang="it-IT" sz="1800" i="1" dirty="0" err="1"/>
              <a:t>S</a:t>
            </a:r>
            <a:r>
              <a:rPr lang="it-IT" sz="1800" i="1" dirty="0" err="1" smtClean="0"/>
              <a:t>treptococcus</a:t>
            </a:r>
            <a:r>
              <a:rPr lang="it-IT" sz="1800" i="1" dirty="0" smtClean="0"/>
              <a:t>, Candida</a:t>
            </a:r>
            <a:r>
              <a:rPr lang="it-IT" sz="1800" dirty="0" smtClean="0"/>
              <a:t>).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Valutare la necessità di effettuare terapia </a:t>
            </a:r>
            <a:r>
              <a:rPr lang="it-IT" sz="1800" dirty="0" err="1" smtClean="0"/>
              <a:t>intralesionale</a:t>
            </a:r>
            <a:r>
              <a:rPr lang="it-IT" sz="1800" dirty="0" smtClean="0"/>
              <a:t>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Ripetere la biopsia per riconferma diagnosi/esclusione patologia neoplastica.</a:t>
            </a:r>
          </a:p>
          <a:p>
            <a:pPr>
              <a:buFont typeface="Wingdings" charset="2"/>
              <a:buChar char="ü"/>
            </a:pPr>
            <a:r>
              <a:rPr lang="it-IT" sz="1800" dirty="0" smtClean="0"/>
              <a:t>Considerare sovrapposizione di altre cause:</a:t>
            </a:r>
          </a:p>
          <a:p>
            <a:pPr lvl="1">
              <a:buFont typeface="Arial"/>
              <a:buChar char="•"/>
            </a:pPr>
            <a:r>
              <a:rPr lang="it-IT" sz="1600" dirty="0" err="1" smtClean="0"/>
              <a:t>Vulvodinia</a:t>
            </a:r>
            <a:endParaRPr lang="it-IT" sz="1600" dirty="0" smtClean="0"/>
          </a:p>
          <a:p>
            <a:pPr lvl="1">
              <a:buFont typeface="Arial"/>
              <a:buChar char="•"/>
            </a:pPr>
            <a:r>
              <a:rPr lang="it-IT" sz="1600" dirty="0" smtClean="0"/>
              <a:t>Atrofia vulvovaginale post-</a:t>
            </a:r>
            <a:r>
              <a:rPr lang="it-IT" sz="1600" dirty="0" err="1" smtClean="0"/>
              <a:t>menopausale</a:t>
            </a:r>
            <a:endParaRPr lang="it-IT" sz="1600" dirty="0" smtClean="0"/>
          </a:p>
          <a:p>
            <a:pPr marL="349250" lvl="1" indent="0">
              <a:buNone/>
            </a:pPr>
            <a:endParaRPr lang="it-IT" sz="1600" dirty="0"/>
          </a:p>
          <a:p>
            <a:pPr marL="349250" lvl="1" indent="0">
              <a:buNone/>
            </a:pPr>
            <a:endParaRPr lang="it-IT" sz="1600" dirty="0" smtClean="0"/>
          </a:p>
          <a:p>
            <a:pPr lvl="1">
              <a:buFont typeface="Arial"/>
              <a:buChar char="•"/>
            </a:pPr>
            <a:endParaRPr lang="it-IT" sz="1600" dirty="0" smtClean="0"/>
          </a:p>
          <a:p>
            <a:pPr marL="349250" lvl="1" indent="0">
              <a:buNone/>
            </a:pPr>
            <a:endParaRPr lang="it-IT" sz="1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73061" y="23987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9655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646115"/>
            <a:ext cx="7570787" cy="4716416"/>
          </a:xfrm>
        </p:spPr>
        <p:txBody>
          <a:bodyPr numCol="1">
            <a:normAutofit/>
          </a:bodyPr>
          <a:lstStyle/>
          <a:p>
            <a:pPr lvl="1">
              <a:buClr>
                <a:schemeClr val="bg2"/>
              </a:buClr>
              <a:buFont typeface="Wingdings" charset="2"/>
              <a:buChar char="q"/>
            </a:pPr>
            <a:r>
              <a:rPr lang="it-IT" sz="2400" b="1" dirty="0" smtClean="0"/>
              <a:t>Terapia medica di II Linea</a:t>
            </a:r>
          </a:p>
          <a:p>
            <a:pPr lvl="1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smtClean="0"/>
              <a:t>Inibitori della </a:t>
            </a:r>
            <a:r>
              <a:rPr lang="it-IT" sz="2400" dirty="0" err="1" smtClean="0"/>
              <a:t>calcineurina</a:t>
            </a:r>
            <a:r>
              <a:rPr lang="it-IT" sz="2400" dirty="0" smtClean="0"/>
              <a:t> topici (</a:t>
            </a:r>
            <a:r>
              <a:rPr lang="it-IT" sz="2400" dirty="0" err="1" smtClean="0"/>
              <a:t>eg</a:t>
            </a:r>
            <a:r>
              <a:rPr lang="it-IT" sz="2400" dirty="0" smtClean="0"/>
              <a:t>. </a:t>
            </a:r>
            <a:r>
              <a:rPr lang="it-IT" sz="2400" dirty="0" err="1" smtClean="0"/>
              <a:t>Tacrolimus</a:t>
            </a:r>
            <a:r>
              <a:rPr lang="it-IT" sz="2400" dirty="0" smtClean="0"/>
              <a:t>, </a:t>
            </a:r>
            <a:r>
              <a:rPr lang="it-IT" sz="2400" dirty="0" err="1" smtClean="0"/>
              <a:t>pimecrolimus</a:t>
            </a:r>
            <a:r>
              <a:rPr lang="it-IT" sz="2400" dirty="0" smtClean="0"/>
              <a:t> etc..)</a:t>
            </a:r>
          </a:p>
          <a:p>
            <a:pPr lvl="1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err="1" smtClean="0"/>
              <a:t>Acitretina</a:t>
            </a:r>
            <a:r>
              <a:rPr lang="it-IT" sz="2400" dirty="0" smtClean="0"/>
              <a:t> orale: 20-30 mg/die per 16 settimane.</a:t>
            </a:r>
          </a:p>
          <a:p>
            <a:pPr lvl="1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smtClean="0"/>
              <a:t>PUVA</a:t>
            </a:r>
          </a:p>
          <a:p>
            <a:pPr lvl="1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smtClean="0"/>
              <a:t>Terapia fotodinamica</a:t>
            </a:r>
          </a:p>
          <a:p>
            <a:pPr lvl="1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smtClean="0"/>
              <a:t>Progesterone topico / Testosterone topico</a:t>
            </a:r>
          </a:p>
          <a:p>
            <a:pPr lvl="1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err="1" smtClean="0"/>
              <a:t>Tretinoina</a:t>
            </a:r>
            <a:r>
              <a:rPr lang="it-IT" sz="2400" dirty="0" smtClean="0"/>
              <a:t> topica</a:t>
            </a:r>
          </a:p>
          <a:p>
            <a:pPr lvl="1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smtClean="0"/>
              <a:t>Ciclosporina orale</a:t>
            </a:r>
          </a:p>
          <a:p>
            <a:pPr lvl="1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err="1" smtClean="0"/>
              <a:t>Methotrexate</a:t>
            </a:r>
            <a:r>
              <a:rPr lang="it-IT" sz="2400" dirty="0" smtClean="0"/>
              <a:t> orale.</a:t>
            </a:r>
          </a:p>
          <a:p>
            <a:pPr lvl="1">
              <a:buClr>
                <a:schemeClr val="bg2"/>
              </a:buClr>
              <a:buFont typeface="Wingdings" charset="2"/>
              <a:buChar char="ü"/>
            </a:pPr>
            <a:endParaRPr lang="it-IT" sz="1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73061" y="23987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3700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Sclerosus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646115"/>
            <a:ext cx="7570787" cy="4716416"/>
          </a:xfrm>
        </p:spPr>
        <p:txBody>
          <a:bodyPr numCol="1">
            <a:normAutofit/>
          </a:bodyPr>
          <a:lstStyle/>
          <a:p>
            <a:pPr lvl="1">
              <a:buClr>
                <a:schemeClr val="bg2"/>
              </a:buClr>
              <a:buFont typeface="Wingdings" charset="2"/>
              <a:buChar char="ü"/>
            </a:pPr>
            <a:endParaRPr lang="it-IT" sz="1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73061" y="23987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5" name="Picture 4" descr="gyne_abb1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" y="1646115"/>
            <a:ext cx="3237905" cy="2830746"/>
          </a:xfrm>
          <a:prstGeom prst="rect">
            <a:avLst/>
          </a:prstGeom>
          <a:noFill/>
          <a:ln w="38100" cmpd="sng"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666" y="4617966"/>
            <a:ext cx="3733293" cy="2136281"/>
          </a:xfrm>
          <a:prstGeom prst="rect">
            <a:avLst/>
          </a:prstGeom>
          <a:noFill/>
          <a:ln w="38100" cmpd="sng">
            <a:solidFill>
              <a:srgbClr val="B7A9E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0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605" y="1646115"/>
            <a:ext cx="3026009" cy="2830746"/>
          </a:xfrm>
          <a:prstGeom prst="rect">
            <a:avLst/>
          </a:prstGeom>
          <a:noFill/>
          <a:ln w="38100" cmpd="sng">
            <a:solidFill>
              <a:srgbClr val="B7A9E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747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Simplex Cronico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it-IT" dirty="0" smtClean="0"/>
              <a:t>Dermatite localizzata da grattamento (Neurodermite).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Picco di insorgenza tra i 20 e i 50 anni.</a:t>
            </a:r>
          </a:p>
          <a:p>
            <a:pPr>
              <a:buFont typeface="Wingdings" charset="2"/>
              <a:buChar char="Ø"/>
            </a:pPr>
            <a:r>
              <a:rPr lang="it-IT" dirty="0" err="1" smtClean="0"/>
              <a:t>F</a:t>
            </a:r>
            <a:r>
              <a:rPr lang="it-IT" dirty="0" smtClean="0"/>
              <a:t>&gt;M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Non fa parte dei fenomeni allergici.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4746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Simplex Cronico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3" y="2313155"/>
            <a:ext cx="7570787" cy="4289611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Segnaposto contenut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900147"/>
              </p:ext>
            </p:extLst>
          </p:nvPr>
        </p:nvGraphicFramePr>
        <p:xfrm>
          <a:off x="1407964" y="2313155"/>
          <a:ext cx="5981646" cy="4343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384875" y="1462356"/>
            <a:ext cx="2467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bg2"/>
              </a:buClr>
              <a:buFont typeface="Wingdings" charset="2"/>
              <a:buChar char="q"/>
            </a:pPr>
            <a:r>
              <a:rPr lang="it-IT" sz="2400" b="1" dirty="0" err="1" smtClean="0"/>
              <a:t>Etiopatogenesi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6414751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Simplex Cronico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4875" y="2693814"/>
            <a:ext cx="4791204" cy="383873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6" name="Picture 5" descr="vulv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367" y="1691348"/>
            <a:ext cx="30480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590141" y="2767431"/>
            <a:ext cx="3912901" cy="3816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2"/>
              </a:buClr>
              <a:buFont typeface="Wingdings" charset="2"/>
              <a:buChar char="Ø"/>
            </a:pPr>
            <a:r>
              <a:rPr lang="it-IT" sz="2800" dirty="0" smtClean="0"/>
              <a:t>Sedi: grandi labbra</a:t>
            </a:r>
          </a:p>
          <a:p>
            <a:pPr marL="285750" indent="-285750">
              <a:buClr>
                <a:schemeClr val="bg2"/>
              </a:buClr>
              <a:buFont typeface="Wingdings" charset="2"/>
              <a:buChar char="Ø"/>
            </a:pPr>
            <a:r>
              <a:rPr lang="it-IT" sz="2800" dirty="0" smtClean="0"/>
              <a:t>Aree </a:t>
            </a:r>
            <a:r>
              <a:rPr lang="it-IT" sz="2800" dirty="0" err="1" smtClean="0"/>
              <a:t>iperpigmentate</a:t>
            </a:r>
            <a:r>
              <a:rPr lang="it-IT" sz="2800" dirty="0" smtClean="0"/>
              <a:t>.</a:t>
            </a:r>
          </a:p>
          <a:p>
            <a:pPr marL="285750" indent="-285750">
              <a:buClr>
                <a:schemeClr val="bg2"/>
              </a:buClr>
              <a:buFont typeface="Wingdings" charset="2"/>
              <a:buChar char="Ø"/>
            </a:pPr>
            <a:r>
              <a:rPr lang="it-IT" sz="2800" dirty="0" smtClean="0"/>
              <a:t>Cute grigiastra, ipercheratosica, ispessita.</a:t>
            </a:r>
          </a:p>
          <a:p>
            <a:pPr marL="285750" indent="-285750">
              <a:buClr>
                <a:schemeClr val="bg2"/>
              </a:buClr>
              <a:buFont typeface="Wingdings" charset="2"/>
              <a:buChar char="Ø"/>
            </a:pPr>
            <a:r>
              <a:rPr lang="it-IT" sz="2800" dirty="0"/>
              <a:t>Lesioni da grattamento ed escoriazioni</a:t>
            </a:r>
          </a:p>
          <a:p>
            <a:pPr marL="285750" indent="-285750">
              <a:buClr>
                <a:schemeClr val="bg2"/>
              </a:buClr>
              <a:buFont typeface="Wingdings" charset="2"/>
              <a:buChar char="Ø"/>
            </a:pP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82580" y="1962635"/>
            <a:ext cx="2300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bg2"/>
              </a:buClr>
              <a:buFont typeface="Wingdings" charset="2"/>
              <a:buChar char="q"/>
            </a:pPr>
            <a:r>
              <a:rPr lang="it-IT" sz="2800" dirty="0" smtClean="0"/>
              <a:t> </a:t>
            </a:r>
            <a:r>
              <a:rPr lang="it-IT" sz="2800" b="1" dirty="0" smtClean="0"/>
              <a:t>Obiettività: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56011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Simplex Cronico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4875" y="2693814"/>
            <a:ext cx="4791204" cy="383873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6" name="Picture 5" descr="vulv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367" y="1691348"/>
            <a:ext cx="30480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590141" y="2767431"/>
            <a:ext cx="39129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2"/>
              </a:buClr>
              <a:buFont typeface="Wingdings" charset="2"/>
              <a:buChar char="Ø"/>
            </a:pPr>
            <a:r>
              <a:rPr lang="it-IT" sz="2800" dirty="0" err="1" smtClean="0"/>
              <a:t>Prutito</a:t>
            </a:r>
            <a:endParaRPr lang="it-IT" sz="2800" dirty="0" smtClean="0"/>
          </a:p>
          <a:p>
            <a:pPr marL="285750" indent="-285750">
              <a:buClr>
                <a:schemeClr val="bg2"/>
              </a:buClr>
              <a:buFont typeface="Wingdings" charset="2"/>
              <a:buChar char="Ø"/>
            </a:pPr>
            <a:r>
              <a:rPr lang="it-IT" sz="2800" dirty="0" smtClean="0"/>
              <a:t>Bruciore</a:t>
            </a:r>
          </a:p>
          <a:p>
            <a:pPr marL="285750" indent="-285750">
              <a:buClr>
                <a:schemeClr val="bg2"/>
              </a:buClr>
              <a:buFont typeface="Wingdings" charset="2"/>
              <a:buChar char="Ø"/>
            </a:pPr>
            <a:r>
              <a:rPr lang="it-IT" sz="2800" dirty="0" err="1" smtClean="0"/>
              <a:t>Discomfort</a:t>
            </a:r>
            <a:endParaRPr lang="it-IT" sz="2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82580" y="1962635"/>
            <a:ext cx="1851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bg2"/>
              </a:buClr>
              <a:buFont typeface="Wingdings" charset="2"/>
              <a:buChar char="q"/>
            </a:pPr>
            <a:r>
              <a:rPr lang="it-IT" sz="2800" b="1" dirty="0" smtClean="0"/>
              <a:t> Sintomi: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469122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Lesioni vulvari benigne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1989: Nuova Nomenclatura proposta dall’International Society for the </a:t>
            </a:r>
            <a:r>
              <a:rPr lang="it-IT" dirty="0" err="1"/>
              <a:t>S</a:t>
            </a:r>
            <a:r>
              <a:rPr lang="it-IT" dirty="0" err="1" smtClean="0"/>
              <a:t>tudy</a:t>
            </a:r>
            <a:r>
              <a:rPr lang="it-IT" dirty="0" smtClean="0"/>
              <a:t> of </a:t>
            </a:r>
            <a:r>
              <a:rPr lang="it-IT" dirty="0" err="1" smtClean="0"/>
              <a:t>Vulvar</a:t>
            </a:r>
            <a:r>
              <a:rPr lang="it-IT" dirty="0" smtClean="0"/>
              <a:t> </a:t>
            </a:r>
            <a:r>
              <a:rPr lang="it-IT" dirty="0" err="1" smtClean="0"/>
              <a:t>Disease</a:t>
            </a:r>
            <a:r>
              <a:rPr lang="it-IT" dirty="0" smtClean="0"/>
              <a:t> (ISSVD):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Patologia infiammatoria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Lesioni vescicolari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Alterazioni della pigmentazione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Tumori benigni, cisti e </a:t>
            </a:r>
            <a:r>
              <a:rPr lang="it-IT" dirty="0" err="1" smtClean="0"/>
              <a:t>amartomi</a:t>
            </a:r>
            <a:endParaRPr lang="it-IT" dirty="0" smtClean="0"/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Anomalie congenite</a:t>
            </a:r>
          </a:p>
          <a:p>
            <a:pPr marL="514350" indent="-514350">
              <a:buFont typeface="+mj-lt"/>
              <a:buAutoNum type="arabicPeriod"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8536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Simplex Cronico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4875" y="2693814"/>
            <a:ext cx="4791204" cy="383873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90141" y="1701025"/>
            <a:ext cx="2132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2"/>
              </a:buClr>
            </a:pPr>
            <a:endParaRPr lang="it-IT" sz="2800" b="1" dirty="0"/>
          </a:p>
        </p:txBody>
      </p:sp>
      <p:pic>
        <p:nvPicPr>
          <p:cNvPr id="8" name="Picture 5" descr="Psor-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68" y="3116008"/>
            <a:ext cx="571500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092509" y="197546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043019" y="1854913"/>
            <a:ext cx="34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Iperplasia epidermica ed epiteliale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84875" y="2496320"/>
            <a:ext cx="283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Bande verticali di collagene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971044" y="2521976"/>
            <a:ext cx="147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Ipercheratosi</a:t>
            </a:r>
            <a:endParaRPr lang="it-IT" dirty="0"/>
          </a:p>
        </p:txBody>
      </p:sp>
      <p:cxnSp>
        <p:nvCxnSpPr>
          <p:cNvPr id="13" name="Connettore 2 12"/>
          <p:cNvCxnSpPr/>
          <p:nvPr/>
        </p:nvCxnSpPr>
        <p:spPr>
          <a:xfrm>
            <a:off x="4605677" y="2224245"/>
            <a:ext cx="153950" cy="1803647"/>
          </a:xfrm>
          <a:prstGeom prst="straightConnector1">
            <a:avLst/>
          </a:prstGeom>
          <a:ln>
            <a:solidFill>
              <a:schemeClr val="tx2">
                <a:alpha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1577989" y="2865652"/>
            <a:ext cx="1847403" cy="2201283"/>
          </a:xfrm>
          <a:prstGeom prst="straightConnector1">
            <a:avLst/>
          </a:prstGeom>
          <a:ln>
            <a:solidFill>
              <a:schemeClr val="tx2">
                <a:alpha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6183666" y="3050318"/>
            <a:ext cx="1526673" cy="746676"/>
          </a:xfrm>
          <a:prstGeom prst="straightConnector1">
            <a:avLst/>
          </a:prstGeom>
          <a:ln>
            <a:solidFill>
              <a:srgbClr val="2F1F58">
                <a:alpha val="5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365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Simplex Cronico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4875" y="2693814"/>
            <a:ext cx="4791204" cy="383873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90141" y="1701025"/>
            <a:ext cx="74024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/>
              </a:buClr>
              <a:buFont typeface="Wingdings" charset="2"/>
              <a:buChar char="q"/>
            </a:pPr>
            <a:r>
              <a:rPr lang="it-IT" sz="2800" b="1" dirty="0" smtClean="0"/>
              <a:t>Terapia Medica</a:t>
            </a:r>
          </a:p>
          <a:p>
            <a:pPr marL="457200" indent="-457200">
              <a:buClr>
                <a:schemeClr val="bg2"/>
              </a:buClr>
              <a:buFont typeface="Wingdings" charset="2"/>
              <a:buChar char="ü"/>
            </a:pPr>
            <a:r>
              <a:rPr lang="it-IT" sz="2800" dirty="0" smtClean="0"/>
              <a:t>Allontanamento/rimozione potenziali agenti irritanti.</a:t>
            </a:r>
          </a:p>
          <a:p>
            <a:pPr marL="457200" indent="-457200">
              <a:buClr>
                <a:schemeClr val="bg2"/>
              </a:buClr>
              <a:buFont typeface="Wingdings" charset="2"/>
              <a:buChar char="ü"/>
            </a:pPr>
            <a:r>
              <a:rPr lang="it-IT" sz="2800" dirty="0" smtClean="0"/>
              <a:t>Corticosteroidi topici (media-alta potenza).</a:t>
            </a:r>
          </a:p>
          <a:p>
            <a:pPr marL="457200" indent="-457200">
              <a:buClr>
                <a:schemeClr val="bg2"/>
              </a:buClr>
              <a:buFont typeface="Wingdings" charset="2"/>
              <a:buChar char="ü"/>
            </a:pPr>
            <a:r>
              <a:rPr lang="it-IT" sz="2800" dirty="0" smtClean="0"/>
              <a:t>Evitare saponi/detergenti contenenti conservati, </a:t>
            </a:r>
            <a:r>
              <a:rPr lang="it-IT" sz="2800" dirty="0" err="1" smtClean="0"/>
              <a:t>parabeni</a:t>
            </a:r>
            <a:r>
              <a:rPr lang="it-IT" sz="2800" dirty="0" smtClean="0"/>
              <a:t>, profumi, alcoli.</a:t>
            </a:r>
          </a:p>
          <a:p>
            <a:pPr marL="457200" indent="-457200">
              <a:buClr>
                <a:schemeClr val="bg2"/>
              </a:buClr>
              <a:buFont typeface="Wingdings" charset="2"/>
              <a:buChar char="ü"/>
            </a:pPr>
            <a:r>
              <a:rPr lang="it-IT" sz="2800" dirty="0" smtClean="0"/>
              <a:t>Scoraggiare l’eccessivi lavaggi dell’area genitale o con acqua troppo calda.</a:t>
            </a:r>
          </a:p>
          <a:p>
            <a:pPr marL="457200" indent="-457200">
              <a:buClr>
                <a:schemeClr val="bg2"/>
              </a:buClr>
              <a:buFont typeface="Wingdings" charset="2"/>
              <a:buChar char="ü"/>
            </a:pPr>
            <a:r>
              <a:rPr lang="it-IT" sz="2800" smtClean="0"/>
              <a:t>Sconsigliare </a:t>
            </a:r>
            <a:r>
              <a:rPr lang="it-IT" sz="2800" dirty="0" smtClean="0"/>
              <a:t>tessuti sintetici</a:t>
            </a:r>
            <a:r>
              <a:rPr lang="it-IT" sz="2800" smtClean="0"/>
              <a:t>/ stretti.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092509" y="197546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3184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Planus</a:t>
            </a:r>
            <a:r>
              <a:rPr lang="it-IT" dirty="0" smtClean="0"/>
              <a:t> Vulvare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charset="2"/>
              <a:buChar char="Ø"/>
            </a:pPr>
            <a:r>
              <a:rPr lang="it-IT" dirty="0" smtClean="0"/>
              <a:t>Dermatosi flogogena cronica muco-cutanea non infettiva coinvolgente cute, mucose, unghie e cuoio capelluto, di probabile origine autoimmune.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A livello vulvare si distinguono 3 sottotipi: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dirty="0" smtClean="0"/>
              <a:t>Papulosquamoso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dirty="0" smtClean="0"/>
              <a:t>Erosivo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dirty="0" smtClean="0"/>
              <a:t>Ipertrofico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93005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Planus</a:t>
            </a:r>
            <a:r>
              <a:rPr lang="it-IT" dirty="0" smtClean="0"/>
              <a:t> Vulvare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3364" y="1761565"/>
            <a:ext cx="8249164" cy="475489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q"/>
            </a:pPr>
            <a:r>
              <a:rPr lang="it-IT" sz="2300" b="1" dirty="0" smtClean="0"/>
              <a:t>Epidemiologia: </a:t>
            </a:r>
          </a:p>
          <a:p>
            <a:pPr>
              <a:buFont typeface="Arial"/>
              <a:buChar char="•"/>
            </a:pPr>
            <a:r>
              <a:rPr lang="it-IT" sz="2300" dirty="0" smtClean="0"/>
              <a:t>0.5- 2% della popolazione generale.</a:t>
            </a:r>
          </a:p>
          <a:p>
            <a:pPr>
              <a:buFont typeface="Arial"/>
              <a:buChar char="•"/>
            </a:pPr>
            <a:r>
              <a:rPr lang="it-IT" sz="2300" dirty="0" smtClean="0"/>
              <a:t>Picco d’età: 50-60 anni</a:t>
            </a:r>
            <a:endParaRPr lang="it-IT" sz="2300" dirty="0" smtClean="0"/>
          </a:p>
          <a:p>
            <a:pPr marL="2054225" lvl="6" indent="0">
              <a:buNone/>
            </a:pPr>
            <a:endParaRPr lang="it-IT" sz="2300" dirty="0" smtClean="0"/>
          </a:p>
          <a:p>
            <a:pPr>
              <a:buFont typeface="Wingdings" charset="2"/>
              <a:buChar char="q"/>
            </a:pPr>
            <a:r>
              <a:rPr lang="it-IT" sz="2300" b="1" dirty="0" smtClean="0"/>
              <a:t>Etiologia: </a:t>
            </a:r>
            <a:r>
              <a:rPr lang="it-IT" sz="2300" dirty="0" smtClean="0"/>
              <a:t>sconosciuta. </a:t>
            </a:r>
          </a:p>
          <a:p>
            <a:pPr lvl="1">
              <a:buFont typeface="Wingdings" charset="2"/>
              <a:buChar char="ü"/>
            </a:pPr>
            <a:r>
              <a:rPr lang="it-IT" sz="2300" dirty="0" smtClean="0"/>
              <a:t>Probabilmente si tratta di una </a:t>
            </a:r>
            <a:r>
              <a:rPr lang="it-IT" sz="2300" i="1" dirty="0" smtClean="0"/>
              <a:t>alterata </a:t>
            </a:r>
            <a:r>
              <a:rPr lang="it-IT" sz="2300" i="1" dirty="0" err="1" smtClean="0"/>
              <a:t>immunoregolazione</a:t>
            </a:r>
            <a:r>
              <a:rPr lang="it-IT" sz="2300" i="1" dirty="0" smtClean="0"/>
              <a:t> </a:t>
            </a:r>
            <a:r>
              <a:rPr lang="it-IT" sz="2300" dirty="0" smtClean="0"/>
              <a:t>mediata dai linfociti T contro contro i </a:t>
            </a:r>
            <a:r>
              <a:rPr lang="it-IT" sz="2300" dirty="0" err="1" smtClean="0"/>
              <a:t>cheratinociti</a:t>
            </a:r>
            <a:r>
              <a:rPr lang="it-IT" sz="2300" dirty="0" smtClean="0"/>
              <a:t> epiteliali, i quali modificando i propri antigeni di membrana (agenti biologici, chimici, farmacologici etc..) innescano </a:t>
            </a:r>
            <a:r>
              <a:rPr lang="it-IT" sz="2300" u="sng" dirty="0" smtClean="0"/>
              <a:t>una reazione citotossica T-mediata</a:t>
            </a:r>
            <a:r>
              <a:rPr lang="it-IT" sz="2300" dirty="0" smtClean="0"/>
              <a:t>. </a:t>
            </a:r>
          </a:p>
          <a:p>
            <a:pPr marL="0" indent="0">
              <a:buNone/>
            </a:pPr>
            <a:r>
              <a:rPr lang="it-IT" sz="2300" dirty="0" smtClean="0"/>
              <a:t>Spesso è concomitante ad altre patologie autoimmuni e può coesistere con LP cutaneo, LP orale.</a:t>
            </a:r>
            <a:endParaRPr lang="it-IT" sz="2300" dirty="0" smtClean="0"/>
          </a:p>
          <a:p>
            <a:pPr marL="0" indent="0">
              <a:buNone/>
            </a:pPr>
            <a:r>
              <a:rPr lang="it-IT" sz="2000" dirty="0" smtClean="0"/>
              <a:t>     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7456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Planus</a:t>
            </a:r>
            <a:r>
              <a:rPr lang="it-IT" dirty="0" smtClean="0"/>
              <a:t> Vulvare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it-IT" sz="2000" b="1" dirty="0" smtClean="0"/>
              <a:t>Manifestazioni Cliniche</a:t>
            </a:r>
            <a:r>
              <a:rPr lang="it-IT" sz="2000" b="1" dirty="0" smtClean="0"/>
              <a:t>: </a:t>
            </a:r>
          </a:p>
          <a:p>
            <a:pPr>
              <a:buFont typeface="Wingdings" charset="2"/>
              <a:buChar char="Ø"/>
            </a:pPr>
            <a:r>
              <a:rPr lang="it-IT" sz="2000" b="1" dirty="0" smtClean="0"/>
              <a:t>Sintomi: </a:t>
            </a:r>
            <a:r>
              <a:rPr lang="it-IT" sz="2000" dirty="0" smtClean="0"/>
              <a:t>bruciore vulvare, prurito, </a:t>
            </a:r>
            <a:r>
              <a:rPr lang="it-IT" sz="2000" dirty="0" err="1" smtClean="0"/>
              <a:t>vulvodinia</a:t>
            </a:r>
            <a:r>
              <a:rPr lang="it-IT" sz="2000" dirty="0" smtClean="0"/>
              <a:t>, dispareunia, perdite vaginali “da irritazione” (resistenti alle terapie </a:t>
            </a:r>
            <a:r>
              <a:rPr lang="it-IT" sz="2000" dirty="0" err="1" smtClean="0"/>
              <a:t>antmicrobiche</a:t>
            </a:r>
            <a:r>
              <a:rPr lang="it-IT" sz="2000" dirty="0" smtClean="0"/>
              <a:t>).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I sintomi possono essere intermittenti o costanti.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Raramente </a:t>
            </a:r>
            <a:r>
              <a:rPr lang="it-IT" sz="2000" dirty="0" err="1" smtClean="0"/>
              <a:t>asintomaticità</a:t>
            </a:r>
            <a:endParaRPr lang="it-IT" sz="2000" dirty="0" smtClean="0"/>
          </a:p>
          <a:p>
            <a:pPr>
              <a:buFont typeface="Wingdings" charset="2"/>
              <a:buChar char="q"/>
            </a:pPr>
            <a:r>
              <a:rPr lang="it-IT" sz="2000" b="1" dirty="0" smtClean="0"/>
              <a:t>Diagnosi Differenziale</a:t>
            </a:r>
          </a:p>
          <a:p>
            <a:pPr>
              <a:buFont typeface="Wingdings" charset="2"/>
              <a:buChar char="Ø"/>
            </a:pPr>
            <a:endParaRPr lang="it-IT" sz="2000" b="1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84797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Planus</a:t>
            </a:r>
            <a:r>
              <a:rPr lang="it-IT" dirty="0" smtClean="0"/>
              <a:t> Vulvare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761565"/>
            <a:ext cx="4878337" cy="4289611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it-IT" sz="2000" b="1" dirty="0" smtClean="0"/>
              <a:t>Lichen </a:t>
            </a:r>
            <a:r>
              <a:rPr lang="it-IT" sz="2000" b="1" dirty="0" err="1" smtClean="0"/>
              <a:t>Planus</a:t>
            </a:r>
            <a:r>
              <a:rPr lang="it-IT" sz="2000" b="1" dirty="0" smtClean="0"/>
              <a:t> Papulosquamoso</a:t>
            </a:r>
          </a:p>
          <a:p>
            <a:pPr marL="628650" lvl="1" indent="-285750">
              <a:buFont typeface="Arial"/>
              <a:buChar char="•"/>
            </a:pPr>
            <a:r>
              <a:rPr lang="it-IT" sz="2000" dirty="0" smtClean="0"/>
              <a:t>Piccole papule poliedriche  piatte pruriginose, di colore violaceo, in sedi di cute cheratinizzata (monte di Venere, grandi labbra e area perianale.</a:t>
            </a:r>
          </a:p>
          <a:p>
            <a:pPr marL="628650" lvl="1" indent="-285750">
              <a:buFont typeface="Arial"/>
              <a:buChar char="•"/>
            </a:pPr>
            <a:r>
              <a:rPr lang="it-IT" sz="2000" dirty="0" smtClean="0"/>
              <a:t>Possono associarsi a striature biancastre reticolari a carico delle mucose.</a:t>
            </a:r>
          </a:p>
          <a:p>
            <a:pPr marL="628650" lvl="1" indent="-285750">
              <a:buFont typeface="Arial"/>
              <a:buChar char="•"/>
            </a:pPr>
            <a:r>
              <a:rPr lang="it-IT" sz="2000" dirty="0" smtClean="0"/>
              <a:t>NON c’è atrofia.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Picture 5" descr="derm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013" y="1761565"/>
            <a:ext cx="2622882" cy="320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271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Planus</a:t>
            </a:r>
            <a:r>
              <a:rPr lang="it-IT" dirty="0" smtClean="0"/>
              <a:t> Vulvare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7510" y="1761565"/>
            <a:ext cx="4092508" cy="4289611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it-IT" sz="2000" b="1" dirty="0" smtClean="0"/>
              <a:t>Lichen </a:t>
            </a:r>
            <a:r>
              <a:rPr lang="it-IT" sz="2000" b="1" dirty="0" err="1" smtClean="0"/>
              <a:t>Planus</a:t>
            </a:r>
            <a:r>
              <a:rPr lang="it-IT" sz="2000" b="1" dirty="0" smtClean="0"/>
              <a:t> Erosivo</a:t>
            </a:r>
          </a:p>
          <a:p>
            <a:pPr marL="800100" lvl="1" indent="-457200">
              <a:buFont typeface="Arial"/>
              <a:buChar char="•"/>
            </a:pPr>
            <a:r>
              <a:rPr lang="it-IT" sz="1800" dirty="0" smtClean="0"/>
              <a:t>Forma più comune </a:t>
            </a:r>
          </a:p>
          <a:p>
            <a:pPr marL="800100" lvl="1" indent="-457200">
              <a:buFont typeface="Arial"/>
              <a:buChar char="•"/>
            </a:pPr>
            <a:r>
              <a:rPr lang="it-IT" sz="1800" dirty="0" smtClean="0"/>
              <a:t>Dermatite cronica desquamativa-erosiva che spesso coinvolge la mucosa vaginale.</a:t>
            </a:r>
          </a:p>
          <a:p>
            <a:pPr marL="800100" lvl="1" indent="-457200">
              <a:buFont typeface="Arial"/>
              <a:buChar char="•"/>
            </a:pPr>
            <a:r>
              <a:rPr lang="it-IT" sz="1800" dirty="0" smtClean="0"/>
              <a:t>Aree eritematose ulcerate circondate a livello dei margini da strie reticolari (</a:t>
            </a:r>
            <a:r>
              <a:rPr lang="it-IT" sz="1800" i="1" dirty="0" smtClean="0"/>
              <a:t>strie di </a:t>
            </a:r>
            <a:r>
              <a:rPr lang="it-IT" sz="1800" i="1" dirty="0" err="1" smtClean="0"/>
              <a:t>Wickham</a:t>
            </a:r>
            <a:r>
              <a:rPr lang="it-IT" sz="1800" dirty="0" smtClean="0"/>
              <a:t>).</a:t>
            </a:r>
          </a:p>
          <a:p>
            <a:pPr marL="800100" lvl="1" indent="-457200">
              <a:buFont typeface="Arial"/>
              <a:buChar char="•"/>
            </a:pPr>
            <a:r>
              <a:rPr lang="it-IT" sz="1800" dirty="0" smtClean="0"/>
              <a:t>Fenomeni di cicatrizzazione progressiva alternati a fasi di </a:t>
            </a:r>
            <a:r>
              <a:rPr lang="it-IT" sz="1800" dirty="0" err="1" smtClean="0"/>
              <a:t>riesacerbazione</a:t>
            </a:r>
            <a:r>
              <a:rPr lang="it-IT" sz="1800" dirty="0" smtClean="0"/>
              <a:t> causano sovvertimento dell’architettura anatomica (stenosi severa della vagina e ostruzione uretrale).</a:t>
            </a:r>
          </a:p>
          <a:p>
            <a:pPr marL="342900" lvl="1" indent="0">
              <a:buNone/>
            </a:pPr>
            <a:endParaRPr lang="it-IT" sz="1800" dirty="0" smtClean="0"/>
          </a:p>
          <a:p>
            <a:pPr marL="0" indent="0">
              <a:buNone/>
            </a:pPr>
            <a:endParaRPr lang="it-IT" sz="2000" b="1" dirty="0" smtClean="0"/>
          </a:p>
        </p:txBody>
      </p:sp>
      <p:pic>
        <p:nvPicPr>
          <p:cNvPr id="5" name="Picture 5" descr="MKG-Bi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173" y="1761565"/>
            <a:ext cx="3903663" cy="263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4990552" y="4566655"/>
            <a:ext cx="3645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tx2"/>
                </a:solidFill>
              </a:rPr>
              <a:t>Sintomi comuni</a:t>
            </a:r>
            <a:r>
              <a:rPr lang="it-IT" b="1" dirty="0" smtClean="0"/>
              <a:t>:</a:t>
            </a:r>
          </a:p>
          <a:p>
            <a:r>
              <a:rPr lang="it-IT" dirty="0" smtClean="0"/>
              <a:t>Dispareunia. </a:t>
            </a:r>
            <a:r>
              <a:rPr lang="it-IT" dirty="0" err="1" smtClean="0"/>
              <a:t>Apareunia</a:t>
            </a:r>
            <a:r>
              <a:rPr lang="it-IT" dirty="0" smtClean="0"/>
              <a:t>.</a:t>
            </a:r>
          </a:p>
          <a:p>
            <a:r>
              <a:rPr lang="it-IT" dirty="0" smtClean="0"/>
              <a:t>Difficoltà alla minzione.</a:t>
            </a:r>
          </a:p>
          <a:p>
            <a:r>
              <a:rPr lang="it-IT" dirty="0" smtClean="0"/>
              <a:t>Disuria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64577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Planus</a:t>
            </a:r>
            <a:r>
              <a:rPr lang="it-IT" dirty="0" smtClean="0"/>
              <a:t> Vulvare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7510" y="1761565"/>
            <a:ext cx="4092508" cy="428961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it-IT" sz="2000" b="1" dirty="0" smtClean="0"/>
              <a:t>Lichen </a:t>
            </a:r>
            <a:r>
              <a:rPr lang="it-IT" sz="2000" b="1" dirty="0" err="1" smtClean="0"/>
              <a:t>Planus</a:t>
            </a:r>
            <a:r>
              <a:rPr lang="it-IT" sz="2000" b="1" dirty="0" smtClean="0"/>
              <a:t> Erosivo</a:t>
            </a:r>
          </a:p>
          <a:p>
            <a:pPr marL="628650" lvl="1" indent="-285750">
              <a:buFont typeface="Wingdings" charset="2"/>
              <a:buChar char="Ø"/>
            </a:pPr>
            <a:r>
              <a:rPr lang="it-IT" sz="1800" b="1" dirty="0" smtClean="0"/>
              <a:t>Coinvolgimento vaginale</a:t>
            </a:r>
          </a:p>
          <a:p>
            <a:pPr marL="342900" lvl="1" indent="0">
              <a:buNone/>
            </a:pPr>
            <a:r>
              <a:rPr lang="it-IT" sz="1800" dirty="0" smtClean="0"/>
              <a:t>Riportato nel 70% dei casi.</a:t>
            </a:r>
          </a:p>
          <a:p>
            <a:pPr marL="342900" lvl="1" indent="0">
              <a:buNone/>
            </a:pPr>
            <a:r>
              <a:rPr lang="it-IT" sz="1800" dirty="0" smtClean="0"/>
              <a:t>L’epitelio vaginale appare friabile e facilmente sanguinabile.</a:t>
            </a:r>
          </a:p>
          <a:p>
            <a:pPr marL="342900" lvl="1" indent="0">
              <a:buNone/>
            </a:pPr>
            <a:r>
              <a:rPr lang="it-IT" sz="1800" dirty="0" smtClean="0"/>
              <a:t>Si possono osservare aree di infiammazione e incremento delle perdite vaginali oppure diffusa e massiva flogosi della mucosa con essudato sieropurulento e/o pseudomembrane.</a:t>
            </a:r>
          </a:p>
          <a:p>
            <a:pPr marL="342900" lvl="1" indent="0">
              <a:buNone/>
            </a:pPr>
            <a:r>
              <a:rPr lang="it-IT" sz="1800" dirty="0" smtClean="0"/>
              <a:t>Sequele: formazione di sinechie e nei casi più gravi obliterazione della vagina.</a:t>
            </a:r>
          </a:p>
          <a:p>
            <a:pPr marL="342900" lvl="1" indent="0">
              <a:buNone/>
            </a:pPr>
            <a:endParaRPr lang="it-IT" sz="1800" dirty="0" smtClean="0"/>
          </a:p>
          <a:p>
            <a:pPr marL="0" indent="0">
              <a:buNone/>
            </a:pPr>
            <a:endParaRPr lang="it-IT" sz="2000" b="1" dirty="0" smtClean="0"/>
          </a:p>
        </p:txBody>
      </p:sp>
      <p:pic>
        <p:nvPicPr>
          <p:cNvPr id="5" name="Picture 5" descr="MKG-Bi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173" y="1761565"/>
            <a:ext cx="3903663" cy="263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915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Planus</a:t>
            </a:r>
            <a:r>
              <a:rPr lang="it-IT" dirty="0" smtClean="0"/>
              <a:t> Vulvare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7510" y="1761565"/>
            <a:ext cx="4092508" cy="4289611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 startAt="3"/>
            </a:pPr>
            <a:r>
              <a:rPr lang="it-IT" sz="2000" b="1" dirty="0" smtClean="0"/>
              <a:t>Lichen </a:t>
            </a:r>
            <a:r>
              <a:rPr lang="it-IT" sz="2000" b="1" dirty="0" err="1" smtClean="0"/>
              <a:t>Planus</a:t>
            </a:r>
            <a:r>
              <a:rPr lang="it-IT" sz="2000" b="1" dirty="0" smtClean="0"/>
              <a:t> Ipertrofico</a:t>
            </a:r>
          </a:p>
          <a:p>
            <a:pPr marL="628650" lvl="1" indent="-285750">
              <a:buFont typeface="Arial"/>
              <a:buChar char="•"/>
            </a:pPr>
            <a:r>
              <a:rPr lang="it-IT" sz="2000" dirty="0" smtClean="0"/>
              <a:t>Raro. </a:t>
            </a:r>
          </a:p>
          <a:p>
            <a:pPr marL="628650" lvl="1" indent="-285750">
              <a:buFont typeface="Arial"/>
              <a:buChar char="•"/>
            </a:pPr>
            <a:r>
              <a:rPr lang="it-IT" sz="2000" dirty="0" smtClean="0"/>
              <a:t>Lesioni ipercheratosiche ed ispessite.</a:t>
            </a:r>
          </a:p>
          <a:p>
            <a:pPr marL="628650" lvl="1" indent="-285750">
              <a:buFont typeface="Arial"/>
              <a:buChar char="•"/>
            </a:pPr>
            <a:r>
              <a:rPr lang="it-IT" sz="2000" dirty="0" smtClean="0"/>
              <a:t>Area cutanea perineale e perianale.</a:t>
            </a:r>
          </a:p>
          <a:p>
            <a:pPr marL="628650" lvl="1" indent="-285750">
              <a:buFont typeface="Arial"/>
              <a:buChar char="•"/>
            </a:pPr>
            <a:r>
              <a:rPr lang="it-IT" sz="2000" dirty="0" smtClean="0"/>
              <a:t>Diagnosi differenziale con:</a:t>
            </a:r>
          </a:p>
          <a:p>
            <a:pPr marL="977900" lvl="2" indent="-285750">
              <a:buFont typeface="Wingdings" charset="2"/>
              <a:buChar char="ü"/>
            </a:pPr>
            <a:r>
              <a:rPr lang="it-IT" sz="2000" dirty="0" smtClean="0"/>
              <a:t>SCC</a:t>
            </a:r>
          </a:p>
          <a:p>
            <a:pPr marL="977900" lvl="2" indent="-285750">
              <a:buFont typeface="Wingdings" charset="2"/>
              <a:buChar char="ü"/>
            </a:pPr>
            <a:r>
              <a:rPr lang="it-IT" sz="2000" dirty="0" smtClean="0"/>
              <a:t>Lesioni vulvari ipertrofiche</a:t>
            </a:r>
          </a:p>
          <a:p>
            <a:pPr marL="628650" lvl="1" indent="-285750">
              <a:buFont typeface="Arial"/>
              <a:buChar char="•"/>
            </a:pPr>
            <a:endParaRPr lang="it-IT" sz="1600" dirty="0" smtClean="0"/>
          </a:p>
          <a:p>
            <a:pPr marL="0" indent="0">
              <a:buNone/>
            </a:pPr>
            <a:endParaRPr lang="it-IT" sz="2000" b="1" dirty="0" smtClean="0"/>
          </a:p>
        </p:txBody>
      </p:sp>
      <p:pic>
        <p:nvPicPr>
          <p:cNvPr id="6" name="Picture 5" descr="hypertrophic1%20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32" y="1631576"/>
            <a:ext cx="3079004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2949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Planus</a:t>
            </a:r>
            <a:r>
              <a:rPr lang="it-IT" dirty="0" smtClean="0"/>
              <a:t> Vulvare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1701909"/>
          </a:xfrm>
        </p:spPr>
        <p:txBody>
          <a:bodyPr/>
          <a:lstStyle/>
          <a:p>
            <a:pPr>
              <a:buFont typeface="Wingdings" charset="2"/>
              <a:buChar char="q"/>
            </a:pPr>
            <a:r>
              <a:rPr lang="it-IT" dirty="0" smtClean="0"/>
              <a:t>Diagnosi</a:t>
            </a:r>
          </a:p>
          <a:p>
            <a:pPr lvl="1">
              <a:buFont typeface="Wingdings" charset="2"/>
              <a:buChar char="ü"/>
            </a:pPr>
            <a:r>
              <a:rPr lang="it-IT" sz="2400" dirty="0" smtClean="0"/>
              <a:t>Obiettività clinica</a:t>
            </a:r>
          </a:p>
          <a:p>
            <a:pPr lvl="1">
              <a:buFont typeface="Wingdings" charset="2"/>
              <a:buChar char="ü"/>
            </a:pPr>
            <a:r>
              <a:rPr lang="it-IT" sz="2400" dirty="0" smtClean="0"/>
              <a:t>Istologica su biopsia (punch 4 mm).</a:t>
            </a:r>
          </a:p>
          <a:p>
            <a:pPr marL="349250" lvl="1" indent="0">
              <a:buNone/>
            </a:pPr>
            <a:endParaRPr lang="it-IT" dirty="0" smtClean="0"/>
          </a:p>
        </p:txBody>
      </p:sp>
      <p:sp>
        <p:nvSpPr>
          <p:cNvPr id="5" name="CasellaDiTesto 4"/>
          <p:cNvSpPr txBox="1"/>
          <p:nvPr/>
        </p:nvSpPr>
        <p:spPr>
          <a:xfrm>
            <a:off x="792162" y="3489129"/>
            <a:ext cx="4698722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bg2"/>
              </a:buClr>
              <a:buFont typeface="Wingdings" charset="2"/>
              <a:buChar char="q"/>
            </a:pPr>
            <a:r>
              <a:rPr lang="it-IT" sz="2800" dirty="0" smtClean="0"/>
              <a:t>Diagnosi differenziale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r>
              <a:rPr lang="it-IT" dirty="0" smtClean="0"/>
              <a:t>LS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r>
              <a:rPr lang="it-IT" dirty="0" smtClean="0"/>
              <a:t>Malattie bollose autoimmuni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r>
              <a:rPr lang="it-IT" dirty="0" smtClean="0"/>
              <a:t>Vulvite plasmacellulare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r>
              <a:rPr lang="it-IT" dirty="0" smtClean="0"/>
              <a:t>Vaginite infiammatoria desquamativa 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r>
              <a:rPr lang="it-IT" dirty="0" smtClean="0"/>
              <a:t>Malattia di </a:t>
            </a:r>
            <a:r>
              <a:rPr lang="it-IT" dirty="0" err="1" smtClean="0"/>
              <a:t>Bechet</a:t>
            </a:r>
            <a:endParaRPr lang="it-IT" dirty="0" smtClean="0"/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r>
              <a:rPr lang="it-IT" dirty="0" smtClean="0"/>
              <a:t>Morbo di </a:t>
            </a:r>
            <a:r>
              <a:rPr lang="it-IT" dirty="0" err="1" smtClean="0"/>
              <a:t>Crohn</a:t>
            </a:r>
            <a:endParaRPr lang="it-IT" dirty="0" smtClean="0"/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r>
              <a:rPr lang="it-IT" dirty="0" smtClean="0"/>
              <a:t>Eritema Multiforme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r>
              <a:rPr lang="it-IT" dirty="0" smtClean="0"/>
              <a:t>Sindrome di </a:t>
            </a:r>
            <a:r>
              <a:rPr lang="it-IT" dirty="0" err="1" smtClean="0"/>
              <a:t>steven</a:t>
            </a:r>
            <a:r>
              <a:rPr lang="it-IT" dirty="0" smtClean="0"/>
              <a:t>-Johnson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endParaRPr lang="it-IT" dirty="0" smtClean="0"/>
          </a:p>
          <a:p>
            <a:pPr marL="914400" lvl="1" indent="-457200">
              <a:buClr>
                <a:schemeClr val="bg2"/>
              </a:buClr>
              <a:buFont typeface="Wingdings" charset="2"/>
              <a:buChar char="v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983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Patologia infiammatoria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0730" y="1761565"/>
            <a:ext cx="8042219" cy="4870347"/>
          </a:xfrm>
        </p:spPr>
        <p:txBody>
          <a:bodyPr numCol="2">
            <a:normAutofit fontScale="92500" lnSpcReduction="10000"/>
          </a:bodyPr>
          <a:lstStyle/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Lichen </a:t>
            </a:r>
            <a:r>
              <a:rPr lang="it-IT" sz="1600" dirty="0" err="1"/>
              <a:t>S</a:t>
            </a:r>
            <a:r>
              <a:rPr lang="it-IT" sz="1600" dirty="0" err="1" smtClean="0"/>
              <a:t>clerosus</a:t>
            </a:r>
            <a:endParaRPr lang="it-IT" sz="1600" dirty="0"/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Iperplasia squamosa (+/- atipica)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Lichen Simplex </a:t>
            </a:r>
            <a:r>
              <a:rPr lang="it-IT" sz="1600" dirty="0"/>
              <a:t>C</a:t>
            </a:r>
            <a:r>
              <a:rPr lang="it-IT" sz="1600" dirty="0" smtClean="0"/>
              <a:t>ronico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Dermatite primitiva irritativa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err="1" smtClean="0"/>
              <a:t>Intertrigo</a:t>
            </a:r>
            <a:endParaRPr lang="it-IT" sz="1600" dirty="0" smtClean="0"/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DAC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Eritema fisso da farmaci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Eritema Multiforme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err="1" smtClean="0"/>
              <a:t>Necrolisi</a:t>
            </a:r>
            <a:r>
              <a:rPr lang="it-IT" sz="1600" dirty="0" smtClean="0"/>
              <a:t> tossica epidermica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Dermatite atopica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Dermatite seborroica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Psoriasi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Malattia di </a:t>
            </a:r>
            <a:r>
              <a:rPr lang="it-IT" sz="1600" dirty="0" err="1" smtClean="0"/>
              <a:t>Reiter</a:t>
            </a:r>
            <a:endParaRPr lang="it-IT" sz="1600" dirty="0" smtClean="0"/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Lichen </a:t>
            </a:r>
            <a:r>
              <a:rPr lang="it-IT" sz="1600" dirty="0" err="1" smtClean="0"/>
              <a:t>Planus</a:t>
            </a:r>
            <a:endParaRPr lang="it-IT" sz="1600" dirty="0"/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Lupus eritematoso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Malattia di </a:t>
            </a:r>
            <a:r>
              <a:rPr lang="it-IT" sz="1600" dirty="0" err="1" smtClean="0"/>
              <a:t>Darier</a:t>
            </a:r>
            <a:endParaRPr lang="it-IT" sz="1600" dirty="0" smtClean="0"/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Malattia di </a:t>
            </a:r>
            <a:r>
              <a:rPr lang="it-IT" sz="1600" dirty="0" err="1" smtClean="0"/>
              <a:t>Bechet</a:t>
            </a:r>
            <a:r>
              <a:rPr lang="it-IT" sz="1600" dirty="0" smtClean="0"/>
              <a:t>/aftosi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err="1" smtClean="0"/>
              <a:t>Pioderma</a:t>
            </a:r>
            <a:r>
              <a:rPr lang="it-IT" sz="1600" dirty="0" smtClean="0"/>
              <a:t> gangrenoso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Morbo di </a:t>
            </a:r>
            <a:r>
              <a:rPr lang="it-IT" sz="1600" dirty="0" err="1" smtClean="0"/>
              <a:t>Crohn</a:t>
            </a:r>
            <a:endParaRPr lang="it-IT" sz="1600" dirty="0" smtClean="0"/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Idrosadenite suppurativa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Malattia di Fox-</a:t>
            </a:r>
            <a:r>
              <a:rPr lang="it-IT" sz="1600" dirty="0" err="1" smtClean="0"/>
              <a:t>Fordyce</a:t>
            </a:r>
            <a:endParaRPr lang="it-IT" sz="1600" dirty="0" smtClean="0"/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Vulvite plasmacellulare</a:t>
            </a:r>
          </a:p>
          <a:p>
            <a:pPr>
              <a:lnSpc>
                <a:spcPct val="60000"/>
              </a:lnSpc>
              <a:buFont typeface="+mj-lt"/>
              <a:buAutoNum type="arabicPeriod"/>
            </a:pPr>
            <a:r>
              <a:rPr lang="it-IT" sz="1600" dirty="0" smtClean="0"/>
              <a:t>Sindrome della </a:t>
            </a:r>
            <a:r>
              <a:rPr lang="it-IT" sz="1600" dirty="0" err="1" smtClean="0"/>
              <a:t>vestibolite</a:t>
            </a:r>
            <a:r>
              <a:rPr lang="it-IT" sz="1600" dirty="0" smtClean="0"/>
              <a:t> vulvare</a:t>
            </a:r>
          </a:p>
          <a:p>
            <a:pPr marL="0" indent="0">
              <a:lnSpc>
                <a:spcPct val="60000"/>
              </a:lnSpc>
              <a:buNone/>
            </a:pPr>
            <a:endParaRPr lang="it-IT" sz="1600" dirty="0" smtClean="0"/>
          </a:p>
          <a:p>
            <a:pPr marL="0" indent="0">
              <a:lnSpc>
                <a:spcPct val="60000"/>
              </a:lnSpc>
              <a:buNone/>
            </a:pPr>
            <a:endParaRPr lang="it-IT" sz="1600" dirty="0" smtClean="0"/>
          </a:p>
          <a:p>
            <a:pPr marL="0" indent="0">
              <a:buNone/>
            </a:pPr>
            <a:endParaRPr lang="it-IT" sz="1600" dirty="0" smtClean="0"/>
          </a:p>
          <a:p>
            <a:pPr marL="0" indent="0">
              <a:buNone/>
            </a:pPr>
            <a:endParaRPr lang="it-IT" sz="2500" dirty="0" smtClean="0"/>
          </a:p>
          <a:p>
            <a:pPr marL="0" indent="0">
              <a:buNone/>
            </a:pPr>
            <a:endParaRPr lang="it-IT" sz="2500" dirty="0" smtClean="0"/>
          </a:p>
          <a:p>
            <a:pPr marL="0" indent="0">
              <a:buNone/>
            </a:pPr>
            <a:endParaRPr lang="it-IT" sz="2500" dirty="0" smtClean="0"/>
          </a:p>
          <a:p>
            <a:pPr>
              <a:buFont typeface="+mj-lt"/>
              <a:buAutoNum type="arabicPeriod"/>
            </a:pPr>
            <a:endParaRPr lang="it-IT" sz="1800" dirty="0" smtClean="0"/>
          </a:p>
          <a:p>
            <a:pPr>
              <a:buFont typeface="+mj-lt"/>
              <a:buAutoNum type="arabicPeriod"/>
            </a:pPr>
            <a:endParaRPr lang="it-IT" sz="1800" dirty="0" smtClean="0"/>
          </a:p>
          <a:p>
            <a:pPr>
              <a:buFont typeface="+mj-lt"/>
              <a:buAutoNum type="arabicPeriod"/>
            </a:pPr>
            <a:endParaRPr lang="it-IT" sz="1800" dirty="0" smtClean="0"/>
          </a:p>
          <a:p>
            <a:pPr>
              <a:buFont typeface="+mj-lt"/>
              <a:buAutoNum type="arabicPeriod"/>
            </a:pPr>
            <a:endParaRPr lang="it-IT" sz="1800" dirty="0" smtClean="0"/>
          </a:p>
          <a:p>
            <a:pPr>
              <a:buFont typeface="+mj-lt"/>
              <a:buAutoNum type="arabicPeriod"/>
            </a:pPr>
            <a:endParaRPr lang="it-IT" sz="1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092509" y="1761565"/>
            <a:ext cx="4618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4328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Lichen </a:t>
            </a:r>
            <a:r>
              <a:rPr lang="it-IT" dirty="0" err="1" smtClean="0"/>
              <a:t>Planus</a:t>
            </a:r>
            <a:r>
              <a:rPr lang="it-IT" dirty="0" smtClean="0"/>
              <a:t> Vulvare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1701909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q"/>
            </a:pPr>
            <a:r>
              <a:rPr lang="it-IT" sz="2400" b="1" dirty="0" smtClean="0"/>
              <a:t>Terapia di I linea</a:t>
            </a:r>
          </a:p>
          <a:p>
            <a:pPr lvl="1">
              <a:buFont typeface="Wingdings" charset="2"/>
              <a:buChar char="ü"/>
            </a:pPr>
            <a:r>
              <a:rPr lang="it-IT" sz="2400" dirty="0" smtClean="0"/>
              <a:t>Corticosteroidi topici ad alta potenza (</a:t>
            </a:r>
            <a:r>
              <a:rPr lang="it-IT" sz="2400" dirty="0" err="1" smtClean="0"/>
              <a:t>clobetasolo</a:t>
            </a:r>
            <a:r>
              <a:rPr lang="it-IT" sz="2400" dirty="0" smtClean="0"/>
              <a:t> 0,05% o </a:t>
            </a:r>
            <a:r>
              <a:rPr lang="it-IT" sz="2400" dirty="0" err="1" smtClean="0"/>
              <a:t>alobetasolo</a:t>
            </a:r>
            <a:r>
              <a:rPr lang="it-IT" sz="2400" dirty="0" smtClean="0"/>
              <a:t> 0,05%)</a:t>
            </a:r>
          </a:p>
          <a:p>
            <a:pPr lvl="1">
              <a:buFont typeface="Wingdings" charset="2"/>
              <a:buChar char="ü"/>
            </a:pPr>
            <a:r>
              <a:rPr lang="it-IT" sz="2400" dirty="0" smtClean="0"/>
              <a:t>Schema terapeutico come per LS.</a:t>
            </a:r>
          </a:p>
          <a:p>
            <a:pPr lvl="1">
              <a:buFont typeface="Wingdings" charset="2"/>
              <a:buChar char="ü"/>
            </a:pPr>
            <a:r>
              <a:rPr lang="it-IT" sz="2400" dirty="0" smtClean="0"/>
              <a:t>Corticosteroidi </a:t>
            </a:r>
            <a:r>
              <a:rPr lang="it-IT" sz="2400" dirty="0" err="1" smtClean="0"/>
              <a:t>intravaginali</a:t>
            </a:r>
            <a:endParaRPr lang="it-IT" sz="2400" dirty="0" smtClean="0"/>
          </a:p>
        </p:txBody>
      </p:sp>
      <p:sp>
        <p:nvSpPr>
          <p:cNvPr id="3" name="CasellaDiTesto 2"/>
          <p:cNvSpPr txBox="1"/>
          <p:nvPr/>
        </p:nvSpPr>
        <p:spPr>
          <a:xfrm>
            <a:off x="676700" y="4284446"/>
            <a:ext cx="7413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/>
              </a:buClr>
              <a:buFont typeface="Wingdings" charset="2"/>
              <a:buChar char="q"/>
            </a:pPr>
            <a:r>
              <a:rPr lang="it-IT" sz="2400" b="1" dirty="0" smtClean="0"/>
              <a:t>Terapia di II linea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smtClean="0"/>
              <a:t>Inibitori della </a:t>
            </a:r>
            <a:r>
              <a:rPr lang="it-IT" sz="2400" dirty="0" err="1" smtClean="0"/>
              <a:t>calcineurina</a:t>
            </a:r>
            <a:r>
              <a:rPr lang="it-IT" sz="2400" dirty="0" smtClean="0"/>
              <a:t> topici (</a:t>
            </a:r>
            <a:r>
              <a:rPr lang="it-IT" sz="2400" dirty="0" err="1" smtClean="0"/>
              <a:t>tacrolimus</a:t>
            </a:r>
            <a:r>
              <a:rPr lang="it-IT" sz="2400" dirty="0" smtClean="0"/>
              <a:t>)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ü"/>
            </a:pPr>
            <a:r>
              <a:rPr lang="it-IT" sz="2400" dirty="0" smtClean="0"/>
              <a:t>Corticosteroidi per </a:t>
            </a:r>
            <a:r>
              <a:rPr lang="it-IT" sz="2400" dirty="0" err="1" smtClean="0"/>
              <a:t>os</a:t>
            </a:r>
            <a:r>
              <a:rPr lang="it-IT" sz="2400" dirty="0" smtClean="0"/>
              <a:t>/IM</a:t>
            </a:r>
          </a:p>
          <a:p>
            <a:pPr marL="914400" lvl="1" indent="-457200">
              <a:buClr>
                <a:schemeClr val="bg2"/>
              </a:buClr>
              <a:buFont typeface="Wingdings" charset="2"/>
              <a:buChar char="ü"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065425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Dermatite irritativa primitiva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U</a:t>
            </a:r>
            <a:r>
              <a:rPr lang="it-IT" dirty="0" smtClean="0"/>
              <a:t>tilizzo di agenti chimici (</a:t>
            </a:r>
            <a:r>
              <a:rPr lang="it-IT" dirty="0" err="1" smtClean="0"/>
              <a:t>eg</a:t>
            </a:r>
            <a:r>
              <a:rPr lang="it-IT" dirty="0" smtClean="0"/>
              <a:t>. saponi, detergenti …) ed irritanti (</a:t>
            </a:r>
            <a:r>
              <a:rPr lang="it-IT" dirty="0" err="1" smtClean="0"/>
              <a:t>eg</a:t>
            </a:r>
            <a:r>
              <a:rPr lang="it-IT" dirty="0" smtClean="0"/>
              <a:t>. coloranti, profumi …) contenuti nei prodotti per l’igiene intima.</a:t>
            </a:r>
          </a:p>
          <a:p>
            <a:r>
              <a:rPr lang="it-IT" dirty="0" smtClean="0"/>
              <a:t>Utilizzo esagerato ed ossessivo di detergenti.</a:t>
            </a:r>
          </a:p>
          <a:p>
            <a:r>
              <a:rPr lang="it-IT" dirty="0" smtClean="0"/>
              <a:t>Frizione dovuta ad abiti stretti</a:t>
            </a:r>
            <a:r>
              <a:rPr lang="it-IT" dirty="0"/>
              <a:t> </a:t>
            </a:r>
            <a:r>
              <a:rPr lang="it-IT" dirty="0" smtClean="0"/>
              <a:t>e/o sintetici.</a:t>
            </a:r>
          </a:p>
          <a:p>
            <a:r>
              <a:rPr lang="it-IT" dirty="0" smtClean="0"/>
              <a:t>Frizione dovuta ad attività sportive (ciclismo, equitazione…)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185752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Dermatite irritativa primitiva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6673" y="1761565"/>
            <a:ext cx="7570787" cy="42896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 smtClean="0"/>
              <a:t>Il meccanismo di azione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Agenti chimici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 smtClean="0"/>
          </a:p>
        </p:txBody>
      </p:sp>
      <p:sp>
        <p:nvSpPr>
          <p:cNvPr id="9" name="CasellaDiTesto 8"/>
          <p:cNvSpPr txBox="1"/>
          <p:nvPr/>
        </p:nvSpPr>
        <p:spPr>
          <a:xfrm>
            <a:off x="3164178" y="2934606"/>
            <a:ext cx="59798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Azione lipolitica + Denaturazione della cheratina epidermica</a:t>
            </a:r>
          </a:p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164178" y="4025418"/>
            <a:ext cx="59798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Azione lipolitica + Denaturazione della cheratina epidermica</a:t>
            </a:r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164178" y="5166622"/>
            <a:ext cx="2650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Azione citotossica diretta</a:t>
            </a:r>
          </a:p>
          <a:p>
            <a:endParaRPr lang="it-IT" dirty="0"/>
          </a:p>
        </p:txBody>
      </p:sp>
      <p:sp>
        <p:nvSpPr>
          <p:cNvPr id="12" name="Parentesi graffa chiusa 11"/>
          <p:cNvSpPr/>
          <p:nvPr/>
        </p:nvSpPr>
        <p:spPr>
          <a:xfrm>
            <a:off x="2758274" y="2629675"/>
            <a:ext cx="405904" cy="307864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76729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Dermatite irritativa primitiva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56922" y="63112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680008"/>
              </p:ext>
            </p:extLst>
          </p:nvPr>
        </p:nvGraphicFramePr>
        <p:xfrm>
          <a:off x="792163" y="1762125"/>
          <a:ext cx="7570787" cy="4289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3662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Dermatite Allergica da Contatto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2274672"/>
            <a:ext cx="7570787" cy="4289611"/>
          </a:xfrm>
        </p:spPr>
        <p:txBody>
          <a:bodyPr/>
          <a:lstStyle/>
          <a:p>
            <a:pPr>
              <a:buFont typeface="Wingdings" charset="2"/>
              <a:buChar char="Ø"/>
            </a:pPr>
            <a:r>
              <a:rPr lang="it-IT" dirty="0" smtClean="0"/>
              <a:t>Reazione da ipersensibilità di tipo IV.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Contatto con un agente cui il paziente è già stato sensibilizzato.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Sviluppo in 24-48 ore dall’esposizione.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Sintomi: prurito, bruciore.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909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Dermatite Allergica da Contatto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2280702"/>
            <a:ext cx="7570787" cy="3933926"/>
          </a:xfrm>
          <a:ln>
            <a:solidFill>
              <a:schemeClr val="accent1"/>
            </a:solidFill>
          </a:ln>
        </p:spPr>
        <p:txBody>
          <a:bodyPr numCol="2">
            <a:normAutofit/>
          </a:bodyPr>
          <a:lstStyle/>
          <a:p>
            <a:pPr>
              <a:buFont typeface="Arial"/>
              <a:buChar char="•"/>
            </a:pPr>
            <a:r>
              <a:rPr lang="it-IT" sz="1800" dirty="0" smtClean="0"/>
              <a:t>Antibiotici  (neomicina, </a:t>
            </a:r>
            <a:r>
              <a:rPr lang="it-IT" sz="1800" dirty="0" err="1" smtClean="0"/>
              <a:t>clindamicina</a:t>
            </a:r>
            <a:r>
              <a:rPr lang="it-IT" sz="1800" dirty="0" smtClean="0"/>
              <a:t>, tetracicline…)</a:t>
            </a:r>
          </a:p>
          <a:p>
            <a:pPr>
              <a:buFont typeface="Arial"/>
              <a:buChar char="•"/>
            </a:pPr>
            <a:r>
              <a:rPr lang="it-IT" sz="1800" dirty="0" smtClean="0"/>
              <a:t>Anestetici  (benzocaina, lidocaina, </a:t>
            </a:r>
            <a:r>
              <a:rPr lang="it-IT" sz="1800" dirty="0" err="1" smtClean="0"/>
              <a:t>prilocaina</a:t>
            </a:r>
            <a:r>
              <a:rPr lang="it-IT" sz="1800" dirty="0" smtClean="0"/>
              <a:t>…)</a:t>
            </a:r>
          </a:p>
          <a:p>
            <a:pPr>
              <a:buFont typeface="Arial"/>
              <a:buChar char="•"/>
            </a:pPr>
            <a:r>
              <a:rPr lang="it-IT" sz="1800" dirty="0" smtClean="0"/>
              <a:t>Antistaminici (</a:t>
            </a:r>
            <a:r>
              <a:rPr lang="it-IT" sz="1800" dirty="0" err="1" smtClean="0"/>
              <a:t>prometazina</a:t>
            </a:r>
            <a:r>
              <a:rPr lang="it-IT" sz="1800" dirty="0" smtClean="0"/>
              <a:t>, </a:t>
            </a:r>
            <a:r>
              <a:rPr lang="it-IT" sz="1800" dirty="0" err="1" smtClean="0"/>
              <a:t>difenilenediamina</a:t>
            </a:r>
            <a:r>
              <a:rPr lang="it-IT" sz="1800" dirty="0" smtClean="0"/>
              <a:t>, </a:t>
            </a:r>
            <a:r>
              <a:rPr lang="it-IT" sz="1800" dirty="0" err="1" smtClean="0"/>
              <a:t>fenilenediamina</a:t>
            </a:r>
            <a:r>
              <a:rPr lang="it-IT" sz="1800" dirty="0" smtClean="0"/>
              <a:t>…)</a:t>
            </a:r>
          </a:p>
          <a:p>
            <a:pPr>
              <a:buFont typeface="Arial"/>
              <a:buChar char="•"/>
            </a:pPr>
            <a:r>
              <a:rPr lang="it-IT" sz="1800" dirty="0" smtClean="0"/>
              <a:t>Antisettici </a:t>
            </a:r>
          </a:p>
          <a:p>
            <a:pPr>
              <a:buFont typeface="Arial"/>
              <a:buChar char="•"/>
            </a:pPr>
            <a:r>
              <a:rPr lang="it-IT" sz="1800" dirty="0" smtClean="0"/>
              <a:t>Idratanti contenenti lanolina</a:t>
            </a:r>
          </a:p>
          <a:p>
            <a:pPr>
              <a:buFont typeface="Arial"/>
              <a:buChar char="•"/>
            </a:pPr>
            <a:r>
              <a:rPr lang="it-IT" sz="1800" dirty="0" smtClean="0"/>
              <a:t>Nichel</a:t>
            </a:r>
          </a:p>
          <a:p>
            <a:pPr>
              <a:buFont typeface="Arial"/>
              <a:buChar char="•"/>
            </a:pPr>
            <a:r>
              <a:rPr lang="it-IT" sz="1800" dirty="0" smtClean="0"/>
              <a:t>Profumi</a:t>
            </a:r>
          </a:p>
          <a:p>
            <a:pPr>
              <a:buFont typeface="Arial"/>
              <a:buChar char="•"/>
            </a:pPr>
            <a:r>
              <a:rPr lang="it-IT" sz="1800" dirty="0" smtClean="0"/>
              <a:t>Gomma (guanti, condom, diaframma…)</a:t>
            </a:r>
          </a:p>
          <a:p>
            <a:pPr>
              <a:buFont typeface="Arial"/>
              <a:buChar char="•"/>
            </a:pPr>
            <a:r>
              <a:rPr lang="it-IT" sz="1800" dirty="0" smtClean="0"/>
              <a:t>Coloranti dei tessuti</a:t>
            </a:r>
          </a:p>
          <a:p>
            <a:pPr>
              <a:buFont typeface="Arial"/>
              <a:buChar char="•"/>
            </a:pPr>
            <a:r>
              <a:rPr lang="it-IT" sz="1800" dirty="0" smtClean="0"/>
              <a:t>Conservanti  (</a:t>
            </a:r>
            <a:r>
              <a:rPr lang="it-IT" sz="1800" dirty="0" err="1" smtClean="0"/>
              <a:t>parabeni</a:t>
            </a:r>
            <a:r>
              <a:rPr lang="it-IT" sz="1800" dirty="0" smtClean="0"/>
              <a:t>…)</a:t>
            </a:r>
            <a:endParaRPr lang="it-IT" sz="1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091832" y="1593304"/>
            <a:ext cx="28202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Allergeni Topici</a:t>
            </a:r>
            <a:endParaRPr lang="it-IT" sz="32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15801" y="6381454"/>
            <a:ext cx="7877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i="1" dirty="0" smtClean="0"/>
              <a:t>Nardelli A, </a:t>
            </a:r>
            <a:r>
              <a:rPr lang="it-IT" sz="1200" i="1" dirty="0" err="1" smtClean="0"/>
              <a:t>Degreef</a:t>
            </a:r>
            <a:r>
              <a:rPr lang="it-IT" sz="1200" i="1" dirty="0" smtClean="0"/>
              <a:t> H, </a:t>
            </a:r>
            <a:r>
              <a:rPr lang="it-IT" sz="1200" i="1" dirty="0" err="1" smtClean="0"/>
              <a:t>Goossens</a:t>
            </a:r>
            <a:r>
              <a:rPr lang="it-IT" sz="1200" i="1" dirty="0" smtClean="0"/>
              <a:t> A. </a:t>
            </a:r>
            <a:r>
              <a:rPr lang="it-IT" sz="1200" i="1" dirty="0" err="1" smtClean="0"/>
              <a:t>Contact</a:t>
            </a:r>
            <a:r>
              <a:rPr lang="it-IT" sz="1200" i="1" dirty="0" smtClean="0"/>
              <a:t> </a:t>
            </a:r>
            <a:r>
              <a:rPr lang="it-IT" sz="1200" i="1" dirty="0" err="1" smtClean="0"/>
              <a:t>allergic</a:t>
            </a:r>
            <a:r>
              <a:rPr lang="it-IT" sz="1200" i="1" dirty="0" smtClean="0"/>
              <a:t> </a:t>
            </a:r>
            <a:r>
              <a:rPr lang="it-IT" sz="1200" i="1" dirty="0" err="1" smtClean="0"/>
              <a:t>reactions</a:t>
            </a:r>
            <a:r>
              <a:rPr lang="it-IT" sz="1200" i="1" dirty="0" smtClean="0"/>
              <a:t> of the vulva: a 14-year </a:t>
            </a:r>
            <a:r>
              <a:rPr lang="it-IT" sz="1200" i="1" dirty="0" err="1" smtClean="0"/>
              <a:t>review</a:t>
            </a:r>
            <a:r>
              <a:rPr lang="it-IT" sz="1200" i="1" dirty="0" smtClean="0"/>
              <a:t>. </a:t>
            </a:r>
            <a:r>
              <a:rPr lang="it-IT" sz="1200" i="1" dirty="0" err="1" smtClean="0"/>
              <a:t>Dermatitis</a:t>
            </a:r>
            <a:r>
              <a:rPr lang="it-IT" sz="1200" i="1" dirty="0" smtClean="0"/>
              <a:t>. 2004 </a:t>
            </a:r>
            <a:r>
              <a:rPr lang="it-IT" sz="1200" i="1" dirty="0" err="1" smtClean="0"/>
              <a:t>Sep</a:t>
            </a:r>
            <a:r>
              <a:rPr lang="it-IT" sz="1200" i="1" dirty="0" smtClean="0"/>
              <a:t>. 15(3):131-6</a:t>
            </a:r>
            <a:r>
              <a:rPr lang="it-IT" sz="1200" dirty="0" smtClean="0"/>
              <a:t>.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6778847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Psoriasi vulvare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4344412"/>
          </a:xfrm>
        </p:spPr>
        <p:txBody>
          <a:bodyPr>
            <a:normAutofit fontScale="92500" lnSpcReduction="10000"/>
          </a:bodyPr>
          <a:lstStyle/>
          <a:p>
            <a:r>
              <a:rPr lang="it-IT" sz="2000" dirty="0" smtClean="0"/>
              <a:t>Malattia </a:t>
            </a:r>
            <a:r>
              <a:rPr lang="it-IT" sz="2000" dirty="0" err="1" smtClean="0"/>
              <a:t>eritemato</a:t>
            </a:r>
            <a:r>
              <a:rPr lang="it-IT" sz="2000" dirty="0" smtClean="0"/>
              <a:t>-squamosa ad andamento cronico-recidivante.</a:t>
            </a:r>
          </a:p>
          <a:p>
            <a:r>
              <a:rPr lang="it-IT" sz="2000" dirty="0" smtClean="0"/>
              <a:t>Malattia ereditaria nel 30% associata ad </a:t>
            </a:r>
            <a:r>
              <a:rPr lang="it-IT" sz="2000" dirty="0" err="1" smtClean="0"/>
              <a:t>aplotipi</a:t>
            </a:r>
            <a:r>
              <a:rPr lang="it-IT" sz="2000" dirty="0" smtClean="0"/>
              <a:t> HLA-B (13, 17, 27)  eCW7,  con </a:t>
            </a:r>
            <a:r>
              <a:rPr lang="it-IT" sz="2000" dirty="0" err="1" smtClean="0"/>
              <a:t>etiopatogenesi</a:t>
            </a:r>
            <a:r>
              <a:rPr lang="it-IT" sz="2000" dirty="0" smtClean="0"/>
              <a:t> multifattoriale e “</a:t>
            </a:r>
            <a:r>
              <a:rPr lang="it-IT" sz="2000" dirty="0" err="1" smtClean="0"/>
              <a:t>predismoposzione</a:t>
            </a:r>
            <a:r>
              <a:rPr lang="it-IT" sz="2000" dirty="0" smtClean="0"/>
              <a:t> genetica.</a:t>
            </a:r>
          </a:p>
          <a:p>
            <a:r>
              <a:rPr lang="it-IT" sz="2000" dirty="0" smtClean="0"/>
              <a:t>Caratteristiche delle lesioni: placche eritematose con scaglie bianco-argentee.</a:t>
            </a:r>
          </a:p>
          <a:p>
            <a:r>
              <a:rPr lang="it-IT" sz="2000" dirty="0" smtClean="0"/>
              <a:t>Coinvolgimento vulvare: </a:t>
            </a:r>
            <a:r>
              <a:rPr lang="it-IT" sz="2000" i="1" u="sng" dirty="0"/>
              <a:t>F</a:t>
            </a:r>
            <a:r>
              <a:rPr lang="it-IT" sz="2000" i="1" u="sng" dirty="0" smtClean="0"/>
              <a:t>enomeno di </a:t>
            </a:r>
            <a:r>
              <a:rPr lang="it-IT" sz="2000" i="1" u="sng" dirty="0" err="1" smtClean="0"/>
              <a:t>Koebner</a:t>
            </a:r>
            <a:r>
              <a:rPr lang="it-IT" sz="2000" u="sng" dirty="0" smtClean="0"/>
              <a:t> : </a:t>
            </a:r>
          </a:p>
          <a:p>
            <a:pPr marL="0" indent="0" algn="ctr">
              <a:buNone/>
            </a:pPr>
            <a:r>
              <a:rPr lang="it-IT" sz="2000" dirty="0"/>
              <a:t>	</a:t>
            </a:r>
            <a:r>
              <a:rPr lang="it-IT" sz="2000" i="1" dirty="0"/>
              <a:t>P</a:t>
            </a:r>
            <a:r>
              <a:rPr lang="it-IT" sz="2000" i="1" dirty="0" smtClean="0"/>
              <a:t>eggioramento e/o comparsa di nuove lesioni a seguito di 	evento traumatico fisico, chimico</a:t>
            </a:r>
            <a:r>
              <a:rPr lang="it-IT" sz="2000" i="1" dirty="0"/>
              <a:t> </a:t>
            </a:r>
            <a:r>
              <a:rPr lang="it-IT" sz="2000" i="1" dirty="0" smtClean="0"/>
              <a:t>od infettivo.</a:t>
            </a:r>
          </a:p>
          <a:p>
            <a:r>
              <a:rPr lang="it-IT" sz="2000" dirty="0"/>
              <a:t>Z</a:t>
            </a:r>
            <a:r>
              <a:rPr lang="it-IT" sz="2000" dirty="0" smtClean="0"/>
              <a:t>one di frizione/sfregamento</a:t>
            </a:r>
          </a:p>
        </p:txBody>
      </p:sp>
    </p:spTree>
    <p:extLst>
      <p:ext uri="{BB962C8B-B14F-4D97-AF65-F5344CB8AC3E}">
        <p14:creationId xmlns:p14="http://schemas.microsoft.com/office/powerpoint/2010/main" val="35617467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Psoriasi vulvare</a:t>
            </a:r>
            <a:endParaRPr lang="it-IT" dirty="0"/>
          </a:p>
        </p:txBody>
      </p:sp>
      <p:pic>
        <p:nvPicPr>
          <p:cNvPr id="4" name="Segnaposto contenuto 3" descr="psoriasi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3" b="16833"/>
          <a:stretch>
            <a:fillRect/>
          </a:stretch>
        </p:blipFill>
        <p:spPr>
          <a:xfrm>
            <a:off x="1395135" y="1616288"/>
            <a:ext cx="3452241" cy="2424431"/>
          </a:xfrm>
          <a:ln w="38100" cmpd="sng">
            <a:solidFill>
              <a:schemeClr val="accent1"/>
            </a:solidFill>
          </a:ln>
        </p:spPr>
      </p:pic>
      <p:pic>
        <p:nvPicPr>
          <p:cNvPr id="5" name="Immagine 4" descr="psoriasi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79" y="4222237"/>
            <a:ext cx="3452241" cy="2294225"/>
          </a:xfrm>
          <a:prstGeom prst="rect">
            <a:avLst/>
          </a:prstGeom>
          <a:ln w="38100" cmpd="sng">
            <a:solidFill>
              <a:srgbClr val="8C73D0"/>
            </a:solidFill>
          </a:ln>
        </p:spPr>
      </p:pic>
      <p:pic>
        <p:nvPicPr>
          <p:cNvPr id="6" name="Immagine 5" descr="psoriasi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26" y="2093549"/>
            <a:ext cx="2998989" cy="3894339"/>
          </a:xfrm>
          <a:prstGeom prst="rect">
            <a:avLst/>
          </a:prstGeom>
          <a:ln w="38100" cmpd="sng">
            <a:solidFill>
              <a:srgbClr val="8C73D0"/>
            </a:solidFill>
          </a:ln>
        </p:spPr>
      </p:pic>
    </p:spTree>
    <p:extLst>
      <p:ext uri="{BB962C8B-B14F-4D97-AF65-F5344CB8AC3E}">
        <p14:creationId xmlns:p14="http://schemas.microsoft.com/office/powerpoint/2010/main" val="15702503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Malattia di </a:t>
            </a:r>
            <a:r>
              <a:rPr lang="it-IT" dirty="0" err="1" smtClean="0"/>
              <a:t>Reiter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Spondiloartropatia</a:t>
            </a:r>
            <a:r>
              <a:rPr lang="it-IT" dirty="0" smtClean="0"/>
              <a:t> sieronegativa associata, nella sua forma sessualmente trasmessa, a infezione da </a:t>
            </a:r>
            <a:r>
              <a:rPr lang="it-IT" i="1" dirty="0" err="1" smtClean="0"/>
              <a:t>Chlamydia</a:t>
            </a:r>
            <a:r>
              <a:rPr lang="it-IT" i="1" dirty="0" smtClean="0"/>
              <a:t> </a:t>
            </a:r>
            <a:r>
              <a:rPr lang="it-IT" i="1" dirty="0" err="1" smtClean="0"/>
              <a:t>Trachomatis</a:t>
            </a:r>
            <a:r>
              <a:rPr lang="it-IT" i="1" dirty="0" smtClean="0"/>
              <a:t>.</a:t>
            </a:r>
          </a:p>
          <a:p>
            <a:r>
              <a:rPr lang="it-IT" dirty="0" smtClean="0"/>
              <a:t>Lesioni muco-cutanee, piccole ulcere superficiali, non dolenti.</a:t>
            </a:r>
          </a:p>
          <a:p>
            <a:r>
              <a:rPr lang="it-IT" dirty="0" smtClean="0"/>
              <a:t>Si associa a: </a:t>
            </a:r>
            <a:r>
              <a:rPr lang="it-IT" dirty="0" err="1" smtClean="0"/>
              <a:t>entesopatia</a:t>
            </a:r>
            <a:r>
              <a:rPr lang="it-IT" dirty="0" smtClean="0"/>
              <a:t>, cervicite, uretrite, congiuntivite</a:t>
            </a:r>
          </a:p>
        </p:txBody>
      </p:sp>
    </p:spTree>
    <p:extLst>
      <p:ext uri="{BB962C8B-B14F-4D97-AF65-F5344CB8AC3E}">
        <p14:creationId xmlns:p14="http://schemas.microsoft.com/office/powerpoint/2010/main" val="10086584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Lupus eritematoso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Malattia cronica autoimmune legata alla presenza HLA-DR3 +/- deficit di frazioni del complemento e/o produzione di </a:t>
            </a:r>
            <a:r>
              <a:rPr lang="it-IT" dirty="0" err="1" smtClean="0"/>
              <a:t>IgA</a:t>
            </a:r>
            <a:r>
              <a:rPr lang="it-IT" dirty="0" smtClean="0"/>
              <a:t>.</a:t>
            </a:r>
          </a:p>
          <a:p>
            <a:r>
              <a:rPr lang="it-IT" dirty="0" smtClean="0"/>
              <a:t>Lesioni cutanee e muco-cutanee: rotondeggianti, </a:t>
            </a:r>
            <a:r>
              <a:rPr lang="it-IT" dirty="0" err="1" smtClean="0"/>
              <a:t>rosso-violacee</a:t>
            </a:r>
            <a:r>
              <a:rPr lang="it-IT" dirty="0" smtClean="0"/>
              <a:t>, </a:t>
            </a:r>
            <a:r>
              <a:rPr lang="it-IT" dirty="0" err="1" smtClean="0"/>
              <a:t>simil</a:t>
            </a:r>
            <a:r>
              <a:rPr lang="it-IT" dirty="0" smtClean="0"/>
              <a:t> ulcerative, dolenti e pruriginose.</a:t>
            </a:r>
          </a:p>
          <a:p>
            <a:r>
              <a:rPr lang="it-IT" dirty="0" smtClean="0"/>
              <a:t>Si associano a sintomi classici della malattia: febbre, artrite, nefrite, pleurite, anemia emolitica, </a:t>
            </a:r>
            <a:r>
              <a:rPr lang="it-IT" dirty="0" err="1" smtClean="0"/>
              <a:t>etc</a:t>
            </a:r>
            <a:r>
              <a:rPr lang="it-IT" dirty="0" smtClean="0"/>
              <a:t>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222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Patologia infiammatoria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0730" y="1761565"/>
            <a:ext cx="8672527" cy="4870347"/>
          </a:xfrm>
        </p:spPr>
        <p:txBody>
          <a:bodyPr numCol="1">
            <a:normAutofit/>
          </a:bodyPr>
          <a:lstStyle/>
          <a:p>
            <a:pPr marL="0" indent="0">
              <a:lnSpc>
                <a:spcPct val="60000"/>
              </a:lnSpc>
              <a:buNone/>
            </a:pPr>
            <a:endParaRPr lang="it-IT" sz="1600" dirty="0" smtClean="0"/>
          </a:p>
          <a:p>
            <a:pPr marL="0" indent="0">
              <a:lnSpc>
                <a:spcPct val="60000"/>
              </a:lnSpc>
              <a:buNone/>
            </a:pPr>
            <a:r>
              <a:rPr lang="it-IT" sz="2000" dirty="0" smtClean="0"/>
              <a:t>Cisti da inclusione (sebacee)                                        Dermatite Seborroica                       </a:t>
            </a:r>
          </a:p>
          <a:p>
            <a:pPr marL="0" indent="0">
              <a:buNone/>
            </a:pPr>
            <a:endParaRPr lang="it-IT" sz="1600" dirty="0" smtClean="0"/>
          </a:p>
          <a:p>
            <a:pPr marL="0" indent="0">
              <a:buNone/>
            </a:pPr>
            <a:endParaRPr lang="it-IT" sz="2500" dirty="0" smtClean="0"/>
          </a:p>
          <a:p>
            <a:pPr marL="0" indent="0">
              <a:buNone/>
            </a:pPr>
            <a:endParaRPr lang="it-IT" sz="2500" dirty="0" smtClean="0"/>
          </a:p>
          <a:p>
            <a:pPr marL="0" indent="0">
              <a:buNone/>
            </a:pPr>
            <a:endParaRPr lang="it-IT" sz="2500" dirty="0" smtClean="0"/>
          </a:p>
          <a:p>
            <a:pPr>
              <a:buFont typeface="+mj-lt"/>
              <a:buAutoNum type="arabicPeriod"/>
            </a:pPr>
            <a:endParaRPr lang="it-IT" sz="1800" dirty="0" smtClean="0"/>
          </a:p>
          <a:p>
            <a:pPr>
              <a:buFont typeface="+mj-lt"/>
              <a:buAutoNum type="arabicPeriod"/>
            </a:pPr>
            <a:endParaRPr lang="it-IT" sz="1800" dirty="0" smtClean="0"/>
          </a:p>
          <a:p>
            <a:pPr>
              <a:buFont typeface="+mj-lt"/>
              <a:buAutoNum type="arabicPeriod"/>
            </a:pPr>
            <a:endParaRPr lang="it-IT" sz="1800" dirty="0" smtClean="0"/>
          </a:p>
          <a:p>
            <a:pPr>
              <a:buFont typeface="+mj-lt"/>
              <a:buAutoNum type="arabicPeriod"/>
            </a:pPr>
            <a:endParaRPr lang="it-IT" sz="1800" dirty="0" smtClean="0"/>
          </a:p>
          <a:p>
            <a:pPr>
              <a:buFont typeface="+mj-lt"/>
              <a:buAutoNum type="arabicPeriod"/>
            </a:pPr>
            <a:endParaRPr lang="it-IT" sz="1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092509" y="1761565"/>
            <a:ext cx="4618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5" name="Immagine 4" descr="Cisti_inclusion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30" y="2633585"/>
            <a:ext cx="4368800" cy="3998327"/>
          </a:xfrm>
          <a:prstGeom prst="rect">
            <a:avLst/>
          </a:prstGeom>
        </p:spPr>
      </p:pic>
      <p:pic>
        <p:nvPicPr>
          <p:cNvPr id="6" name="Immagine 5" descr="Dermatiteseborroic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064" y="2633585"/>
            <a:ext cx="3925730" cy="399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23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Malattia di </a:t>
            </a:r>
            <a:r>
              <a:rPr lang="it-IT" dirty="0" err="1" smtClean="0"/>
              <a:t>Darier</a:t>
            </a:r>
            <a:r>
              <a:rPr lang="it-IT" dirty="0" smtClean="0"/>
              <a:t>- White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 smtClean="0"/>
              <a:t>Malattia autosomica dominante caratterizzata da alterazioni della cheratinizzazione. </a:t>
            </a:r>
          </a:p>
          <a:p>
            <a:r>
              <a:rPr lang="it-IT" sz="2000" dirty="0" smtClean="0"/>
              <a:t>Caratterizzata da: papule cheratosiche cutanee e aree leucoplasiche mucose.</a:t>
            </a:r>
          </a:p>
          <a:p>
            <a:endParaRPr lang="it-IT" dirty="0"/>
          </a:p>
        </p:txBody>
      </p:sp>
      <p:pic>
        <p:nvPicPr>
          <p:cNvPr id="4" name="Immagine 3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47" y="3698232"/>
            <a:ext cx="2124243" cy="1418765"/>
          </a:xfrm>
          <a:prstGeom prst="rect">
            <a:avLst/>
          </a:prstGeom>
          <a:ln w="38100" cmpd="sng">
            <a:solidFill>
              <a:srgbClr val="8C73D0"/>
            </a:solidFill>
          </a:ln>
        </p:spPr>
      </p:pic>
      <p:pic>
        <p:nvPicPr>
          <p:cNvPr id="5" name="Immagine 4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319" y="3571621"/>
            <a:ext cx="3416300" cy="2374900"/>
          </a:xfrm>
          <a:prstGeom prst="rect">
            <a:avLst/>
          </a:prstGeom>
          <a:ln w="38100" cmpd="sng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97641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Cisti Mucose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2" y="2107913"/>
            <a:ext cx="7570787" cy="4289611"/>
          </a:xfrm>
        </p:spPr>
        <p:txBody>
          <a:bodyPr/>
          <a:lstStyle/>
          <a:p>
            <a:pPr>
              <a:buFont typeface="Wingdings" charset="2"/>
              <a:buChar char="Ø"/>
            </a:pPr>
            <a:r>
              <a:rPr lang="it-IT" dirty="0" smtClean="0"/>
              <a:t>Sono cisti </a:t>
            </a:r>
            <a:r>
              <a:rPr lang="it-IT" dirty="0" err="1" smtClean="0"/>
              <a:t>disontogeniche</a:t>
            </a:r>
            <a:r>
              <a:rPr lang="it-IT" dirty="0" smtClean="0"/>
              <a:t> derivanti dalle ghiandole minori del vestibolo o dai residui embrionari dei dotti mesonefrici.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Cisti del canale di </a:t>
            </a:r>
            <a:r>
              <a:rPr lang="it-IT" dirty="0" err="1" smtClean="0"/>
              <a:t>Nuck</a:t>
            </a:r>
            <a:endParaRPr lang="it-IT" dirty="0" smtClean="0"/>
          </a:p>
          <a:p>
            <a:pPr>
              <a:buFont typeface="Wingdings" charset="2"/>
              <a:buChar char="Ø"/>
            </a:pPr>
            <a:r>
              <a:rPr lang="it-IT" dirty="0" smtClean="0"/>
              <a:t>Cisti vaginali di </a:t>
            </a:r>
            <a:r>
              <a:rPr lang="it-IT" dirty="0" err="1" smtClean="0"/>
              <a:t>Gartner</a:t>
            </a:r>
            <a:r>
              <a:rPr lang="it-IT" dirty="0" smtClean="0"/>
              <a:t> (residui del dotto mesonefrico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71043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Cisti della ghiandola di Bartolini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Dovute all’occlusione del dotto della ghiandola di Bartolini.</a:t>
            </a:r>
            <a:endParaRPr lang="it-IT" dirty="0"/>
          </a:p>
        </p:txBody>
      </p:sp>
      <p:pic>
        <p:nvPicPr>
          <p:cNvPr id="6" name="Immagine 5" descr="Bartolin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96" y="2809263"/>
            <a:ext cx="8069556" cy="295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163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Cisti della ghiandola di Bartolini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1852" y="1761565"/>
            <a:ext cx="7901098" cy="4289611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pic>
        <p:nvPicPr>
          <p:cNvPr id="4" name="Picture 5" descr="bartholinAbscess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72" y="1761565"/>
            <a:ext cx="4002705" cy="386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artholinAbscess2b"/>
          <p:cNvPicPr>
            <a:picLocks noChangeAspect="1" noChangeArrowheads="1"/>
          </p:cNvPicPr>
          <p:nvPr/>
        </p:nvPicPr>
        <p:blipFill>
          <a:blip r:embed="rId3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798" y="1761565"/>
            <a:ext cx="3938560" cy="386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25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Cisti della ghiandola di Bartolini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Lesione flemmonosa </a:t>
            </a:r>
            <a:r>
              <a:rPr lang="it-IT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it-IT" u="sng" dirty="0" smtClean="0">
                <a:ea typeface="Wingdings"/>
                <a:cs typeface="Wingdings"/>
                <a:sym typeface="Wingdings"/>
              </a:rPr>
              <a:t>Ascesso</a:t>
            </a:r>
          </a:p>
          <a:p>
            <a:r>
              <a:rPr lang="it-IT" dirty="0" smtClean="0">
                <a:ea typeface="Wingdings"/>
                <a:cs typeface="Wingdings"/>
                <a:sym typeface="Wingdings"/>
              </a:rPr>
              <a:t>Causa: infezione da piogeni, </a:t>
            </a:r>
            <a:r>
              <a:rPr lang="it-IT" dirty="0" err="1" smtClean="0">
                <a:ea typeface="Wingdings"/>
                <a:cs typeface="Wingdings"/>
                <a:sym typeface="Wingdings"/>
              </a:rPr>
              <a:t>mycoplasmi</a:t>
            </a:r>
            <a:r>
              <a:rPr lang="it-IT" dirty="0" smtClean="0">
                <a:ea typeface="Wingdings"/>
                <a:cs typeface="Wingdings"/>
                <a:sym typeface="Wingdings"/>
              </a:rPr>
              <a:t>, più raramente gonococco.</a:t>
            </a:r>
          </a:p>
          <a:p>
            <a:r>
              <a:rPr lang="it-IT" dirty="0" smtClean="0"/>
              <a:t>Sintomi: dolore, gonfiore sul lato della ghiandola colpita, +/- febbre, difficoltà alla deambulazione in relazione alla grandezza della cisti/ascesso.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90364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Cisti della ghiandola di Bartolini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it-IT" dirty="0" smtClean="0"/>
              <a:t>Terapia: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Terapia antibiotica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Incisione, drenaggio e marsupializzazione</a:t>
            </a:r>
            <a:endParaRPr lang="it-IT" dirty="0"/>
          </a:p>
        </p:txBody>
      </p:sp>
      <p:pic>
        <p:nvPicPr>
          <p:cNvPr id="4" name="Picture 5" descr="135_f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" y="3847019"/>
            <a:ext cx="3710039" cy="250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135_f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556" y="3847019"/>
            <a:ext cx="3632338" cy="250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660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Cisti della ghiandola di </a:t>
            </a:r>
            <a:r>
              <a:rPr lang="it-IT" dirty="0" err="1" smtClean="0"/>
              <a:t>Skene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61922" y="1761566"/>
            <a:ext cx="4503043" cy="2805090"/>
          </a:xfrm>
        </p:spPr>
        <p:txBody>
          <a:bodyPr numCol="1">
            <a:normAutofit/>
          </a:bodyPr>
          <a:lstStyle/>
          <a:p>
            <a:r>
              <a:rPr lang="it-IT" sz="2400" dirty="0"/>
              <a:t>L</a:t>
            </a:r>
            <a:r>
              <a:rPr lang="it-IT" sz="2400" dirty="0" smtClean="0"/>
              <a:t>ateralmente al meato uretrale esterno.</a:t>
            </a:r>
          </a:p>
          <a:p>
            <a:r>
              <a:rPr lang="it-IT" sz="2400" dirty="0" smtClean="0"/>
              <a:t>Normalmente non apprezzabili.</a:t>
            </a:r>
          </a:p>
          <a:p>
            <a:pPr algn="just"/>
            <a:endParaRPr lang="it-IT" sz="2000" dirty="0"/>
          </a:p>
        </p:txBody>
      </p:sp>
      <p:pic>
        <p:nvPicPr>
          <p:cNvPr id="4" name="Picture 7" descr="D:\Ed2\images\Vulva\Anatomy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8" y="1761565"/>
            <a:ext cx="3551850" cy="419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1781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Cisti della ghiandola di </a:t>
            </a:r>
            <a:r>
              <a:rPr lang="it-IT" dirty="0" err="1" smtClean="0"/>
              <a:t>Skene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61922" y="1985601"/>
            <a:ext cx="4503043" cy="4075030"/>
          </a:xfrm>
        </p:spPr>
        <p:txBody>
          <a:bodyPr numCol="1">
            <a:normAutofit/>
          </a:bodyPr>
          <a:lstStyle/>
          <a:p>
            <a:r>
              <a:rPr lang="it-IT" dirty="0" smtClean="0"/>
              <a:t>Causa: occlusione del dotto escretore.</a:t>
            </a:r>
          </a:p>
          <a:p>
            <a:pPr algn="just"/>
            <a:r>
              <a:rPr lang="it-IT" dirty="0" err="1" smtClean="0">
                <a:solidFill>
                  <a:schemeClr val="tx1"/>
                </a:solidFill>
              </a:rPr>
              <a:t>Sovrainfezione</a:t>
            </a:r>
            <a:r>
              <a:rPr lang="it-IT" dirty="0" smtClean="0"/>
              <a:t> batterica (piogeni)</a:t>
            </a:r>
          </a:p>
          <a:p>
            <a:pPr algn="just"/>
            <a:r>
              <a:rPr lang="it-IT" dirty="0" smtClean="0"/>
              <a:t>Sintomi: dolore, disuria, febbre (raro)</a:t>
            </a:r>
          </a:p>
          <a:p>
            <a:pPr algn="just"/>
            <a:r>
              <a:rPr lang="it-IT" dirty="0" smtClean="0"/>
              <a:t>Terapia antibiotica.</a:t>
            </a:r>
          </a:p>
          <a:p>
            <a:pPr algn="just"/>
            <a:endParaRPr lang="it-IT" sz="2000" dirty="0"/>
          </a:p>
        </p:txBody>
      </p:sp>
      <p:pic>
        <p:nvPicPr>
          <p:cNvPr id="5" name="Picture 1029" descr="D:\Ed 2\Images\Vulva\Skenes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85" y="1985601"/>
            <a:ext cx="3566512" cy="469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5550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Topografia</a:t>
            </a:r>
            <a:endParaRPr lang="it-IT" dirty="0"/>
          </a:p>
        </p:txBody>
      </p:sp>
      <p:pic>
        <p:nvPicPr>
          <p:cNvPr id="4" name="Segnaposto contenuto 3" descr="tooltavolepatolgiabenigna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1" b="99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079412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Topografia</a:t>
            </a:r>
            <a:endParaRPr lang="it-IT"/>
          </a:p>
        </p:txBody>
      </p:sp>
      <p:pic>
        <p:nvPicPr>
          <p:cNvPr id="5" name="Segnaposto contenuto 4" descr="tooltavolepatolgiabenigna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1" b="99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3374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Lesioni vescicolari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514350" indent="-514350">
              <a:buFont typeface="+mj-lt"/>
              <a:buAutoNum type="arabicPeriod"/>
            </a:pPr>
            <a:r>
              <a:rPr lang="it-IT" sz="2400" dirty="0" smtClean="0"/>
              <a:t>Pemfigoide familiare benigno cronico (</a:t>
            </a:r>
            <a:r>
              <a:rPr lang="it-IT" sz="2400" i="1" dirty="0" smtClean="0"/>
              <a:t>Malattia di Hailey-Hailey</a:t>
            </a:r>
            <a:r>
              <a:rPr lang="it-IT" sz="24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 smtClean="0"/>
              <a:t>Pemfigoide Bolloso</a:t>
            </a:r>
          </a:p>
          <a:p>
            <a:pPr marL="0" indent="0">
              <a:buNone/>
            </a:pPr>
            <a:endParaRPr lang="it-IT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it-IT" sz="2400" dirty="0" smtClean="0"/>
              <a:t>Pemfigoide Cicatriziale</a:t>
            </a:r>
          </a:p>
          <a:p>
            <a:endParaRPr lang="it-IT" sz="2400" dirty="0" smtClean="0"/>
          </a:p>
          <a:p>
            <a:pPr marL="0" indent="0">
              <a:buNone/>
            </a:pPr>
            <a:endParaRPr lang="it-IT" dirty="0" smtClean="0"/>
          </a:p>
        </p:txBody>
      </p:sp>
      <p:pic>
        <p:nvPicPr>
          <p:cNvPr id="4" name="Picture 5" descr="caseo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587" y="1949808"/>
            <a:ext cx="2139071" cy="117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0000112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587" y="3244306"/>
            <a:ext cx="2156300" cy="129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1861_f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587" y="4675684"/>
            <a:ext cx="2173529" cy="127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67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Lesioni vescicolari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514350" indent="-514350">
              <a:buFont typeface="+mj-lt"/>
              <a:buAutoNum type="arabicPeriod" startAt="3"/>
            </a:pPr>
            <a:r>
              <a:rPr lang="it-IT" dirty="0"/>
              <a:t>Pemfigoide volgare</a:t>
            </a:r>
          </a:p>
          <a:p>
            <a:pPr marL="514350" indent="-514350">
              <a:buFont typeface="+mj-lt"/>
              <a:buAutoNum type="arabicPeriod" startAt="3"/>
            </a:pPr>
            <a:endParaRPr lang="it-IT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it-IT" dirty="0" smtClean="0"/>
              <a:t>Eritema Multiforme</a:t>
            </a:r>
          </a:p>
          <a:p>
            <a:pPr marL="514350" indent="-514350">
              <a:buFont typeface="+mj-lt"/>
              <a:buAutoNum type="arabicPeriod" startAt="3"/>
            </a:pPr>
            <a:endParaRPr lang="it-IT" dirty="0"/>
          </a:p>
          <a:p>
            <a:pPr marL="514350" indent="-514350">
              <a:buFont typeface="+mj-lt"/>
              <a:buAutoNum type="arabicPeriod" startAt="3"/>
            </a:pPr>
            <a:endParaRPr lang="it-IT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it-IT" dirty="0" err="1" smtClean="0"/>
              <a:t>Epidermiolisi</a:t>
            </a:r>
            <a:r>
              <a:rPr lang="it-IT" dirty="0" smtClean="0"/>
              <a:t> Bollosa</a:t>
            </a: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</p:txBody>
      </p:sp>
      <p:pic>
        <p:nvPicPr>
          <p:cNvPr id="7" name="Picture 5" descr="pemphigusvulgaris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016" y="1761566"/>
            <a:ext cx="2498933" cy="149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erythema-multifor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752" y="3553268"/>
            <a:ext cx="2515197" cy="148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609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Lesioni pigmentate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514350" indent="-514350">
              <a:buFont typeface="+mj-lt"/>
              <a:buAutoNum type="arabicPeriod"/>
            </a:pPr>
            <a:r>
              <a:rPr lang="it-IT" dirty="0" err="1" smtClean="0"/>
              <a:t>Acathosis</a:t>
            </a:r>
            <a:r>
              <a:rPr lang="it-IT" dirty="0" smtClean="0"/>
              <a:t> </a:t>
            </a:r>
            <a:r>
              <a:rPr lang="it-IT" dirty="0" err="1" smtClean="0"/>
              <a:t>Nigicans</a:t>
            </a:r>
            <a:endParaRPr lang="it-IT" dirty="0" smtClean="0"/>
          </a:p>
          <a:p>
            <a:pPr marL="514350" indent="-514350">
              <a:buFont typeface="+mj-lt"/>
              <a:buAutoNum type="arabicPeriod"/>
            </a:pPr>
            <a:endParaRPr lang="it-IT" dirty="0" smtClean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r>
              <a:rPr lang="it-IT" dirty="0" err="1" smtClean="0"/>
              <a:t>Lentigo</a:t>
            </a:r>
            <a:endParaRPr lang="it-IT" dirty="0" smtClean="0"/>
          </a:p>
          <a:p>
            <a:pPr marL="514350" indent="-514350">
              <a:buFont typeface="+mj-lt"/>
              <a:buAutoNum type="arabicPeriod"/>
            </a:pPr>
            <a:endParaRPr lang="it-IT" dirty="0" smtClean="0"/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Vitiligine</a:t>
            </a:r>
          </a:p>
        </p:txBody>
      </p:sp>
      <p:pic>
        <p:nvPicPr>
          <p:cNvPr id="4" name="Picture 5" descr="AcNig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631" y="1587298"/>
            <a:ext cx="2138363" cy="146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lentigo%20p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631" y="3052989"/>
            <a:ext cx="2138363" cy="196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Vitil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630" y="5020294"/>
            <a:ext cx="2138363" cy="150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493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Lesioni pigmentate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marL="0" indent="0">
              <a:buNone/>
            </a:pPr>
            <a:endParaRPr lang="it-IT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it-IT" dirty="0" smtClean="0"/>
              <a:t>Nevo </a:t>
            </a:r>
            <a:r>
              <a:rPr lang="it-IT" dirty="0" err="1" smtClean="0"/>
              <a:t>melanocitico</a:t>
            </a:r>
            <a:endParaRPr lang="it-IT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it-IT" dirty="0" err="1" smtClean="0"/>
              <a:t>Iperpigmentazione</a:t>
            </a:r>
            <a:r>
              <a:rPr lang="it-IT" dirty="0" smtClean="0"/>
              <a:t> post-infiammatoria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it-IT" dirty="0" smtClean="0"/>
              <a:t>Ipopigmentazione post-infiammatoria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it-IT" dirty="0" smtClean="0"/>
              <a:t>Melanosi vulvare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5183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one">
  <a:themeElements>
    <a:clrScheme name="Infusione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e">
      <a:majorFont>
        <a:latin typeface="Mistral"/>
        <a:ea typeface=""/>
        <a:cs typeface=""/>
        <a:font script="Jpan" typeface="ＤＦＰ行書体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fusion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Infusione.thmx</Template>
  <TotalTime>1507</TotalTime>
  <Words>2477</Words>
  <Application>Microsoft Macintosh PowerPoint</Application>
  <PresentationFormat>Presentazione su schermo (4:3)</PresentationFormat>
  <Paragraphs>431</Paragraphs>
  <Slides>59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0" baseType="lpstr">
      <vt:lpstr>Infusione</vt:lpstr>
      <vt:lpstr>Patologia Vulvare Benigna</vt:lpstr>
      <vt:lpstr>Anatomy of the vulva</vt:lpstr>
      <vt:lpstr>Lesioni vulvari benigne</vt:lpstr>
      <vt:lpstr>Patologia infiammatoria</vt:lpstr>
      <vt:lpstr>Patologia infiammatoria</vt:lpstr>
      <vt:lpstr>Lesioni vescicolari</vt:lpstr>
      <vt:lpstr>Lesioni vescicolari</vt:lpstr>
      <vt:lpstr>Lesioni pigmentate</vt:lpstr>
      <vt:lpstr>Lesioni pigmentate</vt:lpstr>
      <vt:lpstr>Tumori benigni, cisti ed amartomi</vt:lpstr>
      <vt:lpstr>Tumori benigni, cisti ed amartomi</vt:lpstr>
      <vt:lpstr>Anomalie Congenite</vt:lpstr>
      <vt:lpstr>Lichen Sclerosus</vt:lpstr>
      <vt:lpstr>Lichen Sclerosus</vt:lpstr>
      <vt:lpstr>Lichen Sclerosus</vt:lpstr>
      <vt:lpstr>Lichen Sclerosus</vt:lpstr>
      <vt:lpstr>Lichen Sclerosus</vt:lpstr>
      <vt:lpstr>Lichen Sclerosus</vt:lpstr>
      <vt:lpstr>Lichen Sclerosus</vt:lpstr>
      <vt:lpstr>Lichen Sclerosus</vt:lpstr>
      <vt:lpstr>Lichen Sclerosus</vt:lpstr>
      <vt:lpstr>Lichen Sclerosus</vt:lpstr>
      <vt:lpstr>Lichen Sclerosus</vt:lpstr>
      <vt:lpstr>Lichen Sclerosus</vt:lpstr>
      <vt:lpstr>Lichen Sclerosus</vt:lpstr>
      <vt:lpstr>Lichen Simplex Cronico</vt:lpstr>
      <vt:lpstr>Lichen Simplex Cronico</vt:lpstr>
      <vt:lpstr>Lichen Simplex Cronico</vt:lpstr>
      <vt:lpstr>Lichen Simplex Cronico</vt:lpstr>
      <vt:lpstr>Lichen Simplex Cronico</vt:lpstr>
      <vt:lpstr>Lichen Simplex Cronico</vt:lpstr>
      <vt:lpstr>Lichen Planus Vulvare</vt:lpstr>
      <vt:lpstr>Lichen Planus Vulvare</vt:lpstr>
      <vt:lpstr>Lichen Planus Vulvare</vt:lpstr>
      <vt:lpstr>Lichen Planus Vulvare</vt:lpstr>
      <vt:lpstr>Lichen Planus Vulvare</vt:lpstr>
      <vt:lpstr>Lichen Planus Vulvare</vt:lpstr>
      <vt:lpstr>Lichen Planus Vulvare</vt:lpstr>
      <vt:lpstr>Lichen Planus Vulvare</vt:lpstr>
      <vt:lpstr>Lichen Planus Vulvare</vt:lpstr>
      <vt:lpstr>Dermatite irritativa primitiva</vt:lpstr>
      <vt:lpstr>Dermatite irritativa primitiva</vt:lpstr>
      <vt:lpstr>Dermatite irritativa primitiva</vt:lpstr>
      <vt:lpstr>Dermatite Allergica da Contatto </vt:lpstr>
      <vt:lpstr>Dermatite Allergica da Contatto </vt:lpstr>
      <vt:lpstr>Psoriasi vulvare</vt:lpstr>
      <vt:lpstr>Psoriasi vulvare</vt:lpstr>
      <vt:lpstr>Malattia di Reiter</vt:lpstr>
      <vt:lpstr>Lupus eritematoso</vt:lpstr>
      <vt:lpstr>Malattia di Darier- White</vt:lpstr>
      <vt:lpstr>Cisti Mucose</vt:lpstr>
      <vt:lpstr>Cisti della ghiandola di Bartolini</vt:lpstr>
      <vt:lpstr>Cisti della ghiandola di Bartolini</vt:lpstr>
      <vt:lpstr>Cisti della ghiandola di Bartolini</vt:lpstr>
      <vt:lpstr>Cisti della ghiandola di Bartolini</vt:lpstr>
      <vt:lpstr>Cisti della ghiandola di Skene</vt:lpstr>
      <vt:lpstr>Cisti della ghiandola di Skene</vt:lpstr>
      <vt:lpstr>Topografia</vt:lpstr>
      <vt:lpstr>Topografia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Patologia Vulvare</dc:title>
  <dc:creator>Lavinia</dc:creator>
  <cp:lastModifiedBy>Lavinia</cp:lastModifiedBy>
  <cp:revision>70</cp:revision>
  <dcterms:created xsi:type="dcterms:W3CDTF">2015-09-28T07:11:31Z</dcterms:created>
  <dcterms:modified xsi:type="dcterms:W3CDTF">2015-09-30T11:24:12Z</dcterms:modified>
</cp:coreProperties>
</file>