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33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diagrams/drawing8.xml" ContentType="application/vnd.ms-office.drawingml.diagramDrawing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diagrams/data9.xml" ContentType="application/vnd.openxmlformats-officedocument.drawingml.diagramData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theme/theme14.xml" ContentType="application/vnd.openxmlformats-officedocument.them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diagrams/quickStyle7.xml" ContentType="application/vnd.openxmlformats-officedocument.drawingml.diagramStyl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diagrams/colors12.xml" ContentType="application/vnd.openxmlformats-officedocument.drawingml.diagramColors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Default Extension="wdp" ContentType="image/vnd.ms-photo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diagrams/layout2.xml" ContentType="application/vnd.openxmlformats-officedocument.drawingml.diagramLayout+xml"/>
  <Default Extension="vml" ContentType="application/vnd.openxmlformats-officedocument.vmlDrawing"/>
  <Default Extension="gif" ContentType="image/gif"/>
  <Override PartName="/ppt/slideLayouts/slideLayout99.xml" ContentType="application/vnd.openxmlformats-officedocument.presentationml.slide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diagrams/quickStyle1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  <p:sldMasterId id="2147483657" r:id="rId9"/>
    <p:sldMasterId id="2147483658" r:id="rId10"/>
    <p:sldMasterId id="2147483659" r:id="rId11"/>
    <p:sldMasterId id="2147483660" r:id="rId12"/>
    <p:sldMasterId id="2147483661" r:id="rId13"/>
    <p:sldMasterId id="2147483897" r:id="rId14"/>
  </p:sldMasterIdLst>
  <p:notesMasterIdLst>
    <p:notesMasterId r:id="rId55"/>
  </p:notesMasterIdLst>
  <p:sldIdLst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42" r:id="rId25"/>
    <p:sldId id="341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53" r:id="rId34"/>
    <p:sldId id="350" r:id="rId35"/>
    <p:sldId id="351" r:id="rId36"/>
    <p:sldId id="352" r:id="rId37"/>
    <p:sldId id="354" r:id="rId38"/>
    <p:sldId id="355" r:id="rId39"/>
    <p:sldId id="356" r:id="rId40"/>
    <p:sldId id="357" r:id="rId41"/>
    <p:sldId id="358" r:id="rId42"/>
    <p:sldId id="359" r:id="rId43"/>
    <p:sldId id="360" r:id="rId44"/>
    <p:sldId id="361" r:id="rId45"/>
    <p:sldId id="362" r:id="rId46"/>
    <p:sldId id="363" r:id="rId47"/>
    <p:sldId id="364" r:id="rId48"/>
    <p:sldId id="365" r:id="rId49"/>
    <p:sldId id="366" r:id="rId50"/>
    <p:sldId id="367" r:id="rId51"/>
    <p:sldId id="368" r:id="rId52"/>
    <p:sldId id="369" r:id="rId53"/>
    <p:sldId id="330" r:id="rId54"/>
  </p:sldIdLst>
  <p:sldSz cx="10160000" cy="7620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800" kern="1200">
        <a:solidFill>
          <a:srgbClr val="000000"/>
        </a:solidFill>
        <a:latin typeface="Cochin" charset="0"/>
        <a:ea typeface="ヒラギノ明朝 ProN W3" charset="0"/>
        <a:cs typeface="ヒラギノ明朝 ProN W3" charset="0"/>
        <a:sym typeface="Cochin" charset="0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rgbClr val="000000"/>
        </a:solidFill>
        <a:latin typeface="Cochin" charset="0"/>
        <a:ea typeface="ヒラギノ明朝 ProN W3" charset="0"/>
        <a:cs typeface="ヒラギノ明朝 ProN W3" charset="0"/>
        <a:sym typeface="Cochin" charset="0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rgbClr val="000000"/>
        </a:solidFill>
        <a:latin typeface="Cochin" charset="0"/>
        <a:ea typeface="ヒラギノ明朝 ProN W3" charset="0"/>
        <a:cs typeface="ヒラギノ明朝 ProN W3" charset="0"/>
        <a:sym typeface="Cochin" charset="0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rgbClr val="000000"/>
        </a:solidFill>
        <a:latin typeface="Cochin" charset="0"/>
        <a:ea typeface="ヒラギノ明朝 ProN W3" charset="0"/>
        <a:cs typeface="ヒラギノ明朝 ProN W3" charset="0"/>
        <a:sym typeface="Cochin" charset="0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rgbClr val="000000"/>
        </a:solidFill>
        <a:latin typeface="Cochin" charset="0"/>
        <a:ea typeface="ヒラギノ明朝 ProN W3" charset="0"/>
        <a:cs typeface="ヒラギノ明朝 ProN W3" charset="0"/>
        <a:sym typeface="Cochin" charset="0"/>
      </a:defRPr>
    </a:lvl5pPr>
    <a:lvl6pPr marL="2286000" algn="l" defTabSz="457200" rtl="0" eaLnBrk="1" latinLnBrk="0" hangingPunct="1">
      <a:defRPr sz="2800" kern="1200">
        <a:solidFill>
          <a:srgbClr val="000000"/>
        </a:solidFill>
        <a:latin typeface="Cochin" charset="0"/>
        <a:ea typeface="ヒラギノ明朝 ProN W3" charset="0"/>
        <a:cs typeface="ヒラギノ明朝 ProN W3" charset="0"/>
        <a:sym typeface="Cochin" charset="0"/>
      </a:defRPr>
    </a:lvl6pPr>
    <a:lvl7pPr marL="2743200" algn="l" defTabSz="457200" rtl="0" eaLnBrk="1" latinLnBrk="0" hangingPunct="1">
      <a:defRPr sz="2800" kern="1200">
        <a:solidFill>
          <a:srgbClr val="000000"/>
        </a:solidFill>
        <a:latin typeface="Cochin" charset="0"/>
        <a:ea typeface="ヒラギノ明朝 ProN W3" charset="0"/>
        <a:cs typeface="ヒラギノ明朝 ProN W3" charset="0"/>
        <a:sym typeface="Cochin" charset="0"/>
      </a:defRPr>
    </a:lvl7pPr>
    <a:lvl8pPr marL="3200400" algn="l" defTabSz="457200" rtl="0" eaLnBrk="1" latinLnBrk="0" hangingPunct="1">
      <a:defRPr sz="2800" kern="1200">
        <a:solidFill>
          <a:srgbClr val="000000"/>
        </a:solidFill>
        <a:latin typeface="Cochin" charset="0"/>
        <a:ea typeface="ヒラギノ明朝 ProN W3" charset="0"/>
        <a:cs typeface="ヒラギノ明朝 ProN W3" charset="0"/>
        <a:sym typeface="Cochin" charset="0"/>
      </a:defRPr>
    </a:lvl8pPr>
    <a:lvl9pPr marL="3657600" algn="l" defTabSz="457200" rtl="0" eaLnBrk="1" latinLnBrk="0" hangingPunct="1">
      <a:defRPr sz="2800" kern="1200">
        <a:solidFill>
          <a:srgbClr val="000000"/>
        </a:solidFill>
        <a:latin typeface="Cochin" charset="0"/>
        <a:ea typeface="ヒラギノ明朝 ProN W3" charset="0"/>
        <a:cs typeface="ヒラギノ明朝 ProN W3" charset="0"/>
        <a:sym typeface="Cochin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684" y="-114"/>
      </p:cViewPr>
      <p:guideLst>
        <p:guide orient="horz" pos="2400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Cartel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32"/>
  <c:clrMapOvr bg1="lt1" tx1="dk1" bg2="lt2" tx2="dk2" accent1="accent1" accent2="accent2" accent3="accent3" accent4="accent4" accent5="accent5" accent6="accent6" hlink="hlink" folHlink="folHlink"/>
  <c:chart>
    <c:view3D>
      <c:rotX val="30"/>
      <c:rotY val="70"/>
      <c:perspective val="0"/>
    </c:view3D>
    <c:plotArea>
      <c:layout>
        <c:manualLayout>
          <c:layoutTarget val="inner"/>
          <c:xMode val="edge"/>
          <c:yMode val="edge"/>
          <c:x val="6.4664468511167916E-2"/>
          <c:y val="0.26448007902693305"/>
          <c:w val="0.41613741661967202"/>
          <c:h val="0.58326839665957819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4B3B29"/>
              </a:solidFill>
            </c:spPr>
          </c:dPt>
          <c:dPt>
            <c:idx val="1"/>
            <c:spPr>
              <a:solidFill>
                <a:srgbClr val="886A4A"/>
              </a:solidFill>
            </c:spPr>
          </c:dPt>
          <c:dPt>
            <c:idx val="2"/>
            <c:spPr>
              <a:solidFill>
                <a:srgbClr val="DDD0C1"/>
              </a:solidFill>
            </c:spPr>
          </c:dPt>
          <c:cat>
            <c:strRef>
              <c:f>Foglio1!$B$3:$B$5</c:f>
              <c:strCache>
                <c:ptCount val="3"/>
                <c:pt idx="0">
                  <c:v>Età post-menopausale</c:v>
                </c:pt>
                <c:pt idx="1">
                  <c:v>Età compresa tra 40 e 50 anni</c:v>
                </c:pt>
                <c:pt idx="2">
                  <c:v>Età &lt; 40 anni</c:v>
                </c:pt>
              </c:strCache>
            </c:strRef>
          </c:cat>
          <c:val>
            <c:numRef>
              <c:f>Foglio1!$C$3:$C$5</c:f>
              <c:numCache>
                <c:formatCode>General</c:formatCode>
                <c:ptCount val="3"/>
                <c:pt idx="0">
                  <c:v>75</c:v>
                </c:pt>
                <c:pt idx="1">
                  <c:v>16</c:v>
                </c:pt>
                <c:pt idx="2">
                  <c:v>4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57485226196964889"/>
          <c:y val="0.31357436228190311"/>
          <c:w val="0.37422703412073499"/>
          <c:h val="0.48894342237450006"/>
        </c:manualLayout>
      </c:layout>
      <c:txPr>
        <a:bodyPr/>
        <a:lstStyle/>
        <a:p>
          <a:pPr>
            <a:defRPr sz="2000">
              <a:solidFill>
                <a:sysClr val="windowText" lastClr="000000"/>
              </a:solidFill>
              <a:latin typeface="Arial Narrow" pitchFamily="34" charset="0"/>
            </a:defRPr>
          </a:pPr>
          <a:endParaRPr lang="it-IT"/>
        </a:p>
      </c:txPr>
    </c:legend>
    <c:plotVisOnly val="1"/>
    <c:dispBlanksAs val="zero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21BA1E-462C-45E0-B108-A0C49682FE24}" type="doc">
      <dgm:prSet loTypeId="urn:microsoft.com/office/officeart/2005/8/layout/vList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it-IT"/>
        </a:p>
      </dgm:t>
    </dgm:pt>
    <dgm:pt modelId="{78A7597F-E41A-4AF6-87A6-0EC04CA75496}">
      <dgm:prSet custT="1"/>
      <dgm:spPr/>
      <dgm:t>
        <a:bodyPr/>
        <a:lstStyle/>
        <a:p>
          <a:pPr marL="355600" indent="0" rtl="0"/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Età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media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alla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diagnosi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61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anni</a:t>
          </a:r>
          <a:endParaRPr lang="en-U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5CEAD563-0A0C-4F59-951D-C4E0FBC94E60}" type="parTrans" cxnId="{2B1C5FE2-A437-42F8-A9F1-7765AC34B0F6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7459CCAD-5A2E-475E-A1FA-58DA0D0F055C}" type="sibTrans" cxnId="{2B1C5FE2-A437-42F8-A9F1-7765AC34B0F6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D756D448-F6F3-4709-BD24-5C6058B0DE04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marL="355600" indent="0" rtl="0"/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25%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diagnosticato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prima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della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menopausa</a:t>
          </a:r>
          <a:endParaRPr lang="it-IT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FCD9196D-BD35-4D81-966A-759ECD228430}" type="parTrans" cxnId="{660B329E-4121-4672-9623-36CCB64D37C5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B8E818B4-BD65-4B05-A7A9-71B737FAA1D7}" type="sibTrans" cxnId="{660B329E-4121-4672-9623-36CCB64D37C5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1EBB96FD-228B-4C40-BDEE-57BE64886650}">
      <dgm:prSet custT="1"/>
      <dgm:spPr/>
      <dgm:t>
        <a:bodyPr/>
        <a:lstStyle/>
        <a:p>
          <a:pPr marL="355600" indent="0" rtl="0"/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5%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diagnosticato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prima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dei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40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anni</a:t>
          </a:r>
          <a:endParaRPr lang="it-IT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1EB14405-8B21-4E9E-8382-2C8828E1C306}" type="parTrans" cxnId="{0CE2D0B5-9CC9-4633-B9C6-1C2726FF7D5D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C2DAF14E-01D1-4B3D-A662-D4245071011C}" type="sibTrans" cxnId="{0CE2D0B5-9CC9-4633-B9C6-1C2726FF7D5D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95B48D74-B36F-4504-8DCA-B6260BAE6C3C}" type="pres">
      <dgm:prSet presAssocID="{6321BA1E-462C-45E0-B108-A0C49682FE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037920D-90C2-48B1-9723-C342C8714BCE}" type="pres">
      <dgm:prSet presAssocID="{78A7597F-E41A-4AF6-87A6-0EC04CA7549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F79CA47-08C4-4ACA-8405-4EC7C120608D}" type="pres">
      <dgm:prSet presAssocID="{7459CCAD-5A2E-475E-A1FA-58DA0D0F055C}" presName="spacer" presStyleCnt="0"/>
      <dgm:spPr/>
    </dgm:pt>
    <dgm:pt modelId="{2BEA1A1B-217C-434F-85EA-B692AFD1AC36}" type="pres">
      <dgm:prSet presAssocID="{D756D448-F6F3-4709-BD24-5C6058B0DE0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4CDCC6B-4474-431A-B91C-0C667D79799C}" type="pres">
      <dgm:prSet presAssocID="{B8E818B4-BD65-4B05-A7A9-71B737FAA1D7}" presName="spacer" presStyleCnt="0"/>
      <dgm:spPr/>
    </dgm:pt>
    <dgm:pt modelId="{7ADFCC6F-1B35-4C15-BE66-444D8A66616F}" type="pres">
      <dgm:prSet presAssocID="{1EBB96FD-228B-4C40-BDEE-57BE6488665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D5A6C41-69C9-1642-83DB-82702C8A250D}" type="presOf" srcId="{1EBB96FD-228B-4C40-BDEE-57BE64886650}" destId="{7ADFCC6F-1B35-4C15-BE66-444D8A66616F}" srcOrd="0" destOrd="0" presId="urn:microsoft.com/office/officeart/2005/8/layout/vList2"/>
    <dgm:cxn modelId="{5B8222A1-B07D-6C43-817D-06221BE4AE95}" type="presOf" srcId="{D756D448-F6F3-4709-BD24-5C6058B0DE04}" destId="{2BEA1A1B-217C-434F-85EA-B692AFD1AC36}" srcOrd="0" destOrd="0" presId="urn:microsoft.com/office/officeart/2005/8/layout/vList2"/>
    <dgm:cxn modelId="{660B329E-4121-4672-9623-36CCB64D37C5}" srcId="{6321BA1E-462C-45E0-B108-A0C49682FE24}" destId="{D756D448-F6F3-4709-BD24-5C6058B0DE04}" srcOrd="1" destOrd="0" parTransId="{FCD9196D-BD35-4D81-966A-759ECD228430}" sibTransId="{B8E818B4-BD65-4B05-A7A9-71B737FAA1D7}"/>
    <dgm:cxn modelId="{0CE2D0B5-9CC9-4633-B9C6-1C2726FF7D5D}" srcId="{6321BA1E-462C-45E0-B108-A0C49682FE24}" destId="{1EBB96FD-228B-4C40-BDEE-57BE64886650}" srcOrd="2" destOrd="0" parTransId="{1EB14405-8B21-4E9E-8382-2C8828E1C306}" sibTransId="{C2DAF14E-01D1-4B3D-A662-D4245071011C}"/>
    <dgm:cxn modelId="{2B1C5FE2-A437-42F8-A9F1-7765AC34B0F6}" srcId="{6321BA1E-462C-45E0-B108-A0C49682FE24}" destId="{78A7597F-E41A-4AF6-87A6-0EC04CA75496}" srcOrd="0" destOrd="0" parTransId="{5CEAD563-0A0C-4F59-951D-C4E0FBC94E60}" sibTransId="{7459CCAD-5A2E-475E-A1FA-58DA0D0F055C}"/>
    <dgm:cxn modelId="{81008333-83FE-2D4A-A59E-99914BFA57B5}" type="presOf" srcId="{78A7597F-E41A-4AF6-87A6-0EC04CA75496}" destId="{E037920D-90C2-48B1-9723-C342C8714BCE}" srcOrd="0" destOrd="0" presId="urn:microsoft.com/office/officeart/2005/8/layout/vList2"/>
    <dgm:cxn modelId="{6E8A183B-9021-5043-B9B8-842A5E2110BF}" type="presOf" srcId="{6321BA1E-462C-45E0-B108-A0C49682FE24}" destId="{95B48D74-B36F-4504-8DCA-B6260BAE6C3C}" srcOrd="0" destOrd="0" presId="urn:microsoft.com/office/officeart/2005/8/layout/vList2"/>
    <dgm:cxn modelId="{25E0A8F2-B111-5744-BD09-03CED329666E}" type="presParOf" srcId="{95B48D74-B36F-4504-8DCA-B6260BAE6C3C}" destId="{E037920D-90C2-48B1-9723-C342C8714BCE}" srcOrd="0" destOrd="0" presId="urn:microsoft.com/office/officeart/2005/8/layout/vList2"/>
    <dgm:cxn modelId="{74915679-CD67-5F4A-9235-6C38E6F36AD1}" type="presParOf" srcId="{95B48D74-B36F-4504-8DCA-B6260BAE6C3C}" destId="{FF79CA47-08C4-4ACA-8405-4EC7C120608D}" srcOrd="1" destOrd="0" presId="urn:microsoft.com/office/officeart/2005/8/layout/vList2"/>
    <dgm:cxn modelId="{D2999DD0-A0E5-BE4A-9137-6E3C9ABEC15C}" type="presParOf" srcId="{95B48D74-B36F-4504-8DCA-B6260BAE6C3C}" destId="{2BEA1A1B-217C-434F-85EA-B692AFD1AC36}" srcOrd="2" destOrd="0" presId="urn:microsoft.com/office/officeart/2005/8/layout/vList2"/>
    <dgm:cxn modelId="{4E4A6206-D258-A147-AFC2-13BD1A0A0EEB}" type="presParOf" srcId="{95B48D74-B36F-4504-8DCA-B6260BAE6C3C}" destId="{F4CDCC6B-4474-431A-B91C-0C667D79799C}" srcOrd="3" destOrd="0" presId="urn:microsoft.com/office/officeart/2005/8/layout/vList2"/>
    <dgm:cxn modelId="{7F29708A-3713-DB47-80C8-8C4524E3DBA0}" type="presParOf" srcId="{95B48D74-B36F-4504-8DCA-B6260BAE6C3C}" destId="{7ADFCC6F-1B35-4C15-BE66-444D8A66616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A4FF01A-ABDD-4431-A788-8C581CB80E8A}" type="doc">
      <dgm:prSet loTypeId="urn:microsoft.com/office/officeart/2005/8/layout/vList5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it-IT"/>
        </a:p>
      </dgm:t>
    </dgm:pt>
    <dgm:pt modelId="{B93E8860-A041-40BF-A982-158139D2F064}">
      <dgm:prSet custT="1"/>
      <dgm:spPr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Sostituisce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la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stadiazione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clinica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del1971</a:t>
          </a:r>
          <a:endParaRPr lang="it-IT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F5EBEB66-A1C9-4D3C-9616-30C0A27BFFC2}" type="parTrans" cxnId="{BC262510-C8BB-4E67-B76F-729294096B01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69B05936-8575-4F64-8DAE-19E998DA06D6}" type="sibTrans" cxnId="{BC262510-C8BB-4E67-B76F-729294096B01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45AEBEC0-AC69-445C-B029-2FE820FC7F98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Miglior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definizione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dell’estensione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della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malattia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(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metastasi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,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invasione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miometriale,intressamento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cervicale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, etc.)</a:t>
          </a:r>
          <a:endParaRPr lang="it-IT" sz="2200" dirty="0">
            <a:solidFill>
              <a:srgbClr val="3F2721"/>
            </a:solidFill>
            <a:latin typeface="Arial Narrow" panose="020B0606020202030204" pitchFamily="34" charset="0"/>
          </a:endParaRPr>
        </a:p>
      </dgm:t>
    </dgm:pt>
    <dgm:pt modelId="{0C07E028-90DB-482D-AB93-2C72D29B5616}" type="parTrans" cxnId="{50C72C48-3692-4A3F-8DB7-DAB581C2792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7008B608-9742-4AB9-BE7A-5AAC36E154D6}" type="sibTrans" cxnId="{50C72C48-3692-4A3F-8DB7-DAB581C2792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369B4B39-0724-49F9-8E2E-6F0BE6DCC16D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Ridurre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le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pazienti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 over/under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trattate</a:t>
          </a:r>
          <a:endParaRPr lang="it-IT" sz="2200" dirty="0">
            <a:solidFill>
              <a:srgbClr val="3F2721"/>
            </a:solidFill>
            <a:latin typeface="Arial Narrow" panose="020B0606020202030204" pitchFamily="34" charset="0"/>
          </a:endParaRPr>
        </a:p>
      </dgm:t>
    </dgm:pt>
    <dgm:pt modelId="{0C90995D-DE26-4B82-95ED-CC0F989BF52F}" type="parTrans" cxnId="{0FF281E5-E741-4027-975F-89D76CFCE913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80393B2E-6AD6-47B1-BB98-BC11FDDBCE42}" type="sibTrans" cxnId="{0FF281E5-E741-4027-975F-89D76CFCE913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E0CB43E6-92F8-48EB-BA5E-FEB5876ED658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Minimizzare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l’incremento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di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morbilità-mortalità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perioperatoria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endParaRPr lang="it-IT" sz="2200" dirty="0">
            <a:solidFill>
              <a:srgbClr val="3F2721"/>
            </a:solidFill>
            <a:latin typeface="Arial Narrow" panose="020B0606020202030204" pitchFamily="34" charset="0"/>
          </a:endParaRPr>
        </a:p>
      </dgm:t>
    </dgm:pt>
    <dgm:pt modelId="{A8D54E89-05F0-41BE-BA09-D98153238A04}" type="parTrans" cxnId="{911937BF-EAD8-4A2A-A7E8-B8FAB5178E6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74FFC684-8532-4446-9EF8-220C4E4C1821}" type="sibTrans" cxnId="{911937BF-EAD8-4A2A-A7E8-B8FAB5178E6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59EEE99F-DE96-499B-97ED-3ED1BE4BBD96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Diminuire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complessivamente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rischi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e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costi</a:t>
          </a:r>
          <a:endParaRPr lang="it-IT" sz="2200" dirty="0">
            <a:solidFill>
              <a:srgbClr val="3F2721"/>
            </a:solidFill>
            <a:latin typeface="Arial Narrow" panose="020B0606020202030204" pitchFamily="34" charset="0"/>
          </a:endParaRPr>
        </a:p>
      </dgm:t>
    </dgm:pt>
    <dgm:pt modelId="{145EB4CC-5001-4819-A4DC-634763C7012B}" type="parTrans" cxnId="{20A23A52-8A84-44E4-AA9A-03DA951F7BF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1FD03E4C-776E-4C97-B431-AABF2A96DDEA}" type="sibTrans" cxnId="{20A23A52-8A84-44E4-AA9A-03DA951F7BF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EEE95B5A-C0D5-4867-ACF1-3A42BD697D11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Migliorare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Il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confronto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scientifico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sui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dati</a:t>
          </a:r>
          <a:r>
            <a:rPr lang="en-US" sz="2200" dirty="0" smtClean="0">
              <a:solidFill>
                <a:srgbClr val="3F2721"/>
              </a:solidFill>
              <a:latin typeface="Arial Narrow" panose="020B0606020202030204" pitchFamily="34" charset="0"/>
            </a:rPr>
            <a:t>  </a:t>
          </a:r>
          <a:r>
            <a:rPr lang="en-US" sz="2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terapeutici</a:t>
          </a:r>
          <a:endParaRPr lang="it-IT" sz="2200" dirty="0">
            <a:solidFill>
              <a:srgbClr val="3F2721"/>
            </a:solidFill>
            <a:latin typeface="Arial Narrow" panose="020B0606020202030204" pitchFamily="34" charset="0"/>
          </a:endParaRPr>
        </a:p>
      </dgm:t>
    </dgm:pt>
    <dgm:pt modelId="{70B5770B-70A4-4CD9-90E8-A5F7DC18A0D2}" type="parTrans" cxnId="{1B5C0B35-6691-4DC0-9ADB-744DD7A98413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DCADB471-A4D2-4179-9368-2B5C6EADA979}" type="sibTrans" cxnId="{1B5C0B35-6691-4DC0-9ADB-744DD7A98413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0DB07970-CEB6-4A37-9191-A2F673695B8C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en-US" sz="22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Razionale</a:t>
          </a:r>
          <a:r>
            <a:rPr lang="en-US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:</a:t>
          </a:r>
          <a:endParaRPr lang="it-IT" sz="2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294083CD-85E0-4E9F-AD26-AAF632DF4D93}" type="sibTrans" cxnId="{5AF259DB-4197-40E2-B151-64E8ADE308C9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F60C751F-33E0-469C-B072-31771674689A}" type="parTrans" cxnId="{5AF259DB-4197-40E2-B151-64E8ADE308C9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4B2A683D-2C3C-4E7F-B870-85A3B9C4CA0E}" type="pres">
      <dgm:prSet presAssocID="{FA4FF01A-ABDD-4431-A788-8C581CB80E8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9B0BD3B-75C5-456F-ADA6-9F785154A323}" type="pres">
      <dgm:prSet presAssocID="{B93E8860-A041-40BF-A982-158139D2F064}" presName="linNode" presStyleCnt="0"/>
      <dgm:spPr/>
    </dgm:pt>
    <dgm:pt modelId="{C2A98287-5EC7-47A1-A49D-366265436338}" type="pres">
      <dgm:prSet presAssocID="{B93E8860-A041-40BF-A982-158139D2F064}" presName="parentText" presStyleLbl="node1" presStyleIdx="0" presStyleCnt="2" custScaleX="277778" custScaleY="2469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C35FD21-0E12-4308-8F8E-1510A08832EA}" type="pres">
      <dgm:prSet presAssocID="{69B05936-8575-4F64-8DAE-19E998DA06D6}" presName="sp" presStyleCnt="0"/>
      <dgm:spPr/>
    </dgm:pt>
    <dgm:pt modelId="{CBFCCEE3-B42C-409D-9285-5DF6CE6F9944}" type="pres">
      <dgm:prSet presAssocID="{0DB07970-CEB6-4A37-9191-A2F673695B8C}" presName="linNode" presStyleCnt="0"/>
      <dgm:spPr/>
    </dgm:pt>
    <dgm:pt modelId="{68B6F86E-9CEB-4A53-8716-24BF19C38587}" type="pres">
      <dgm:prSet presAssocID="{0DB07970-CEB6-4A37-9191-A2F673695B8C}" presName="parentText" presStyleLbl="node1" presStyleIdx="1" presStyleCnt="2" custScaleX="64018" custScaleY="6371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1FB401-DE5A-4BFF-8366-0149D3FFA0B2}" type="pres">
      <dgm:prSet presAssocID="{0DB07970-CEB6-4A37-9191-A2F673695B8C}" presName="descendantText" presStyleLbl="alignAccFollowNode1" presStyleIdx="0" presStyleCnt="1" custScaleX="119987" custScaleY="6369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C262510-C8BB-4E67-B76F-729294096B01}" srcId="{FA4FF01A-ABDD-4431-A788-8C581CB80E8A}" destId="{B93E8860-A041-40BF-A982-158139D2F064}" srcOrd="0" destOrd="0" parTransId="{F5EBEB66-A1C9-4D3C-9616-30C0A27BFFC2}" sibTransId="{69B05936-8575-4F64-8DAE-19E998DA06D6}"/>
    <dgm:cxn modelId="{7C363DC2-989E-EB4A-8D2D-956BFE1319F3}" type="presOf" srcId="{369B4B39-0724-49F9-8E2E-6F0BE6DCC16D}" destId="{451FB401-DE5A-4BFF-8366-0149D3FFA0B2}" srcOrd="0" destOrd="1" presId="urn:microsoft.com/office/officeart/2005/8/layout/vList5"/>
    <dgm:cxn modelId="{20A23A52-8A84-44E4-AA9A-03DA951F7BFF}" srcId="{0DB07970-CEB6-4A37-9191-A2F673695B8C}" destId="{59EEE99F-DE96-499B-97ED-3ED1BE4BBD96}" srcOrd="3" destOrd="0" parTransId="{145EB4CC-5001-4819-A4DC-634763C7012B}" sibTransId="{1FD03E4C-776E-4C97-B431-AABF2A96DDEA}"/>
    <dgm:cxn modelId="{0FF281E5-E741-4027-975F-89D76CFCE913}" srcId="{0DB07970-CEB6-4A37-9191-A2F673695B8C}" destId="{369B4B39-0724-49F9-8E2E-6F0BE6DCC16D}" srcOrd="1" destOrd="0" parTransId="{0C90995D-DE26-4B82-95ED-CC0F989BF52F}" sibTransId="{80393B2E-6AD6-47B1-BB98-BC11FDDBCE42}"/>
    <dgm:cxn modelId="{3096B8D0-938F-194C-9B34-85CBC62086A1}" type="presOf" srcId="{59EEE99F-DE96-499B-97ED-3ED1BE4BBD96}" destId="{451FB401-DE5A-4BFF-8366-0149D3FFA0B2}" srcOrd="0" destOrd="3" presId="urn:microsoft.com/office/officeart/2005/8/layout/vList5"/>
    <dgm:cxn modelId="{4D5A4B3F-66C2-224C-8610-9932B1646015}" type="presOf" srcId="{45AEBEC0-AC69-445C-B029-2FE820FC7F98}" destId="{451FB401-DE5A-4BFF-8366-0149D3FFA0B2}" srcOrd="0" destOrd="0" presId="urn:microsoft.com/office/officeart/2005/8/layout/vList5"/>
    <dgm:cxn modelId="{1B5C0B35-6691-4DC0-9ADB-744DD7A98413}" srcId="{0DB07970-CEB6-4A37-9191-A2F673695B8C}" destId="{EEE95B5A-C0D5-4867-ACF1-3A42BD697D11}" srcOrd="4" destOrd="0" parTransId="{70B5770B-70A4-4CD9-90E8-A5F7DC18A0D2}" sibTransId="{DCADB471-A4D2-4179-9368-2B5C6EADA979}"/>
    <dgm:cxn modelId="{911937BF-EAD8-4A2A-A7E8-B8FAB5178E6C}" srcId="{0DB07970-CEB6-4A37-9191-A2F673695B8C}" destId="{E0CB43E6-92F8-48EB-BA5E-FEB5876ED658}" srcOrd="2" destOrd="0" parTransId="{A8D54E89-05F0-41BE-BA09-D98153238A04}" sibTransId="{74FFC684-8532-4446-9EF8-220C4E4C1821}"/>
    <dgm:cxn modelId="{5AF259DB-4197-40E2-B151-64E8ADE308C9}" srcId="{FA4FF01A-ABDD-4431-A788-8C581CB80E8A}" destId="{0DB07970-CEB6-4A37-9191-A2F673695B8C}" srcOrd="1" destOrd="0" parTransId="{F60C751F-33E0-469C-B072-31771674689A}" sibTransId="{294083CD-85E0-4E9F-AD26-AAF632DF4D93}"/>
    <dgm:cxn modelId="{2F911B01-A10A-DF4D-9D9D-50DE2C89F1C5}" type="presOf" srcId="{0DB07970-CEB6-4A37-9191-A2F673695B8C}" destId="{68B6F86E-9CEB-4A53-8716-24BF19C38587}" srcOrd="0" destOrd="0" presId="urn:microsoft.com/office/officeart/2005/8/layout/vList5"/>
    <dgm:cxn modelId="{1809545B-0CF7-EF48-A4BC-77179824674D}" type="presOf" srcId="{FA4FF01A-ABDD-4431-A788-8C581CB80E8A}" destId="{4B2A683D-2C3C-4E7F-B870-85A3B9C4CA0E}" srcOrd="0" destOrd="0" presId="urn:microsoft.com/office/officeart/2005/8/layout/vList5"/>
    <dgm:cxn modelId="{50C72C48-3692-4A3F-8DB7-DAB581C2792A}" srcId="{0DB07970-CEB6-4A37-9191-A2F673695B8C}" destId="{45AEBEC0-AC69-445C-B029-2FE820FC7F98}" srcOrd="0" destOrd="0" parTransId="{0C07E028-90DB-482D-AB93-2C72D29B5616}" sibTransId="{7008B608-9742-4AB9-BE7A-5AAC36E154D6}"/>
    <dgm:cxn modelId="{E7E36E4D-DF55-5549-A347-A6B383E2C072}" type="presOf" srcId="{B93E8860-A041-40BF-A982-158139D2F064}" destId="{C2A98287-5EC7-47A1-A49D-366265436338}" srcOrd="0" destOrd="0" presId="urn:microsoft.com/office/officeart/2005/8/layout/vList5"/>
    <dgm:cxn modelId="{B5C79A35-2E35-744F-A035-88D2116A6637}" type="presOf" srcId="{EEE95B5A-C0D5-4867-ACF1-3A42BD697D11}" destId="{451FB401-DE5A-4BFF-8366-0149D3FFA0B2}" srcOrd="0" destOrd="4" presId="urn:microsoft.com/office/officeart/2005/8/layout/vList5"/>
    <dgm:cxn modelId="{AC090963-9292-9A49-A4E5-6765C0B4C7D4}" type="presOf" srcId="{E0CB43E6-92F8-48EB-BA5E-FEB5876ED658}" destId="{451FB401-DE5A-4BFF-8366-0149D3FFA0B2}" srcOrd="0" destOrd="2" presId="urn:microsoft.com/office/officeart/2005/8/layout/vList5"/>
    <dgm:cxn modelId="{F7BB63EB-81B2-D64D-BD33-16D3A59478A0}" type="presParOf" srcId="{4B2A683D-2C3C-4E7F-B870-85A3B9C4CA0E}" destId="{59B0BD3B-75C5-456F-ADA6-9F785154A323}" srcOrd="0" destOrd="0" presId="urn:microsoft.com/office/officeart/2005/8/layout/vList5"/>
    <dgm:cxn modelId="{0AB99955-0DFC-1A49-A39E-FF349635654D}" type="presParOf" srcId="{59B0BD3B-75C5-456F-ADA6-9F785154A323}" destId="{C2A98287-5EC7-47A1-A49D-366265436338}" srcOrd="0" destOrd="0" presId="urn:microsoft.com/office/officeart/2005/8/layout/vList5"/>
    <dgm:cxn modelId="{9FBCCB73-3D57-0D49-AFBB-C9CC6AED3CD8}" type="presParOf" srcId="{4B2A683D-2C3C-4E7F-B870-85A3B9C4CA0E}" destId="{2C35FD21-0E12-4308-8F8E-1510A08832EA}" srcOrd="1" destOrd="0" presId="urn:microsoft.com/office/officeart/2005/8/layout/vList5"/>
    <dgm:cxn modelId="{1C60E0E1-7286-1C42-94D0-0FFF7AD77C3C}" type="presParOf" srcId="{4B2A683D-2C3C-4E7F-B870-85A3B9C4CA0E}" destId="{CBFCCEE3-B42C-409D-9285-5DF6CE6F9944}" srcOrd="2" destOrd="0" presId="urn:microsoft.com/office/officeart/2005/8/layout/vList5"/>
    <dgm:cxn modelId="{A29276D5-4DE1-184D-972A-DFE443772E06}" type="presParOf" srcId="{CBFCCEE3-B42C-409D-9285-5DF6CE6F9944}" destId="{68B6F86E-9CEB-4A53-8716-24BF19C38587}" srcOrd="0" destOrd="0" presId="urn:microsoft.com/office/officeart/2005/8/layout/vList5"/>
    <dgm:cxn modelId="{2FAFC82A-19B1-7F47-B0B4-4CDA100030F8}" type="presParOf" srcId="{CBFCCEE3-B42C-409D-9285-5DF6CE6F9944}" destId="{451FB401-DE5A-4BFF-8366-0149D3FFA0B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06FA314-6526-4F2F-94B6-799970094F43}" type="doc">
      <dgm:prSet loTypeId="urn:microsoft.com/office/officeart/2005/8/layout/hList3" loCatId="list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it-IT"/>
        </a:p>
      </dgm:t>
    </dgm:pt>
    <dgm:pt modelId="{51C54FD8-66DE-46A5-B40E-3D04887A5433}">
      <dgm:prSet custT="1"/>
      <dgm:spPr>
        <a:solidFill>
          <a:schemeClr val="bg2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it-IT" sz="28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Nuova classificazione   della </a:t>
          </a:r>
          <a:r>
            <a:rPr lang="it-IT" sz="2800" b="1" u="sng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International </a:t>
          </a:r>
          <a:r>
            <a:rPr lang="it-IT" sz="2800" b="1" u="sng" cap="none" spc="0" dirty="0" err="1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Federation</a:t>
          </a:r>
          <a:r>
            <a:rPr lang="it-IT" sz="2800" b="1" u="sng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 of </a:t>
          </a:r>
          <a:r>
            <a:rPr lang="it-IT" sz="2800" b="1" u="sng" cap="none" spc="0" dirty="0" err="1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Gynecology</a:t>
          </a:r>
          <a:r>
            <a:rPr lang="it-IT" sz="2800" b="1" u="sng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 and </a:t>
          </a:r>
          <a:r>
            <a:rPr lang="it-IT" sz="2800" b="1" u="sng" cap="none" spc="0" dirty="0" err="1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Obstetrics</a:t>
          </a:r>
          <a:r>
            <a:rPr lang="it-IT" sz="2800" b="1" u="sng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 (FIGO) </a:t>
          </a:r>
          <a:r>
            <a:rPr lang="it-IT" sz="28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  <a:sym typeface="Wingdings" panose="05000000000000000000" pitchFamily="2" charset="2"/>
            </a:rPr>
            <a:t> </a:t>
          </a:r>
          <a:r>
            <a:rPr lang="it-IT" sz="28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miglior efficacia nel predire la mortalità. </a:t>
          </a:r>
          <a:endParaRPr lang="it-IT" sz="2800" b="1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Arial Narrow" panose="020B0606020202030204" pitchFamily="34" charset="0"/>
          </a:endParaRPr>
        </a:p>
      </dgm:t>
    </dgm:pt>
    <dgm:pt modelId="{AC8550D2-7D74-4847-92C7-D71325DE9989}" type="parTrans" cxnId="{6A2CAAD9-64CB-45F3-BCE9-24BB4C1D7806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0FAB93D0-DBC7-4125-94AB-2C102290C887}" type="sibTrans" cxnId="{6A2CAAD9-64CB-45F3-BCE9-24BB4C1D7806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BA835F1C-CC52-44FA-97EE-88D8F124E2C1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it-IT" sz="2200" dirty="0" smtClean="0">
              <a:latin typeface="Arial Narrow" panose="020B0606020202030204" pitchFamily="34" charset="0"/>
            </a:rPr>
            <a:t>Lo stadio IA e IB avevano una sopravvivenza a 5 anni molto simile e sono pertanto stati uniti (IA e IB</a:t>
          </a:r>
          <a:r>
            <a:rPr lang="it-IT" sz="2200" dirty="0" smtClean="0">
              <a:latin typeface="Arial Narrow" panose="020B0606020202030204" pitchFamily="34" charset="0"/>
              <a:sym typeface="Wingdings"/>
            </a:rPr>
            <a:t></a:t>
          </a:r>
          <a:r>
            <a:rPr lang="it-IT" sz="2200" dirty="0" smtClean="0">
              <a:latin typeface="Arial Narrow" panose="020B0606020202030204" pitchFamily="34" charset="0"/>
            </a:rPr>
            <a:t>IA, IC</a:t>
          </a:r>
          <a:r>
            <a:rPr lang="it-IT" sz="2200" dirty="0" smtClean="0">
              <a:latin typeface="Arial Narrow" panose="020B0606020202030204" pitchFamily="34" charset="0"/>
              <a:sym typeface="Wingdings"/>
            </a:rPr>
            <a:t></a:t>
          </a:r>
          <a:r>
            <a:rPr lang="it-IT" sz="2200" dirty="0" smtClean="0">
              <a:latin typeface="Arial Narrow" panose="020B0606020202030204" pitchFamily="34" charset="0"/>
            </a:rPr>
            <a:t>IB).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C26C3AAE-420D-41A8-8F93-5CBC068B890E}" type="parTrans" cxnId="{240EFB76-6224-4647-B747-1AB0D4C11B1B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220DF3E8-E1F4-4257-BD3B-66582C2B650A}" type="sibTrans" cxnId="{240EFB76-6224-4647-B747-1AB0D4C11B1B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CAD1154A-852A-464A-BA2E-7B51C9CCD2FF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it-IT" sz="2200" dirty="0" smtClean="0">
              <a:latin typeface="Arial Narrow" panose="020B0606020202030204" pitchFamily="34" charset="0"/>
            </a:rPr>
            <a:t>Il secondo stadio prevede solo l’ infiltrazione stromale cervicale in quanto unico parametro ad influenzare la prognosi.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7D6A14B8-8EE7-4331-8656-FAA7557855EE}" type="parTrans" cxnId="{D7B69562-A873-4524-9F84-94DE67705F18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B7FBAB26-213F-4F20-8169-2EF3928EF3AC}" type="sibTrans" cxnId="{D7B69562-A873-4524-9F84-94DE67705F18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23CFA6F4-BD86-4888-9103-ADB6BCF26D21}">
      <dgm:prSet custT="1"/>
      <dgm:spPr/>
      <dgm:t>
        <a:bodyPr/>
        <a:lstStyle/>
        <a:p>
          <a:endParaRPr lang="it-IT"/>
        </a:p>
      </dgm:t>
    </dgm:pt>
    <dgm:pt modelId="{234A4841-891B-4618-9894-FC445E374568}" type="parTrans" cxnId="{6E217B1F-BCEA-4182-91BD-3F462A1DE81B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93AC7A35-360D-4C0A-9250-7526F9E9769E}" type="sibTrans" cxnId="{6E217B1F-BCEA-4182-91BD-3F462A1DE81B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95A00013-ED3A-4259-9934-E427BADDDCBE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it-IT" sz="2200" dirty="0" smtClean="0">
              <a:latin typeface="Arial Narrow" panose="020B0606020202030204" pitchFamily="34" charset="0"/>
            </a:rPr>
            <a:t>La citologia di per sé non determina più uno stadio definito ma risulta essere solo un fattore prognostico negativo.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34D995F7-E928-4A3D-95D6-9AD34B450ED6}" type="parTrans" cxnId="{892E2B0A-2831-4C4B-AAEE-878B34546DC8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BFB8B05A-1CA7-4E49-A13E-DCCABEE218F7}" type="sibTrans" cxnId="{892E2B0A-2831-4C4B-AAEE-878B34546DC8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C433909E-8EFD-4BE7-A40E-A43663E97841}" type="pres">
      <dgm:prSet presAssocID="{106FA314-6526-4F2F-94B6-799970094F4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CA08192-C983-4AC4-83A3-F1B714287991}" type="pres">
      <dgm:prSet presAssocID="{51C54FD8-66DE-46A5-B40E-3D04887A5433}" presName="roof" presStyleLbl="dkBgShp" presStyleIdx="0" presStyleCnt="2" custScaleY="69136" custLinFactY="6566" custLinFactNeighborX="199" custLinFactNeighborY="100000"/>
      <dgm:spPr>
        <a:prstGeom prst="round2SameRect">
          <a:avLst/>
        </a:prstGeom>
      </dgm:spPr>
      <dgm:t>
        <a:bodyPr/>
        <a:lstStyle/>
        <a:p>
          <a:endParaRPr lang="it-IT"/>
        </a:p>
      </dgm:t>
    </dgm:pt>
    <dgm:pt modelId="{2C37363A-4FA1-4465-9D17-120C2C0383C7}" type="pres">
      <dgm:prSet presAssocID="{51C54FD8-66DE-46A5-B40E-3D04887A5433}" presName="pillars" presStyleCnt="0"/>
      <dgm:spPr/>
      <dgm:t>
        <a:bodyPr/>
        <a:lstStyle/>
        <a:p>
          <a:endParaRPr lang="it-IT"/>
        </a:p>
      </dgm:t>
    </dgm:pt>
    <dgm:pt modelId="{B16DD9C7-9DDC-48B5-AE46-26D0FED24E60}" type="pres">
      <dgm:prSet presAssocID="{51C54FD8-66DE-46A5-B40E-3D04887A5433}" presName="pillar1" presStyleLbl="node1" presStyleIdx="0" presStyleCnt="3" custScaleX="30293" custScaleY="67215" custLinFactNeighborX="-2659" custLinFactNeighborY="3905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it-IT"/>
        </a:p>
      </dgm:t>
    </dgm:pt>
    <dgm:pt modelId="{C316B8A1-CBF1-4CA9-B58B-11AC2E8C6271}" type="pres">
      <dgm:prSet presAssocID="{CAD1154A-852A-464A-BA2E-7B51C9CCD2FF}" presName="pillarX" presStyleLbl="node1" presStyleIdx="1" presStyleCnt="3" custScaleX="30293" custScaleY="67215" custLinFactNeighborX="-359" custLinFactNeighborY="3905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it-IT"/>
        </a:p>
      </dgm:t>
    </dgm:pt>
    <dgm:pt modelId="{65DF049F-997F-4EE5-A2AD-B06170F818CF}" type="pres">
      <dgm:prSet presAssocID="{95A00013-ED3A-4259-9934-E427BADDDCBE}" presName="pillarX" presStyleLbl="node1" presStyleIdx="2" presStyleCnt="3" custScaleX="30293" custScaleY="67215" custLinFactNeighborX="1951" custLinFactNeighborY="3861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it-IT"/>
        </a:p>
      </dgm:t>
    </dgm:pt>
    <dgm:pt modelId="{F3BFF261-5FA1-4FCC-B9FE-CFF4ADE2626B}" type="pres">
      <dgm:prSet presAssocID="{51C54FD8-66DE-46A5-B40E-3D04887A5433}" presName="base" presStyleLbl="dkBgShp" presStyleIdx="1" presStyleCnt="2" custFlipVert="1" custScaleY="722802" custLinFactY="-67669" custLinFactNeighborX="-354" custLinFactNeighborY="-100000"/>
      <dgm:spPr>
        <a:prstGeom prst="round2SameRect">
          <a:avLst/>
        </a:prstGeom>
        <a:solidFill>
          <a:schemeClr val="bg2">
            <a:lumMod val="20000"/>
            <a:lumOff val="80000"/>
            <a:alpha val="0"/>
          </a:schemeClr>
        </a:solidFill>
      </dgm:spPr>
      <dgm:t>
        <a:bodyPr/>
        <a:lstStyle/>
        <a:p>
          <a:endParaRPr lang="it-IT"/>
        </a:p>
      </dgm:t>
    </dgm:pt>
  </dgm:ptLst>
  <dgm:cxnLst>
    <dgm:cxn modelId="{AC70B651-65B7-6349-A0CC-A8D69B1323C6}" type="presOf" srcId="{106FA314-6526-4F2F-94B6-799970094F43}" destId="{C433909E-8EFD-4BE7-A40E-A43663E97841}" srcOrd="0" destOrd="0" presId="urn:microsoft.com/office/officeart/2005/8/layout/hList3"/>
    <dgm:cxn modelId="{BFD6FDD0-1A0F-0343-B728-D1F8E986561C}" type="presOf" srcId="{CAD1154A-852A-464A-BA2E-7B51C9CCD2FF}" destId="{C316B8A1-CBF1-4CA9-B58B-11AC2E8C6271}" srcOrd="0" destOrd="0" presId="urn:microsoft.com/office/officeart/2005/8/layout/hList3"/>
    <dgm:cxn modelId="{6A2CAAD9-64CB-45F3-BCE9-24BB4C1D7806}" srcId="{106FA314-6526-4F2F-94B6-799970094F43}" destId="{51C54FD8-66DE-46A5-B40E-3D04887A5433}" srcOrd="0" destOrd="0" parTransId="{AC8550D2-7D74-4847-92C7-D71325DE9989}" sibTransId="{0FAB93D0-DBC7-4125-94AB-2C102290C887}"/>
    <dgm:cxn modelId="{D7B69562-A873-4524-9F84-94DE67705F18}" srcId="{51C54FD8-66DE-46A5-B40E-3D04887A5433}" destId="{CAD1154A-852A-464A-BA2E-7B51C9CCD2FF}" srcOrd="1" destOrd="0" parTransId="{7D6A14B8-8EE7-4331-8656-FAA7557855EE}" sibTransId="{B7FBAB26-213F-4F20-8169-2EF3928EF3AC}"/>
    <dgm:cxn modelId="{6E217B1F-BCEA-4182-91BD-3F462A1DE81B}" srcId="{106FA314-6526-4F2F-94B6-799970094F43}" destId="{23CFA6F4-BD86-4888-9103-ADB6BCF26D21}" srcOrd="1" destOrd="0" parTransId="{234A4841-891B-4618-9894-FC445E374568}" sibTransId="{93AC7A35-360D-4C0A-9250-7526F9E9769E}"/>
    <dgm:cxn modelId="{240EFB76-6224-4647-B747-1AB0D4C11B1B}" srcId="{51C54FD8-66DE-46A5-B40E-3D04887A5433}" destId="{BA835F1C-CC52-44FA-97EE-88D8F124E2C1}" srcOrd="0" destOrd="0" parTransId="{C26C3AAE-420D-41A8-8F93-5CBC068B890E}" sibTransId="{220DF3E8-E1F4-4257-BD3B-66582C2B650A}"/>
    <dgm:cxn modelId="{892E2B0A-2831-4C4B-AAEE-878B34546DC8}" srcId="{51C54FD8-66DE-46A5-B40E-3D04887A5433}" destId="{95A00013-ED3A-4259-9934-E427BADDDCBE}" srcOrd="2" destOrd="0" parTransId="{34D995F7-E928-4A3D-95D6-9AD34B450ED6}" sibTransId="{BFB8B05A-1CA7-4E49-A13E-DCCABEE218F7}"/>
    <dgm:cxn modelId="{669A6372-0E52-6E4B-9E1C-580D5910CA36}" type="presOf" srcId="{95A00013-ED3A-4259-9934-E427BADDDCBE}" destId="{65DF049F-997F-4EE5-A2AD-B06170F818CF}" srcOrd="0" destOrd="0" presId="urn:microsoft.com/office/officeart/2005/8/layout/hList3"/>
    <dgm:cxn modelId="{13A17606-51BB-B746-A98A-1FB152E424A1}" type="presOf" srcId="{BA835F1C-CC52-44FA-97EE-88D8F124E2C1}" destId="{B16DD9C7-9DDC-48B5-AE46-26D0FED24E60}" srcOrd="0" destOrd="0" presId="urn:microsoft.com/office/officeart/2005/8/layout/hList3"/>
    <dgm:cxn modelId="{35E12F24-7572-F347-968F-EA811DCE1363}" type="presOf" srcId="{51C54FD8-66DE-46A5-B40E-3D04887A5433}" destId="{0CA08192-C983-4AC4-83A3-F1B714287991}" srcOrd="0" destOrd="0" presId="urn:microsoft.com/office/officeart/2005/8/layout/hList3"/>
    <dgm:cxn modelId="{97174DAF-3CA9-674F-BBBC-A67E547077B1}" type="presParOf" srcId="{C433909E-8EFD-4BE7-A40E-A43663E97841}" destId="{0CA08192-C983-4AC4-83A3-F1B714287991}" srcOrd="0" destOrd="0" presId="urn:microsoft.com/office/officeart/2005/8/layout/hList3"/>
    <dgm:cxn modelId="{73B85AE4-7BE5-8946-BEE3-B660660A8FC6}" type="presParOf" srcId="{C433909E-8EFD-4BE7-A40E-A43663E97841}" destId="{2C37363A-4FA1-4465-9D17-120C2C0383C7}" srcOrd="1" destOrd="0" presId="urn:microsoft.com/office/officeart/2005/8/layout/hList3"/>
    <dgm:cxn modelId="{B1B88677-35B0-2E4F-944E-D029960EB834}" type="presParOf" srcId="{2C37363A-4FA1-4465-9D17-120C2C0383C7}" destId="{B16DD9C7-9DDC-48B5-AE46-26D0FED24E60}" srcOrd="0" destOrd="0" presId="urn:microsoft.com/office/officeart/2005/8/layout/hList3"/>
    <dgm:cxn modelId="{61F52B16-23C7-5042-AF67-F516676BF14A}" type="presParOf" srcId="{2C37363A-4FA1-4465-9D17-120C2C0383C7}" destId="{C316B8A1-CBF1-4CA9-B58B-11AC2E8C6271}" srcOrd="1" destOrd="0" presId="urn:microsoft.com/office/officeart/2005/8/layout/hList3"/>
    <dgm:cxn modelId="{2E61A2A2-EF4A-3B43-BC3F-73F89169A96B}" type="presParOf" srcId="{2C37363A-4FA1-4465-9D17-120C2C0383C7}" destId="{65DF049F-997F-4EE5-A2AD-B06170F818CF}" srcOrd="2" destOrd="0" presId="urn:microsoft.com/office/officeart/2005/8/layout/hList3"/>
    <dgm:cxn modelId="{AC66895F-0986-4D4E-9DDA-746587187C03}" type="presParOf" srcId="{C433909E-8EFD-4BE7-A40E-A43663E97841}" destId="{F3BFF261-5FA1-4FCC-B9FE-CFF4ADE2626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739F7C3-B3CF-44A2-89DD-CAECA25E57D6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D97C421-CC72-45D8-963A-D705A6D8431D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r>
            <a:rPr lang="it-IT" sz="2400" dirty="0" smtClean="0"/>
            <a:t>Isterectomia: quale approccio?</a:t>
          </a:r>
          <a:endParaRPr lang="it-IT" sz="2400" dirty="0"/>
        </a:p>
      </dgm:t>
    </dgm:pt>
    <dgm:pt modelId="{D0C7A956-706A-4AA6-90E7-DE5F076EA19B}" type="parTrans" cxnId="{586EBB54-305F-4B82-8E87-C5BE676656FF}">
      <dgm:prSet/>
      <dgm:spPr/>
      <dgm:t>
        <a:bodyPr/>
        <a:lstStyle/>
        <a:p>
          <a:endParaRPr lang="it-IT"/>
        </a:p>
      </dgm:t>
    </dgm:pt>
    <dgm:pt modelId="{0B9598DC-CDB6-4A9B-AAD2-E8BBE2182A11}" type="sibTrans" cxnId="{586EBB54-305F-4B82-8E87-C5BE676656FF}">
      <dgm:prSet/>
      <dgm:spPr/>
      <dgm:t>
        <a:bodyPr/>
        <a:lstStyle/>
        <a:p>
          <a:endParaRPr lang="it-IT"/>
        </a:p>
      </dgm:t>
    </dgm:pt>
    <dgm:pt modelId="{28058B31-56A1-4C81-82CA-DC92342C30F1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r>
            <a:rPr lang="it-IT" smtClean="0"/>
            <a:t>Laparotomico</a:t>
          </a:r>
          <a:endParaRPr lang="it-IT"/>
        </a:p>
      </dgm:t>
    </dgm:pt>
    <dgm:pt modelId="{1E1BD423-4C93-44FC-BD7E-1A18F89D681C}" type="parTrans" cxnId="{41476FD5-1DF2-4FA6-9B92-887B4BB10727}">
      <dgm:prSet/>
      <dgm:spPr/>
      <dgm:t>
        <a:bodyPr/>
        <a:lstStyle/>
        <a:p>
          <a:endParaRPr lang="it-IT"/>
        </a:p>
      </dgm:t>
    </dgm:pt>
    <dgm:pt modelId="{9BB6C8CC-ABA6-45F8-B871-962B07F3CD73}" type="sibTrans" cxnId="{41476FD5-1DF2-4FA6-9B92-887B4BB10727}">
      <dgm:prSet/>
      <dgm:spPr/>
      <dgm:t>
        <a:bodyPr/>
        <a:lstStyle/>
        <a:p>
          <a:endParaRPr lang="it-IT"/>
        </a:p>
      </dgm:t>
    </dgm:pt>
    <dgm:pt modelId="{CE47F348-7C56-477A-A32B-11756EE4199A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r>
            <a:rPr lang="it-IT" smtClean="0"/>
            <a:t>Laparoscopico</a:t>
          </a:r>
          <a:endParaRPr lang="it-IT"/>
        </a:p>
      </dgm:t>
    </dgm:pt>
    <dgm:pt modelId="{7A1C1E0F-0E89-4D9A-8025-778A53E7228F}" type="parTrans" cxnId="{21611E72-D799-431B-A64F-0B2D3DAF2B84}">
      <dgm:prSet/>
      <dgm:spPr/>
      <dgm:t>
        <a:bodyPr/>
        <a:lstStyle/>
        <a:p>
          <a:endParaRPr lang="it-IT"/>
        </a:p>
      </dgm:t>
    </dgm:pt>
    <dgm:pt modelId="{7C5A696B-3A52-4BFD-BE41-3323CC302A4D}" type="sibTrans" cxnId="{21611E72-D799-431B-A64F-0B2D3DAF2B84}">
      <dgm:prSet/>
      <dgm:spPr/>
      <dgm:t>
        <a:bodyPr/>
        <a:lstStyle/>
        <a:p>
          <a:endParaRPr lang="it-IT"/>
        </a:p>
      </dgm:t>
    </dgm:pt>
    <dgm:pt modelId="{86AEF23A-88B7-49BA-8D9C-C5BA2D513E3F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r>
            <a:rPr lang="it-IT" dirty="0" smtClean="0"/>
            <a:t>Vaginale</a:t>
          </a:r>
          <a:endParaRPr lang="it-IT" dirty="0"/>
        </a:p>
      </dgm:t>
    </dgm:pt>
    <dgm:pt modelId="{6AC6CFD6-4FAC-4CB2-B913-443B03C4D9DA}" type="parTrans" cxnId="{D20B76B3-6EB6-49B4-9528-3DD1E8F2A5C1}">
      <dgm:prSet/>
      <dgm:spPr/>
      <dgm:t>
        <a:bodyPr/>
        <a:lstStyle/>
        <a:p>
          <a:endParaRPr lang="it-IT"/>
        </a:p>
      </dgm:t>
    </dgm:pt>
    <dgm:pt modelId="{922EFFB8-1CF1-4068-B6F9-DF8F2486B001}" type="sibTrans" cxnId="{D20B76B3-6EB6-49B4-9528-3DD1E8F2A5C1}">
      <dgm:prSet/>
      <dgm:spPr/>
      <dgm:t>
        <a:bodyPr/>
        <a:lstStyle/>
        <a:p>
          <a:endParaRPr lang="it-IT"/>
        </a:p>
      </dgm:t>
    </dgm:pt>
    <dgm:pt modelId="{6B33FA85-85DE-4663-B23D-ED00689DCB91}">
      <dgm:prSet/>
      <dgm:spPr/>
      <dgm:t>
        <a:bodyPr/>
        <a:lstStyle/>
        <a:p>
          <a:pPr rtl="0"/>
          <a:endParaRPr lang="it-IT" dirty="0"/>
        </a:p>
      </dgm:t>
    </dgm:pt>
    <dgm:pt modelId="{B718EE9E-E4D9-4834-8F3B-8E8D548DD3CB}" type="parTrans" cxnId="{47D3583A-33D6-456D-8837-D89E81787A1C}">
      <dgm:prSet/>
      <dgm:spPr/>
      <dgm:t>
        <a:bodyPr/>
        <a:lstStyle/>
        <a:p>
          <a:endParaRPr lang="it-IT"/>
        </a:p>
      </dgm:t>
    </dgm:pt>
    <dgm:pt modelId="{7F886628-DB97-41F2-9A0D-6265AE5714BF}" type="sibTrans" cxnId="{47D3583A-33D6-456D-8837-D89E81787A1C}">
      <dgm:prSet/>
      <dgm:spPr/>
      <dgm:t>
        <a:bodyPr/>
        <a:lstStyle/>
        <a:p>
          <a:endParaRPr lang="it-IT"/>
        </a:p>
      </dgm:t>
    </dgm:pt>
    <dgm:pt modelId="{5420907C-8753-499A-8317-8D089D2BE347}" type="pres">
      <dgm:prSet presAssocID="{7739F7C3-B3CF-44A2-89DD-CAECA25E57D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957484A-D076-4346-880F-385D901914A3}" type="pres">
      <dgm:prSet presAssocID="{7739F7C3-B3CF-44A2-89DD-CAECA25E57D6}" presName="hierFlow" presStyleCnt="0"/>
      <dgm:spPr/>
    </dgm:pt>
    <dgm:pt modelId="{BF8AAEFE-7A91-480A-963C-4D27E0527671}" type="pres">
      <dgm:prSet presAssocID="{7739F7C3-B3CF-44A2-89DD-CAECA25E57D6}" presName="firstBuf" presStyleCnt="0"/>
      <dgm:spPr/>
    </dgm:pt>
    <dgm:pt modelId="{F382E9F0-758D-4018-BAEB-CC19DBE53139}" type="pres">
      <dgm:prSet presAssocID="{7739F7C3-B3CF-44A2-89DD-CAECA25E57D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D4D1AFA-4B8B-4607-A441-5DBD9E301BD5}" type="pres">
      <dgm:prSet presAssocID="{BD97C421-CC72-45D8-963A-D705A6D8431D}" presName="Name17" presStyleCnt="0"/>
      <dgm:spPr/>
    </dgm:pt>
    <dgm:pt modelId="{921548A0-5A5C-498D-9BDE-27D0C8C6B24E}" type="pres">
      <dgm:prSet presAssocID="{BD97C421-CC72-45D8-963A-D705A6D8431D}" presName="level1Shape" presStyleLbl="node0" presStyleIdx="0" presStyleCnt="1" custScaleX="159331" custScaleY="200285" custLinFactNeighborX="1656" custLinFactNeighborY="3974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CCC64DD-23D0-4DE7-9DB5-1DFBC32469F0}" type="pres">
      <dgm:prSet presAssocID="{BD97C421-CC72-45D8-963A-D705A6D8431D}" presName="hierChild2" presStyleCnt="0"/>
      <dgm:spPr/>
    </dgm:pt>
    <dgm:pt modelId="{2E6E96D8-9FD2-4C9E-8D6F-9BD26598157A}" type="pres">
      <dgm:prSet presAssocID="{1E1BD423-4C93-44FC-BD7E-1A18F89D681C}" presName="Name25" presStyleLbl="parChTrans1D2" presStyleIdx="0" presStyleCnt="3"/>
      <dgm:spPr/>
      <dgm:t>
        <a:bodyPr/>
        <a:lstStyle/>
        <a:p>
          <a:endParaRPr lang="it-IT"/>
        </a:p>
      </dgm:t>
    </dgm:pt>
    <dgm:pt modelId="{04C8D9F1-35D4-4712-B69F-8BE425F34B4F}" type="pres">
      <dgm:prSet presAssocID="{1E1BD423-4C93-44FC-BD7E-1A18F89D681C}" presName="connTx" presStyleLbl="parChTrans1D2" presStyleIdx="0" presStyleCnt="3"/>
      <dgm:spPr/>
      <dgm:t>
        <a:bodyPr/>
        <a:lstStyle/>
        <a:p>
          <a:endParaRPr lang="it-IT"/>
        </a:p>
      </dgm:t>
    </dgm:pt>
    <dgm:pt modelId="{286BD913-F9D5-4FF2-A503-F7829F654A39}" type="pres">
      <dgm:prSet presAssocID="{28058B31-56A1-4C81-82CA-DC92342C30F1}" presName="Name30" presStyleCnt="0"/>
      <dgm:spPr/>
    </dgm:pt>
    <dgm:pt modelId="{429DC994-F30B-4C82-9AE9-52C7DA0E058A}" type="pres">
      <dgm:prSet presAssocID="{28058B31-56A1-4C81-82CA-DC92342C30F1}" presName="level2Shape" presStyleLbl="node2" presStyleIdx="0" presStyleCnt="3" custLinFactY="-15932" custLinFactNeighborX="52534" custLinFactNeighborY="-100000"/>
      <dgm:spPr/>
      <dgm:t>
        <a:bodyPr/>
        <a:lstStyle/>
        <a:p>
          <a:endParaRPr lang="it-IT"/>
        </a:p>
      </dgm:t>
    </dgm:pt>
    <dgm:pt modelId="{1789F6FE-2666-4EF1-B9E3-A9A561676B51}" type="pres">
      <dgm:prSet presAssocID="{28058B31-56A1-4C81-82CA-DC92342C30F1}" presName="hierChild3" presStyleCnt="0"/>
      <dgm:spPr/>
    </dgm:pt>
    <dgm:pt modelId="{60FDA1AA-AB85-4A17-BE85-010B0183E168}" type="pres">
      <dgm:prSet presAssocID="{7A1C1E0F-0E89-4D9A-8025-778A53E7228F}" presName="Name25" presStyleLbl="parChTrans1D2" presStyleIdx="1" presStyleCnt="3"/>
      <dgm:spPr/>
      <dgm:t>
        <a:bodyPr/>
        <a:lstStyle/>
        <a:p>
          <a:endParaRPr lang="it-IT"/>
        </a:p>
      </dgm:t>
    </dgm:pt>
    <dgm:pt modelId="{E4A1C138-7A19-4395-A089-E230590165E3}" type="pres">
      <dgm:prSet presAssocID="{7A1C1E0F-0E89-4D9A-8025-778A53E7228F}" presName="connTx" presStyleLbl="parChTrans1D2" presStyleIdx="1" presStyleCnt="3"/>
      <dgm:spPr/>
      <dgm:t>
        <a:bodyPr/>
        <a:lstStyle/>
        <a:p>
          <a:endParaRPr lang="it-IT"/>
        </a:p>
      </dgm:t>
    </dgm:pt>
    <dgm:pt modelId="{C0274F03-6D95-4654-BC67-308B613AD175}" type="pres">
      <dgm:prSet presAssocID="{CE47F348-7C56-477A-A32B-11756EE4199A}" presName="Name30" presStyleCnt="0"/>
      <dgm:spPr/>
    </dgm:pt>
    <dgm:pt modelId="{313C7D54-956B-41D7-97F0-5684A3FCC1F0}" type="pres">
      <dgm:prSet presAssocID="{CE47F348-7C56-477A-A32B-11756EE4199A}" presName="level2Shape" presStyleLbl="node2" presStyleIdx="1" presStyleCnt="3" custLinFactNeighborX="53935" custLinFactNeighborY="-57437"/>
      <dgm:spPr/>
      <dgm:t>
        <a:bodyPr/>
        <a:lstStyle/>
        <a:p>
          <a:endParaRPr lang="it-IT"/>
        </a:p>
      </dgm:t>
    </dgm:pt>
    <dgm:pt modelId="{5228E9C7-866F-4AFB-AF6E-7232DF5D9F1F}" type="pres">
      <dgm:prSet presAssocID="{CE47F348-7C56-477A-A32B-11756EE4199A}" presName="hierChild3" presStyleCnt="0"/>
      <dgm:spPr/>
    </dgm:pt>
    <dgm:pt modelId="{322AB16B-8A21-48E5-9120-3D75077C9044}" type="pres">
      <dgm:prSet presAssocID="{6AC6CFD6-4FAC-4CB2-B913-443B03C4D9DA}" presName="Name25" presStyleLbl="parChTrans1D2" presStyleIdx="2" presStyleCnt="3"/>
      <dgm:spPr/>
      <dgm:t>
        <a:bodyPr/>
        <a:lstStyle/>
        <a:p>
          <a:endParaRPr lang="it-IT"/>
        </a:p>
      </dgm:t>
    </dgm:pt>
    <dgm:pt modelId="{9F8C6DA3-ED12-4C4F-9224-4B4E8BF3B021}" type="pres">
      <dgm:prSet presAssocID="{6AC6CFD6-4FAC-4CB2-B913-443B03C4D9DA}" presName="connTx" presStyleLbl="parChTrans1D2" presStyleIdx="2" presStyleCnt="3"/>
      <dgm:spPr/>
      <dgm:t>
        <a:bodyPr/>
        <a:lstStyle/>
        <a:p>
          <a:endParaRPr lang="it-IT"/>
        </a:p>
      </dgm:t>
    </dgm:pt>
    <dgm:pt modelId="{37F5EC35-7F57-4833-A579-31FA55F5DD2D}" type="pres">
      <dgm:prSet presAssocID="{86AEF23A-88B7-49BA-8D9C-C5BA2D513E3F}" presName="Name30" presStyleCnt="0"/>
      <dgm:spPr/>
    </dgm:pt>
    <dgm:pt modelId="{C7C1D9BB-E205-499B-B399-7EC6F6A5FEC8}" type="pres">
      <dgm:prSet presAssocID="{86AEF23A-88B7-49BA-8D9C-C5BA2D513E3F}" presName="level2Shape" presStyleLbl="node2" presStyleIdx="2" presStyleCnt="3" custLinFactNeighborX="56737" custLinFactNeighborY="4203"/>
      <dgm:spPr/>
      <dgm:t>
        <a:bodyPr/>
        <a:lstStyle/>
        <a:p>
          <a:endParaRPr lang="it-IT"/>
        </a:p>
      </dgm:t>
    </dgm:pt>
    <dgm:pt modelId="{C35D5F60-A1B7-4B14-8CA5-543B0A164F04}" type="pres">
      <dgm:prSet presAssocID="{86AEF23A-88B7-49BA-8D9C-C5BA2D513E3F}" presName="hierChild3" presStyleCnt="0"/>
      <dgm:spPr/>
    </dgm:pt>
    <dgm:pt modelId="{5A57E244-6387-45C8-9E4D-E04F81B17036}" type="pres">
      <dgm:prSet presAssocID="{7739F7C3-B3CF-44A2-89DD-CAECA25E57D6}" presName="bgShapesFlow" presStyleCnt="0"/>
      <dgm:spPr/>
    </dgm:pt>
    <dgm:pt modelId="{7F3CD466-09E1-4134-A756-09C9A73A19E9}" type="pres">
      <dgm:prSet presAssocID="{6B33FA85-85DE-4663-B23D-ED00689DCB91}" presName="rectComp" presStyleCnt="0"/>
      <dgm:spPr/>
    </dgm:pt>
    <dgm:pt modelId="{1B201555-29CA-4FD0-8CFF-9A7D09C3CD2A}" type="pres">
      <dgm:prSet presAssocID="{6B33FA85-85DE-4663-B23D-ED00689DCB91}" presName="bgRect" presStyleLbl="bgShp" presStyleIdx="0" presStyleCnt="1" custScaleX="135640" custLinFactNeighborX="-23361"/>
      <dgm:spPr/>
      <dgm:t>
        <a:bodyPr/>
        <a:lstStyle/>
        <a:p>
          <a:endParaRPr lang="it-IT"/>
        </a:p>
      </dgm:t>
    </dgm:pt>
    <dgm:pt modelId="{CE0FECE3-AAFD-4444-9A57-A8AB27C94686}" type="pres">
      <dgm:prSet presAssocID="{6B33FA85-85DE-4663-B23D-ED00689DCB91}" presName="bgRectTx" presStyleLbl="bgShp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55336C1-337E-9E4F-AC8E-AB7A3EFCA528}" type="presOf" srcId="{6AC6CFD6-4FAC-4CB2-B913-443B03C4D9DA}" destId="{9F8C6DA3-ED12-4C4F-9224-4B4E8BF3B021}" srcOrd="1" destOrd="0" presId="urn:microsoft.com/office/officeart/2005/8/layout/hierarchy5"/>
    <dgm:cxn modelId="{47D3583A-33D6-456D-8837-D89E81787A1C}" srcId="{7739F7C3-B3CF-44A2-89DD-CAECA25E57D6}" destId="{6B33FA85-85DE-4663-B23D-ED00689DCB91}" srcOrd="1" destOrd="0" parTransId="{B718EE9E-E4D9-4834-8F3B-8E8D548DD3CB}" sibTransId="{7F886628-DB97-41F2-9A0D-6265AE5714BF}"/>
    <dgm:cxn modelId="{87DF28CA-7A1C-E84D-B8C0-69E81AFB1341}" type="presOf" srcId="{7739F7C3-B3CF-44A2-89DD-CAECA25E57D6}" destId="{5420907C-8753-499A-8317-8D089D2BE347}" srcOrd="0" destOrd="0" presId="urn:microsoft.com/office/officeart/2005/8/layout/hierarchy5"/>
    <dgm:cxn modelId="{586EBB54-305F-4B82-8E87-C5BE676656FF}" srcId="{7739F7C3-B3CF-44A2-89DD-CAECA25E57D6}" destId="{BD97C421-CC72-45D8-963A-D705A6D8431D}" srcOrd="0" destOrd="0" parTransId="{D0C7A956-706A-4AA6-90E7-DE5F076EA19B}" sibTransId="{0B9598DC-CDB6-4A9B-AAD2-E8BBE2182A11}"/>
    <dgm:cxn modelId="{71EC5294-8F47-5A40-AB5D-1B1DB0304CDE}" type="presOf" srcId="{6B33FA85-85DE-4663-B23D-ED00689DCB91}" destId="{CE0FECE3-AAFD-4444-9A57-A8AB27C94686}" srcOrd="1" destOrd="0" presId="urn:microsoft.com/office/officeart/2005/8/layout/hierarchy5"/>
    <dgm:cxn modelId="{205FE137-C952-004A-899A-B54E3DADAD17}" type="presOf" srcId="{1E1BD423-4C93-44FC-BD7E-1A18F89D681C}" destId="{04C8D9F1-35D4-4712-B69F-8BE425F34B4F}" srcOrd="1" destOrd="0" presId="urn:microsoft.com/office/officeart/2005/8/layout/hierarchy5"/>
    <dgm:cxn modelId="{C9333664-0804-1B40-92F9-AEAA4DB4ED16}" type="presOf" srcId="{28058B31-56A1-4C81-82CA-DC92342C30F1}" destId="{429DC994-F30B-4C82-9AE9-52C7DA0E058A}" srcOrd="0" destOrd="0" presId="urn:microsoft.com/office/officeart/2005/8/layout/hierarchy5"/>
    <dgm:cxn modelId="{31926FD5-E417-7A45-B8D8-32835C22449B}" type="presOf" srcId="{7A1C1E0F-0E89-4D9A-8025-778A53E7228F}" destId="{60FDA1AA-AB85-4A17-BE85-010B0183E168}" srcOrd="0" destOrd="0" presId="urn:microsoft.com/office/officeart/2005/8/layout/hierarchy5"/>
    <dgm:cxn modelId="{297AD52A-999D-574F-80AB-271D57C7C32C}" type="presOf" srcId="{BD97C421-CC72-45D8-963A-D705A6D8431D}" destId="{921548A0-5A5C-498D-9BDE-27D0C8C6B24E}" srcOrd="0" destOrd="0" presId="urn:microsoft.com/office/officeart/2005/8/layout/hierarchy5"/>
    <dgm:cxn modelId="{21611E72-D799-431B-A64F-0B2D3DAF2B84}" srcId="{BD97C421-CC72-45D8-963A-D705A6D8431D}" destId="{CE47F348-7C56-477A-A32B-11756EE4199A}" srcOrd="1" destOrd="0" parTransId="{7A1C1E0F-0E89-4D9A-8025-778A53E7228F}" sibTransId="{7C5A696B-3A52-4BFD-BE41-3323CC302A4D}"/>
    <dgm:cxn modelId="{FE1EF0EC-49E8-7A45-BA53-4A946CA5AA72}" type="presOf" srcId="{6B33FA85-85DE-4663-B23D-ED00689DCB91}" destId="{1B201555-29CA-4FD0-8CFF-9A7D09C3CD2A}" srcOrd="0" destOrd="0" presId="urn:microsoft.com/office/officeart/2005/8/layout/hierarchy5"/>
    <dgm:cxn modelId="{12CF85D7-3AA7-2B49-9493-CE03D1DA0C39}" type="presOf" srcId="{7A1C1E0F-0E89-4D9A-8025-778A53E7228F}" destId="{E4A1C138-7A19-4395-A089-E230590165E3}" srcOrd="1" destOrd="0" presId="urn:microsoft.com/office/officeart/2005/8/layout/hierarchy5"/>
    <dgm:cxn modelId="{BB5DFEC8-8C5B-1844-8987-5B7156F71806}" type="presOf" srcId="{86AEF23A-88B7-49BA-8D9C-C5BA2D513E3F}" destId="{C7C1D9BB-E205-499B-B399-7EC6F6A5FEC8}" srcOrd="0" destOrd="0" presId="urn:microsoft.com/office/officeart/2005/8/layout/hierarchy5"/>
    <dgm:cxn modelId="{41476FD5-1DF2-4FA6-9B92-887B4BB10727}" srcId="{BD97C421-CC72-45D8-963A-D705A6D8431D}" destId="{28058B31-56A1-4C81-82CA-DC92342C30F1}" srcOrd="0" destOrd="0" parTransId="{1E1BD423-4C93-44FC-BD7E-1A18F89D681C}" sibTransId="{9BB6C8CC-ABA6-45F8-B871-962B07F3CD73}"/>
    <dgm:cxn modelId="{1DB98618-0266-0D4D-86F2-343FE17B711B}" type="presOf" srcId="{1E1BD423-4C93-44FC-BD7E-1A18F89D681C}" destId="{2E6E96D8-9FD2-4C9E-8D6F-9BD26598157A}" srcOrd="0" destOrd="0" presId="urn:microsoft.com/office/officeart/2005/8/layout/hierarchy5"/>
    <dgm:cxn modelId="{CC95BF31-4C17-244C-B06F-90EC0A748636}" type="presOf" srcId="{6AC6CFD6-4FAC-4CB2-B913-443B03C4D9DA}" destId="{322AB16B-8A21-48E5-9120-3D75077C9044}" srcOrd="0" destOrd="0" presId="urn:microsoft.com/office/officeart/2005/8/layout/hierarchy5"/>
    <dgm:cxn modelId="{9BD9720C-3865-4C4C-8CBE-907ADE32FF5A}" type="presOf" srcId="{CE47F348-7C56-477A-A32B-11756EE4199A}" destId="{313C7D54-956B-41D7-97F0-5684A3FCC1F0}" srcOrd="0" destOrd="0" presId="urn:microsoft.com/office/officeart/2005/8/layout/hierarchy5"/>
    <dgm:cxn modelId="{D20B76B3-6EB6-49B4-9528-3DD1E8F2A5C1}" srcId="{BD97C421-CC72-45D8-963A-D705A6D8431D}" destId="{86AEF23A-88B7-49BA-8D9C-C5BA2D513E3F}" srcOrd="2" destOrd="0" parTransId="{6AC6CFD6-4FAC-4CB2-B913-443B03C4D9DA}" sibTransId="{922EFFB8-1CF1-4068-B6F9-DF8F2486B001}"/>
    <dgm:cxn modelId="{37248ED7-A544-3240-B31B-69A173DEBBDB}" type="presParOf" srcId="{5420907C-8753-499A-8317-8D089D2BE347}" destId="{C957484A-D076-4346-880F-385D901914A3}" srcOrd="0" destOrd="0" presId="urn:microsoft.com/office/officeart/2005/8/layout/hierarchy5"/>
    <dgm:cxn modelId="{C781B5F7-7F26-C84F-97BF-95F04738EE3A}" type="presParOf" srcId="{C957484A-D076-4346-880F-385D901914A3}" destId="{BF8AAEFE-7A91-480A-963C-4D27E0527671}" srcOrd="0" destOrd="0" presId="urn:microsoft.com/office/officeart/2005/8/layout/hierarchy5"/>
    <dgm:cxn modelId="{CC316CD1-83C9-3E4C-879B-A0669C1EC7D7}" type="presParOf" srcId="{C957484A-D076-4346-880F-385D901914A3}" destId="{F382E9F0-758D-4018-BAEB-CC19DBE53139}" srcOrd="1" destOrd="0" presId="urn:microsoft.com/office/officeart/2005/8/layout/hierarchy5"/>
    <dgm:cxn modelId="{FE54A72B-EFC0-274C-9CFF-8854F44482E7}" type="presParOf" srcId="{F382E9F0-758D-4018-BAEB-CC19DBE53139}" destId="{4D4D1AFA-4B8B-4607-A441-5DBD9E301BD5}" srcOrd="0" destOrd="0" presId="urn:microsoft.com/office/officeart/2005/8/layout/hierarchy5"/>
    <dgm:cxn modelId="{384798A5-76F3-094D-BB2B-DB985A4561D4}" type="presParOf" srcId="{4D4D1AFA-4B8B-4607-A441-5DBD9E301BD5}" destId="{921548A0-5A5C-498D-9BDE-27D0C8C6B24E}" srcOrd="0" destOrd="0" presId="urn:microsoft.com/office/officeart/2005/8/layout/hierarchy5"/>
    <dgm:cxn modelId="{AFFE922A-1D4D-9F41-BEFD-59E4A8900DE9}" type="presParOf" srcId="{4D4D1AFA-4B8B-4607-A441-5DBD9E301BD5}" destId="{3CCC64DD-23D0-4DE7-9DB5-1DFBC32469F0}" srcOrd="1" destOrd="0" presId="urn:microsoft.com/office/officeart/2005/8/layout/hierarchy5"/>
    <dgm:cxn modelId="{6F184AA6-E4B5-5947-A385-A94AF808D23C}" type="presParOf" srcId="{3CCC64DD-23D0-4DE7-9DB5-1DFBC32469F0}" destId="{2E6E96D8-9FD2-4C9E-8D6F-9BD26598157A}" srcOrd="0" destOrd="0" presId="urn:microsoft.com/office/officeart/2005/8/layout/hierarchy5"/>
    <dgm:cxn modelId="{7B5DAF32-6BA4-9945-9A94-13414BAF9389}" type="presParOf" srcId="{2E6E96D8-9FD2-4C9E-8D6F-9BD26598157A}" destId="{04C8D9F1-35D4-4712-B69F-8BE425F34B4F}" srcOrd="0" destOrd="0" presId="urn:microsoft.com/office/officeart/2005/8/layout/hierarchy5"/>
    <dgm:cxn modelId="{59934FD9-BB8C-4E46-8E79-6A03E1F39BCA}" type="presParOf" srcId="{3CCC64DD-23D0-4DE7-9DB5-1DFBC32469F0}" destId="{286BD913-F9D5-4FF2-A503-F7829F654A39}" srcOrd="1" destOrd="0" presId="urn:microsoft.com/office/officeart/2005/8/layout/hierarchy5"/>
    <dgm:cxn modelId="{05397519-A45B-9643-AEC6-D1733269377F}" type="presParOf" srcId="{286BD913-F9D5-4FF2-A503-F7829F654A39}" destId="{429DC994-F30B-4C82-9AE9-52C7DA0E058A}" srcOrd="0" destOrd="0" presId="urn:microsoft.com/office/officeart/2005/8/layout/hierarchy5"/>
    <dgm:cxn modelId="{BA292E70-A255-7943-BBDE-AEBAECC91944}" type="presParOf" srcId="{286BD913-F9D5-4FF2-A503-F7829F654A39}" destId="{1789F6FE-2666-4EF1-B9E3-A9A561676B51}" srcOrd="1" destOrd="0" presId="urn:microsoft.com/office/officeart/2005/8/layout/hierarchy5"/>
    <dgm:cxn modelId="{55527E37-8C25-4E4C-AA80-A6F8FE577216}" type="presParOf" srcId="{3CCC64DD-23D0-4DE7-9DB5-1DFBC32469F0}" destId="{60FDA1AA-AB85-4A17-BE85-010B0183E168}" srcOrd="2" destOrd="0" presId="urn:microsoft.com/office/officeart/2005/8/layout/hierarchy5"/>
    <dgm:cxn modelId="{CC58B671-382A-D24E-BB43-D7FC0E53480A}" type="presParOf" srcId="{60FDA1AA-AB85-4A17-BE85-010B0183E168}" destId="{E4A1C138-7A19-4395-A089-E230590165E3}" srcOrd="0" destOrd="0" presId="urn:microsoft.com/office/officeart/2005/8/layout/hierarchy5"/>
    <dgm:cxn modelId="{7818DC75-E515-DC4F-B79F-DD4D4D073243}" type="presParOf" srcId="{3CCC64DD-23D0-4DE7-9DB5-1DFBC32469F0}" destId="{C0274F03-6D95-4654-BC67-308B613AD175}" srcOrd="3" destOrd="0" presId="urn:microsoft.com/office/officeart/2005/8/layout/hierarchy5"/>
    <dgm:cxn modelId="{3244D322-BE74-0943-8630-F66973FCF7A6}" type="presParOf" srcId="{C0274F03-6D95-4654-BC67-308B613AD175}" destId="{313C7D54-956B-41D7-97F0-5684A3FCC1F0}" srcOrd="0" destOrd="0" presId="urn:microsoft.com/office/officeart/2005/8/layout/hierarchy5"/>
    <dgm:cxn modelId="{984109C1-DDF5-BF4D-A21F-C90ECAF734EA}" type="presParOf" srcId="{C0274F03-6D95-4654-BC67-308B613AD175}" destId="{5228E9C7-866F-4AFB-AF6E-7232DF5D9F1F}" srcOrd="1" destOrd="0" presId="urn:microsoft.com/office/officeart/2005/8/layout/hierarchy5"/>
    <dgm:cxn modelId="{9D503433-2BED-3B47-9947-B72960760F59}" type="presParOf" srcId="{3CCC64DD-23D0-4DE7-9DB5-1DFBC32469F0}" destId="{322AB16B-8A21-48E5-9120-3D75077C9044}" srcOrd="4" destOrd="0" presId="urn:microsoft.com/office/officeart/2005/8/layout/hierarchy5"/>
    <dgm:cxn modelId="{7E150FC3-A6BF-9849-9555-406678FEC8ED}" type="presParOf" srcId="{322AB16B-8A21-48E5-9120-3D75077C9044}" destId="{9F8C6DA3-ED12-4C4F-9224-4B4E8BF3B021}" srcOrd="0" destOrd="0" presId="urn:microsoft.com/office/officeart/2005/8/layout/hierarchy5"/>
    <dgm:cxn modelId="{85B34C3B-16E1-D241-8247-DA4D88200642}" type="presParOf" srcId="{3CCC64DD-23D0-4DE7-9DB5-1DFBC32469F0}" destId="{37F5EC35-7F57-4833-A579-31FA55F5DD2D}" srcOrd="5" destOrd="0" presId="urn:microsoft.com/office/officeart/2005/8/layout/hierarchy5"/>
    <dgm:cxn modelId="{D4CE4C47-E722-2445-B1FC-C4DF976F4119}" type="presParOf" srcId="{37F5EC35-7F57-4833-A579-31FA55F5DD2D}" destId="{C7C1D9BB-E205-499B-B399-7EC6F6A5FEC8}" srcOrd="0" destOrd="0" presId="urn:microsoft.com/office/officeart/2005/8/layout/hierarchy5"/>
    <dgm:cxn modelId="{96AF4DF5-CB27-274E-9509-468FDA1C2133}" type="presParOf" srcId="{37F5EC35-7F57-4833-A579-31FA55F5DD2D}" destId="{C35D5F60-A1B7-4B14-8CA5-543B0A164F04}" srcOrd="1" destOrd="0" presId="urn:microsoft.com/office/officeart/2005/8/layout/hierarchy5"/>
    <dgm:cxn modelId="{2EB8D909-29F2-5847-AB19-A8BBF4886548}" type="presParOf" srcId="{5420907C-8753-499A-8317-8D089D2BE347}" destId="{5A57E244-6387-45C8-9E4D-E04F81B17036}" srcOrd="1" destOrd="0" presId="urn:microsoft.com/office/officeart/2005/8/layout/hierarchy5"/>
    <dgm:cxn modelId="{EF094E40-19EA-5A4F-8E3F-491BC23506A0}" type="presParOf" srcId="{5A57E244-6387-45C8-9E4D-E04F81B17036}" destId="{7F3CD466-09E1-4134-A756-09C9A73A19E9}" srcOrd="0" destOrd="0" presId="urn:microsoft.com/office/officeart/2005/8/layout/hierarchy5"/>
    <dgm:cxn modelId="{7C35491A-A582-D44B-B045-AE1F0BA89F3D}" type="presParOf" srcId="{7F3CD466-09E1-4134-A756-09C9A73A19E9}" destId="{1B201555-29CA-4FD0-8CFF-9A7D09C3CD2A}" srcOrd="0" destOrd="0" presId="urn:microsoft.com/office/officeart/2005/8/layout/hierarchy5"/>
    <dgm:cxn modelId="{3A15635B-7883-3747-8DC9-BD87DC154BE6}" type="presParOf" srcId="{7F3CD466-09E1-4134-A756-09C9A73A19E9}" destId="{CE0FECE3-AAFD-4444-9A57-A8AB27C94686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8DAF7C5-CF40-4E2A-AE2F-71EE088C21D3}" type="doc">
      <dgm:prSet loTypeId="urn:microsoft.com/office/officeart/2005/8/layout/chevron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35B23FB-BE64-4F71-A476-A1794021EE87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pPr rtl="0"/>
          <a:r>
            <a:rPr lang="en-US" sz="2200" b="1" dirty="0" err="1" smtClean="0">
              <a:latin typeface="Arial Narrow" panose="020B0606020202030204" pitchFamily="34" charset="0"/>
            </a:rPr>
            <a:t>Stadio</a:t>
          </a:r>
          <a:r>
            <a:rPr lang="en-US" sz="2200" b="1" dirty="0" smtClean="0">
              <a:latin typeface="Arial Narrow" panose="020B0606020202030204" pitchFamily="34" charset="0"/>
            </a:rPr>
            <a:t> </a:t>
          </a:r>
          <a:r>
            <a:rPr lang="en-US" sz="2200" b="1" dirty="0" err="1" smtClean="0">
              <a:latin typeface="Arial Narrow" panose="020B0606020202030204" pitchFamily="34" charset="0"/>
            </a:rPr>
            <a:t>iniziale</a:t>
          </a:r>
          <a:r>
            <a:rPr lang="en-US" sz="2200" b="1" dirty="0" smtClean="0">
              <a:latin typeface="Arial Narrow" panose="020B0606020202030204" pitchFamily="34" charset="0"/>
            </a:rPr>
            <a:t>        (IA G1 ): </a:t>
          </a:r>
          <a:endParaRPr lang="it-IT" sz="2200" b="1" dirty="0">
            <a:latin typeface="Arial Narrow" panose="020B0606020202030204" pitchFamily="34" charset="0"/>
          </a:endParaRPr>
        </a:p>
      </dgm:t>
    </dgm:pt>
    <dgm:pt modelId="{C8516C0B-4E44-42FE-90CD-ADE3C26CE8EE}" type="parTrans" cxnId="{B3F62D69-1018-4353-8833-AFB033630F3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C18F1910-4D3E-43CD-9703-363F0AB2E3A7}" type="sibTrans" cxnId="{B3F62D69-1018-4353-8833-AFB033630F3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70F24941-374F-4567-BD34-6F2BDEEBD81B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Isterectomia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extrafasciale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con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annessiectomia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bilaterale</a:t>
          </a:r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DA42CA95-B034-48E3-8F51-6CD8878542F4}" type="parTrans" cxnId="{8A6C3DDD-0B45-470D-91EE-23085AA07A0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73124BA5-C5DA-43BA-B31B-D399B0BAD216}" type="sibTrans" cxnId="{8A6C3DDD-0B45-470D-91EE-23085AA07A0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23013234-C358-4EF1-83C2-CBF4BFBDD0AD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pPr rtl="0"/>
          <a:r>
            <a:rPr lang="en-US" sz="2200" b="1" smtClean="0">
              <a:latin typeface="Arial Narrow" panose="020B0606020202030204" pitchFamily="34" charset="0"/>
            </a:rPr>
            <a:t>Stadio Intermedio :</a:t>
          </a:r>
          <a:endParaRPr lang="it-IT" sz="2200" b="1">
            <a:latin typeface="Arial Narrow" panose="020B0606020202030204" pitchFamily="34" charset="0"/>
          </a:endParaRPr>
        </a:p>
      </dgm:t>
    </dgm:pt>
    <dgm:pt modelId="{5D7D9BA9-54A2-4DCC-9200-91A112AC1353}" type="parTrans" cxnId="{F2CF68F1-BBD2-4DE0-9754-0F35F20AFE81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90D7CF05-C363-41E5-A57B-71466CF57DDF}" type="sibTrans" cxnId="{F2CF68F1-BBD2-4DE0-9754-0F35F20AFE81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F524F170-A737-4446-82CB-D53451D4A3AB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Isterectomia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extrafasciale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con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annessiectomia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bilaterale+linfoadenectomia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pelvica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/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aortica</a:t>
          </a:r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9252D021-5F2A-419F-B487-C745C0B98820}" type="parTrans" cxnId="{1740ACA2-D372-4A28-8951-BDACE2133AE2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4FA66354-C7C2-465B-8D0F-705FB71A6C90}" type="sibTrans" cxnId="{1740ACA2-D372-4A28-8951-BDACE2133AE2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27C8C067-3BA8-4D06-B3FE-589839C1BFA1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pPr rtl="0"/>
          <a:r>
            <a:rPr lang="en-US" sz="2200" b="1" dirty="0" err="1" smtClean="0">
              <a:latin typeface="Arial Narrow" panose="020B0606020202030204" pitchFamily="34" charset="0"/>
            </a:rPr>
            <a:t>Stadio</a:t>
          </a:r>
          <a:r>
            <a:rPr lang="en-US" sz="2200" b="1" dirty="0" smtClean="0">
              <a:latin typeface="Arial Narrow" panose="020B0606020202030204" pitchFamily="34" charset="0"/>
            </a:rPr>
            <a:t> </a:t>
          </a:r>
          <a:r>
            <a:rPr lang="en-US" sz="2200" b="1" dirty="0" err="1" smtClean="0">
              <a:latin typeface="Arial Narrow" panose="020B0606020202030204" pitchFamily="34" charset="0"/>
            </a:rPr>
            <a:t>Avanzato</a:t>
          </a:r>
          <a:r>
            <a:rPr lang="en-US" sz="2200" b="1" dirty="0" smtClean="0">
              <a:latin typeface="Arial Narrow" panose="020B0606020202030204" pitchFamily="34" charset="0"/>
            </a:rPr>
            <a:t>:</a:t>
          </a:r>
          <a:endParaRPr lang="it-IT" sz="2200" b="1" dirty="0">
            <a:latin typeface="Arial Narrow" panose="020B0606020202030204" pitchFamily="34" charset="0"/>
          </a:endParaRPr>
        </a:p>
      </dgm:t>
    </dgm:pt>
    <dgm:pt modelId="{C4CA7B75-7298-4E8B-9987-F709B169D8AB}" type="parTrans" cxnId="{971E4BAB-CF34-40BA-84CD-496152D6ABB7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35CA2DD8-DB04-4C66-B222-7047E329BB12}" type="sibTrans" cxnId="{971E4BAB-CF34-40BA-84CD-496152D6ABB7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DC68432F-89A4-4644-88CB-EB6E23F67C67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Debulking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surgery</a:t>
          </a:r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838E0F8A-D150-409A-9B68-C7C40A8FD963}" type="parTrans" cxnId="{036B5A2C-FCF1-4842-985A-AA9721F568E7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0FF96807-D7EE-4EF2-A6CD-D1EFEB0BFDF4}" type="sibTrans" cxnId="{036B5A2C-FCF1-4842-985A-AA9721F568E7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2E60CAF1-E78E-48B2-A556-B690BAC52945}" type="pres">
      <dgm:prSet presAssocID="{F8DAF7C5-CF40-4E2A-AE2F-71EE088C21D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7D38AFF-F705-4FA6-A0B5-18BED53FE07A}" type="pres">
      <dgm:prSet presAssocID="{435B23FB-BE64-4F71-A476-A1794021EE87}" presName="composite" presStyleCnt="0"/>
      <dgm:spPr/>
    </dgm:pt>
    <dgm:pt modelId="{565E3AEF-088A-4652-9E7E-63AF65116102}" type="pres">
      <dgm:prSet presAssocID="{435B23FB-BE64-4F71-A476-A1794021EE87}" presName="parentText" presStyleLbl="alignNode1" presStyleIdx="0" presStyleCnt="3" custScaleY="67918" custLinFactNeighborY="-18238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it-IT"/>
        </a:p>
      </dgm:t>
    </dgm:pt>
    <dgm:pt modelId="{173B5823-1798-42E0-9115-F4F85CA6648E}" type="pres">
      <dgm:prSet presAssocID="{435B23FB-BE64-4F71-A476-A1794021EE87}" presName="descendantText" presStyleLbl="alignAcc1" presStyleIdx="0" presStyleCnt="3" custLinFactNeighborY="-280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7BB676-2EFD-45FC-8FF6-2ACE60779C36}" type="pres">
      <dgm:prSet presAssocID="{C18F1910-4D3E-43CD-9703-363F0AB2E3A7}" presName="sp" presStyleCnt="0"/>
      <dgm:spPr/>
    </dgm:pt>
    <dgm:pt modelId="{80BCA30B-A800-4F3A-8CC0-840BE208E5C0}" type="pres">
      <dgm:prSet presAssocID="{23013234-C358-4EF1-83C2-CBF4BFBDD0AD}" presName="composite" presStyleCnt="0"/>
      <dgm:spPr/>
    </dgm:pt>
    <dgm:pt modelId="{B148D9BC-D4C2-4704-A4AC-272DE4881B20}" type="pres">
      <dgm:prSet presAssocID="{23013234-C358-4EF1-83C2-CBF4BFBDD0AD}" presName="parentText" presStyleLbl="alignNode1" presStyleIdx="1" presStyleCnt="3" custScaleY="67918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it-IT"/>
        </a:p>
      </dgm:t>
    </dgm:pt>
    <dgm:pt modelId="{47CFD0BB-CC8A-4D16-BE07-F421117EFC81}" type="pres">
      <dgm:prSet presAssocID="{23013234-C358-4EF1-83C2-CBF4BFBDD0A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34E2B4D-C8B1-4027-B427-AF3A6F1AEB83}" type="pres">
      <dgm:prSet presAssocID="{90D7CF05-C363-41E5-A57B-71466CF57DDF}" presName="sp" presStyleCnt="0"/>
      <dgm:spPr/>
    </dgm:pt>
    <dgm:pt modelId="{D15D4F3F-AA30-4750-868D-E47A82534D35}" type="pres">
      <dgm:prSet presAssocID="{27C8C067-3BA8-4D06-B3FE-589839C1BFA1}" presName="composite" presStyleCnt="0"/>
      <dgm:spPr/>
    </dgm:pt>
    <dgm:pt modelId="{FC0AF573-6E4D-4494-AB08-420B0D9A7AE0}" type="pres">
      <dgm:prSet presAssocID="{27C8C067-3BA8-4D06-B3FE-589839C1BFA1}" presName="parentText" presStyleLbl="alignNode1" presStyleIdx="2" presStyleCnt="3" custScaleY="67918" custLinFactNeighborY="20014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it-IT"/>
        </a:p>
      </dgm:t>
    </dgm:pt>
    <dgm:pt modelId="{9F1A50B8-2D86-4349-8605-7D95EC4148C7}" type="pres">
      <dgm:prSet presAssocID="{27C8C067-3BA8-4D06-B3FE-589839C1BFA1}" presName="descendantText" presStyleLbl="alignAcc1" presStyleIdx="2" presStyleCnt="3" custLinFactNeighborY="3078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FD7A84C-977B-0F43-AD8E-350622FC035F}" type="presOf" srcId="{27C8C067-3BA8-4D06-B3FE-589839C1BFA1}" destId="{FC0AF573-6E4D-4494-AB08-420B0D9A7AE0}" srcOrd="0" destOrd="0" presId="urn:microsoft.com/office/officeart/2005/8/layout/chevron2"/>
    <dgm:cxn modelId="{036B5A2C-FCF1-4842-985A-AA9721F568E7}" srcId="{27C8C067-3BA8-4D06-B3FE-589839C1BFA1}" destId="{DC68432F-89A4-4644-88CB-EB6E23F67C67}" srcOrd="0" destOrd="0" parTransId="{838E0F8A-D150-409A-9B68-C7C40A8FD963}" sibTransId="{0FF96807-D7EE-4EF2-A6CD-D1EFEB0BFDF4}"/>
    <dgm:cxn modelId="{A5A3A239-D7D8-5A4A-BD0D-1E74554C25E5}" type="presOf" srcId="{F8DAF7C5-CF40-4E2A-AE2F-71EE088C21D3}" destId="{2E60CAF1-E78E-48B2-A556-B690BAC52945}" srcOrd="0" destOrd="0" presId="urn:microsoft.com/office/officeart/2005/8/layout/chevron2"/>
    <dgm:cxn modelId="{F2CF68F1-BBD2-4DE0-9754-0F35F20AFE81}" srcId="{F8DAF7C5-CF40-4E2A-AE2F-71EE088C21D3}" destId="{23013234-C358-4EF1-83C2-CBF4BFBDD0AD}" srcOrd="1" destOrd="0" parTransId="{5D7D9BA9-54A2-4DCC-9200-91A112AC1353}" sibTransId="{90D7CF05-C363-41E5-A57B-71466CF57DDF}"/>
    <dgm:cxn modelId="{971E4BAB-CF34-40BA-84CD-496152D6ABB7}" srcId="{F8DAF7C5-CF40-4E2A-AE2F-71EE088C21D3}" destId="{27C8C067-3BA8-4D06-B3FE-589839C1BFA1}" srcOrd="2" destOrd="0" parTransId="{C4CA7B75-7298-4E8B-9987-F709B169D8AB}" sibTransId="{35CA2DD8-DB04-4C66-B222-7047E329BB12}"/>
    <dgm:cxn modelId="{7A8A7866-E291-2A4F-B263-699EEA0B0480}" type="presOf" srcId="{435B23FB-BE64-4F71-A476-A1794021EE87}" destId="{565E3AEF-088A-4652-9E7E-63AF65116102}" srcOrd="0" destOrd="0" presId="urn:microsoft.com/office/officeart/2005/8/layout/chevron2"/>
    <dgm:cxn modelId="{7271A375-38B8-E248-9F72-2EE8F02A5B44}" type="presOf" srcId="{DC68432F-89A4-4644-88CB-EB6E23F67C67}" destId="{9F1A50B8-2D86-4349-8605-7D95EC4148C7}" srcOrd="0" destOrd="0" presId="urn:microsoft.com/office/officeart/2005/8/layout/chevron2"/>
    <dgm:cxn modelId="{1740ACA2-D372-4A28-8951-BDACE2133AE2}" srcId="{23013234-C358-4EF1-83C2-CBF4BFBDD0AD}" destId="{F524F170-A737-4446-82CB-D53451D4A3AB}" srcOrd="0" destOrd="0" parTransId="{9252D021-5F2A-419F-B487-C745C0B98820}" sibTransId="{4FA66354-C7C2-465B-8D0F-705FB71A6C90}"/>
    <dgm:cxn modelId="{8E902053-6CC1-A544-ACF5-D9B6F8442D36}" type="presOf" srcId="{23013234-C358-4EF1-83C2-CBF4BFBDD0AD}" destId="{B148D9BC-D4C2-4704-A4AC-272DE4881B20}" srcOrd="0" destOrd="0" presId="urn:microsoft.com/office/officeart/2005/8/layout/chevron2"/>
    <dgm:cxn modelId="{8A6C3DDD-0B45-470D-91EE-23085AA07A0A}" srcId="{435B23FB-BE64-4F71-A476-A1794021EE87}" destId="{70F24941-374F-4567-BD34-6F2BDEEBD81B}" srcOrd="0" destOrd="0" parTransId="{DA42CA95-B034-48E3-8F51-6CD8878542F4}" sibTransId="{73124BA5-C5DA-43BA-B31B-D399B0BAD216}"/>
    <dgm:cxn modelId="{B3F62D69-1018-4353-8833-AFB033630F3C}" srcId="{F8DAF7C5-CF40-4E2A-AE2F-71EE088C21D3}" destId="{435B23FB-BE64-4F71-A476-A1794021EE87}" srcOrd="0" destOrd="0" parTransId="{C8516C0B-4E44-42FE-90CD-ADE3C26CE8EE}" sibTransId="{C18F1910-4D3E-43CD-9703-363F0AB2E3A7}"/>
    <dgm:cxn modelId="{3D17BAA1-5DCD-4D4E-8A1F-8FE7507E8EA9}" type="presOf" srcId="{70F24941-374F-4567-BD34-6F2BDEEBD81B}" destId="{173B5823-1798-42E0-9115-F4F85CA6648E}" srcOrd="0" destOrd="0" presId="urn:microsoft.com/office/officeart/2005/8/layout/chevron2"/>
    <dgm:cxn modelId="{65EAB998-2B17-0D42-A3B7-B228B3B1EDC3}" type="presOf" srcId="{F524F170-A737-4446-82CB-D53451D4A3AB}" destId="{47CFD0BB-CC8A-4D16-BE07-F421117EFC81}" srcOrd="0" destOrd="0" presId="urn:microsoft.com/office/officeart/2005/8/layout/chevron2"/>
    <dgm:cxn modelId="{71DE854C-939B-E741-8F36-B7FC257F5630}" type="presParOf" srcId="{2E60CAF1-E78E-48B2-A556-B690BAC52945}" destId="{A7D38AFF-F705-4FA6-A0B5-18BED53FE07A}" srcOrd="0" destOrd="0" presId="urn:microsoft.com/office/officeart/2005/8/layout/chevron2"/>
    <dgm:cxn modelId="{4FAD7B8E-3681-DD4C-813A-3276C15EEC8B}" type="presParOf" srcId="{A7D38AFF-F705-4FA6-A0B5-18BED53FE07A}" destId="{565E3AEF-088A-4652-9E7E-63AF65116102}" srcOrd="0" destOrd="0" presId="urn:microsoft.com/office/officeart/2005/8/layout/chevron2"/>
    <dgm:cxn modelId="{BB5D00EB-36C9-884C-8CE9-D78E44A72AF4}" type="presParOf" srcId="{A7D38AFF-F705-4FA6-A0B5-18BED53FE07A}" destId="{173B5823-1798-42E0-9115-F4F85CA6648E}" srcOrd="1" destOrd="0" presId="urn:microsoft.com/office/officeart/2005/8/layout/chevron2"/>
    <dgm:cxn modelId="{8C34B1F9-0EA1-7B4A-92BB-2D72D9F35294}" type="presParOf" srcId="{2E60CAF1-E78E-48B2-A556-B690BAC52945}" destId="{917BB676-2EFD-45FC-8FF6-2ACE60779C36}" srcOrd="1" destOrd="0" presId="urn:microsoft.com/office/officeart/2005/8/layout/chevron2"/>
    <dgm:cxn modelId="{988AE855-3535-1D46-A4B7-531C55943B03}" type="presParOf" srcId="{2E60CAF1-E78E-48B2-A556-B690BAC52945}" destId="{80BCA30B-A800-4F3A-8CC0-840BE208E5C0}" srcOrd="2" destOrd="0" presId="urn:microsoft.com/office/officeart/2005/8/layout/chevron2"/>
    <dgm:cxn modelId="{D0B682F2-7368-5346-B5D3-3B4C94E46A81}" type="presParOf" srcId="{80BCA30B-A800-4F3A-8CC0-840BE208E5C0}" destId="{B148D9BC-D4C2-4704-A4AC-272DE4881B20}" srcOrd="0" destOrd="0" presId="urn:microsoft.com/office/officeart/2005/8/layout/chevron2"/>
    <dgm:cxn modelId="{A1132674-4F98-FA42-AA5F-734647A6F082}" type="presParOf" srcId="{80BCA30B-A800-4F3A-8CC0-840BE208E5C0}" destId="{47CFD0BB-CC8A-4D16-BE07-F421117EFC81}" srcOrd="1" destOrd="0" presId="urn:microsoft.com/office/officeart/2005/8/layout/chevron2"/>
    <dgm:cxn modelId="{5D780C7C-5ABF-3242-85D7-C26C621C403D}" type="presParOf" srcId="{2E60CAF1-E78E-48B2-A556-B690BAC52945}" destId="{E34E2B4D-C8B1-4027-B427-AF3A6F1AEB83}" srcOrd="3" destOrd="0" presId="urn:microsoft.com/office/officeart/2005/8/layout/chevron2"/>
    <dgm:cxn modelId="{84CE9422-C416-FB46-9E44-D20737B60DC3}" type="presParOf" srcId="{2E60CAF1-E78E-48B2-A556-B690BAC52945}" destId="{D15D4F3F-AA30-4750-868D-E47A82534D35}" srcOrd="4" destOrd="0" presId="urn:microsoft.com/office/officeart/2005/8/layout/chevron2"/>
    <dgm:cxn modelId="{A6D98638-19F1-6E40-8EEA-3BC713F50A59}" type="presParOf" srcId="{D15D4F3F-AA30-4750-868D-E47A82534D35}" destId="{FC0AF573-6E4D-4494-AB08-420B0D9A7AE0}" srcOrd="0" destOrd="0" presId="urn:microsoft.com/office/officeart/2005/8/layout/chevron2"/>
    <dgm:cxn modelId="{B2ACA17B-7279-FF4D-95B3-D463E4F4AEE6}" type="presParOf" srcId="{D15D4F3F-AA30-4750-868D-E47A82534D35}" destId="{9F1A50B8-2D86-4349-8605-7D95EC4148C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5F2A0C8-0D71-49D8-8AAB-7CC73E3F2194}" type="doc">
      <dgm:prSet loTypeId="urn:microsoft.com/office/officeart/2005/8/layout/vList2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it-IT"/>
        </a:p>
      </dgm:t>
    </dgm:pt>
    <dgm:pt modelId="{7D0F8FA8-8DF2-40B2-B5F3-2CDF60CB6AED}">
      <dgm:prSet custT="1"/>
      <dgm:spPr/>
      <dgm:t>
        <a:bodyPr/>
        <a:lstStyle/>
        <a:p>
          <a:pPr rtl="0"/>
          <a:r>
            <a:rPr lang="it-IT" sz="2200" smtClean="0">
              <a:latin typeface="Arial Narrow" panose="020B0606020202030204" pitchFamily="34" charset="0"/>
            </a:rPr>
            <a:t>TRATTAMENTO ADIUVANTE IN BASE AL RISCHIO DI RECIDIVA (FIGO 2009) </a:t>
          </a:r>
          <a:endParaRPr lang="it-IT" sz="2200">
            <a:latin typeface="Arial Narrow" panose="020B0606020202030204" pitchFamily="34" charset="0"/>
          </a:endParaRPr>
        </a:p>
      </dgm:t>
    </dgm:pt>
    <dgm:pt modelId="{D51A8D09-2EF3-458A-ABE4-34AFE6F70E4B}" type="parTrans" cxnId="{382D3D5A-8995-452F-925D-3D8C7AE81BE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4779E465-536E-4C09-9CF1-2E3603DB64B9}" type="sibTrans" cxnId="{382D3D5A-8995-452F-925D-3D8C7AE81BE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F22390BA-27A2-43BC-8015-B95149A49705}">
      <dgm:prSet custT="1"/>
      <dgm:spPr/>
      <dgm:t>
        <a:bodyPr/>
        <a:lstStyle/>
        <a:p>
          <a:pPr rtl="0"/>
          <a:r>
            <a:rPr lang="it-IT" sz="2200" dirty="0" smtClean="0">
              <a:latin typeface="Arial Narrow" panose="020B0606020202030204" pitchFamily="34" charset="0"/>
            </a:rPr>
            <a:t>RISCHIO BASSO: malattia confinata all’utero o senza/con invasione </a:t>
          </a:r>
          <a:r>
            <a:rPr lang="it-IT" sz="2200" dirty="0" err="1" smtClean="0">
              <a:latin typeface="Arial Narrow" panose="020B0606020202030204" pitchFamily="34" charset="0"/>
            </a:rPr>
            <a:t>miometriale</a:t>
          </a:r>
          <a:r>
            <a:rPr lang="it-IT" sz="2200" dirty="0" smtClean="0">
              <a:latin typeface="Arial Narrow" panose="020B0606020202030204" pitchFamily="34" charset="0"/>
            </a:rPr>
            <a:t> &lt; 50%, G1-G2. (IA tipo endometriale)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6FC4683B-1327-426F-98D4-1A4410B63BA5}" type="parTrans" cxnId="{30929AD8-39B0-4FD6-ABDB-CAD68251F260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91034269-7983-484A-9FB7-4E25948F4071}" type="sibTrans" cxnId="{30929AD8-39B0-4FD6-ABDB-CAD68251F260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615CD458-C32F-4865-A2B9-F43B7BE82165}">
      <dgm:prSet custT="1"/>
      <dgm:spPr/>
      <dgm:t>
        <a:bodyPr/>
        <a:lstStyle/>
        <a:p>
          <a:pPr rtl="0"/>
          <a:r>
            <a:rPr lang="it-IT" sz="2200" dirty="0" smtClean="0">
              <a:latin typeface="Arial Narrow" panose="020B0606020202030204" pitchFamily="34" charset="0"/>
            </a:rPr>
            <a:t>RISCHIO INTERMEDIO: malattia confinata all’utero ma con invasione </a:t>
          </a:r>
          <a:r>
            <a:rPr lang="it-IT" sz="2200" dirty="0" err="1" smtClean="0">
              <a:latin typeface="Arial Narrow" panose="020B0606020202030204" pitchFamily="34" charset="0"/>
            </a:rPr>
            <a:t>miometriale</a:t>
          </a:r>
          <a:r>
            <a:rPr lang="it-IT" sz="2200" dirty="0" smtClean="0">
              <a:latin typeface="Arial Narrow" panose="020B0606020202030204" pitchFamily="34" charset="0"/>
            </a:rPr>
            <a:t> &gt;50%, </a:t>
          </a:r>
          <a:r>
            <a:rPr lang="it-IT" sz="2200" dirty="0" err="1" smtClean="0">
              <a:latin typeface="Arial Narrow" panose="020B0606020202030204" pitchFamily="34" charset="0"/>
            </a:rPr>
            <a:t>età</a:t>
          </a:r>
          <a:r>
            <a:rPr lang="it-IT" sz="2200" dirty="0" smtClean="0">
              <a:latin typeface="Arial Narrow" panose="020B0606020202030204" pitchFamily="34" charset="0"/>
            </a:rPr>
            <a:t> paziente, invasione spazio </a:t>
          </a:r>
          <a:r>
            <a:rPr lang="it-IT" sz="2200" dirty="0" err="1" smtClean="0">
              <a:latin typeface="Arial Narrow" panose="020B0606020202030204" pitchFamily="34" charset="0"/>
            </a:rPr>
            <a:t>linfovascolare</a:t>
          </a:r>
          <a:r>
            <a:rPr lang="it-IT" sz="2200" dirty="0" smtClean="0">
              <a:latin typeface="Arial Narrow" panose="020B0606020202030204" pitchFamily="34" charset="0"/>
            </a:rPr>
            <a:t>, coinvolgimento cervicale, </a:t>
          </a:r>
          <a:r>
            <a:rPr lang="it-IT" sz="2200" dirty="0" smtClean="0">
              <a:latin typeface="Arial Narrow" panose="020B0606020202030204" pitchFamily="34" charset="0"/>
            </a:rPr>
            <a:t>G1-G2. 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C62259EB-46A6-4A29-BD64-40FBB3D41B3F}" type="parTrans" cxnId="{8C7903EA-262B-4CAB-9DF5-E3EBAE7DF6DD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F511F14A-747A-4CD8-B662-A622576BB29D}" type="sibTrans" cxnId="{8C7903EA-262B-4CAB-9DF5-E3EBAE7DF6DD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48F39A62-86B1-4094-BA1E-899D7C28B609}">
      <dgm:prSet custT="1"/>
      <dgm:spPr/>
      <dgm:t>
        <a:bodyPr/>
        <a:lstStyle/>
        <a:p>
          <a:pPr rtl="0"/>
          <a:r>
            <a:rPr lang="it-IT" sz="2200" dirty="0" smtClean="0">
              <a:latin typeface="Arial Narrow" panose="020B0606020202030204" pitchFamily="34" charset="0"/>
            </a:rPr>
            <a:t>RISCHIO </a:t>
          </a:r>
          <a:r>
            <a:rPr lang="it-IT" sz="2200" dirty="0" smtClean="0">
              <a:latin typeface="Arial Narrow" panose="020B0606020202030204" pitchFamily="34" charset="0"/>
            </a:rPr>
            <a:t>ALTO: IB G3 o non </a:t>
          </a:r>
          <a:r>
            <a:rPr lang="it-IT" sz="2200" dirty="0" err="1" smtClean="0">
              <a:latin typeface="Arial Narrow" panose="020B0606020202030204" pitchFamily="34" charset="0"/>
            </a:rPr>
            <a:t>endometriode</a:t>
          </a:r>
          <a:r>
            <a:rPr lang="it-IT" sz="2200" dirty="0" smtClean="0">
              <a:latin typeface="Arial Narrow" panose="020B0606020202030204" pitchFamily="34" charset="0"/>
            </a:rPr>
            <a:t>; coinvolgimento cervicale macroscopico, stadi III e IV, istologia a cellule chiare o sieroso papillare. 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01A3973F-D19A-4568-8724-D49CE8D185D9}" type="parTrans" cxnId="{0D895F1E-8134-4224-9043-76AFE80EDC5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80AF24E0-8D49-48C9-8563-5A6F571B3D59}" type="sibTrans" cxnId="{0D895F1E-8134-4224-9043-76AFE80EDC5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3CC9CEFE-3757-4942-A01F-5AFCC07D14AE}">
      <dgm:prSet custT="1"/>
      <dgm:spPr/>
      <dgm:t>
        <a:bodyPr/>
        <a:lstStyle/>
        <a:p>
          <a:pPr rtl="0"/>
          <a:endParaRPr lang="it-IT" sz="2200" dirty="0">
            <a:latin typeface="Arial Narrow" panose="020B0606020202030204" pitchFamily="34" charset="0"/>
          </a:endParaRPr>
        </a:p>
      </dgm:t>
    </dgm:pt>
    <dgm:pt modelId="{D5C99B17-FA63-425E-9FF0-930B418827E0}" type="parTrans" cxnId="{EA6A7F8C-AF29-496D-A1D0-B79EFF39A50F}">
      <dgm:prSet/>
      <dgm:spPr/>
      <dgm:t>
        <a:bodyPr/>
        <a:lstStyle/>
        <a:p>
          <a:endParaRPr lang="it-IT"/>
        </a:p>
      </dgm:t>
    </dgm:pt>
    <dgm:pt modelId="{9A174A54-658D-418E-BE98-C7660C519498}" type="sibTrans" cxnId="{EA6A7F8C-AF29-496D-A1D0-B79EFF39A50F}">
      <dgm:prSet/>
      <dgm:spPr/>
      <dgm:t>
        <a:bodyPr/>
        <a:lstStyle/>
        <a:p>
          <a:endParaRPr lang="it-IT"/>
        </a:p>
      </dgm:t>
    </dgm:pt>
    <dgm:pt modelId="{C73C621A-5A0B-4FEB-86D5-FBD5D1C8884B}">
      <dgm:prSet custT="1"/>
      <dgm:spPr/>
      <dgm:t>
        <a:bodyPr/>
        <a:lstStyle/>
        <a:p>
          <a:pPr rtl="0"/>
          <a:endParaRPr lang="it-IT" sz="2200" dirty="0">
            <a:latin typeface="Arial Narrow" panose="020B0606020202030204" pitchFamily="34" charset="0"/>
          </a:endParaRPr>
        </a:p>
      </dgm:t>
    </dgm:pt>
    <dgm:pt modelId="{2A44F6D5-4830-47EC-8340-D99B5C3A97E5}" type="parTrans" cxnId="{EDE12CF3-1C03-4438-8256-15F3D9A50AB5}">
      <dgm:prSet/>
      <dgm:spPr/>
      <dgm:t>
        <a:bodyPr/>
        <a:lstStyle/>
        <a:p>
          <a:endParaRPr lang="it-IT"/>
        </a:p>
      </dgm:t>
    </dgm:pt>
    <dgm:pt modelId="{76B56605-5B5B-4C95-B062-729FCFCC975E}" type="sibTrans" cxnId="{EDE12CF3-1C03-4438-8256-15F3D9A50AB5}">
      <dgm:prSet/>
      <dgm:spPr/>
      <dgm:t>
        <a:bodyPr/>
        <a:lstStyle/>
        <a:p>
          <a:endParaRPr lang="it-IT"/>
        </a:p>
      </dgm:t>
    </dgm:pt>
    <dgm:pt modelId="{311AEEC7-8318-44B3-B52E-E36B3430A01A}" type="pres">
      <dgm:prSet presAssocID="{75F2A0C8-0D71-49D8-8AAB-7CC73E3F21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D333E2D-F12C-4201-968A-1CD07A526397}" type="pres">
      <dgm:prSet presAssocID="{7D0F8FA8-8DF2-40B2-B5F3-2CDF60CB6AED}" presName="parentText" presStyleLbl="node1" presStyleIdx="0" presStyleCnt="1" custLinFactNeighborY="-843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39C766F-A603-4C19-8C91-925547006CE4}" type="pres">
      <dgm:prSet presAssocID="{7D0F8FA8-8DF2-40B2-B5F3-2CDF60CB6AE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2BCAC8E-40A1-404D-B178-477F9052600D}" type="presOf" srcId="{75F2A0C8-0D71-49D8-8AAB-7CC73E3F2194}" destId="{311AEEC7-8318-44B3-B52E-E36B3430A01A}" srcOrd="0" destOrd="0" presId="urn:microsoft.com/office/officeart/2005/8/layout/vList2"/>
    <dgm:cxn modelId="{3F6BF8A0-164E-3B4D-9541-D35A929C835B}" type="presOf" srcId="{3CC9CEFE-3757-4942-A01F-5AFCC07D14AE}" destId="{E39C766F-A603-4C19-8C91-925547006CE4}" srcOrd="0" destOrd="1" presId="urn:microsoft.com/office/officeart/2005/8/layout/vList2"/>
    <dgm:cxn modelId="{382D3D5A-8995-452F-925D-3D8C7AE81BEF}" srcId="{75F2A0C8-0D71-49D8-8AAB-7CC73E3F2194}" destId="{7D0F8FA8-8DF2-40B2-B5F3-2CDF60CB6AED}" srcOrd="0" destOrd="0" parTransId="{D51A8D09-2EF3-458A-ABE4-34AFE6F70E4B}" sibTransId="{4779E465-536E-4C09-9CF1-2E3603DB64B9}"/>
    <dgm:cxn modelId="{045B915C-3923-4549-88FD-8EAE2B999702}" type="presOf" srcId="{48F39A62-86B1-4094-BA1E-899D7C28B609}" destId="{E39C766F-A603-4C19-8C91-925547006CE4}" srcOrd="0" destOrd="4" presId="urn:microsoft.com/office/officeart/2005/8/layout/vList2"/>
    <dgm:cxn modelId="{8C7903EA-262B-4CAB-9DF5-E3EBAE7DF6DD}" srcId="{7D0F8FA8-8DF2-40B2-B5F3-2CDF60CB6AED}" destId="{615CD458-C32F-4865-A2B9-F43B7BE82165}" srcOrd="2" destOrd="0" parTransId="{C62259EB-46A6-4A29-BD64-40FBB3D41B3F}" sibTransId="{F511F14A-747A-4CD8-B662-A622576BB29D}"/>
    <dgm:cxn modelId="{1B51FA1F-6809-694F-A21A-62FD26EA29E9}" type="presOf" srcId="{C73C621A-5A0B-4FEB-86D5-FBD5D1C8884B}" destId="{E39C766F-A603-4C19-8C91-925547006CE4}" srcOrd="0" destOrd="3" presId="urn:microsoft.com/office/officeart/2005/8/layout/vList2"/>
    <dgm:cxn modelId="{4C71E153-2456-4646-B082-7FD9ED5C31AC}" type="presOf" srcId="{7D0F8FA8-8DF2-40B2-B5F3-2CDF60CB6AED}" destId="{0D333E2D-F12C-4201-968A-1CD07A526397}" srcOrd="0" destOrd="0" presId="urn:microsoft.com/office/officeart/2005/8/layout/vList2"/>
    <dgm:cxn modelId="{EDE12CF3-1C03-4438-8256-15F3D9A50AB5}" srcId="{7D0F8FA8-8DF2-40B2-B5F3-2CDF60CB6AED}" destId="{C73C621A-5A0B-4FEB-86D5-FBD5D1C8884B}" srcOrd="3" destOrd="0" parTransId="{2A44F6D5-4830-47EC-8340-D99B5C3A97E5}" sibTransId="{76B56605-5B5B-4C95-B062-729FCFCC975E}"/>
    <dgm:cxn modelId="{0D895F1E-8134-4224-9043-76AFE80EDC5A}" srcId="{7D0F8FA8-8DF2-40B2-B5F3-2CDF60CB6AED}" destId="{48F39A62-86B1-4094-BA1E-899D7C28B609}" srcOrd="4" destOrd="0" parTransId="{01A3973F-D19A-4568-8724-D49CE8D185D9}" sibTransId="{80AF24E0-8D49-48C9-8563-5A6F571B3D59}"/>
    <dgm:cxn modelId="{EA6A7F8C-AF29-496D-A1D0-B79EFF39A50F}" srcId="{7D0F8FA8-8DF2-40B2-B5F3-2CDF60CB6AED}" destId="{3CC9CEFE-3757-4942-A01F-5AFCC07D14AE}" srcOrd="1" destOrd="0" parTransId="{D5C99B17-FA63-425E-9FF0-930B418827E0}" sibTransId="{9A174A54-658D-418E-BE98-C7660C519498}"/>
    <dgm:cxn modelId="{84F3B9F6-0F89-6544-9202-264136216835}" type="presOf" srcId="{F22390BA-27A2-43BC-8015-B95149A49705}" destId="{E39C766F-A603-4C19-8C91-925547006CE4}" srcOrd="0" destOrd="0" presId="urn:microsoft.com/office/officeart/2005/8/layout/vList2"/>
    <dgm:cxn modelId="{E9149982-2029-5946-8C33-F987707260CB}" type="presOf" srcId="{615CD458-C32F-4865-A2B9-F43B7BE82165}" destId="{E39C766F-A603-4C19-8C91-925547006CE4}" srcOrd="0" destOrd="2" presId="urn:microsoft.com/office/officeart/2005/8/layout/vList2"/>
    <dgm:cxn modelId="{30929AD8-39B0-4FD6-ABDB-CAD68251F260}" srcId="{7D0F8FA8-8DF2-40B2-B5F3-2CDF60CB6AED}" destId="{F22390BA-27A2-43BC-8015-B95149A49705}" srcOrd="0" destOrd="0" parTransId="{6FC4683B-1327-426F-98D4-1A4410B63BA5}" sibTransId="{91034269-7983-484A-9FB7-4E25948F4071}"/>
    <dgm:cxn modelId="{2BDBC9DF-3412-DC4C-B0A9-1B92E1481993}" type="presParOf" srcId="{311AEEC7-8318-44B3-B52E-E36B3430A01A}" destId="{0D333E2D-F12C-4201-968A-1CD07A526397}" srcOrd="0" destOrd="0" presId="urn:microsoft.com/office/officeart/2005/8/layout/vList2"/>
    <dgm:cxn modelId="{3DD782B3-19D6-2B46-8001-5694B2BC4EF5}" type="presParOf" srcId="{311AEEC7-8318-44B3-B52E-E36B3430A01A}" destId="{E39C766F-A603-4C19-8C91-925547006CE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CDB391D-85A9-43FF-BBB7-39AC07BE3844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2F415CB-BAE8-45CB-8E9E-099AA889627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Stadi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più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avanzati</a:t>
          </a:r>
          <a:r>
            <a:rPr lang="en-US" sz="2200" dirty="0" smtClean="0">
              <a:latin typeface="Arial Narrow" panose="020B0606020202030204" pitchFamily="34" charset="0"/>
            </a:rPr>
            <a:t> del carcinoma </a:t>
          </a:r>
          <a:r>
            <a:rPr lang="en-US" sz="2200" dirty="0" err="1" smtClean="0">
              <a:latin typeface="Arial Narrow" panose="020B0606020202030204" pitchFamily="34" charset="0"/>
            </a:rPr>
            <a:t>dell’endometrio</a:t>
          </a:r>
          <a:r>
            <a:rPr lang="en-US" sz="2200" dirty="0" smtClean="0">
              <a:latin typeface="Arial Narrow" panose="020B0606020202030204" pitchFamily="34" charset="0"/>
            </a:rPr>
            <a:t> non </a:t>
          </a:r>
          <a:r>
            <a:rPr lang="en-US" sz="2200" dirty="0" err="1" smtClean="0">
              <a:latin typeface="Arial Narrow" panose="020B0606020202030204" pitchFamily="34" charset="0"/>
            </a:rPr>
            <a:t>siano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ancora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disponibili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risultati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conclusivi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sull’efficacia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della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terapia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adiuvante</a:t>
          </a:r>
          <a:r>
            <a:rPr lang="en-US" sz="2200" dirty="0" smtClean="0">
              <a:latin typeface="Arial Narrow" panose="020B0606020202030204" pitchFamily="34" charset="0"/>
            </a:rPr>
            <a:t>, vi è un </a:t>
          </a:r>
          <a:r>
            <a:rPr lang="en-US" sz="2200" dirty="0" err="1" smtClean="0">
              <a:latin typeface="Arial Narrow" panose="020B0606020202030204" pitchFamily="34" charset="0"/>
            </a:rPr>
            <a:t>esplicito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consenso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sul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fatto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che</a:t>
          </a:r>
          <a:r>
            <a:rPr lang="en-US" sz="2200" dirty="0" smtClean="0">
              <a:latin typeface="Arial Narrow" panose="020B0606020202030204" pitchFamily="34" charset="0"/>
            </a:rPr>
            <a:t> le </a:t>
          </a:r>
          <a:r>
            <a:rPr lang="en-US" sz="2200" dirty="0" err="1" smtClean="0">
              <a:latin typeface="Arial Narrow" panose="020B0606020202030204" pitchFamily="34" charset="0"/>
            </a:rPr>
            <a:t>pazienti</a:t>
          </a:r>
          <a:r>
            <a:rPr lang="en-US" sz="2200" dirty="0" smtClean="0">
              <a:latin typeface="Arial Narrow" panose="020B0606020202030204" pitchFamily="34" charset="0"/>
            </a:rPr>
            <a:t> con </a:t>
          </a:r>
          <a:r>
            <a:rPr lang="en-US" sz="2200" dirty="0" err="1" smtClean="0">
              <a:latin typeface="Arial Narrow" panose="020B0606020202030204" pitchFamily="34" charset="0"/>
            </a:rPr>
            <a:t>documentata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malattia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extrauterina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abbiano</a:t>
          </a:r>
          <a:r>
            <a:rPr lang="en-US" sz="2200" dirty="0" smtClean="0">
              <a:latin typeface="Arial Narrow" panose="020B0606020202030204" pitchFamily="34" charset="0"/>
            </a:rPr>
            <a:t> un </a:t>
          </a:r>
          <a:r>
            <a:rPr lang="en-US" sz="2200" dirty="0" err="1" smtClean="0">
              <a:latin typeface="Arial Narrow" panose="020B0606020202030204" pitchFamily="34" charset="0"/>
            </a:rPr>
            <a:t>rischio</a:t>
          </a:r>
          <a:r>
            <a:rPr lang="en-US" sz="2200" dirty="0" smtClean="0">
              <a:latin typeface="Arial Narrow" panose="020B0606020202030204" pitchFamily="34" charset="0"/>
            </a:rPr>
            <a:t> di </a:t>
          </a:r>
          <a:r>
            <a:rPr lang="en-US" sz="2200" dirty="0" err="1" smtClean="0">
              <a:latin typeface="Arial Narrow" panose="020B0606020202030204" pitchFamily="34" charset="0"/>
            </a:rPr>
            <a:t>recidiva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aumentato</a:t>
          </a:r>
          <a:r>
            <a:rPr lang="en-US" sz="2200" dirty="0" smtClean="0">
              <a:latin typeface="Arial Narrow" panose="020B0606020202030204" pitchFamily="34" charset="0"/>
            </a:rPr>
            <a:t> e </a:t>
          </a:r>
          <a:r>
            <a:rPr lang="en-US" sz="2200" dirty="0" err="1" smtClean="0">
              <a:latin typeface="Arial Narrow" panose="020B0606020202030204" pitchFamily="34" charset="0"/>
            </a:rPr>
            <a:t>necessitino</a:t>
          </a:r>
          <a:r>
            <a:rPr lang="en-US" sz="2200" dirty="0" smtClean="0">
              <a:latin typeface="Arial Narrow" panose="020B0606020202030204" pitchFamily="34" charset="0"/>
            </a:rPr>
            <a:t> di un </a:t>
          </a:r>
          <a:r>
            <a:rPr lang="en-US" sz="2200" dirty="0" err="1" smtClean="0">
              <a:latin typeface="Arial Narrow" panose="020B0606020202030204" pitchFamily="34" charset="0"/>
            </a:rPr>
            <a:t>trattamento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radioterapico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adiuvante</a:t>
          </a:r>
          <a:r>
            <a:rPr lang="en-US" sz="2200" dirty="0" smtClean="0">
              <a:latin typeface="Arial Narrow" panose="020B0606020202030204" pitchFamily="34" charset="0"/>
            </a:rPr>
            <a:t>. 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F9498352-CC4C-45D6-8F84-05866779DA49}" type="parTrans" cxnId="{0686BB60-E230-4B54-A77A-A0D2B3CC439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DC1F0A74-C0C6-4F22-9B33-6F1F2C60B026}" type="sibTrans" cxnId="{0686BB60-E230-4B54-A77A-A0D2B3CC439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197705CF-6120-4C6B-AECB-5F209DD68A09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sz="2200" smtClean="0">
              <a:latin typeface="Arial Narrow" panose="020B0606020202030204" pitchFamily="34" charset="0"/>
            </a:rPr>
            <a:t>L’integrazione con trattamenti sistemici ed il timing ottimale della chemioterapia rispetto al trattamento radioterapico, tuttavia, non sono ancora stati definiti. </a:t>
          </a:r>
          <a:endParaRPr lang="it-IT" sz="2200">
            <a:latin typeface="Arial Narrow" panose="020B0606020202030204" pitchFamily="34" charset="0"/>
          </a:endParaRPr>
        </a:p>
      </dgm:t>
    </dgm:pt>
    <dgm:pt modelId="{48E11BED-759A-4669-A483-7992585F25B0}" type="parTrans" cxnId="{4E57A77D-02B4-4F57-8AAC-D407262BBBA4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A6421535-3ACA-4864-B78B-621E2B85561B}" type="sibTrans" cxnId="{4E57A77D-02B4-4F57-8AAC-D407262BBBA4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83A0AD9F-2011-4F3D-AA04-8E70BDECEA6E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Studi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attualmente</a:t>
          </a:r>
          <a:r>
            <a:rPr lang="en-US" sz="2200" dirty="0" smtClean="0">
              <a:latin typeface="Arial Narrow" panose="020B0606020202030204" pitchFamily="34" charset="0"/>
            </a:rPr>
            <a:t> in </a:t>
          </a:r>
          <a:r>
            <a:rPr lang="en-US" sz="2200" dirty="0" err="1" smtClean="0">
              <a:latin typeface="Arial Narrow" panose="020B0606020202030204" pitchFamily="34" charset="0"/>
            </a:rPr>
            <a:t>corso</a:t>
          </a:r>
          <a:r>
            <a:rPr lang="en-US" sz="2200" dirty="0" smtClean="0">
              <a:latin typeface="Arial Narrow" panose="020B0606020202030204" pitchFamily="34" charset="0"/>
            </a:rPr>
            <a:t>, </a:t>
          </a:r>
          <a:r>
            <a:rPr lang="en-US" sz="2200" dirty="0" err="1" smtClean="0">
              <a:latin typeface="Arial Narrow" panose="020B0606020202030204" pitchFamily="34" charset="0"/>
            </a:rPr>
            <a:t>quali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il</a:t>
          </a:r>
          <a:r>
            <a:rPr lang="en-US" sz="2200" dirty="0" smtClean="0">
              <a:latin typeface="Arial Narrow" panose="020B0606020202030204" pitchFamily="34" charset="0"/>
            </a:rPr>
            <a:t> PORTEC-3, </a:t>
          </a:r>
          <a:r>
            <a:rPr lang="en-US" sz="2200" dirty="0" err="1" smtClean="0">
              <a:latin typeface="Arial Narrow" panose="020B0606020202030204" pitchFamily="34" charset="0"/>
            </a:rPr>
            <a:t>stanno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valutando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l’impiego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della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chemioterapia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adiuvante</a:t>
          </a:r>
          <a:r>
            <a:rPr lang="en-US" sz="2200" dirty="0" smtClean="0">
              <a:latin typeface="Arial Narrow" panose="020B0606020202030204" pitchFamily="34" charset="0"/>
            </a:rPr>
            <a:t>.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BB358E94-C191-44A9-8E2D-26E7CE59D68A}" type="parTrans" cxnId="{AF62F88D-CD8E-4EED-8296-9843D77D2C2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E2A0A235-9474-44A4-8308-1745B3E4991B}" type="sibTrans" cxnId="{AF62F88D-CD8E-4EED-8296-9843D77D2C2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9C046A4C-4050-48AB-8231-20DB4A6A43D2}" type="pres">
      <dgm:prSet presAssocID="{5CDB391D-85A9-43FF-BBB7-39AC07BE38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1029990-9F10-4F71-8850-73F0576FE22C}" type="pres">
      <dgm:prSet presAssocID="{E2F415CB-BAE8-45CB-8E9E-099AA889627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26E7AAD-2874-478B-B650-480DB76A644F}" type="pres">
      <dgm:prSet presAssocID="{DC1F0A74-C0C6-4F22-9B33-6F1F2C60B026}" presName="spacer" presStyleCnt="0"/>
      <dgm:spPr/>
    </dgm:pt>
    <dgm:pt modelId="{776358CF-4927-4C2B-8C00-1C2ECF99D3C4}" type="pres">
      <dgm:prSet presAssocID="{197705CF-6120-4C6B-AECB-5F209DD68A0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2E230B-3C56-463D-A0BE-AD62E3BDC8F0}" type="pres">
      <dgm:prSet presAssocID="{A6421535-3ACA-4864-B78B-621E2B85561B}" presName="spacer" presStyleCnt="0"/>
      <dgm:spPr/>
    </dgm:pt>
    <dgm:pt modelId="{54D2F285-3ACB-45E0-9E06-6959144E49BB}" type="pres">
      <dgm:prSet presAssocID="{83A0AD9F-2011-4F3D-AA04-8E70BDECEA6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686BB60-E230-4B54-A77A-A0D2B3CC439F}" srcId="{5CDB391D-85A9-43FF-BBB7-39AC07BE3844}" destId="{E2F415CB-BAE8-45CB-8E9E-099AA8896275}" srcOrd="0" destOrd="0" parTransId="{F9498352-CC4C-45D6-8F84-05866779DA49}" sibTransId="{DC1F0A74-C0C6-4F22-9B33-6F1F2C60B026}"/>
    <dgm:cxn modelId="{49B912C6-F3DA-DB4B-885A-C6B4CB996358}" type="presOf" srcId="{5CDB391D-85A9-43FF-BBB7-39AC07BE3844}" destId="{9C046A4C-4050-48AB-8231-20DB4A6A43D2}" srcOrd="0" destOrd="0" presId="urn:microsoft.com/office/officeart/2005/8/layout/vList2"/>
    <dgm:cxn modelId="{78F70823-AA63-4D41-B1A8-466C284567D3}" type="presOf" srcId="{197705CF-6120-4C6B-AECB-5F209DD68A09}" destId="{776358CF-4927-4C2B-8C00-1C2ECF99D3C4}" srcOrd="0" destOrd="0" presId="urn:microsoft.com/office/officeart/2005/8/layout/vList2"/>
    <dgm:cxn modelId="{AF62F88D-CD8E-4EED-8296-9843D77D2C2A}" srcId="{5CDB391D-85A9-43FF-BBB7-39AC07BE3844}" destId="{83A0AD9F-2011-4F3D-AA04-8E70BDECEA6E}" srcOrd="2" destOrd="0" parTransId="{BB358E94-C191-44A9-8E2D-26E7CE59D68A}" sibTransId="{E2A0A235-9474-44A4-8308-1745B3E4991B}"/>
    <dgm:cxn modelId="{8BE7E20C-1AB1-1040-BACE-76392253E0D8}" type="presOf" srcId="{83A0AD9F-2011-4F3D-AA04-8E70BDECEA6E}" destId="{54D2F285-3ACB-45E0-9E06-6959144E49BB}" srcOrd="0" destOrd="0" presId="urn:microsoft.com/office/officeart/2005/8/layout/vList2"/>
    <dgm:cxn modelId="{F6F6BC5F-C8E9-BF4F-8F43-1C11039D69F2}" type="presOf" srcId="{E2F415CB-BAE8-45CB-8E9E-099AA8896275}" destId="{B1029990-9F10-4F71-8850-73F0576FE22C}" srcOrd="0" destOrd="0" presId="urn:microsoft.com/office/officeart/2005/8/layout/vList2"/>
    <dgm:cxn modelId="{4E57A77D-02B4-4F57-8AAC-D407262BBBA4}" srcId="{5CDB391D-85A9-43FF-BBB7-39AC07BE3844}" destId="{197705CF-6120-4C6B-AECB-5F209DD68A09}" srcOrd="1" destOrd="0" parTransId="{48E11BED-759A-4669-A483-7992585F25B0}" sibTransId="{A6421535-3ACA-4864-B78B-621E2B85561B}"/>
    <dgm:cxn modelId="{6B14EFDE-526B-8749-9FF1-0F0F82EC440A}" type="presParOf" srcId="{9C046A4C-4050-48AB-8231-20DB4A6A43D2}" destId="{B1029990-9F10-4F71-8850-73F0576FE22C}" srcOrd="0" destOrd="0" presId="urn:microsoft.com/office/officeart/2005/8/layout/vList2"/>
    <dgm:cxn modelId="{3B5D7179-7BDB-B54E-9B0A-96814A1371A3}" type="presParOf" srcId="{9C046A4C-4050-48AB-8231-20DB4A6A43D2}" destId="{026E7AAD-2874-478B-B650-480DB76A644F}" srcOrd="1" destOrd="0" presId="urn:microsoft.com/office/officeart/2005/8/layout/vList2"/>
    <dgm:cxn modelId="{1803D2B6-6557-3140-8E2E-9B470C429313}" type="presParOf" srcId="{9C046A4C-4050-48AB-8231-20DB4A6A43D2}" destId="{776358CF-4927-4C2B-8C00-1C2ECF99D3C4}" srcOrd="2" destOrd="0" presId="urn:microsoft.com/office/officeart/2005/8/layout/vList2"/>
    <dgm:cxn modelId="{4A1987C9-9779-CA47-84CC-CBF4BF5AF3E4}" type="presParOf" srcId="{9C046A4C-4050-48AB-8231-20DB4A6A43D2}" destId="{5A2E230B-3C56-463D-A0BE-AD62E3BDC8F0}" srcOrd="3" destOrd="0" presId="urn:microsoft.com/office/officeart/2005/8/layout/vList2"/>
    <dgm:cxn modelId="{AC4F114E-2774-E94E-BB21-F03FAEBF5DB6}" type="presParOf" srcId="{9C046A4C-4050-48AB-8231-20DB4A6A43D2}" destId="{54D2F285-3ACB-45E0-9E06-6959144E49B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55E015-EFC8-4E39-9861-7BC727632618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08A3782-FE12-4882-AE8C-A033B989C6E8}">
      <dgm:prSet custT="1"/>
      <dgm:spPr/>
      <dgm:t>
        <a:bodyPr/>
        <a:lstStyle/>
        <a:p>
          <a:pPr rtl="0"/>
          <a:r>
            <a:rPr lang="en-US" sz="20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Adenocarcinoma </a:t>
          </a:r>
          <a:r>
            <a:rPr lang="en-US" sz="2200" dirty="0" smtClean="0">
              <a:latin typeface="Arial Narrow" panose="020B0606020202030204" pitchFamily="34" charset="0"/>
            </a:rPr>
            <a:t>(94%)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30A384AF-5A63-4DF6-A407-1840F1964373}" type="parTrans" cxnId="{C7086BC8-F971-4103-93E7-F1A8532E12C0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ABC23F1B-3E08-4298-A1C9-CE2C960AEAF0}" type="sibTrans" cxnId="{C7086BC8-F971-4103-93E7-F1A8532E12C0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8C5E87EC-A5CF-48DD-ACA2-ADBEF62E3AB5}">
      <dgm:prSet custT="1"/>
      <dgm:spPr/>
      <dgm:t>
        <a:bodyPr/>
        <a:lstStyle/>
        <a:p>
          <a:pPr marL="177800" indent="0" rtl="0"/>
          <a:r>
            <a:rPr lang="en-US" sz="2200" dirty="0" err="1" smtClean="0">
              <a:latin typeface="Arial Narrow" panose="020B0606020202030204" pitchFamily="34" charset="0"/>
            </a:rPr>
            <a:t>Endometrioide</a:t>
          </a:r>
          <a:r>
            <a:rPr lang="en-US" sz="2200" dirty="0" smtClean="0">
              <a:latin typeface="Arial Narrow" panose="020B0606020202030204" pitchFamily="34" charset="0"/>
            </a:rPr>
            <a:t> (87%)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FF93261B-BDF3-43BC-93CC-4EEC395F8CCF}" type="parTrans" cxnId="{15FCC149-3669-4792-8EF9-FAC0001A7D19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3257150E-5B85-40F8-8690-A120AE5390F8}" type="sibTrans" cxnId="{15FCC149-3669-4792-8EF9-FAC0001A7D19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DF173269-6389-41B6-8D44-FFE4D943607F}">
      <dgm:prSet custT="1"/>
      <dgm:spPr/>
      <dgm:t>
        <a:bodyPr/>
        <a:lstStyle/>
        <a:p>
          <a:pPr marL="177800" indent="0" rtl="0"/>
          <a:r>
            <a:rPr lang="en-US" sz="2200" dirty="0" err="1" smtClean="0">
              <a:latin typeface="Arial Narrow" panose="020B0606020202030204" pitchFamily="34" charset="0"/>
            </a:rPr>
            <a:t>Adenosquamouso</a:t>
          </a:r>
          <a:r>
            <a:rPr lang="en-US" sz="2200" dirty="0" smtClean="0">
              <a:latin typeface="Arial Narrow" panose="020B0606020202030204" pitchFamily="34" charset="0"/>
            </a:rPr>
            <a:t> (4%)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1A52771A-E51C-47FD-9666-7EC2F776B0D9}" type="parTrans" cxnId="{6E06682C-DDD1-4E9F-A77D-B24A18397200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F542791E-78D7-4675-BCE3-1FFFAAA3A95C}" type="sibTrans" cxnId="{6E06682C-DDD1-4E9F-A77D-B24A18397200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46C3F535-B0AD-4194-AE21-0A68B7E5C763}">
      <dgm:prSet custT="1"/>
      <dgm:spPr/>
      <dgm:t>
        <a:bodyPr/>
        <a:lstStyle/>
        <a:p>
          <a:pPr marL="177800" indent="0" rtl="0"/>
          <a:r>
            <a:rPr lang="en-US" sz="2200" dirty="0" err="1" smtClean="0">
              <a:latin typeface="Arial Narrow" panose="020B0606020202030204" pitchFamily="34" charset="0"/>
            </a:rPr>
            <a:t>Sieroso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papillare</a:t>
          </a:r>
          <a:r>
            <a:rPr lang="en-US" sz="2200" dirty="0" smtClean="0">
              <a:latin typeface="Arial Narrow" panose="020B0606020202030204" pitchFamily="34" charset="0"/>
            </a:rPr>
            <a:t> (3%)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3FFE0BF4-52DD-4480-8069-4553ECA462B2}" type="parTrans" cxnId="{7DCF7079-BA3A-4EE2-A1AE-5EA2C64AE0C2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329EADA3-6003-4E80-9473-A60255EB7954}" type="sibTrans" cxnId="{7DCF7079-BA3A-4EE2-A1AE-5EA2C64AE0C2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BFEDA4CE-5DC9-46A2-9D8E-59384A44C6A4}">
      <dgm:prSet custT="1"/>
      <dgm:spPr/>
      <dgm:t>
        <a:bodyPr/>
        <a:lstStyle/>
        <a:p>
          <a:pPr marL="177800" indent="0" rtl="0"/>
          <a:r>
            <a:rPr lang="en-US" sz="2200" dirty="0" smtClean="0">
              <a:latin typeface="Arial Narrow" panose="020B0606020202030204" pitchFamily="34" charset="0"/>
            </a:rPr>
            <a:t>Cellule </a:t>
          </a:r>
          <a:r>
            <a:rPr lang="en-US" sz="2200" dirty="0" err="1" smtClean="0">
              <a:latin typeface="Arial Narrow" panose="020B0606020202030204" pitchFamily="34" charset="0"/>
            </a:rPr>
            <a:t>chiare</a:t>
          </a:r>
          <a:r>
            <a:rPr lang="en-US" sz="2200" dirty="0" smtClean="0">
              <a:latin typeface="Arial Narrow" panose="020B0606020202030204" pitchFamily="34" charset="0"/>
            </a:rPr>
            <a:t> (2%)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A88038C4-C770-4843-820A-DDEB220BA148}" type="parTrans" cxnId="{9A4AA7EC-AEFD-4802-B77B-BB8A3CF27E04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CD4A5392-B2D8-4530-A727-45759BBE1D27}" type="sibTrans" cxnId="{9A4AA7EC-AEFD-4802-B77B-BB8A3CF27E04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15A5C8E9-C864-4DF9-A430-50B571185072}">
      <dgm:prSet custT="1"/>
      <dgm:spPr/>
      <dgm:t>
        <a:bodyPr/>
        <a:lstStyle/>
        <a:p>
          <a:pPr marL="177800" indent="0" rtl="0"/>
          <a:r>
            <a:rPr lang="en-US" sz="2200" dirty="0" err="1" smtClean="0">
              <a:latin typeface="Arial Narrow" panose="020B0606020202030204" pitchFamily="34" charset="0"/>
            </a:rPr>
            <a:t>Mucinoso</a:t>
          </a:r>
          <a:r>
            <a:rPr lang="en-US" sz="2200" dirty="0" smtClean="0">
              <a:latin typeface="Arial Narrow" panose="020B0606020202030204" pitchFamily="34" charset="0"/>
            </a:rPr>
            <a:t> (1%)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1A5A1338-C63E-4C80-AFC2-30DC542F8AEE}" type="parTrans" cxnId="{F43A67FC-6475-49B5-A129-FD7C82C05331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4E9A1DF9-9E7C-4BF2-A583-667DC839A5D9}" type="sibTrans" cxnId="{F43A67FC-6475-49B5-A129-FD7C82C05331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27A0F061-91B7-4BC3-85FC-7DA1DBD2D4EA}">
      <dgm:prSet custT="1"/>
      <dgm:spPr/>
      <dgm:t>
        <a:bodyPr/>
        <a:lstStyle/>
        <a:p>
          <a:pPr marL="177800" indent="0" rtl="0"/>
          <a:r>
            <a:rPr lang="en-US" sz="2200" dirty="0" err="1" smtClean="0">
              <a:latin typeface="Arial Narrow" panose="020B0606020202030204" pitchFamily="34" charset="0"/>
            </a:rPr>
            <a:t>Altri</a:t>
          </a:r>
          <a:r>
            <a:rPr lang="en-US" sz="2200" dirty="0" smtClean="0">
              <a:latin typeface="Arial Narrow" panose="020B0606020202030204" pitchFamily="34" charset="0"/>
            </a:rPr>
            <a:t> (3%)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DEF80FB6-FA82-462E-B77F-A5761FEBAD1E}" type="parTrans" cxnId="{882185A8-9073-4447-AF08-0D217756D3B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F8656B09-200D-4134-A5EE-A5CFCD2A4ACA}" type="sibTrans" cxnId="{882185A8-9073-4447-AF08-0D217756D3B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626F4712-4C15-432C-BD83-2C4BCD557D2F}">
      <dgm:prSet custT="1"/>
      <dgm:spPr/>
      <dgm:t>
        <a:bodyPr/>
        <a:lstStyle/>
        <a:p>
          <a:pPr rtl="0"/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Sarcoma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</a:p>
        <a:p>
          <a:pPr rtl="0"/>
          <a:r>
            <a:rPr lang="en-US" sz="2200" dirty="0" smtClean="0">
              <a:latin typeface="Arial Narrow" panose="020B0606020202030204" pitchFamily="34" charset="0"/>
            </a:rPr>
            <a:t>(6%)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40031108-3294-4F21-8AFC-52ED67D43399}" type="parTrans" cxnId="{350985B1-D46F-4EDE-B2A7-EF605FBF31A8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8942225C-2237-47CF-AB34-CA1B3785B7C5}" type="sibTrans" cxnId="{350985B1-D46F-4EDE-B2A7-EF605FBF31A8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3FB4BFF8-8EC8-475F-8577-BCDB1AE60013}">
      <dgm:prSet custT="1"/>
      <dgm:spPr/>
      <dgm:t>
        <a:bodyPr/>
        <a:lstStyle/>
        <a:p>
          <a:pPr marL="273050" indent="-95250" rtl="0"/>
          <a:r>
            <a:rPr lang="en-US" sz="2200" dirty="0" err="1" smtClean="0">
              <a:latin typeface="Arial Narrow" panose="020B0606020202030204" pitchFamily="34" charset="0"/>
            </a:rPr>
            <a:t>Carcinosarcoma</a:t>
          </a:r>
          <a:r>
            <a:rPr lang="en-US" sz="2200" dirty="0" smtClean="0">
              <a:latin typeface="Arial Narrow" panose="020B0606020202030204" pitchFamily="34" charset="0"/>
            </a:rPr>
            <a:t> (60%)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0DE08E27-D883-46C3-853E-1155181556BA}" type="parTrans" cxnId="{952CE043-070B-47B9-9650-19F5FB852FBB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8C6951EC-5BA0-4E5B-ACEB-29D9A164993E}" type="sibTrans" cxnId="{952CE043-070B-47B9-9650-19F5FB852FBB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9FA735E6-2F81-4694-B62F-50E61D00F939}">
      <dgm:prSet custT="1"/>
      <dgm:spPr/>
      <dgm:t>
        <a:bodyPr/>
        <a:lstStyle/>
        <a:p>
          <a:pPr marL="273050" indent="-95250" rtl="0"/>
          <a:r>
            <a:rPr lang="en-US" sz="2200" dirty="0" err="1" smtClean="0">
              <a:latin typeface="Arial Narrow" panose="020B0606020202030204" pitchFamily="34" charset="0"/>
            </a:rPr>
            <a:t>Leiomiosarcoma</a:t>
          </a:r>
          <a:r>
            <a:rPr lang="en-US" sz="2200" dirty="0" smtClean="0">
              <a:latin typeface="Arial Narrow" panose="020B0606020202030204" pitchFamily="34" charset="0"/>
            </a:rPr>
            <a:t> (30%)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B79C3FB5-136E-4FEC-A9DD-437ED3452CB1}" type="parTrans" cxnId="{66B72A5E-90E6-4EF2-A70F-FE1650081286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BBF1270B-61C0-4948-8CFB-41B1A043CD23}" type="sibTrans" cxnId="{66B72A5E-90E6-4EF2-A70F-FE1650081286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02E2D6A8-553C-431E-BAFC-DD9BB8386398}">
      <dgm:prSet custT="1"/>
      <dgm:spPr/>
      <dgm:t>
        <a:bodyPr/>
        <a:lstStyle/>
        <a:p>
          <a:pPr marL="273050" indent="-95250" rtl="0"/>
          <a:r>
            <a:rPr lang="en-US" sz="2200" dirty="0" smtClean="0">
              <a:latin typeface="Arial Narrow" panose="020B0606020202030204" pitchFamily="34" charset="0"/>
            </a:rPr>
            <a:t>Sarcoma </a:t>
          </a:r>
          <a:r>
            <a:rPr lang="en-US" sz="2200" dirty="0" err="1" smtClean="0">
              <a:latin typeface="Arial Narrow" panose="020B0606020202030204" pitchFamily="34" charset="0"/>
            </a:rPr>
            <a:t>dello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stroma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endometriale</a:t>
          </a:r>
          <a:r>
            <a:rPr lang="en-US" sz="2200" dirty="0" smtClean="0">
              <a:latin typeface="Arial Narrow" panose="020B0606020202030204" pitchFamily="34" charset="0"/>
            </a:rPr>
            <a:t> (10%)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D49AFF8A-ECCF-492A-BB1F-F91474B1198A}" type="parTrans" cxnId="{670D4FFF-23E9-4F6F-B230-72D2090BC141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0B51BC9D-F48C-41B6-B235-19BF532E80F4}" type="sibTrans" cxnId="{670D4FFF-23E9-4F6F-B230-72D2090BC141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E91316FC-903D-4880-B153-191228D08338}">
      <dgm:prSet custT="1"/>
      <dgm:spPr/>
      <dgm:t>
        <a:bodyPr/>
        <a:lstStyle/>
        <a:p>
          <a:pPr marL="273050" indent="-95250" rtl="0"/>
          <a:r>
            <a:rPr lang="en-US" sz="2200" dirty="0" err="1" smtClean="0">
              <a:latin typeface="Arial Narrow" panose="020B0606020202030204" pitchFamily="34" charset="0"/>
            </a:rPr>
            <a:t>Adenosarcoma</a:t>
          </a:r>
          <a:r>
            <a:rPr lang="en-US" sz="2200" dirty="0" smtClean="0">
              <a:latin typeface="Arial Narrow" panose="020B0606020202030204" pitchFamily="34" charset="0"/>
            </a:rPr>
            <a:t> (&lt;1%)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FA736714-5852-4F95-B4CB-3345A2D331BC}" type="parTrans" cxnId="{EA65A24F-276F-4553-9B92-A4F3A0A78EA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AE9D8316-A118-437A-A671-6CC19CEF789C}" type="sibTrans" cxnId="{EA65A24F-276F-4553-9B92-A4F3A0A78EA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0D408672-8EA6-4A67-823E-224B553C9095}" type="pres">
      <dgm:prSet presAssocID="{6A55E015-EFC8-4E39-9861-7BC7276326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D661DED-2B0C-43FA-89E8-7773B523FF40}" type="pres">
      <dgm:prSet presAssocID="{B08A3782-FE12-4882-AE8C-A033B989C6E8}" presName="linNode" presStyleCnt="0"/>
      <dgm:spPr/>
    </dgm:pt>
    <dgm:pt modelId="{D8A41031-FE1C-489C-A8A3-33012F72E356}" type="pres">
      <dgm:prSet presAssocID="{B08A3782-FE12-4882-AE8C-A033B989C6E8}" presName="parentText" presStyleLbl="node1" presStyleIdx="0" presStyleCnt="2" custScaleY="5084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BC17D2-8319-4AD6-8051-09E66782A8AC}" type="pres">
      <dgm:prSet presAssocID="{B08A3782-FE12-4882-AE8C-A033B989C6E8}" presName="descendantText" presStyleLbl="alignAccFollowNode1" presStyleIdx="0" presStyleCnt="2" custScaleX="86306" custScaleY="5603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0A3546-E0FE-4978-B06E-C97436F3D643}" type="pres">
      <dgm:prSet presAssocID="{ABC23F1B-3E08-4298-A1C9-CE2C960AEAF0}" presName="sp" presStyleCnt="0"/>
      <dgm:spPr/>
    </dgm:pt>
    <dgm:pt modelId="{63EDB623-64BF-4032-BFFC-F7887EAD7B91}" type="pres">
      <dgm:prSet presAssocID="{626F4712-4C15-432C-BD83-2C4BCD557D2F}" presName="linNode" presStyleCnt="0"/>
      <dgm:spPr/>
    </dgm:pt>
    <dgm:pt modelId="{C8F26DF7-DD46-4F77-8EE7-C96DA8E8C6CD}" type="pres">
      <dgm:prSet presAssocID="{626F4712-4C15-432C-BD83-2C4BCD557D2F}" presName="parentText" presStyleLbl="node1" presStyleIdx="1" presStyleCnt="2" custScaleY="5084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77CF40-7BA4-4B20-89CC-8B8E5110C678}" type="pres">
      <dgm:prSet presAssocID="{626F4712-4C15-432C-BD83-2C4BCD557D2F}" presName="descendantText" presStyleLbl="alignAccFollowNode1" presStyleIdx="1" presStyleCnt="2" custScaleX="88113" custScaleY="5603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E06682C-DDD1-4E9F-A77D-B24A18397200}" srcId="{B08A3782-FE12-4882-AE8C-A033B989C6E8}" destId="{DF173269-6389-41B6-8D44-FFE4D943607F}" srcOrd="1" destOrd="0" parTransId="{1A52771A-E51C-47FD-9666-7EC2F776B0D9}" sibTransId="{F542791E-78D7-4675-BCE3-1FFFAAA3A95C}"/>
    <dgm:cxn modelId="{8CB1BBF9-0D71-2E46-AB75-01BD0509EB9E}" type="presOf" srcId="{B08A3782-FE12-4882-AE8C-A033B989C6E8}" destId="{D8A41031-FE1C-489C-A8A3-33012F72E356}" srcOrd="0" destOrd="0" presId="urn:microsoft.com/office/officeart/2005/8/layout/vList5"/>
    <dgm:cxn modelId="{9A4AA7EC-AEFD-4802-B77B-BB8A3CF27E04}" srcId="{B08A3782-FE12-4882-AE8C-A033B989C6E8}" destId="{BFEDA4CE-5DC9-46A2-9D8E-59384A44C6A4}" srcOrd="3" destOrd="0" parTransId="{A88038C4-C770-4843-820A-DDEB220BA148}" sibTransId="{CD4A5392-B2D8-4530-A727-45759BBE1D27}"/>
    <dgm:cxn modelId="{882185A8-9073-4447-AF08-0D217756D3BF}" srcId="{B08A3782-FE12-4882-AE8C-A033B989C6E8}" destId="{27A0F061-91B7-4BC3-85FC-7DA1DBD2D4EA}" srcOrd="5" destOrd="0" parTransId="{DEF80FB6-FA82-462E-B77F-A5761FEBAD1E}" sibTransId="{F8656B09-200D-4134-A5EE-A5CFCD2A4ACA}"/>
    <dgm:cxn modelId="{EA65A24F-276F-4553-9B92-A4F3A0A78EAC}" srcId="{626F4712-4C15-432C-BD83-2C4BCD557D2F}" destId="{E91316FC-903D-4880-B153-191228D08338}" srcOrd="3" destOrd="0" parTransId="{FA736714-5852-4F95-B4CB-3345A2D331BC}" sibTransId="{AE9D8316-A118-437A-A671-6CC19CEF789C}"/>
    <dgm:cxn modelId="{C7086BC8-F971-4103-93E7-F1A8532E12C0}" srcId="{6A55E015-EFC8-4E39-9861-7BC727632618}" destId="{B08A3782-FE12-4882-AE8C-A033B989C6E8}" srcOrd="0" destOrd="0" parTransId="{30A384AF-5A63-4DF6-A407-1840F1964373}" sibTransId="{ABC23F1B-3E08-4298-A1C9-CE2C960AEAF0}"/>
    <dgm:cxn modelId="{8B4F02ED-D87D-4642-B86B-E0EDC5DF22DB}" type="presOf" srcId="{8C5E87EC-A5CF-48DD-ACA2-ADBEF62E3AB5}" destId="{1DBC17D2-8319-4AD6-8051-09E66782A8AC}" srcOrd="0" destOrd="0" presId="urn:microsoft.com/office/officeart/2005/8/layout/vList5"/>
    <dgm:cxn modelId="{670D4FFF-23E9-4F6F-B230-72D2090BC141}" srcId="{626F4712-4C15-432C-BD83-2C4BCD557D2F}" destId="{02E2D6A8-553C-431E-BAFC-DD9BB8386398}" srcOrd="2" destOrd="0" parTransId="{D49AFF8A-ECCF-492A-BB1F-F91474B1198A}" sibTransId="{0B51BC9D-F48C-41B6-B235-19BF532E80F4}"/>
    <dgm:cxn modelId="{92F7B856-3D1D-8B42-8334-F416E1D38294}" type="presOf" srcId="{E91316FC-903D-4880-B153-191228D08338}" destId="{8677CF40-7BA4-4B20-89CC-8B8E5110C678}" srcOrd="0" destOrd="3" presId="urn:microsoft.com/office/officeart/2005/8/layout/vList5"/>
    <dgm:cxn modelId="{350985B1-D46F-4EDE-B2A7-EF605FBF31A8}" srcId="{6A55E015-EFC8-4E39-9861-7BC727632618}" destId="{626F4712-4C15-432C-BD83-2C4BCD557D2F}" srcOrd="1" destOrd="0" parTransId="{40031108-3294-4F21-8AFC-52ED67D43399}" sibTransId="{8942225C-2237-47CF-AB34-CA1B3785B7C5}"/>
    <dgm:cxn modelId="{9807BBBB-9B04-6346-A9C9-D7CB190B8CCD}" type="presOf" srcId="{02E2D6A8-553C-431E-BAFC-DD9BB8386398}" destId="{8677CF40-7BA4-4B20-89CC-8B8E5110C678}" srcOrd="0" destOrd="2" presId="urn:microsoft.com/office/officeart/2005/8/layout/vList5"/>
    <dgm:cxn modelId="{187736C5-1020-BA4E-BD36-0B622F3FCAF6}" type="presOf" srcId="{6A55E015-EFC8-4E39-9861-7BC727632618}" destId="{0D408672-8EA6-4A67-823E-224B553C9095}" srcOrd="0" destOrd="0" presId="urn:microsoft.com/office/officeart/2005/8/layout/vList5"/>
    <dgm:cxn modelId="{DDD1D7FE-B943-E94F-83F8-ACF8840378F4}" type="presOf" srcId="{DF173269-6389-41B6-8D44-FFE4D943607F}" destId="{1DBC17D2-8319-4AD6-8051-09E66782A8AC}" srcOrd="0" destOrd="1" presId="urn:microsoft.com/office/officeart/2005/8/layout/vList5"/>
    <dgm:cxn modelId="{735D14A8-D28B-754F-81E5-8B71ADDD3143}" type="presOf" srcId="{27A0F061-91B7-4BC3-85FC-7DA1DBD2D4EA}" destId="{1DBC17D2-8319-4AD6-8051-09E66782A8AC}" srcOrd="0" destOrd="5" presId="urn:microsoft.com/office/officeart/2005/8/layout/vList5"/>
    <dgm:cxn modelId="{66B72A5E-90E6-4EF2-A70F-FE1650081286}" srcId="{626F4712-4C15-432C-BD83-2C4BCD557D2F}" destId="{9FA735E6-2F81-4694-B62F-50E61D00F939}" srcOrd="1" destOrd="0" parTransId="{B79C3FB5-136E-4FEC-A9DD-437ED3452CB1}" sibTransId="{BBF1270B-61C0-4948-8CFB-41B1A043CD23}"/>
    <dgm:cxn modelId="{15FCC149-3669-4792-8EF9-FAC0001A7D19}" srcId="{B08A3782-FE12-4882-AE8C-A033B989C6E8}" destId="{8C5E87EC-A5CF-48DD-ACA2-ADBEF62E3AB5}" srcOrd="0" destOrd="0" parTransId="{FF93261B-BDF3-43BC-93CC-4EEC395F8CCF}" sibTransId="{3257150E-5B85-40F8-8690-A120AE5390F8}"/>
    <dgm:cxn modelId="{08154CEF-F4E4-A24C-969B-AA2F1BAF759E}" type="presOf" srcId="{626F4712-4C15-432C-BD83-2C4BCD557D2F}" destId="{C8F26DF7-DD46-4F77-8EE7-C96DA8E8C6CD}" srcOrd="0" destOrd="0" presId="urn:microsoft.com/office/officeart/2005/8/layout/vList5"/>
    <dgm:cxn modelId="{952CE043-070B-47B9-9650-19F5FB852FBB}" srcId="{626F4712-4C15-432C-BD83-2C4BCD557D2F}" destId="{3FB4BFF8-8EC8-475F-8577-BCDB1AE60013}" srcOrd="0" destOrd="0" parTransId="{0DE08E27-D883-46C3-853E-1155181556BA}" sibTransId="{8C6951EC-5BA0-4E5B-ACEB-29D9A164993E}"/>
    <dgm:cxn modelId="{57B32E7B-2F16-1C42-9624-C7F478D0695F}" type="presOf" srcId="{3FB4BFF8-8EC8-475F-8577-BCDB1AE60013}" destId="{8677CF40-7BA4-4B20-89CC-8B8E5110C678}" srcOrd="0" destOrd="0" presId="urn:microsoft.com/office/officeart/2005/8/layout/vList5"/>
    <dgm:cxn modelId="{ECDF7986-8378-C64C-AC05-07B534AAD831}" type="presOf" srcId="{46C3F535-B0AD-4194-AE21-0A68B7E5C763}" destId="{1DBC17D2-8319-4AD6-8051-09E66782A8AC}" srcOrd="0" destOrd="2" presId="urn:microsoft.com/office/officeart/2005/8/layout/vList5"/>
    <dgm:cxn modelId="{17EAF5B3-AA6B-B841-8990-1666A5CF7BB8}" type="presOf" srcId="{15A5C8E9-C864-4DF9-A430-50B571185072}" destId="{1DBC17D2-8319-4AD6-8051-09E66782A8AC}" srcOrd="0" destOrd="4" presId="urn:microsoft.com/office/officeart/2005/8/layout/vList5"/>
    <dgm:cxn modelId="{1DA157BD-7A4F-3648-BCAB-3ECC240FA76F}" type="presOf" srcId="{9FA735E6-2F81-4694-B62F-50E61D00F939}" destId="{8677CF40-7BA4-4B20-89CC-8B8E5110C678}" srcOrd="0" destOrd="1" presId="urn:microsoft.com/office/officeart/2005/8/layout/vList5"/>
    <dgm:cxn modelId="{E74BE124-A0C2-3D45-BB94-FA726BDED126}" type="presOf" srcId="{BFEDA4CE-5DC9-46A2-9D8E-59384A44C6A4}" destId="{1DBC17D2-8319-4AD6-8051-09E66782A8AC}" srcOrd="0" destOrd="3" presId="urn:microsoft.com/office/officeart/2005/8/layout/vList5"/>
    <dgm:cxn modelId="{7DCF7079-BA3A-4EE2-A1AE-5EA2C64AE0C2}" srcId="{B08A3782-FE12-4882-AE8C-A033B989C6E8}" destId="{46C3F535-B0AD-4194-AE21-0A68B7E5C763}" srcOrd="2" destOrd="0" parTransId="{3FFE0BF4-52DD-4480-8069-4553ECA462B2}" sibTransId="{329EADA3-6003-4E80-9473-A60255EB7954}"/>
    <dgm:cxn modelId="{F43A67FC-6475-49B5-A129-FD7C82C05331}" srcId="{B08A3782-FE12-4882-AE8C-A033B989C6E8}" destId="{15A5C8E9-C864-4DF9-A430-50B571185072}" srcOrd="4" destOrd="0" parTransId="{1A5A1338-C63E-4C80-AFC2-30DC542F8AEE}" sibTransId="{4E9A1DF9-9E7C-4BF2-A583-667DC839A5D9}"/>
    <dgm:cxn modelId="{C200C9B7-14AF-9244-A8CE-4FA2D1052238}" type="presParOf" srcId="{0D408672-8EA6-4A67-823E-224B553C9095}" destId="{AD661DED-2B0C-43FA-89E8-7773B523FF40}" srcOrd="0" destOrd="0" presId="urn:microsoft.com/office/officeart/2005/8/layout/vList5"/>
    <dgm:cxn modelId="{8261717C-3145-3248-B9A7-62D710A49BF0}" type="presParOf" srcId="{AD661DED-2B0C-43FA-89E8-7773B523FF40}" destId="{D8A41031-FE1C-489C-A8A3-33012F72E356}" srcOrd="0" destOrd="0" presId="urn:microsoft.com/office/officeart/2005/8/layout/vList5"/>
    <dgm:cxn modelId="{25A79E19-73AD-F844-9E74-44E752ECD1F3}" type="presParOf" srcId="{AD661DED-2B0C-43FA-89E8-7773B523FF40}" destId="{1DBC17D2-8319-4AD6-8051-09E66782A8AC}" srcOrd="1" destOrd="0" presId="urn:microsoft.com/office/officeart/2005/8/layout/vList5"/>
    <dgm:cxn modelId="{ACD9376B-197A-BE4B-B772-E62D8C942048}" type="presParOf" srcId="{0D408672-8EA6-4A67-823E-224B553C9095}" destId="{B30A3546-E0FE-4978-B06E-C97436F3D643}" srcOrd="1" destOrd="0" presId="urn:microsoft.com/office/officeart/2005/8/layout/vList5"/>
    <dgm:cxn modelId="{ABCC1937-8F03-124C-BCC7-300741BBA506}" type="presParOf" srcId="{0D408672-8EA6-4A67-823E-224B553C9095}" destId="{63EDB623-64BF-4032-BFFC-F7887EAD7B91}" srcOrd="2" destOrd="0" presId="urn:microsoft.com/office/officeart/2005/8/layout/vList5"/>
    <dgm:cxn modelId="{9BD3BF14-B01D-C14F-850B-12B7FA9E683C}" type="presParOf" srcId="{63EDB623-64BF-4032-BFFC-F7887EAD7B91}" destId="{C8F26DF7-DD46-4F77-8EE7-C96DA8E8C6CD}" srcOrd="0" destOrd="0" presId="urn:microsoft.com/office/officeart/2005/8/layout/vList5"/>
    <dgm:cxn modelId="{A7A2F001-242D-7548-B99C-1140FDC08FCA}" type="presParOf" srcId="{63EDB623-64BF-4032-BFFC-F7887EAD7B91}" destId="{8677CF40-7BA4-4B20-89CC-8B8E5110C67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7A391A-C76C-4972-93A9-7E8D41C19877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C7B0F06-83BE-469F-B008-EB423C0096F3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sz="2000" b="1" dirty="0" smtClean="0">
              <a:latin typeface="Arial Narrow" panose="020B0606020202030204" pitchFamily="34" charset="0"/>
            </a:rPr>
            <a:t>Type I  (75%)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D5805A43-F7F9-4651-95F0-7B3B6464188A}" type="parTrans" cxnId="{E12D477B-40B1-4D45-B457-E3702DE2681C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73F4F900-F4CD-45B6-8E71-9443C2A1EC0A}" type="sibTrans" cxnId="{E12D477B-40B1-4D45-B457-E3702DE2681C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DD151CF8-A57E-4E0B-B7D3-5B961293AFA0}">
      <dgm:prSet custT="1"/>
      <dgm:spPr/>
      <dgm:t>
        <a:bodyPr/>
        <a:lstStyle/>
        <a:p>
          <a:pPr marL="95250" indent="0" rtl="0"/>
          <a:r>
            <a:rPr lang="en-US" sz="2000" dirty="0" err="1" smtClean="0">
              <a:latin typeface="Arial Narrow" panose="020B0606020202030204" pitchFamily="34" charset="0"/>
            </a:rPr>
            <a:t>Estrogeno</a:t>
          </a:r>
          <a:r>
            <a:rPr lang="en-US" sz="2000" dirty="0" smtClean="0">
              <a:latin typeface="Arial Narrow" panose="020B0606020202030204" pitchFamily="34" charset="0"/>
            </a:rPr>
            <a:t> +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3E21B30B-2C95-4EF6-AD05-01937BBB59EA}" type="parTrans" cxnId="{1F73FAB4-6BCB-47AF-BA55-1E6E5BD4E3E2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60452E80-F5D1-4026-BE2D-2574A4754EA5}" type="sibTrans" cxnId="{1F73FAB4-6BCB-47AF-BA55-1E6E5BD4E3E2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AFAD0ADD-ED1E-4212-8D0F-06EFA327A82E}">
      <dgm:prSet custT="1"/>
      <dgm:spPr/>
      <dgm:t>
        <a:bodyPr/>
        <a:lstStyle/>
        <a:p>
          <a:pPr marL="95250" indent="0" rtl="0"/>
          <a:r>
            <a:rPr lang="en-US" sz="2000" dirty="0" err="1" smtClean="0">
              <a:latin typeface="Arial Narrow" panose="020B0606020202030204" pitchFamily="34" charset="0"/>
            </a:rPr>
            <a:t>Giovani</a:t>
          </a:r>
          <a:r>
            <a:rPr lang="en-US" sz="2000" dirty="0" smtClean="0">
              <a:latin typeface="Arial Narrow" panose="020B0606020202030204" pitchFamily="34" charset="0"/>
            </a:rPr>
            <a:t>, obese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83D242D8-F4DA-4201-835F-93316E0EE07C}" type="parTrans" cxnId="{E9790C0C-D5C0-471A-9C0D-2B3673753D9B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AF408ED5-7059-4BF4-B843-02EC2138B7DB}" type="sibTrans" cxnId="{E9790C0C-D5C0-471A-9C0D-2B3673753D9B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D087E87D-DC0E-4CB0-BE6E-798B004D6F64}">
      <dgm:prSet custT="1"/>
      <dgm:spPr/>
      <dgm:t>
        <a:bodyPr/>
        <a:lstStyle/>
        <a:p>
          <a:pPr marL="95250" indent="0" rtl="0"/>
          <a:r>
            <a:rPr lang="en-US" sz="2000" dirty="0" err="1" smtClean="0">
              <a:latin typeface="Arial Narrow" panose="020B0606020202030204" pitchFamily="34" charset="0"/>
            </a:rPr>
            <a:t>Bassogrado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49C7DCD0-4067-48EC-99B8-CE1D8E9056E3}" type="parTrans" cxnId="{5919374F-F7CB-4739-A43F-F038232A61A5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802C330C-632E-45B7-B6D0-A5243C63251F}" type="sibTrans" cxnId="{5919374F-F7CB-4739-A43F-F038232A61A5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8125C89E-3F01-4FCC-A72A-746B153DC236}">
      <dgm:prSet custT="1"/>
      <dgm:spPr/>
      <dgm:t>
        <a:bodyPr/>
        <a:lstStyle/>
        <a:p>
          <a:pPr marL="95250" indent="0" rtl="0"/>
          <a:r>
            <a:rPr lang="en-US" sz="2000" dirty="0" err="1" smtClean="0">
              <a:latin typeface="Arial Narrow" panose="020B0606020202030204" pitchFamily="34" charset="0"/>
            </a:rPr>
            <a:t>Perimenopausale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EF26CC2B-FDD4-40E4-B841-4898804B976E}" type="parTrans" cxnId="{7E6E6E99-FAC3-457E-BB37-0F28ECD9998A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C2FDF0E5-E4E2-49B3-8307-3A8F53AF2ECD}" type="sibTrans" cxnId="{7E6E6E99-FAC3-457E-BB37-0F28ECD9998A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F82DA470-77F7-47E8-B1DC-D39C6BF39AF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sz="2000" b="1" smtClean="0">
              <a:latin typeface="Arial Narrow" panose="020B0606020202030204" pitchFamily="34" charset="0"/>
            </a:rPr>
            <a:t>Type II </a:t>
          </a:r>
          <a:r>
            <a:rPr lang="en-US" sz="2000" smtClean="0">
              <a:latin typeface="Arial Narrow" panose="020B0606020202030204" pitchFamily="34" charset="0"/>
            </a:rPr>
            <a:t>(~10% )</a:t>
          </a:r>
          <a:endParaRPr lang="it-IT" sz="2000">
            <a:latin typeface="Arial Narrow" panose="020B0606020202030204" pitchFamily="34" charset="0"/>
          </a:endParaRPr>
        </a:p>
      </dgm:t>
    </dgm:pt>
    <dgm:pt modelId="{72A8A695-DC4D-469C-A905-6AAAD74899A0}" type="parTrans" cxnId="{95A10EDA-EC5E-4830-B148-DFB5FF04C077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15B84FD3-BB3D-4420-8952-D7EF46760873}" type="sibTrans" cxnId="{95A10EDA-EC5E-4830-B148-DFB5FF04C077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D0697C03-5F6D-4227-A4D6-BAF7871211BF}">
      <dgm:prSet custT="1"/>
      <dgm:spPr/>
      <dgm:t>
        <a:bodyPr/>
        <a:lstStyle/>
        <a:p>
          <a:pPr marL="95250" indent="0" rtl="0"/>
          <a:r>
            <a:rPr lang="en-US" sz="2000" dirty="0" smtClean="0">
              <a:latin typeface="Arial Narrow" panose="020B0606020202030204" pitchFamily="34" charset="0"/>
            </a:rPr>
            <a:t> &gt; </a:t>
          </a:r>
          <a:r>
            <a:rPr lang="en-US" sz="2000" dirty="0" err="1" smtClean="0">
              <a:latin typeface="Arial Narrow" panose="020B0606020202030204" pitchFamily="34" charset="0"/>
            </a:rPr>
            <a:t>Aggressività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B1E45319-BD18-4243-879F-A4ACCD8E30DF}" type="parTrans" cxnId="{99DE0681-5FF7-46FB-8EF7-FD128105CA46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F42B42AD-0E07-454F-8780-CCA4644DD154}" type="sibTrans" cxnId="{99DE0681-5FF7-46FB-8EF7-FD128105CA46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8ED16A8D-5C1F-465B-ABD3-FC9556DE4FE3}">
      <dgm:prSet custT="1"/>
      <dgm:spPr/>
      <dgm:t>
        <a:bodyPr/>
        <a:lstStyle/>
        <a:p>
          <a:pPr marL="95250" indent="0" rtl="0"/>
          <a:r>
            <a:rPr lang="en-US" sz="2000" dirty="0" smtClean="0">
              <a:latin typeface="Arial Narrow" panose="020B0606020202030204" pitchFamily="34" charset="0"/>
            </a:rPr>
            <a:t> Alto </a:t>
          </a:r>
          <a:r>
            <a:rPr lang="en-US" sz="2000" dirty="0" err="1" smtClean="0">
              <a:latin typeface="Arial Narrow" panose="020B0606020202030204" pitchFamily="34" charset="0"/>
            </a:rPr>
            <a:t>Grado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C03C298E-80A8-420A-B13C-B0C7F081AC4F}" type="parTrans" cxnId="{2064B71F-1D46-4C7E-8330-C7F1E6F569FE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BAAAB5EE-4FB4-4976-A4AA-BA2D08D38A4C}" type="sibTrans" cxnId="{2064B71F-1D46-4C7E-8330-C7F1E6F569FE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E34EFDA0-7803-465D-9BF6-B42BF1B5B3E9}">
      <dgm:prSet custT="1"/>
      <dgm:spPr/>
      <dgm:t>
        <a:bodyPr/>
        <a:lstStyle/>
        <a:p>
          <a:pPr marL="95250" indent="0" rtl="0"/>
          <a:r>
            <a:rPr lang="en-US" sz="2000" dirty="0" smtClean="0">
              <a:latin typeface="Arial Narrow" panose="020B0606020202030204" pitchFamily="34" charset="0"/>
            </a:rPr>
            <a:t> </a:t>
          </a:r>
          <a:r>
            <a:rPr lang="en-US" sz="2000" dirty="0" err="1" smtClean="0">
              <a:latin typeface="Arial Narrow" panose="020B0606020202030204" pitchFamily="34" charset="0"/>
            </a:rPr>
            <a:t>Estrogeno</a:t>
          </a:r>
          <a:r>
            <a:rPr lang="en-US" sz="2000" dirty="0" smtClean="0">
              <a:latin typeface="Arial Narrow" panose="020B0606020202030204" pitchFamily="34" charset="0"/>
            </a:rPr>
            <a:t> – 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34D49456-D8E0-43A5-A972-17C882D282D1}" type="parTrans" cxnId="{BE4D88AD-16E8-41A0-A268-A684B74101F6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DD7ACDDC-A711-4DA1-9B1B-C52F987442DB}" type="sibTrans" cxnId="{BE4D88AD-16E8-41A0-A268-A684B74101F6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87ACE06F-6CF9-4863-AED1-96C03818E74A}">
      <dgm:prSet custT="1"/>
      <dgm:spPr/>
      <dgm:t>
        <a:bodyPr/>
        <a:lstStyle/>
        <a:p>
          <a:pPr marL="95250" indent="0" rtl="0"/>
          <a:r>
            <a:rPr lang="en-US" sz="2000" dirty="0" smtClean="0">
              <a:latin typeface="Arial Narrow" panose="020B0606020202030204" pitchFamily="34" charset="0"/>
            </a:rPr>
            <a:t> </a:t>
          </a:r>
          <a:r>
            <a:rPr lang="en-US" sz="2000" dirty="0" err="1" smtClean="0">
              <a:latin typeface="Arial Narrow" panose="020B0606020202030204" pitchFamily="34" charset="0"/>
            </a:rPr>
            <a:t>Anziane</a:t>
          </a:r>
          <a:r>
            <a:rPr lang="en-US" sz="2000" dirty="0" smtClean="0">
              <a:latin typeface="Arial Narrow" panose="020B0606020202030204" pitchFamily="34" charset="0"/>
            </a:rPr>
            <a:t>, </a:t>
          </a:r>
          <a:r>
            <a:rPr lang="en-US" sz="2000" dirty="0" err="1" smtClean="0">
              <a:latin typeface="Arial Narrow" panose="020B0606020202030204" pitchFamily="34" charset="0"/>
            </a:rPr>
            <a:t>magre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919FD93D-E1AA-4A14-8CEB-DD4DD94B1437}" type="parTrans" cxnId="{23B6642F-5EF3-4A09-87EB-D6300E488C8C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91EE1791-9C06-4882-8B8F-9AB383B971D5}" type="sibTrans" cxnId="{23B6642F-5EF3-4A09-87EB-D6300E488C8C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C779A455-F6A4-42CD-BA27-86A046F18F02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en-US" sz="2000" b="1" dirty="0" err="1" smtClean="0">
              <a:latin typeface="Arial Narrow" panose="020B0606020202030204" pitchFamily="34" charset="0"/>
            </a:rPr>
            <a:t>Sindromi</a:t>
          </a:r>
          <a:r>
            <a:rPr lang="en-US" sz="2000" b="1" dirty="0" smtClean="0"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latin typeface="Arial Narrow" panose="020B0606020202030204" pitchFamily="34" charset="0"/>
            </a:rPr>
            <a:t>Genetiche</a:t>
          </a:r>
          <a:r>
            <a:rPr lang="en-US" sz="2000" b="1" dirty="0" smtClean="0">
              <a:latin typeface="Arial Narrow" panose="020B0606020202030204" pitchFamily="34" charset="0"/>
            </a:rPr>
            <a:t> </a:t>
          </a:r>
          <a:r>
            <a:rPr lang="en-US" sz="2000" dirty="0" smtClean="0">
              <a:latin typeface="Arial Narrow" panose="020B0606020202030204" pitchFamily="34" charset="0"/>
            </a:rPr>
            <a:t>(~15%)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560AE62B-FD4A-4F37-9927-A02A70B373D6}" type="parTrans" cxnId="{BE1CD9DA-D74A-46BB-8D2B-824364F4C85E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E9A213C8-57AC-4D86-A1F0-A392563EA6F8}" type="sibTrans" cxnId="{BE1CD9DA-D74A-46BB-8D2B-824364F4C85E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E797D37D-C440-45A1-AA91-E2471D77BB35}">
      <dgm:prSet custT="1"/>
      <dgm:spPr/>
      <dgm:t>
        <a:bodyPr/>
        <a:lstStyle/>
        <a:p>
          <a:pPr rtl="0"/>
          <a:r>
            <a:rPr lang="en-US" sz="2000" dirty="0" smtClean="0">
              <a:latin typeface="Arial Narrow" panose="020B0606020202030204" pitchFamily="34" charset="0"/>
            </a:rPr>
            <a:t>Lynch II syndrome/ HNPCC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1840F40A-9326-4713-AFA8-C824494A5C2B}" type="parTrans" cxnId="{7BD60A6A-3BF8-4AF2-B7B1-7717E0353EE9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05FA4178-9FA7-419A-970E-0FA3160CD831}" type="sibTrans" cxnId="{7BD60A6A-3BF8-4AF2-B7B1-7717E0353EE9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1397453F-737E-43A7-869C-5C1F9D922798}">
      <dgm:prSet custT="1"/>
      <dgm:spPr/>
      <dgm:t>
        <a:bodyPr/>
        <a:lstStyle/>
        <a:p>
          <a:pPr rtl="0"/>
          <a:r>
            <a:rPr lang="en-US" sz="2000" dirty="0" smtClean="0">
              <a:latin typeface="Arial Narrow" panose="020B0606020202030204" pitchFamily="34" charset="0"/>
            </a:rPr>
            <a:t>Familiar trend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E4BD2535-34AA-44AC-9419-4E1D6E43673D}" type="parTrans" cxnId="{C4563C66-CC34-4E61-B4F8-ACB46021291D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199EB551-4B7D-457D-AE5F-551B7F012ABD}" type="sibTrans" cxnId="{C4563C66-CC34-4E61-B4F8-ACB46021291D}">
      <dgm:prSet/>
      <dgm:spPr/>
      <dgm:t>
        <a:bodyPr/>
        <a:lstStyle/>
        <a:p>
          <a:endParaRPr lang="it-IT" sz="2000">
            <a:latin typeface="Arial Narrow" panose="020B0606020202030204" pitchFamily="34" charset="0"/>
          </a:endParaRPr>
        </a:p>
      </dgm:t>
    </dgm:pt>
    <dgm:pt modelId="{D4672280-4CC4-AD4F-8885-7624A9E87213}">
      <dgm:prSet custT="1"/>
      <dgm:spPr/>
      <dgm:t>
        <a:bodyPr/>
        <a:lstStyle/>
        <a:p>
          <a:pPr marL="95250" indent="0" rtl="0"/>
          <a:r>
            <a:rPr lang="en-US" sz="2000" dirty="0" err="1" smtClean="0">
              <a:latin typeface="Arial Narrow" panose="020B0606020202030204" pitchFamily="34" charset="0"/>
            </a:rPr>
            <a:t>Preceduto</a:t>
          </a:r>
          <a:r>
            <a:rPr lang="en-US" sz="2000" dirty="0" smtClean="0">
              <a:latin typeface="Arial Narrow" panose="020B0606020202030204" pitchFamily="34" charset="0"/>
            </a:rPr>
            <a:t>/ </a:t>
          </a:r>
          <a:r>
            <a:rPr lang="en-US" sz="2000" dirty="0" err="1" smtClean="0">
              <a:latin typeface="Arial Narrow" panose="020B0606020202030204" pitchFamily="34" charset="0"/>
            </a:rPr>
            <a:t>associato</a:t>
          </a:r>
          <a:r>
            <a:rPr lang="en-US" sz="2000" dirty="0" smtClean="0">
              <a:latin typeface="Arial Narrow" panose="020B0606020202030204" pitchFamily="34" charset="0"/>
            </a:rPr>
            <a:t> AEH</a:t>
          </a:r>
          <a:endParaRPr lang="it-IT" sz="2000" dirty="0">
            <a:latin typeface="Arial Narrow" panose="020B0606020202030204" pitchFamily="34" charset="0"/>
          </a:endParaRPr>
        </a:p>
      </dgm:t>
    </dgm:pt>
    <dgm:pt modelId="{13C471FF-4207-0B43-912F-8559488B935E}" type="parTrans" cxnId="{D406D8E4-D83F-7541-979C-B048D07642F4}">
      <dgm:prSet/>
      <dgm:spPr/>
      <dgm:t>
        <a:bodyPr/>
        <a:lstStyle/>
        <a:p>
          <a:endParaRPr lang="en-US" sz="2000">
            <a:latin typeface="Arial Narrow" panose="020B0606020202030204" pitchFamily="34" charset="0"/>
          </a:endParaRPr>
        </a:p>
      </dgm:t>
    </dgm:pt>
    <dgm:pt modelId="{7D2562E7-185E-E34A-A180-D1F04DA670BE}" type="sibTrans" cxnId="{D406D8E4-D83F-7541-979C-B048D07642F4}">
      <dgm:prSet/>
      <dgm:spPr/>
      <dgm:t>
        <a:bodyPr/>
        <a:lstStyle/>
        <a:p>
          <a:endParaRPr lang="en-US" sz="2000">
            <a:latin typeface="Arial Narrow" panose="020B0606020202030204" pitchFamily="34" charset="0"/>
          </a:endParaRPr>
        </a:p>
      </dgm:t>
    </dgm:pt>
    <dgm:pt modelId="{C7D44B9B-4898-4F0D-BFA9-977C827FC019}" type="pres">
      <dgm:prSet presAssocID="{8E7A391A-C76C-4972-93A9-7E8D41C198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12A01BA-0AE2-4A81-909A-FD28F7D6B7C7}" type="pres">
      <dgm:prSet presAssocID="{6C7B0F06-83BE-469F-B008-EB423C0096F3}" presName="linNode" presStyleCnt="0"/>
      <dgm:spPr/>
    </dgm:pt>
    <dgm:pt modelId="{0344B781-7046-44EC-B228-D0C7D90516F2}" type="pres">
      <dgm:prSet presAssocID="{6C7B0F06-83BE-469F-B008-EB423C0096F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805021-53DF-424B-AA99-AE53F5E18F06}" type="pres">
      <dgm:prSet presAssocID="{6C7B0F06-83BE-469F-B008-EB423C0096F3}" presName="descendantText" presStyleLbl="alignAccFollowNode1" presStyleIdx="0" presStyleCnt="3" custScaleY="11165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3AA37DD-04F0-4F46-A00A-8D39C82F60AC}" type="pres">
      <dgm:prSet presAssocID="{73F4F900-F4CD-45B6-8E71-9443C2A1EC0A}" presName="sp" presStyleCnt="0"/>
      <dgm:spPr/>
    </dgm:pt>
    <dgm:pt modelId="{6AB074D6-113E-4696-BA02-1E0E79E02F2B}" type="pres">
      <dgm:prSet presAssocID="{F82DA470-77F7-47E8-B1DC-D39C6BF39AFE}" presName="linNode" presStyleCnt="0"/>
      <dgm:spPr/>
    </dgm:pt>
    <dgm:pt modelId="{F5D7C5F4-1860-4001-8324-B5277E18CA0D}" type="pres">
      <dgm:prSet presAssocID="{F82DA470-77F7-47E8-B1DC-D39C6BF39AFE}" presName="parentText" presStyleLbl="node1" presStyleIdx="1" presStyleCnt="3" custScaleY="7539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D0E152F-78B7-41D1-B963-1C9964D997FC}" type="pres">
      <dgm:prSet presAssocID="{F82DA470-77F7-47E8-B1DC-D39C6BF39AFE}" presName="descendantText" presStyleLbl="alignAccFollowNode1" presStyleIdx="1" presStyleCnt="3" custScaleY="7539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C08108-EDF6-47F4-9DA4-ECFFD83560ED}" type="pres">
      <dgm:prSet presAssocID="{15B84FD3-BB3D-4420-8952-D7EF46760873}" presName="sp" presStyleCnt="0"/>
      <dgm:spPr/>
    </dgm:pt>
    <dgm:pt modelId="{07326C0C-9E58-4377-9458-F7A3E6041146}" type="pres">
      <dgm:prSet presAssocID="{C779A455-F6A4-42CD-BA27-86A046F18F02}" presName="linNode" presStyleCnt="0"/>
      <dgm:spPr/>
    </dgm:pt>
    <dgm:pt modelId="{3A81DAE7-8798-4020-A5A3-72D37F507A58}" type="pres">
      <dgm:prSet presAssocID="{C779A455-F6A4-42CD-BA27-86A046F18F02}" presName="parentText" presStyleLbl="node1" presStyleIdx="2" presStyleCnt="3" custScaleY="7539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3D5B09-494B-4A69-B251-F3DAAAF4C274}" type="pres">
      <dgm:prSet presAssocID="{C779A455-F6A4-42CD-BA27-86A046F18F02}" presName="descendantText" presStyleLbl="alignAccFollowNode1" presStyleIdx="2" presStyleCnt="3" custScaleY="7539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F79F021-5B60-6042-9871-7304AA55BC66}" type="presOf" srcId="{AFAD0ADD-ED1E-4212-8D0F-06EFA327A82E}" destId="{B4805021-53DF-424B-AA99-AE53F5E18F06}" srcOrd="0" destOrd="1" presId="urn:microsoft.com/office/officeart/2005/8/layout/vList5"/>
    <dgm:cxn modelId="{7E6E6E99-FAC3-457E-BB37-0F28ECD9998A}" srcId="{6C7B0F06-83BE-469F-B008-EB423C0096F3}" destId="{8125C89E-3F01-4FCC-A72A-746B153DC236}" srcOrd="4" destOrd="0" parTransId="{EF26CC2B-FDD4-40E4-B841-4898804B976E}" sibTransId="{C2FDF0E5-E4E2-49B3-8307-3A8F53AF2ECD}"/>
    <dgm:cxn modelId="{44C363C3-1123-B34C-ACB9-7666479CDD63}" type="presOf" srcId="{D0697C03-5F6D-4227-A4D6-BAF7871211BF}" destId="{DD0E152F-78B7-41D1-B963-1C9964D997FC}" srcOrd="0" destOrd="0" presId="urn:microsoft.com/office/officeart/2005/8/layout/vList5"/>
    <dgm:cxn modelId="{5919374F-F7CB-4739-A43F-F038232A61A5}" srcId="{6C7B0F06-83BE-469F-B008-EB423C0096F3}" destId="{D087E87D-DC0E-4CB0-BE6E-798B004D6F64}" srcOrd="2" destOrd="0" parTransId="{49C7DCD0-4067-48EC-99B8-CE1D8E9056E3}" sibTransId="{802C330C-632E-45B7-B6D0-A5243C63251F}"/>
    <dgm:cxn modelId="{23B6642F-5EF3-4A09-87EB-D6300E488C8C}" srcId="{F82DA470-77F7-47E8-B1DC-D39C6BF39AFE}" destId="{87ACE06F-6CF9-4863-AED1-96C03818E74A}" srcOrd="3" destOrd="0" parTransId="{919FD93D-E1AA-4A14-8CEB-DD4DD94B1437}" sibTransId="{91EE1791-9C06-4882-8B8F-9AB383B971D5}"/>
    <dgm:cxn modelId="{8FF19462-6C01-6348-8DA9-40D7587103DD}" type="presOf" srcId="{D4672280-4CC4-AD4F-8885-7624A9E87213}" destId="{B4805021-53DF-424B-AA99-AE53F5E18F06}" srcOrd="0" destOrd="3" presId="urn:microsoft.com/office/officeart/2005/8/layout/vList5"/>
    <dgm:cxn modelId="{90E20D67-D1B3-9244-AEBD-D2E9D2BEDB42}" type="presOf" srcId="{8E7A391A-C76C-4972-93A9-7E8D41C19877}" destId="{C7D44B9B-4898-4F0D-BFA9-977C827FC019}" srcOrd="0" destOrd="0" presId="urn:microsoft.com/office/officeart/2005/8/layout/vList5"/>
    <dgm:cxn modelId="{C3DE4D4B-6C31-1943-A733-34C33C201987}" type="presOf" srcId="{6C7B0F06-83BE-469F-B008-EB423C0096F3}" destId="{0344B781-7046-44EC-B228-D0C7D90516F2}" srcOrd="0" destOrd="0" presId="urn:microsoft.com/office/officeart/2005/8/layout/vList5"/>
    <dgm:cxn modelId="{28E85432-0BC7-EA46-B153-C11BE22BC298}" type="presOf" srcId="{8125C89E-3F01-4FCC-A72A-746B153DC236}" destId="{B4805021-53DF-424B-AA99-AE53F5E18F06}" srcOrd="0" destOrd="4" presId="urn:microsoft.com/office/officeart/2005/8/layout/vList5"/>
    <dgm:cxn modelId="{46283681-3D09-6840-9D35-E14CFDA950CB}" type="presOf" srcId="{F82DA470-77F7-47E8-B1DC-D39C6BF39AFE}" destId="{F5D7C5F4-1860-4001-8324-B5277E18CA0D}" srcOrd="0" destOrd="0" presId="urn:microsoft.com/office/officeart/2005/8/layout/vList5"/>
    <dgm:cxn modelId="{E3AAE3E7-C71F-474C-B204-E8DC68D5CD76}" type="presOf" srcId="{1397453F-737E-43A7-869C-5C1F9D922798}" destId="{BF3D5B09-494B-4A69-B251-F3DAAAF4C274}" srcOrd="0" destOrd="1" presId="urn:microsoft.com/office/officeart/2005/8/layout/vList5"/>
    <dgm:cxn modelId="{DF0C0B5C-DD26-7E47-A83B-1154C246909B}" type="presOf" srcId="{8ED16A8D-5C1F-465B-ABD3-FC9556DE4FE3}" destId="{DD0E152F-78B7-41D1-B963-1C9964D997FC}" srcOrd="0" destOrd="1" presId="urn:microsoft.com/office/officeart/2005/8/layout/vList5"/>
    <dgm:cxn modelId="{E9790C0C-D5C0-471A-9C0D-2B3673753D9B}" srcId="{6C7B0F06-83BE-469F-B008-EB423C0096F3}" destId="{AFAD0ADD-ED1E-4212-8D0F-06EFA327A82E}" srcOrd="1" destOrd="0" parTransId="{83D242D8-F4DA-4201-835F-93316E0EE07C}" sibTransId="{AF408ED5-7059-4BF4-B843-02EC2138B7DB}"/>
    <dgm:cxn modelId="{BE4D88AD-16E8-41A0-A268-A684B74101F6}" srcId="{F82DA470-77F7-47E8-B1DC-D39C6BF39AFE}" destId="{E34EFDA0-7803-465D-9BF6-B42BF1B5B3E9}" srcOrd="2" destOrd="0" parTransId="{34D49456-D8E0-43A5-A972-17C882D282D1}" sibTransId="{DD7ACDDC-A711-4DA1-9B1B-C52F987442DB}"/>
    <dgm:cxn modelId="{C4563C66-CC34-4E61-B4F8-ACB46021291D}" srcId="{C779A455-F6A4-42CD-BA27-86A046F18F02}" destId="{1397453F-737E-43A7-869C-5C1F9D922798}" srcOrd="1" destOrd="0" parTransId="{E4BD2535-34AA-44AC-9419-4E1D6E43673D}" sibTransId="{199EB551-4B7D-457D-AE5F-551B7F012ABD}"/>
    <dgm:cxn modelId="{5B608DB1-0374-6F4B-AD5C-F86002024328}" type="presOf" srcId="{87ACE06F-6CF9-4863-AED1-96C03818E74A}" destId="{DD0E152F-78B7-41D1-B963-1C9964D997FC}" srcOrd="0" destOrd="3" presId="urn:microsoft.com/office/officeart/2005/8/layout/vList5"/>
    <dgm:cxn modelId="{E4819F52-F6FC-4742-9B18-D93A124B9B39}" type="presOf" srcId="{D087E87D-DC0E-4CB0-BE6E-798B004D6F64}" destId="{B4805021-53DF-424B-AA99-AE53F5E18F06}" srcOrd="0" destOrd="2" presId="urn:microsoft.com/office/officeart/2005/8/layout/vList5"/>
    <dgm:cxn modelId="{984C83ED-4D4C-6842-B919-6DE83397F23B}" type="presOf" srcId="{DD151CF8-A57E-4E0B-B7D3-5B961293AFA0}" destId="{B4805021-53DF-424B-AA99-AE53F5E18F06}" srcOrd="0" destOrd="0" presId="urn:microsoft.com/office/officeart/2005/8/layout/vList5"/>
    <dgm:cxn modelId="{6B11CCDF-FE46-4147-81DD-00420BE79556}" type="presOf" srcId="{E797D37D-C440-45A1-AA91-E2471D77BB35}" destId="{BF3D5B09-494B-4A69-B251-F3DAAAF4C274}" srcOrd="0" destOrd="0" presId="urn:microsoft.com/office/officeart/2005/8/layout/vList5"/>
    <dgm:cxn modelId="{E450611E-99D1-3343-93DA-77C59BCD176F}" type="presOf" srcId="{E34EFDA0-7803-465D-9BF6-B42BF1B5B3E9}" destId="{DD0E152F-78B7-41D1-B963-1C9964D997FC}" srcOrd="0" destOrd="2" presId="urn:microsoft.com/office/officeart/2005/8/layout/vList5"/>
    <dgm:cxn modelId="{95A10EDA-EC5E-4830-B148-DFB5FF04C077}" srcId="{8E7A391A-C76C-4972-93A9-7E8D41C19877}" destId="{F82DA470-77F7-47E8-B1DC-D39C6BF39AFE}" srcOrd="1" destOrd="0" parTransId="{72A8A695-DC4D-469C-A905-6AAAD74899A0}" sibTransId="{15B84FD3-BB3D-4420-8952-D7EF46760873}"/>
    <dgm:cxn modelId="{D406D8E4-D83F-7541-979C-B048D07642F4}" srcId="{6C7B0F06-83BE-469F-B008-EB423C0096F3}" destId="{D4672280-4CC4-AD4F-8885-7624A9E87213}" srcOrd="3" destOrd="0" parTransId="{13C471FF-4207-0B43-912F-8559488B935E}" sibTransId="{7D2562E7-185E-E34A-A180-D1F04DA670BE}"/>
    <dgm:cxn modelId="{BE1CD9DA-D74A-46BB-8D2B-824364F4C85E}" srcId="{8E7A391A-C76C-4972-93A9-7E8D41C19877}" destId="{C779A455-F6A4-42CD-BA27-86A046F18F02}" srcOrd="2" destOrd="0" parTransId="{560AE62B-FD4A-4F37-9927-A02A70B373D6}" sibTransId="{E9A213C8-57AC-4D86-A1F0-A392563EA6F8}"/>
    <dgm:cxn modelId="{563D274C-61A4-8F4A-A32A-D354788B524C}" type="presOf" srcId="{C779A455-F6A4-42CD-BA27-86A046F18F02}" destId="{3A81DAE7-8798-4020-A5A3-72D37F507A58}" srcOrd="0" destOrd="0" presId="urn:microsoft.com/office/officeart/2005/8/layout/vList5"/>
    <dgm:cxn modelId="{99DE0681-5FF7-46FB-8EF7-FD128105CA46}" srcId="{F82DA470-77F7-47E8-B1DC-D39C6BF39AFE}" destId="{D0697C03-5F6D-4227-A4D6-BAF7871211BF}" srcOrd="0" destOrd="0" parTransId="{B1E45319-BD18-4243-879F-A4ACCD8E30DF}" sibTransId="{F42B42AD-0E07-454F-8780-CCA4644DD154}"/>
    <dgm:cxn modelId="{2064B71F-1D46-4C7E-8330-C7F1E6F569FE}" srcId="{F82DA470-77F7-47E8-B1DC-D39C6BF39AFE}" destId="{8ED16A8D-5C1F-465B-ABD3-FC9556DE4FE3}" srcOrd="1" destOrd="0" parTransId="{C03C298E-80A8-420A-B13C-B0C7F081AC4F}" sibTransId="{BAAAB5EE-4FB4-4976-A4AA-BA2D08D38A4C}"/>
    <dgm:cxn modelId="{E12D477B-40B1-4D45-B457-E3702DE2681C}" srcId="{8E7A391A-C76C-4972-93A9-7E8D41C19877}" destId="{6C7B0F06-83BE-469F-B008-EB423C0096F3}" srcOrd="0" destOrd="0" parTransId="{D5805A43-F7F9-4651-95F0-7B3B6464188A}" sibTransId="{73F4F900-F4CD-45B6-8E71-9443C2A1EC0A}"/>
    <dgm:cxn modelId="{1F73FAB4-6BCB-47AF-BA55-1E6E5BD4E3E2}" srcId="{6C7B0F06-83BE-469F-B008-EB423C0096F3}" destId="{DD151CF8-A57E-4E0B-B7D3-5B961293AFA0}" srcOrd="0" destOrd="0" parTransId="{3E21B30B-2C95-4EF6-AD05-01937BBB59EA}" sibTransId="{60452E80-F5D1-4026-BE2D-2574A4754EA5}"/>
    <dgm:cxn modelId="{7BD60A6A-3BF8-4AF2-B7B1-7717E0353EE9}" srcId="{C779A455-F6A4-42CD-BA27-86A046F18F02}" destId="{E797D37D-C440-45A1-AA91-E2471D77BB35}" srcOrd="0" destOrd="0" parTransId="{1840F40A-9326-4713-AFA8-C824494A5C2B}" sibTransId="{05FA4178-9FA7-419A-970E-0FA3160CD831}"/>
    <dgm:cxn modelId="{0B938AC6-B3C0-9E4D-A112-D336403BEA81}" type="presParOf" srcId="{C7D44B9B-4898-4F0D-BFA9-977C827FC019}" destId="{612A01BA-0AE2-4A81-909A-FD28F7D6B7C7}" srcOrd="0" destOrd="0" presId="urn:microsoft.com/office/officeart/2005/8/layout/vList5"/>
    <dgm:cxn modelId="{82C9F4BE-5D3A-1040-9608-586DE68D7942}" type="presParOf" srcId="{612A01BA-0AE2-4A81-909A-FD28F7D6B7C7}" destId="{0344B781-7046-44EC-B228-D0C7D90516F2}" srcOrd="0" destOrd="0" presId="urn:microsoft.com/office/officeart/2005/8/layout/vList5"/>
    <dgm:cxn modelId="{9BEE4DD2-82C9-7742-A28E-B8BCB314A270}" type="presParOf" srcId="{612A01BA-0AE2-4A81-909A-FD28F7D6B7C7}" destId="{B4805021-53DF-424B-AA99-AE53F5E18F06}" srcOrd="1" destOrd="0" presId="urn:microsoft.com/office/officeart/2005/8/layout/vList5"/>
    <dgm:cxn modelId="{DB500809-F6F9-4C43-8E35-9CCB4D2158F1}" type="presParOf" srcId="{C7D44B9B-4898-4F0D-BFA9-977C827FC019}" destId="{A3AA37DD-04F0-4F46-A00A-8D39C82F60AC}" srcOrd="1" destOrd="0" presId="urn:microsoft.com/office/officeart/2005/8/layout/vList5"/>
    <dgm:cxn modelId="{37C2F507-360F-6146-97C4-723B087B2586}" type="presParOf" srcId="{C7D44B9B-4898-4F0D-BFA9-977C827FC019}" destId="{6AB074D6-113E-4696-BA02-1E0E79E02F2B}" srcOrd="2" destOrd="0" presId="urn:microsoft.com/office/officeart/2005/8/layout/vList5"/>
    <dgm:cxn modelId="{6439D300-1475-7C41-9FC8-EA6018BE78BF}" type="presParOf" srcId="{6AB074D6-113E-4696-BA02-1E0E79E02F2B}" destId="{F5D7C5F4-1860-4001-8324-B5277E18CA0D}" srcOrd="0" destOrd="0" presId="urn:microsoft.com/office/officeart/2005/8/layout/vList5"/>
    <dgm:cxn modelId="{EED9BB2B-58B0-CC42-9E24-D51069C78316}" type="presParOf" srcId="{6AB074D6-113E-4696-BA02-1E0E79E02F2B}" destId="{DD0E152F-78B7-41D1-B963-1C9964D997FC}" srcOrd="1" destOrd="0" presId="urn:microsoft.com/office/officeart/2005/8/layout/vList5"/>
    <dgm:cxn modelId="{244C2262-1960-284A-9B64-B5A7B0A614DF}" type="presParOf" srcId="{C7D44B9B-4898-4F0D-BFA9-977C827FC019}" destId="{87C08108-EDF6-47F4-9DA4-ECFFD83560ED}" srcOrd="3" destOrd="0" presId="urn:microsoft.com/office/officeart/2005/8/layout/vList5"/>
    <dgm:cxn modelId="{26817D4A-3B74-DB44-A27E-8A46CA637A19}" type="presParOf" srcId="{C7D44B9B-4898-4F0D-BFA9-977C827FC019}" destId="{07326C0C-9E58-4377-9458-F7A3E6041146}" srcOrd="4" destOrd="0" presId="urn:microsoft.com/office/officeart/2005/8/layout/vList5"/>
    <dgm:cxn modelId="{CF4ABA19-2B64-5E45-B611-CC3CD43BCF43}" type="presParOf" srcId="{07326C0C-9E58-4377-9458-F7A3E6041146}" destId="{3A81DAE7-8798-4020-A5A3-72D37F507A58}" srcOrd="0" destOrd="0" presId="urn:microsoft.com/office/officeart/2005/8/layout/vList5"/>
    <dgm:cxn modelId="{3E269E21-7723-E944-B457-E19C08E08526}" type="presParOf" srcId="{07326C0C-9E58-4377-9458-F7A3E6041146}" destId="{BF3D5B09-494B-4A69-B251-F3DAAAF4C27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210F1A-7B83-4AA4-8EA6-B802A100786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7A0BB06-5B6A-4108-86F3-27DD14ED63CD}">
      <dgm:prSet custT="1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AUMENTO ESTROGENICO</a:t>
          </a:r>
          <a:endParaRPr lang="it-IT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7FB752E6-7CB8-4465-ACD5-CD8563133829}" type="parTrans" cxnId="{CFDA0687-CD9D-4CB9-B8EC-B77008D49DDB}">
      <dgm:prSet/>
      <dgm:spPr/>
      <dgm:t>
        <a:bodyPr/>
        <a:lstStyle/>
        <a:p>
          <a:endParaRPr lang="it-IT"/>
        </a:p>
      </dgm:t>
    </dgm:pt>
    <dgm:pt modelId="{FA0CCBEC-6BEA-4B7E-8697-4FA44FBE23ED}" type="sibTrans" cxnId="{CFDA0687-CD9D-4CB9-B8EC-B77008D49DDB}">
      <dgm:prSet/>
      <dgm:spPr/>
      <dgm:t>
        <a:bodyPr/>
        <a:lstStyle/>
        <a:p>
          <a:endParaRPr lang="it-IT"/>
        </a:p>
      </dgm:t>
    </dgm:pt>
    <dgm:pt modelId="{930080F4-0BFC-4E2C-A08C-207A0A24D01D}">
      <dgm:prSet custT="1"/>
      <dgm:spPr/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Terapia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estrogenica</a:t>
          </a:r>
          <a:r>
            <a:rPr lang="en-US" sz="2200" dirty="0" smtClean="0">
              <a:latin typeface="Arial Narrow" panose="020B0606020202030204" pitchFamily="34" charset="0"/>
            </a:rPr>
            <a:t>  non </a:t>
          </a:r>
          <a:r>
            <a:rPr lang="en-US" sz="2200" dirty="0" err="1" smtClean="0">
              <a:latin typeface="Arial Narrow" panose="020B0606020202030204" pitchFamily="34" charset="0"/>
            </a:rPr>
            <a:t>bilanciata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5B2F8C4D-D2F9-466A-92FB-E192819839DF}" type="parTrans" cxnId="{12D4B7A2-7449-45C5-8D03-BC38207F05B2}">
      <dgm:prSet/>
      <dgm:spPr/>
      <dgm:t>
        <a:bodyPr/>
        <a:lstStyle/>
        <a:p>
          <a:endParaRPr lang="it-IT"/>
        </a:p>
      </dgm:t>
    </dgm:pt>
    <dgm:pt modelId="{56C92E40-89FF-4F59-8400-E71635AFE279}" type="sibTrans" cxnId="{12D4B7A2-7449-45C5-8D03-BC38207F05B2}">
      <dgm:prSet/>
      <dgm:spPr/>
      <dgm:t>
        <a:bodyPr/>
        <a:lstStyle/>
        <a:p>
          <a:endParaRPr lang="it-IT"/>
        </a:p>
      </dgm:t>
    </dgm:pt>
    <dgm:pt modelId="{6318160A-1750-44C7-96A4-6BF158BCFA55}">
      <dgm:prSet custT="1"/>
      <dgm:spPr/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Obesità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8F506180-D652-4BC5-AD5E-0B919A641C64}" type="parTrans" cxnId="{C4BBB0A6-39A5-47CC-B12B-B4AD9FD03527}">
      <dgm:prSet/>
      <dgm:spPr/>
      <dgm:t>
        <a:bodyPr/>
        <a:lstStyle/>
        <a:p>
          <a:endParaRPr lang="it-IT"/>
        </a:p>
      </dgm:t>
    </dgm:pt>
    <dgm:pt modelId="{89833C56-ACDD-4BB8-87C0-921EFCDA4AA1}" type="sibTrans" cxnId="{C4BBB0A6-39A5-47CC-B12B-B4AD9FD03527}">
      <dgm:prSet/>
      <dgm:spPr/>
      <dgm:t>
        <a:bodyPr/>
        <a:lstStyle/>
        <a:p>
          <a:endParaRPr lang="it-IT"/>
        </a:p>
      </dgm:t>
    </dgm:pt>
    <dgm:pt modelId="{D3302BBE-82C5-4D8D-A231-AE0B1E0C9AAD}">
      <dgm:prSet custT="1"/>
      <dgm:spPr/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Anovulazione</a:t>
          </a:r>
          <a:r>
            <a:rPr lang="en-US" sz="2200" dirty="0" smtClean="0">
              <a:latin typeface="Arial Narrow" panose="020B0606020202030204" pitchFamily="34" charset="0"/>
            </a:rPr>
            <a:t>/PCOS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09155C31-B4DB-4B4F-A4AF-ED2C22933F4C}" type="parTrans" cxnId="{874AEE06-9EB0-40EB-BD8E-218AA3723EDC}">
      <dgm:prSet/>
      <dgm:spPr/>
      <dgm:t>
        <a:bodyPr/>
        <a:lstStyle/>
        <a:p>
          <a:endParaRPr lang="it-IT"/>
        </a:p>
      </dgm:t>
    </dgm:pt>
    <dgm:pt modelId="{F589326F-2FDC-403A-9F24-BD584731859F}" type="sibTrans" cxnId="{874AEE06-9EB0-40EB-BD8E-218AA3723EDC}">
      <dgm:prSet/>
      <dgm:spPr/>
      <dgm:t>
        <a:bodyPr/>
        <a:lstStyle/>
        <a:p>
          <a:endParaRPr lang="it-IT"/>
        </a:p>
      </dgm:t>
    </dgm:pt>
    <dgm:pt modelId="{1E908D3B-9FF9-49A8-9B12-96FFA6E7B6B5}">
      <dgm:prSet custT="1"/>
      <dgm:spPr/>
      <dgm:t>
        <a:bodyPr/>
        <a:lstStyle/>
        <a:p>
          <a:pPr rtl="0"/>
          <a:r>
            <a:rPr lang="en-US" sz="2200" dirty="0" smtClean="0">
              <a:latin typeface="Arial Narrow" panose="020B0606020202030204" pitchFamily="34" charset="0"/>
            </a:rPr>
            <a:t>ADK </a:t>
          </a:r>
          <a:r>
            <a:rPr lang="en-US" sz="2200" dirty="0" err="1" smtClean="0">
              <a:latin typeface="Arial Narrow" panose="020B0606020202030204" pitchFamily="34" charset="0"/>
            </a:rPr>
            <a:t>secernenti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Estrogeni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C67E7D89-288D-45D0-B9E1-1908C880F300}" type="parTrans" cxnId="{51C31CA5-4663-4C4D-B602-472AE190D600}">
      <dgm:prSet/>
      <dgm:spPr/>
      <dgm:t>
        <a:bodyPr/>
        <a:lstStyle/>
        <a:p>
          <a:endParaRPr lang="it-IT"/>
        </a:p>
      </dgm:t>
    </dgm:pt>
    <dgm:pt modelId="{0EF503CD-0F44-439D-B551-0268EFA282BB}" type="sibTrans" cxnId="{51C31CA5-4663-4C4D-B602-472AE190D600}">
      <dgm:prSet/>
      <dgm:spPr/>
      <dgm:t>
        <a:bodyPr/>
        <a:lstStyle/>
        <a:p>
          <a:endParaRPr lang="it-IT"/>
        </a:p>
      </dgm:t>
    </dgm:pt>
    <dgm:pt modelId="{70C85840-21AF-4A35-AAAF-F3F64B038F31}">
      <dgm:prSet custT="1"/>
      <dgm:spPr/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Età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C45E8FF5-4B3D-4F30-B062-83153C781756}" type="parTrans" cxnId="{45A9A552-2FEC-41BD-9483-54460B983B1C}">
      <dgm:prSet/>
      <dgm:spPr/>
      <dgm:t>
        <a:bodyPr/>
        <a:lstStyle/>
        <a:p>
          <a:endParaRPr lang="it-IT"/>
        </a:p>
      </dgm:t>
    </dgm:pt>
    <dgm:pt modelId="{9B024B8A-FF7C-4DC9-99D8-79EB2F7BDD0C}" type="sibTrans" cxnId="{45A9A552-2FEC-41BD-9483-54460B983B1C}">
      <dgm:prSet/>
      <dgm:spPr/>
      <dgm:t>
        <a:bodyPr/>
        <a:lstStyle/>
        <a:p>
          <a:endParaRPr lang="it-IT"/>
        </a:p>
      </dgm:t>
    </dgm:pt>
    <dgm:pt modelId="{FF788EE5-6B59-47CB-BFCC-A111F26DDFC9}">
      <dgm:prSet custT="1"/>
      <dgm:spPr/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Infertilità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FA59DBB2-B066-4893-8189-68B84A68F6E4}" type="parTrans" cxnId="{4B996D6C-E488-4460-A000-A82C599AE010}">
      <dgm:prSet/>
      <dgm:spPr/>
      <dgm:t>
        <a:bodyPr/>
        <a:lstStyle/>
        <a:p>
          <a:endParaRPr lang="it-IT"/>
        </a:p>
      </dgm:t>
    </dgm:pt>
    <dgm:pt modelId="{065353AC-8EAC-4A06-85F9-54FC8A7E4879}" type="sibTrans" cxnId="{4B996D6C-E488-4460-A000-A82C599AE010}">
      <dgm:prSet/>
      <dgm:spPr/>
      <dgm:t>
        <a:bodyPr/>
        <a:lstStyle/>
        <a:p>
          <a:endParaRPr lang="it-IT"/>
        </a:p>
      </dgm:t>
    </dgm:pt>
    <dgm:pt modelId="{1EE581A7-EDF4-42C6-8E75-FC886CAEDFE2}">
      <dgm:prSet custT="1"/>
      <dgm:spPr/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Menarca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precoce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1C8B62D6-CD7F-462E-9564-5542A3B1E8DA}" type="parTrans" cxnId="{5C129C6A-5463-4757-B297-F1D4F31D1DC7}">
      <dgm:prSet/>
      <dgm:spPr/>
      <dgm:t>
        <a:bodyPr/>
        <a:lstStyle/>
        <a:p>
          <a:endParaRPr lang="it-IT"/>
        </a:p>
      </dgm:t>
    </dgm:pt>
    <dgm:pt modelId="{C19D6D1C-26B5-4621-B181-66F9FA44D34F}" type="sibTrans" cxnId="{5C129C6A-5463-4757-B297-F1D4F31D1DC7}">
      <dgm:prSet/>
      <dgm:spPr/>
      <dgm:t>
        <a:bodyPr/>
        <a:lstStyle/>
        <a:p>
          <a:endParaRPr lang="it-IT"/>
        </a:p>
      </dgm:t>
    </dgm:pt>
    <dgm:pt modelId="{6E3B68D4-7102-4C8A-B55B-CDFB635A266A}">
      <dgm:prSet custT="1"/>
      <dgm:spPr/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Menopausa</a:t>
          </a:r>
          <a:r>
            <a:rPr lang="en-US" sz="2200" dirty="0" smtClean="0"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latin typeface="Arial Narrow" panose="020B0606020202030204" pitchFamily="34" charset="0"/>
            </a:rPr>
            <a:t>tardiva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968F16D9-2DDD-4474-A370-3AB0750B2E34}" type="parTrans" cxnId="{1BD3CE02-B80A-43B0-BE71-AE555D0612ED}">
      <dgm:prSet/>
      <dgm:spPr/>
      <dgm:t>
        <a:bodyPr/>
        <a:lstStyle/>
        <a:p>
          <a:endParaRPr lang="it-IT"/>
        </a:p>
      </dgm:t>
    </dgm:pt>
    <dgm:pt modelId="{F9F4EFD0-03DA-424D-8C83-0B0E6B81C007}" type="sibTrans" cxnId="{1BD3CE02-B80A-43B0-BE71-AE555D0612ED}">
      <dgm:prSet/>
      <dgm:spPr/>
      <dgm:t>
        <a:bodyPr/>
        <a:lstStyle/>
        <a:p>
          <a:endParaRPr lang="it-IT"/>
        </a:p>
      </dgm:t>
    </dgm:pt>
    <dgm:pt modelId="{EDA2E731-9445-409E-9945-5E9DAEF95E03}">
      <dgm:prSet custT="1"/>
      <dgm:spPr/>
      <dgm:t>
        <a:bodyPr/>
        <a:lstStyle/>
        <a:p>
          <a:pPr rtl="0"/>
          <a:r>
            <a:rPr lang="en-US" sz="2200" dirty="0" err="1" smtClean="0">
              <a:latin typeface="Arial Narrow" panose="020B0606020202030204" pitchFamily="34" charset="0"/>
            </a:rPr>
            <a:t>Genetica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46FB8CF7-BAB6-4C0B-9EFB-D2A34987BB9E}" type="parTrans" cxnId="{A802A759-B011-44EF-AFE2-0477118EB49F}">
      <dgm:prSet/>
      <dgm:spPr/>
      <dgm:t>
        <a:bodyPr/>
        <a:lstStyle/>
        <a:p>
          <a:endParaRPr lang="it-IT"/>
        </a:p>
      </dgm:t>
    </dgm:pt>
    <dgm:pt modelId="{F26E4A55-1875-4037-9BB4-5EB157D4D670}" type="sibTrans" cxnId="{A802A759-B011-44EF-AFE2-0477118EB49F}">
      <dgm:prSet/>
      <dgm:spPr/>
      <dgm:t>
        <a:bodyPr/>
        <a:lstStyle/>
        <a:p>
          <a:endParaRPr lang="it-IT"/>
        </a:p>
      </dgm:t>
    </dgm:pt>
    <dgm:pt modelId="{B0D6EFFC-C00D-4895-9C50-32E8E91E7C83}">
      <dgm:prSet custT="1"/>
      <dgm:spPr/>
      <dgm:t>
        <a:bodyPr/>
        <a:lstStyle/>
        <a:p>
          <a:pPr rtl="0"/>
          <a:r>
            <a:rPr lang="en-US" sz="2200" dirty="0" smtClean="0">
              <a:latin typeface="Arial Narrow" panose="020B0606020202030204" pitchFamily="34" charset="0"/>
            </a:rPr>
            <a:t>HNPCC</a:t>
          </a:r>
          <a:endParaRPr lang="it-IT" sz="2200" dirty="0">
            <a:latin typeface="Arial Narrow" panose="020B0606020202030204" pitchFamily="34" charset="0"/>
          </a:endParaRPr>
        </a:p>
      </dgm:t>
    </dgm:pt>
    <dgm:pt modelId="{9234FC61-E4A2-4011-B685-ECCD7E3E016C}" type="parTrans" cxnId="{68B5BE84-9DE4-4715-8E8D-BEBE96D7021E}">
      <dgm:prSet/>
      <dgm:spPr/>
      <dgm:t>
        <a:bodyPr/>
        <a:lstStyle/>
        <a:p>
          <a:endParaRPr lang="it-IT"/>
        </a:p>
      </dgm:t>
    </dgm:pt>
    <dgm:pt modelId="{58072185-D3C0-4A7D-BBB1-BA04CF59F819}" type="sibTrans" cxnId="{68B5BE84-9DE4-4715-8E8D-BEBE96D7021E}">
      <dgm:prSet/>
      <dgm:spPr/>
      <dgm:t>
        <a:bodyPr/>
        <a:lstStyle/>
        <a:p>
          <a:endParaRPr lang="it-IT"/>
        </a:p>
      </dgm:t>
    </dgm:pt>
    <dgm:pt modelId="{FBBEA339-9C4B-4CB5-AEAA-04AE8B8DC9C2}" type="pres">
      <dgm:prSet presAssocID="{2F210F1A-7B83-4AA4-8EA6-B802A100786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37BB64AB-6869-4AA3-B71A-7D1534D232B8}" type="pres">
      <dgm:prSet presAssocID="{E7A0BB06-5B6A-4108-86F3-27DD14ED63CD}" presName="root" presStyleCnt="0"/>
      <dgm:spPr/>
    </dgm:pt>
    <dgm:pt modelId="{9B0B73BE-39C1-4CE7-A2CC-C90FE107224E}" type="pres">
      <dgm:prSet presAssocID="{E7A0BB06-5B6A-4108-86F3-27DD14ED63CD}" presName="rootComposite" presStyleCnt="0"/>
      <dgm:spPr/>
    </dgm:pt>
    <dgm:pt modelId="{FAF2D93D-365B-4DB5-B95C-86C5CAC5651A}" type="pres">
      <dgm:prSet presAssocID="{E7A0BB06-5B6A-4108-86F3-27DD14ED63CD}" presName="rootText" presStyleLbl="node1" presStyleIdx="0" presStyleCnt="1" custFlipVert="0" custScaleX="526490" custScaleY="289846" custLinFactX="-100000" custLinFactNeighborX="-177098" custLinFactNeighborY="-22775"/>
      <dgm:spPr/>
      <dgm:t>
        <a:bodyPr/>
        <a:lstStyle/>
        <a:p>
          <a:endParaRPr lang="it-IT"/>
        </a:p>
      </dgm:t>
    </dgm:pt>
    <dgm:pt modelId="{DBFFDED8-7A23-42A5-82E8-0EEC93C18D72}" type="pres">
      <dgm:prSet presAssocID="{E7A0BB06-5B6A-4108-86F3-27DD14ED63CD}" presName="rootConnector" presStyleLbl="node1" presStyleIdx="0" presStyleCnt="1"/>
      <dgm:spPr/>
      <dgm:t>
        <a:bodyPr/>
        <a:lstStyle/>
        <a:p>
          <a:endParaRPr lang="it-IT"/>
        </a:p>
      </dgm:t>
    </dgm:pt>
    <dgm:pt modelId="{88DF1A30-7C3C-46C1-9700-85E697C2A8D1}" type="pres">
      <dgm:prSet presAssocID="{E7A0BB06-5B6A-4108-86F3-27DD14ED63CD}" presName="childShape" presStyleCnt="0"/>
      <dgm:spPr/>
    </dgm:pt>
    <dgm:pt modelId="{68EDC27F-9D4C-4452-A79C-A31FB8BD71EA}" type="pres">
      <dgm:prSet presAssocID="{5B2F8C4D-D2F9-466A-92FB-E192819839DF}" presName="Name13" presStyleLbl="parChTrans1D2" presStyleIdx="0" presStyleCnt="10"/>
      <dgm:spPr/>
      <dgm:t>
        <a:bodyPr/>
        <a:lstStyle/>
        <a:p>
          <a:endParaRPr lang="it-IT"/>
        </a:p>
      </dgm:t>
    </dgm:pt>
    <dgm:pt modelId="{F490170E-B313-4774-A3E4-0C6BF101362F}" type="pres">
      <dgm:prSet presAssocID="{930080F4-0BFC-4E2C-A08C-207A0A24D01D}" presName="childText" presStyleLbl="bgAcc1" presStyleIdx="0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DA9BF5E-B293-4D59-ABA5-25CE38BEEC7A}" type="pres">
      <dgm:prSet presAssocID="{8F506180-D652-4BC5-AD5E-0B919A641C64}" presName="Name13" presStyleLbl="parChTrans1D2" presStyleIdx="1" presStyleCnt="10"/>
      <dgm:spPr/>
      <dgm:t>
        <a:bodyPr/>
        <a:lstStyle/>
        <a:p>
          <a:endParaRPr lang="it-IT"/>
        </a:p>
      </dgm:t>
    </dgm:pt>
    <dgm:pt modelId="{436AB850-C8F5-40C5-AD44-3F2B206887F8}" type="pres">
      <dgm:prSet presAssocID="{6318160A-1750-44C7-96A4-6BF158BCFA55}" presName="childText" presStyleLbl="bgAcc1" presStyleIdx="1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3832ED7-DE41-4357-AF6D-69F49F987C1B}" type="pres">
      <dgm:prSet presAssocID="{09155C31-B4DB-4B4F-A4AF-ED2C22933F4C}" presName="Name13" presStyleLbl="parChTrans1D2" presStyleIdx="2" presStyleCnt="10"/>
      <dgm:spPr/>
      <dgm:t>
        <a:bodyPr/>
        <a:lstStyle/>
        <a:p>
          <a:endParaRPr lang="it-IT"/>
        </a:p>
      </dgm:t>
    </dgm:pt>
    <dgm:pt modelId="{06669A12-C969-42CD-AE6E-360C2F8032A8}" type="pres">
      <dgm:prSet presAssocID="{D3302BBE-82C5-4D8D-A231-AE0B1E0C9AAD}" presName="childText" presStyleLbl="bgAcc1" presStyleIdx="2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FC7E9B8-D641-40F9-9A38-614EDD381AFC}" type="pres">
      <dgm:prSet presAssocID="{C67E7D89-288D-45D0-B9E1-1908C880F300}" presName="Name13" presStyleLbl="parChTrans1D2" presStyleIdx="3" presStyleCnt="10"/>
      <dgm:spPr/>
      <dgm:t>
        <a:bodyPr/>
        <a:lstStyle/>
        <a:p>
          <a:endParaRPr lang="it-IT"/>
        </a:p>
      </dgm:t>
    </dgm:pt>
    <dgm:pt modelId="{D5E91931-5664-4AC1-8831-F39C26F1AC44}" type="pres">
      <dgm:prSet presAssocID="{1E908D3B-9FF9-49A8-9B12-96FFA6E7B6B5}" presName="childText" presStyleLbl="bgAcc1" presStyleIdx="3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7A8351-3B2C-4785-BD33-CC55BEE2295F}" type="pres">
      <dgm:prSet presAssocID="{C45E8FF5-4B3D-4F30-B062-83153C781756}" presName="Name13" presStyleLbl="parChTrans1D2" presStyleIdx="4" presStyleCnt="10"/>
      <dgm:spPr/>
      <dgm:t>
        <a:bodyPr/>
        <a:lstStyle/>
        <a:p>
          <a:endParaRPr lang="it-IT"/>
        </a:p>
      </dgm:t>
    </dgm:pt>
    <dgm:pt modelId="{17452437-ED93-418D-BDD1-46C52CCA504C}" type="pres">
      <dgm:prSet presAssocID="{70C85840-21AF-4A35-AAAF-F3F64B038F31}" presName="childText" presStyleLbl="bgAcc1" presStyleIdx="4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3C84D27-650F-4294-A354-0B22869E2DDC}" type="pres">
      <dgm:prSet presAssocID="{FA59DBB2-B066-4893-8189-68B84A68F6E4}" presName="Name13" presStyleLbl="parChTrans1D2" presStyleIdx="5" presStyleCnt="10"/>
      <dgm:spPr/>
      <dgm:t>
        <a:bodyPr/>
        <a:lstStyle/>
        <a:p>
          <a:endParaRPr lang="it-IT"/>
        </a:p>
      </dgm:t>
    </dgm:pt>
    <dgm:pt modelId="{CCCAFF32-0308-4523-A80F-4F8E0990132D}" type="pres">
      <dgm:prSet presAssocID="{FF788EE5-6B59-47CB-BFCC-A111F26DDFC9}" presName="childText" presStyleLbl="bgAcc1" presStyleIdx="5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5C9634-E5E7-4BD8-9DC0-D1C8759CBA97}" type="pres">
      <dgm:prSet presAssocID="{1C8B62D6-CD7F-462E-9564-5542A3B1E8DA}" presName="Name13" presStyleLbl="parChTrans1D2" presStyleIdx="6" presStyleCnt="10"/>
      <dgm:spPr/>
      <dgm:t>
        <a:bodyPr/>
        <a:lstStyle/>
        <a:p>
          <a:endParaRPr lang="it-IT"/>
        </a:p>
      </dgm:t>
    </dgm:pt>
    <dgm:pt modelId="{7FB76CD3-AADD-4CDD-815F-7E33EA6B43A8}" type="pres">
      <dgm:prSet presAssocID="{1EE581A7-EDF4-42C6-8E75-FC886CAEDFE2}" presName="childText" presStyleLbl="bgAcc1" presStyleIdx="6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6F7C7DC-E7F0-4C23-96A2-EC4552352BF3}" type="pres">
      <dgm:prSet presAssocID="{968F16D9-2DDD-4474-A370-3AB0750B2E34}" presName="Name13" presStyleLbl="parChTrans1D2" presStyleIdx="7" presStyleCnt="10"/>
      <dgm:spPr/>
      <dgm:t>
        <a:bodyPr/>
        <a:lstStyle/>
        <a:p>
          <a:endParaRPr lang="it-IT"/>
        </a:p>
      </dgm:t>
    </dgm:pt>
    <dgm:pt modelId="{70767BB8-B57A-41C2-94CA-587BBA02D8A1}" type="pres">
      <dgm:prSet presAssocID="{6E3B68D4-7102-4C8A-B55B-CDFB635A266A}" presName="childText" presStyleLbl="bgAcc1" presStyleIdx="7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8D58A0B-9AFE-4189-96C5-B95C381C4560}" type="pres">
      <dgm:prSet presAssocID="{46FB8CF7-BAB6-4C0B-9EFB-D2A34987BB9E}" presName="Name13" presStyleLbl="parChTrans1D2" presStyleIdx="8" presStyleCnt="10"/>
      <dgm:spPr/>
      <dgm:t>
        <a:bodyPr/>
        <a:lstStyle/>
        <a:p>
          <a:endParaRPr lang="it-IT"/>
        </a:p>
      </dgm:t>
    </dgm:pt>
    <dgm:pt modelId="{FC2E7453-F05D-476A-9096-018A71DA1FF8}" type="pres">
      <dgm:prSet presAssocID="{EDA2E731-9445-409E-9945-5E9DAEF95E03}" presName="childText" presStyleLbl="bgAcc1" presStyleIdx="8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37CBFD-286E-4279-B76C-7C131AB50C74}" type="pres">
      <dgm:prSet presAssocID="{9234FC61-E4A2-4011-B685-ECCD7E3E016C}" presName="Name13" presStyleLbl="parChTrans1D2" presStyleIdx="9" presStyleCnt="10"/>
      <dgm:spPr/>
      <dgm:t>
        <a:bodyPr/>
        <a:lstStyle/>
        <a:p>
          <a:endParaRPr lang="it-IT"/>
        </a:p>
      </dgm:t>
    </dgm:pt>
    <dgm:pt modelId="{36E63E46-CC24-47D7-AE3B-11A2F9F06612}" type="pres">
      <dgm:prSet presAssocID="{B0D6EFFC-C00D-4895-9C50-32E8E91E7C83}" presName="childText" presStyleLbl="bgAcc1" presStyleIdx="9" presStyleCnt="10" custScaleX="994461" custScaleY="9592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5A9A552-2FEC-41BD-9483-54460B983B1C}" srcId="{E7A0BB06-5B6A-4108-86F3-27DD14ED63CD}" destId="{70C85840-21AF-4A35-AAAF-F3F64B038F31}" srcOrd="4" destOrd="0" parTransId="{C45E8FF5-4B3D-4F30-B062-83153C781756}" sibTransId="{9B024B8A-FF7C-4DC9-99D8-79EB2F7BDD0C}"/>
    <dgm:cxn modelId="{3EE9B4D3-12AA-2948-975E-E801B63B8054}" type="presOf" srcId="{EDA2E731-9445-409E-9945-5E9DAEF95E03}" destId="{FC2E7453-F05D-476A-9096-018A71DA1FF8}" srcOrd="0" destOrd="0" presId="urn:microsoft.com/office/officeart/2005/8/layout/hierarchy3"/>
    <dgm:cxn modelId="{7E84A0BA-964B-454D-B0D6-02A13C22E600}" type="presOf" srcId="{09155C31-B4DB-4B4F-A4AF-ED2C22933F4C}" destId="{73832ED7-DE41-4357-AF6D-69F49F987C1B}" srcOrd="0" destOrd="0" presId="urn:microsoft.com/office/officeart/2005/8/layout/hierarchy3"/>
    <dgm:cxn modelId="{CFDA0687-CD9D-4CB9-B8EC-B77008D49DDB}" srcId="{2F210F1A-7B83-4AA4-8EA6-B802A1007868}" destId="{E7A0BB06-5B6A-4108-86F3-27DD14ED63CD}" srcOrd="0" destOrd="0" parTransId="{7FB752E6-7CB8-4465-ACD5-CD8563133829}" sibTransId="{FA0CCBEC-6BEA-4B7E-8697-4FA44FBE23ED}"/>
    <dgm:cxn modelId="{A5E51AE7-579A-374A-9295-320279BE7139}" type="presOf" srcId="{46FB8CF7-BAB6-4C0B-9EFB-D2A34987BB9E}" destId="{18D58A0B-9AFE-4189-96C5-B95C381C4560}" srcOrd="0" destOrd="0" presId="urn:microsoft.com/office/officeart/2005/8/layout/hierarchy3"/>
    <dgm:cxn modelId="{A26BF649-8AFF-1646-9E8F-00D842F21C9C}" type="presOf" srcId="{5B2F8C4D-D2F9-466A-92FB-E192819839DF}" destId="{68EDC27F-9D4C-4452-A79C-A31FB8BD71EA}" srcOrd="0" destOrd="0" presId="urn:microsoft.com/office/officeart/2005/8/layout/hierarchy3"/>
    <dgm:cxn modelId="{84E4E309-F402-5E43-9E78-054DC05F3EDC}" type="presOf" srcId="{C45E8FF5-4B3D-4F30-B062-83153C781756}" destId="{447A8351-3B2C-4785-BD33-CC55BEE2295F}" srcOrd="0" destOrd="0" presId="urn:microsoft.com/office/officeart/2005/8/layout/hierarchy3"/>
    <dgm:cxn modelId="{7B47DCFD-8A24-4C4F-87E2-9CD7757AC9D1}" type="presOf" srcId="{6318160A-1750-44C7-96A4-6BF158BCFA55}" destId="{436AB850-C8F5-40C5-AD44-3F2B206887F8}" srcOrd="0" destOrd="0" presId="urn:microsoft.com/office/officeart/2005/8/layout/hierarchy3"/>
    <dgm:cxn modelId="{0A52F812-E554-104D-A3A5-ED805CACDA1E}" type="presOf" srcId="{E7A0BB06-5B6A-4108-86F3-27DD14ED63CD}" destId="{DBFFDED8-7A23-42A5-82E8-0EEC93C18D72}" srcOrd="1" destOrd="0" presId="urn:microsoft.com/office/officeart/2005/8/layout/hierarchy3"/>
    <dgm:cxn modelId="{2C7C0AF1-D534-1340-B161-91BBAD98FACB}" type="presOf" srcId="{FA59DBB2-B066-4893-8189-68B84A68F6E4}" destId="{E3C84D27-650F-4294-A354-0B22869E2DDC}" srcOrd="0" destOrd="0" presId="urn:microsoft.com/office/officeart/2005/8/layout/hierarchy3"/>
    <dgm:cxn modelId="{5C129C6A-5463-4757-B297-F1D4F31D1DC7}" srcId="{E7A0BB06-5B6A-4108-86F3-27DD14ED63CD}" destId="{1EE581A7-EDF4-42C6-8E75-FC886CAEDFE2}" srcOrd="6" destOrd="0" parTransId="{1C8B62D6-CD7F-462E-9564-5542A3B1E8DA}" sibTransId="{C19D6D1C-26B5-4621-B181-66F9FA44D34F}"/>
    <dgm:cxn modelId="{A802A759-B011-44EF-AFE2-0477118EB49F}" srcId="{E7A0BB06-5B6A-4108-86F3-27DD14ED63CD}" destId="{EDA2E731-9445-409E-9945-5E9DAEF95E03}" srcOrd="8" destOrd="0" parTransId="{46FB8CF7-BAB6-4C0B-9EFB-D2A34987BB9E}" sibTransId="{F26E4A55-1875-4037-9BB4-5EB157D4D670}"/>
    <dgm:cxn modelId="{51C31CA5-4663-4C4D-B602-472AE190D600}" srcId="{E7A0BB06-5B6A-4108-86F3-27DD14ED63CD}" destId="{1E908D3B-9FF9-49A8-9B12-96FFA6E7B6B5}" srcOrd="3" destOrd="0" parTransId="{C67E7D89-288D-45D0-B9E1-1908C880F300}" sibTransId="{0EF503CD-0F44-439D-B551-0268EFA282BB}"/>
    <dgm:cxn modelId="{15428A63-0310-D24D-B2F5-C3C185B4AECD}" type="presOf" srcId="{2F210F1A-7B83-4AA4-8EA6-B802A1007868}" destId="{FBBEA339-9C4B-4CB5-AEAA-04AE8B8DC9C2}" srcOrd="0" destOrd="0" presId="urn:microsoft.com/office/officeart/2005/8/layout/hierarchy3"/>
    <dgm:cxn modelId="{1BD3CE02-B80A-43B0-BE71-AE555D0612ED}" srcId="{E7A0BB06-5B6A-4108-86F3-27DD14ED63CD}" destId="{6E3B68D4-7102-4C8A-B55B-CDFB635A266A}" srcOrd="7" destOrd="0" parTransId="{968F16D9-2DDD-4474-A370-3AB0750B2E34}" sibTransId="{F9F4EFD0-03DA-424D-8C83-0B0E6B81C007}"/>
    <dgm:cxn modelId="{5B79EC7B-EF76-BD4A-8892-19BE3E8CA49C}" type="presOf" srcId="{D3302BBE-82C5-4D8D-A231-AE0B1E0C9AAD}" destId="{06669A12-C969-42CD-AE6E-360C2F8032A8}" srcOrd="0" destOrd="0" presId="urn:microsoft.com/office/officeart/2005/8/layout/hierarchy3"/>
    <dgm:cxn modelId="{68B5BE84-9DE4-4715-8E8D-BEBE96D7021E}" srcId="{E7A0BB06-5B6A-4108-86F3-27DD14ED63CD}" destId="{B0D6EFFC-C00D-4895-9C50-32E8E91E7C83}" srcOrd="9" destOrd="0" parTransId="{9234FC61-E4A2-4011-B685-ECCD7E3E016C}" sibTransId="{58072185-D3C0-4A7D-BBB1-BA04CF59F819}"/>
    <dgm:cxn modelId="{0619E357-9CBA-B443-9611-C9E03A75AA1B}" type="presOf" srcId="{C67E7D89-288D-45D0-B9E1-1908C880F300}" destId="{2FC7E9B8-D641-40F9-9A38-614EDD381AFC}" srcOrd="0" destOrd="0" presId="urn:microsoft.com/office/officeart/2005/8/layout/hierarchy3"/>
    <dgm:cxn modelId="{C4BBB0A6-39A5-47CC-B12B-B4AD9FD03527}" srcId="{E7A0BB06-5B6A-4108-86F3-27DD14ED63CD}" destId="{6318160A-1750-44C7-96A4-6BF158BCFA55}" srcOrd="1" destOrd="0" parTransId="{8F506180-D652-4BC5-AD5E-0B919A641C64}" sibTransId="{89833C56-ACDD-4BB8-87C0-921EFCDA4AA1}"/>
    <dgm:cxn modelId="{874AEE06-9EB0-40EB-BD8E-218AA3723EDC}" srcId="{E7A0BB06-5B6A-4108-86F3-27DD14ED63CD}" destId="{D3302BBE-82C5-4D8D-A231-AE0B1E0C9AAD}" srcOrd="2" destOrd="0" parTransId="{09155C31-B4DB-4B4F-A4AF-ED2C22933F4C}" sibTransId="{F589326F-2FDC-403A-9F24-BD584731859F}"/>
    <dgm:cxn modelId="{D60589C1-9B10-454C-9A46-6251D8721CD4}" type="presOf" srcId="{9234FC61-E4A2-4011-B685-ECCD7E3E016C}" destId="{0937CBFD-286E-4279-B76C-7C131AB50C74}" srcOrd="0" destOrd="0" presId="urn:microsoft.com/office/officeart/2005/8/layout/hierarchy3"/>
    <dgm:cxn modelId="{4B996D6C-E488-4460-A000-A82C599AE010}" srcId="{E7A0BB06-5B6A-4108-86F3-27DD14ED63CD}" destId="{FF788EE5-6B59-47CB-BFCC-A111F26DDFC9}" srcOrd="5" destOrd="0" parTransId="{FA59DBB2-B066-4893-8189-68B84A68F6E4}" sibTransId="{065353AC-8EAC-4A06-85F9-54FC8A7E4879}"/>
    <dgm:cxn modelId="{9A9BA9F5-2594-A441-ABDD-20DCCDB521E4}" type="presOf" srcId="{968F16D9-2DDD-4474-A370-3AB0750B2E34}" destId="{D6F7C7DC-E7F0-4C23-96A2-EC4552352BF3}" srcOrd="0" destOrd="0" presId="urn:microsoft.com/office/officeart/2005/8/layout/hierarchy3"/>
    <dgm:cxn modelId="{B7657404-7A42-FE4A-98CA-477321EB9DFE}" type="presOf" srcId="{930080F4-0BFC-4E2C-A08C-207A0A24D01D}" destId="{F490170E-B313-4774-A3E4-0C6BF101362F}" srcOrd="0" destOrd="0" presId="urn:microsoft.com/office/officeart/2005/8/layout/hierarchy3"/>
    <dgm:cxn modelId="{CB26F1B1-B27A-3845-845D-125ECE7FDF69}" type="presOf" srcId="{B0D6EFFC-C00D-4895-9C50-32E8E91E7C83}" destId="{36E63E46-CC24-47D7-AE3B-11A2F9F06612}" srcOrd="0" destOrd="0" presId="urn:microsoft.com/office/officeart/2005/8/layout/hierarchy3"/>
    <dgm:cxn modelId="{12D4B7A2-7449-45C5-8D03-BC38207F05B2}" srcId="{E7A0BB06-5B6A-4108-86F3-27DD14ED63CD}" destId="{930080F4-0BFC-4E2C-A08C-207A0A24D01D}" srcOrd="0" destOrd="0" parTransId="{5B2F8C4D-D2F9-466A-92FB-E192819839DF}" sibTransId="{56C92E40-89FF-4F59-8400-E71635AFE279}"/>
    <dgm:cxn modelId="{2CD9EC58-1E95-8B48-91C8-3AED29C96549}" type="presOf" srcId="{1E908D3B-9FF9-49A8-9B12-96FFA6E7B6B5}" destId="{D5E91931-5664-4AC1-8831-F39C26F1AC44}" srcOrd="0" destOrd="0" presId="urn:microsoft.com/office/officeart/2005/8/layout/hierarchy3"/>
    <dgm:cxn modelId="{8F75DECD-E371-D845-B76F-36344775DFEF}" type="presOf" srcId="{70C85840-21AF-4A35-AAAF-F3F64B038F31}" destId="{17452437-ED93-418D-BDD1-46C52CCA504C}" srcOrd="0" destOrd="0" presId="urn:microsoft.com/office/officeart/2005/8/layout/hierarchy3"/>
    <dgm:cxn modelId="{5B1E97BF-AD30-D24A-9E08-AFD8781F03AD}" type="presOf" srcId="{8F506180-D652-4BC5-AD5E-0B919A641C64}" destId="{DDA9BF5E-B293-4D59-ABA5-25CE38BEEC7A}" srcOrd="0" destOrd="0" presId="urn:microsoft.com/office/officeart/2005/8/layout/hierarchy3"/>
    <dgm:cxn modelId="{496F9008-4019-B941-99E2-B06946F91738}" type="presOf" srcId="{6E3B68D4-7102-4C8A-B55B-CDFB635A266A}" destId="{70767BB8-B57A-41C2-94CA-587BBA02D8A1}" srcOrd="0" destOrd="0" presId="urn:microsoft.com/office/officeart/2005/8/layout/hierarchy3"/>
    <dgm:cxn modelId="{ADE95779-1529-9D44-A599-536EBA89640D}" type="presOf" srcId="{1C8B62D6-CD7F-462E-9564-5542A3B1E8DA}" destId="{625C9634-E5E7-4BD8-9DC0-D1C8759CBA97}" srcOrd="0" destOrd="0" presId="urn:microsoft.com/office/officeart/2005/8/layout/hierarchy3"/>
    <dgm:cxn modelId="{4826E0D3-04DA-2E49-A8E9-24E5D842EA4A}" type="presOf" srcId="{FF788EE5-6B59-47CB-BFCC-A111F26DDFC9}" destId="{CCCAFF32-0308-4523-A80F-4F8E0990132D}" srcOrd="0" destOrd="0" presId="urn:microsoft.com/office/officeart/2005/8/layout/hierarchy3"/>
    <dgm:cxn modelId="{7F55CDA9-5757-E24F-8CFF-740C54EA4923}" type="presOf" srcId="{1EE581A7-EDF4-42C6-8E75-FC886CAEDFE2}" destId="{7FB76CD3-AADD-4CDD-815F-7E33EA6B43A8}" srcOrd="0" destOrd="0" presId="urn:microsoft.com/office/officeart/2005/8/layout/hierarchy3"/>
    <dgm:cxn modelId="{0498D535-9F6C-C941-917E-185D7BC4A4C5}" type="presOf" srcId="{E7A0BB06-5B6A-4108-86F3-27DD14ED63CD}" destId="{FAF2D93D-365B-4DB5-B95C-86C5CAC5651A}" srcOrd="0" destOrd="0" presId="urn:microsoft.com/office/officeart/2005/8/layout/hierarchy3"/>
    <dgm:cxn modelId="{64041AC9-B391-A346-B38F-4A79F0D12535}" type="presParOf" srcId="{FBBEA339-9C4B-4CB5-AEAA-04AE8B8DC9C2}" destId="{37BB64AB-6869-4AA3-B71A-7D1534D232B8}" srcOrd="0" destOrd="0" presId="urn:microsoft.com/office/officeart/2005/8/layout/hierarchy3"/>
    <dgm:cxn modelId="{2A1CE435-1F5F-D848-BE80-4F5E7740E12E}" type="presParOf" srcId="{37BB64AB-6869-4AA3-B71A-7D1534D232B8}" destId="{9B0B73BE-39C1-4CE7-A2CC-C90FE107224E}" srcOrd="0" destOrd="0" presId="urn:microsoft.com/office/officeart/2005/8/layout/hierarchy3"/>
    <dgm:cxn modelId="{F3946ED7-D64C-5E4A-9F8A-404B836DEC45}" type="presParOf" srcId="{9B0B73BE-39C1-4CE7-A2CC-C90FE107224E}" destId="{FAF2D93D-365B-4DB5-B95C-86C5CAC5651A}" srcOrd="0" destOrd="0" presId="urn:microsoft.com/office/officeart/2005/8/layout/hierarchy3"/>
    <dgm:cxn modelId="{BA0B59CF-ADAC-E949-84C1-868CC5A6126E}" type="presParOf" srcId="{9B0B73BE-39C1-4CE7-A2CC-C90FE107224E}" destId="{DBFFDED8-7A23-42A5-82E8-0EEC93C18D72}" srcOrd="1" destOrd="0" presId="urn:microsoft.com/office/officeart/2005/8/layout/hierarchy3"/>
    <dgm:cxn modelId="{94D8C7EE-DA79-3B4E-A24E-1B1732CF3D87}" type="presParOf" srcId="{37BB64AB-6869-4AA3-B71A-7D1534D232B8}" destId="{88DF1A30-7C3C-46C1-9700-85E697C2A8D1}" srcOrd="1" destOrd="0" presId="urn:microsoft.com/office/officeart/2005/8/layout/hierarchy3"/>
    <dgm:cxn modelId="{FCA993B6-4813-2B45-87D0-0C79C18D17EE}" type="presParOf" srcId="{88DF1A30-7C3C-46C1-9700-85E697C2A8D1}" destId="{68EDC27F-9D4C-4452-A79C-A31FB8BD71EA}" srcOrd="0" destOrd="0" presId="urn:microsoft.com/office/officeart/2005/8/layout/hierarchy3"/>
    <dgm:cxn modelId="{47265D11-00B8-C541-BBB1-FDC421DDC8F1}" type="presParOf" srcId="{88DF1A30-7C3C-46C1-9700-85E697C2A8D1}" destId="{F490170E-B313-4774-A3E4-0C6BF101362F}" srcOrd="1" destOrd="0" presId="urn:microsoft.com/office/officeart/2005/8/layout/hierarchy3"/>
    <dgm:cxn modelId="{07A19F01-54FB-1E49-B094-7099F43B7140}" type="presParOf" srcId="{88DF1A30-7C3C-46C1-9700-85E697C2A8D1}" destId="{DDA9BF5E-B293-4D59-ABA5-25CE38BEEC7A}" srcOrd="2" destOrd="0" presId="urn:microsoft.com/office/officeart/2005/8/layout/hierarchy3"/>
    <dgm:cxn modelId="{DC8C1236-5296-F34E-9937-3C9307B97FBB}" type="presParOf" srcId="{88DF1A30-7C3C-46C1-9700-85E697C2A8D1}" destId="{436AB850-C8F5-40C5-AD44-3F2B206887F8}" srcOrd="3" destOrd="0" presId="urn:microsoft.com/office/officeart/2005/8/layout/hierarchy3"/>
    <dgm:cxn modelId="{0E751B57-A767-354D-A71E-3FC3B101D6E1}" type="presParOf" srcId="{88DF1A30-7C3C-46C1-9700-85E697C2A8D1}" destId="{73832ED7-DE41-4357-AF6D-69F49F987C1B}" srcOrd="4" destOrd="0" presId="urn:microsoft.com/office/officeart/2005/8/layout/hierarchy3"/>
    <dgm:cxn modelId="{F8EF9BF8-2654-9D4D-9B8E-64F146748FB8}" type="presParOf" srcId="{88DF1A30-7C3C-46C1-9700-85E697C2A8D1}" destId="{06669A12-C969-42CD-AE6E-360C2F8032A8}" srcOrd="5" destOrd="0" presId="urn:microsoft.com/office/officeart/2005/8/layout/hierarchy3"/>
    <dgm:cxn modelId="{DE9EE56B-0AC9-DB4D-88A0-8033167C0192}" type="presParOf" srcId="{88DF1A30-7C3C-46C1-9700-85E697C2A8D1}" destId="{2FC7E9B8-D641-40F9-9A38-614EDD381AFC}" srcOrd="6" destOrd="0" presId="urn:microsoft.com/office/officeart/2005/8/layout/hierarchy3"/>
    <dgm:cxn modelId="{025F830E-9D33-8948-A6A1-26BB695D8431}" type="presParOf" srcId="{88DF1A30-7C3C-46C1-9700-85E697C2A8D1}" destId="{D5E91931-5664-4AC1-8831-F39C26F1AC44}" srcOrd="7" destOrd="0" presId="urn:microsoft.com/office/officeart/2005/8/layout/hierarchy3"/>
    <dgm:cxn modelId="{84D6C4A7-CAA8-CB4B-A10E-6B3B5056C757}" type="presParOf" srcId="{88DF1A30-7C3C-46C1-9700-85E697C2A8D1}" destId="{447A8351-3B2C-4785-BD33-CC55BEE2295F}" srcOrd="8" destOrd="0" presId="urn:microsoft.com/office/officeart/2005/8/layout/hierarchy3"/>
    <dgm:cxn modelId="{3D7EA551-C71D-AB49-A236-6453FFF4EED9}" type="presParOf" srcId="{88DF1A30-7C3C-46C1-9700-85E697C2A8D1}" destId="{17452437-ED93-418D-BDD1-46C52CCA504C}" srcOrd="9" destOrd="0" presId="urn:microsoft.com/office/officeart/2005/8/layout/hierarchy3"/>
    <dgm:cxn modelId="{C7A9C517-F696-5A44-8717-7C2D750E5DFB}" type="presParOf" srcId="{88DF1A30-7C3C-46C1-9700-85E697C2A8D1}" destId="{E3C84D27-650F-4294-A354-0B22869E2DDC}" srcOrd="10" destOrd="0" presId="urn:microsoft.com/office/officeart/2005/8/layout/hierarchy3"/>
    <dgm:cxn modelId="{3363F500-E91B-0940-9631-D05F6F749780}" type="presParOf" srcId="{88DF1A30-7C3C-46C1-9700-85E697C2A8D1}" destId="{CCCAFF32-0308-4523-A80F-4F8E0990132D}" srcOrd="11" destOrd="0" presId="urn:microsoft.com/office/officeart/2005/8/layout/hierarchy3"/>
    <dgm:cxn modelId="{8233FC50-DD86-3F47-B21C-DA3552D16B0D}" type="presParOf" srcId="{88DF1A30-7C3C-46C1-9700-85E697C2A8D1}" destId="{625C9634-E5E7-4BD8-9DC0-D1C8759CBA97}" srcOrd="12" destOrd="0" presId="urn:microsoft.com/office/officeart/2005/8/layout/hierarchy3"/>
    <dgm:cxn modelId="{C45C59A9-177A-B44C-95E4-D45E28A71584}" type="presParOf" srcId="{88DF1A30-7C3C-46C1-9700-85E697C2A8D1}" destId="{7FB76CD3-AADD-4CDD-815F-7E33EA6B43A8}" srcOrd="13" destOrd="0" presId="urn:microsoft.com/office/officeart/2005/8/layout/hierarchy3"/>
    <dgm:cxn modelId="{6659BFA5-8CBD-F246-A5AF-7BC595224999}" type="presParOf" srcId="{88DF1A30-7C3C-46C1-9700-85E697C2A8D1}" destId="{D6F7C7DC-E7F0-4C23-96A2-EC4552352BF3}" srcOrd="14" destOrd="0" presId="urn:microsoft.com/office/officeart/2005/8/layout/hierarchy3"/>
    <dgm:cxn modelId="{2F49F033-0499-BA4B-A3EE-563B71B57C6F}" type="presParOf" srcId="{88DF1A30-7C3C-46C1-9700-85E697C2A8D1}" destId="{70767BB8-B57A-41C2-94CA-587BBA02D8A1}" srcOrd="15" destOrd="0" presId="urn:microsoft.com/office/officeart/2005/8/layout/hierarchy3"/>
    <dgm:cxn modelId="{6AC04796-2A19-614E-8C32-F4EBBE822EEE}" type="presParOf" srcId="{88DF1A30-7C3C-46C1-9700-85E697C2A8D1}" destId="{18D58A0B-9AFE-4189-96C5-B95C381C4560}" srcOrd="16" destOrd="0" presId="urn:microsoft.com/office/officeart/2005/8/layout/hierarchy3"/>
    <dgm:cxn modelId="{E943DB76-8119-7B4E-8C4C-C187FAE4DC8B}" type="presParOf" srcId="{88DF1A30-7C3C-46C1-9700-85E697C2A8D1}" destId="{FC2E7453-F05D-476A-9096-018A71DA1FF8}" srcOrd="17" destOrd="0" presId="urn:microsoft.com/office/officeart/2005/8/layout/hierarchy3"/>
    <dgm:cxn modelId="{2BF23303-C771-3845-B6B6-89C829C07A0E}" type="presParOf" srcId="{88DF1A30-7C3C-46C1-9700-85E697C2A8D1}" destId="{0937CBFD-286E-4279-B76C-7C131AB50C74}" srcOrd="18" destOrd="0" presId="urn:microsoft.com/office/officeart/2005/8/layout/hierarchy3"/>
    <dgm:cxn modelId="{D9F7F3E4-08C6-FC42-8394-5F59C822E4AC}" type="presParOf" srcId="{88DF1A30-7C3C-46C1-9700-85E697C2A8D1}" destId="{36E63E46-CC24-47D7-AE3B-11A2F9F06612}" srcOrd="1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F1287C-D78E-4FC4-8265-D016E1D53585}" type="doc">
      <dgm:prSet loTypeId="urn:microsoft.com/office/officeart/2005/8/layout/vList5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it-IT"/>
        </a:p>
      </dgm:t>
    </dgm:pt>
    <dgm:pt modelId="{BE2BA13D-9BE9-4DA0-87FF-F32A9035F337}">
      <dgm:prSet/>
      <dgm:spPr/>
      <dgm:t>
        <a:bodyPr/>
        <a:lstStyle/>
        <a:p>
          <a:pPr rtl="0"/>
          <a:r>
            <a:rPr lang="en-US" dirty="0" err="1" smtClean="0"/>
            <a:t>Autosomica</a:t>
          </a:r>
          <a:r>
            <a:rPr lang="en-US" dirty="0" smtClean="0"/>
            <a:t> </a:t>
          </a:r>
          <a:r>
            <a:rPr lang="en-US" dirty="0" err="1" smtClean="0"/>
            <a:t>dominante</a:t>
          </a:r>
          <a:endParaRPr lang="it-IT" dirty="0"/>
        </a:p>
      </dgm:t>
    </dgm:pt>
    <dgm:pt modelId="{E8777A52-FA4D-4106-830F-21F9C0CCB632}" type="parTrans" cxnId="{7CA70C7D-C9A9-419C-BA4A-2C23AA5A4181}">
      <dgm:prSet/>
      <dgm:spPr/>
      <dgm:t>
        <a:bodyPr/>
        <a:lstStyle/>
        <a:p>
          <a:endParaRPr lang="it-IT"/>
        </a:p>
      </dgm:t>
    </dgm:pt>
    <dgm:pt modelId="{7843391C-15A0-4145-B5A0-37AE5C3429E2}" type="sibTrans" cxnId="{7CA70C7D-C9A9-419C-BA4A-2C23AA5A4181}">
      <dgm:prSet/>
      <dgm:spPr/>
      <dgm:t>
        <a:bodyPr/>
        <a:lstStyle/>
        <a:p>
          <a:endParaRPr lang="it-IT"/>
        </a:p>
      </dgm:t>
    </dgm:pt>
    <dgm:pt modelId="{0959D4C1-4E0F-443D-B6BD-7451897637EC}">
      <dgm:prSet/>
      <dgm:spPr/>
      <dgm:t>
        <a:bodyPr/>
        <a:lstStyle/>
        <a:p>
          <a:pPr marL="177800" indent="0" rtl="0"/>
          <a:r>
            <a:rPr lang="en-US" dirty="0" smtClean="0"/>
            <a:t>MMR mismatch repair </a:t>
          </a:r>
          <a:r>
            <a:rPr lang="en-US" dirty="0" err="1" smtClean="0"/>
            <a:t>mutazione</a:t>
          </a:r>
          <a:endParaRPr lang="it-IT" dirty="0"/>
        </a:p>
      </dgm:t>
    </dgm:pt>
    <dgm:pt modelId="{EE31E795-D574-4427-AD3B-8BDAEA49A9DA}" type="parTrans" cxnId="{7D41FC15-CEAB-46F3-BF9E-6721D2E79283}">
      <dgm:prSet/>
      <dgm:spPr/>
      <dgm:t>
        <a:bodyPr/>
        <a:lstStyle/>
        <a:p>
          <a:endParaRPr lang="it-IT"/>
        </a:p>
      </dgm:t>
    </dgm:pt>
    <dgm:pt modelId="{96E17B8E-471C-4FCC-ABBC-5D754C764A36}" type="sibTrans" cxnId="{7D41FC15-CEAB-46F3-BF9E-6721D2E79283}">
      <dgm:prSet/>
      <dgm:spPr/>
      <dgm:t>
        <a:bodyPr/>
        <a:lstStyle/>
        <a:p>
          <a:endParaRPr lang="it-IT"/>
        </a:p>
      </dgm:t>
    </dgm:pt>
    <dgm:pt modelId="{936FD430-6D06-4104-A5B0-C29F98339CC6}">
      <dgm:prSet/>
      <dgm:spPr/>
      <dgm:t>
        <a:bodyPr/>
        <a:lstStyle/>
        <a:p>
          <a:pPr marL="177800" indent="0" rtl="0"/>
          <a:r>
            <a:rPr lang="en-US" dirty="0" err="1" smtClean="0"/>
            <a:t>Instabilità</a:t>
          </a:r>
          <a:r>
            <a:rPr lang="en-US" dirty="0" smtClean="0"/>
            <a:t> </a:t>
          </a:r>
          <a:r>
            <a:rPr lang="en-US" dirty="0" err="1" smtClean="0"/>
            <a:t>genica</a:t>
          </a:r>
          <a:r>
            <a:rPr lang="en-US" dirty="0" smtClean="0"/>
            <a:t> per </a:t>
          </a:r>
          <a:r>
            <a:rPr lang="en-US" dirty="0" err="1" smtClean="0"/>
            <a:t>errore</a:t>
          </a:r>
          <a:r>
            <a:rPr lang="en-US" dirty="0" smtClean="0"/>
            <a:t> </a:t>
          </a:r>
          <a:r>
            <a:rPr lang="en-US" dirty="0" err="1" smtClean="0"/>
            <a:t>nella</a:t>
          </a:r>
          <a:r>
            <a:rPr lang="en-US" dirty="0" smtClean="0"/>
            <a:t> </a:t>
          </a:r>
          <a:r>
            <a:rPr lang="en-US" dirty="0" err="1" smtClean="0"/>
            <a:t>replicazione</a:t>
          </a:r>
          <a:r>
            <a:rPr lang="en-US" dirty="0" smtClean="0"/>
            <a:t> del DNA</a:t>
          </a:r>
          <a:endParaRPr lang="it-IT" dirty="0"/>
        </a:p>
      </dgm:t>
    </dgm:pt>
    <dgm:pt modelId="{5B19B80D-3FF5-4CE0-A6FB-7BA157AE7D52}" type="parTrans" cxnId="{80555AE3-3A35-441A-BD7F-699356988F28}">
      <dgm:prSet/>
      <dgm:spPr/>
      <dgm:t>
        <a:bodyPr/>
        <a:lstStyle/>
        <a:p>
          <a:endParaRPr lang="it-IT"/>
        </a:p>
      </dgm:t>
    </dgm:pt>
    <dgm:pt modelId="{00D8B770-CF3C-4B34-9E84-78213E142222}" type="sibTrans" cxnId="{80555AE3-3A35-441A-BD7F-699356988F28}">
      <dgm:prSet/>
      <dgm:spPr/>
      <dgm:t>
        <a:bodyPr/>
        <a:lstStyle/>
        <a:p>
          <a:endParaRPr lang="it-IT"/>
        </a:p>
      </dgm:t>
    </dgm:pt>
    <dgm:pt modelId="{BA2FE1BC-737F-4F6E-A47D-0EAE3402CE75}">
      <dgm:prSet/>
      <dgm:spPr/>
      <dgm:t>
        <a:bodyPr/>
        <a:lstStyle/>
        <a:p>
          <a:pPr marL="177800" indent="0" rtl="0"/>
          <a:r>
            <a:rPr lang="en-US" dirty="0" smtClean="0"/>
            <a:t>hMSH2 (</a:t>
          </a:r>
          <a:r>
            <a:rPr lang="en-US" dirty="0" err="1" smtClean="0"/>
            <a:t>chrom</a:t>
          </a:r>
          <a:r>
            <a:rPr lang="en-US" dirty="0" smtClean="0"/>
            <a:t> 2)</a:t>
          </a:r>
          <a:endParaRPr lang="it-IT" dirty="0"/>
        </a:p>
      </dgm:t>
    </dgm:pt>
    <dgm:pt modelId="{73515E49-C49B-47C7-B661-CC937AFF687D}" type="parTrans" cxnId="{26F343FC-4508-445A-8086-F5634C568C6E}">
      <dgm:prSet/>
      <dgm:spPr/>
      <dgm:t>
        <a:bodyPr/>
        <a:lstStyle/>
        <a:p>
          <a:endParaRPr lang="it-IT"/>
        </a:p>
      </dgm:t>
    </dgm:pt>
    <dgm:pt modelId="{13309E33-4364-43C6-A339-AB2D8EA18540}" type="sibTrans" cxnId="{26F343FC-4508-445A-8086-F5634C568C6E}">
      <dgm:prSet/>
      <dgm:spPr/>
      <dgm:t>
        <a:bodyPr/>
        <a:lstStyle/>
        <a:p>
          <a:endParaRPr lang="it-IT"/>
        </a:p>
      </dgm:t>
    </dgm:pt>
    <dgm:pt modelId="{9EF9B73E-D3CE-4430-B65D-6440AB5054A6}">
      <dgm:prSet/>
      <dgm:spPr/>
      <dgm:t>
        <a:bodyPr/>
        <a:lstStyle/>
        <a:p>
          <a:pPr marL="177800" indent="0" rtl="0"/>
          <a:r>
            <a:rPr lang="en-US" dirty="0" smtClean="0"/>
            <a:t>hMLH1 (</a:t>
          </a:r>
          <a:r>
            <a:rPr lang="en-US" dirty="0" err="1" smtClean="0"/>
            <a:t>chrom</a:t>
          </a:r>
          <a:r>
            <a:rPr lang="en-US" dirty="0" smtClean="0"/>
            <a:t> 3)</a:t>
          </a:r>
          <a:endParaRPr lang="it-IT" dirty="0"/>
        </a:p>
      </dgm:t>
    </dgm:pt>
    <dgm:pt modelId="{CBD5C695-B981-4D6F-BC5C-84D5B2F4A605}" type="parTrans" cxnId="{BF244289-523A-4054-8EB9-F4BC4CEFD78A}">
      <dgm:prSet/>
      <dgm:spPr/>
      <dgm:t>
        <a:bodyPr/>
        <a:lstStyle/>
        <a:p>
          <a:endParaRPr lang="it-IT"/>
        </a:p>
      </dgm:t>
    </dgm:pt>
    <dgm:pt modelId="{5FB287E6-783E-44AE-9FC4-9A972F907629}" type="sibTrans" cxnId="{BF244289-523A-4054-8EB9-F4BC4CEFD78A}">
      <dgm:prSet/>
      <dgm:spPr/>
      <dgm:t>
        <a:bodyPr/>
        <a:lstStyle/>
        <a:p>
          <a:endParaRPr lang="it-IT"/>
        </a:p>
      </dgm:t>
    </dgm:pt>
    <dgm:pt modelId="{8BCE291D-7812-43A9-9AE1-92B907C353E2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smtClean="0"/>
            <a:t>Carcinoma del colon non associato a poliposi: mediana 45.2 anni</a:t>
          </a:r>
          <a:endParaRPr lang="it-IT"/>
        </a:p>
      </dgm:t>
    </dgm:pt>
    <dgm:pt modelId="{B3C0AE64-45C9-4F8E-8EF9-11220727F101}" type="parTrans" cxnId="{FE506122-6D48-47DC-BA10-92CDCB9262EB}">
      <dgm:prSet/>
      <dgm:spPr/>
      <dgm:t>
        <a:bodyPr/>
        <a:lstStyle/>
        <a:p>
          <a:endParaRPr lang="it-IT"/>
        </a:p>
      </dgm:t>
    </dgm:pt>
    <dgm:pt modelId="{3459CD6E-9642-4FA1-AE6D-3E93D60D7DC8}" type="sibTrans" cxnId="{FE506122-6D48-47DC-BA10-92CDCB9262EB}">
      <dgm:prSet/>
      <dgm:spPr/>
      <dgm:t>
        <a:bodyPr/>
        <a:lstStyle/>
        <a:p>
          <a:endParaRPr lang="it-IT"/>
        </a:p>
      </dgm:t>
    </dgm:pt>
    <dgm:pt modelId="{68761C99-5968-49ED-8D02-62AAB4C3BEA4}">
      <dgm:prSet/>
      <dgm:spPr/>
      <dgm:t>
        <a:bodyPr/>
        <a:lstStyle/>
        <a:p>
          <a:pPr rtl="0"/>
          <a:r>
            <a:rPr lang="en-US" dirty="0" err="1" smtClean="0"/>
            <a:t>Cancro</a:t>
          </a:r>
          <a:r>
            <a:rPr lang="en-US" dirty="0" smtClean="0"/>
            <a:t> </a:t>
          </a:r>
          <a:r>
            <a:rPr lang="en-US" dirty="0" err="1" smtClean="0"/>
            <a:t>dell’endometrio</a:t>
          </a:r>
          <a:r>
            <a:rPr lang="en-US" dirty="0" smtClean="0"/>
            <a:t>: </a:t>
          </a:r>
          <a:r>
            <a:rPr lang="en-US" dirty="0" err="1" smtClean="0"/>
            <a:t>seconda</a:t>
          </a:r>
          <a:r>
            <a:rPr lang="en-US" dirty="0" smtClean="0"/>
            <a:t> </a:t>
          </a:r>
          <a:r>
            <a:rPr lang="en-US" dirty="0" err="1" smtClean="0"/>
            <a:t>neoplasia</a:t>
          </a:r>
          <a:r>
            <a:rPr lang="en-US" dirty="0" smtClean="0"/>
            <a:t> per </a:t>
          </a:r>
          <a:r>
            <a:rPr lang="en-US" dirty="0" err="1" smtClean="0"/>
            <a:t>incidenza</a:t>
          </a:r>
          <a:endParaRPr lang="it-IT" dirty="0"/>
        </a:p>
      </dgm:t>
    </dgm:pt>
    <dgm:pt modelId="{E892E442-CFAA-475F-AE0D-475E66F1A430}" type="parTrans" cxnId="{E4650328-59D5-40DA-A24D-F81180E141BC}">
      <dgm:prSet/>
      <dgm:spPr/>
      <dgm:t>
        <a:bodyPr/>
        <a:lstStyle/>
        <a:p>
          <a:endParaRPr lang="it-IT"/>
        </a:p>
      </dgm:t>
    </dgm:pt>
    <dgm:pt modelId="{3B25FBEF-959F-426E-BB51-8773768F18A4}" type="sibTrans" cxnId="{E4650328-59D5-40DA-A24D-F81180E141BC}">
      <dgm:prSet/>
      <dgm:spPr/>
      <dgm:t>
        <a:bodyPr/>
        <a:lstStyle/>
        <a:p>
          <a:endParaRPr lang="it-IT"/>
        </a:p>
      </dgm:t>
    </dgm:pt>
    <dgm:pt modelId="{56A9F2F7-AE19-49AF-8317-584888CB9F7C}">
      <dgm:prSet/>
      <dgm:spPr/>
      <dgm:t>
        <a:bodyPr/>
        <a:lstStyle/>
        <a:p>
          <a:pPr rtl="0"/>
          <a:r>
            <a:rPr lang="en-US" dirty="0" smtClean="0"/>
            <a:t>20% di </a:t>
          </a:r>
          <a:r>
            <a:rPr lang="en-US" dirty="0" err="1" smtClean="0"/>
            <a:t>rischio</a:t>
          </a:r>
          <a:r>
            <a:rPr lang="en-US" dirty="0" smtClean="0"/>
            <a:t> </a:t>
          </a:r>
          <a:r>
            <a:rPr lang="en-US" dirty="0" err="1" smtClean="0"/>
            <a:t>cumulativo</a:t>
          </a:r>
          <a:r>
            <a:rPr lang="en-US" dirty="0" smtClean="0"/>
            <a:t> prima </a:t>
          </a:r>
          <a:r>
            <a:rPr lang="en-US" dirty="0" err="1" smtClean="0"/>
            <a:t>dei</a:t>
          </a:r>
          <a:r>
            <a:rPr lang="en-US" dirty="0" smtClean="0"/>
            <a:t> 70 </a:t>
          </a:r>
          <a:r>
            <a:rPr lang="en-US" dirty="0" err="1" smtClean="0"/>
            <a:t>anni</a:t>
          </a:r>
          <a:r>
            <a:rPr lang="en-US" dirty="0" smtClean="0"/>
            <a:t> </a:t>
          </a:r>
          <a:endParaRPr lang="it-IT" dirty="0"/>
        </a:p>
      </dgm:t>
    </dgm:pt>
    <dgm:pt modelId="{17DC362F-8C5E-46F0-9CEC-77EF41A2A5C9}" type="parTrans" cxnId="{1D09FA6A-F451-47B4-B124-8D8262C994AA}">
      <dgm:prSet/>
      <dgm:spPr/>
      <dgm:t>
        <a:bodyPr/>
        <a:lstStyle/>
        <a:p>
          <a:endParaRPr lang="it-IT"/>
        </a:p>
      </dgm:t>
    </dgm:pt>
    <dgm:pt modelId="{7B7E18ED-8DF1-49D5-92C2-89659B390317}" type="sibTrans" cxnId="{1D09FA6A-F451-47B4-B124-8D8262C994AA}">
      <dgm:prSet/>
      <dgm:spPr/>
      <dgm:t>
        <a:bodyPr/>
        <a:lstStyle/>
        <a:p>
          <a:endParaRPr lang="it-IT"/>
        </a:p>
      </dgm:t>
    </dgm:pt>
    <dgm:pt modelId="{DAB00E96-6DA2-4C9D-A240-A65717FD115C}">
      <dgm:prSet/>
      <dgm:spPr/>
      <dgm:t>
        <a:bodyPr/>
        <a:lstStyle/>
        <a:p>
          <a:pPr rtl="0"/>
          <a:r>
            <a:rPr lang="en-US" dirty="0" err="1" smtClean="0"/>
            <a:t>Casi</a:t>
          </a:r>
          <a:r>
            <a:rPr lang="en-US" dirty="0" smtClean="0"/>
            <a:t> </a:t>
          </a:r>
          <a:r>
            <a:rPr lang="en-US" dirty="0" err="1" smtClean="0"/>
            <a:t>sporadici</a:t>
          </a:r>
          <a:r>
            <a:rPr lang="en-US" dirty="0" smtClean="0"/>
            <a:t> in </a:t>
          </a:r>
          <a:r>
            <a:rPr lang="en-US" dirty="0" err="1" smtClean="0"/>
            <a:t>giovane</a:t>
          </a:r>
          <a:r>
            <a:rPr lang="en-US" dirty="0" smtClean="0"/>
            <a:t> </a:t>
          </a:r>
          <a:r>
            <a:rPr lang="en-US" dirty="0" err="1" smtClean="0"/>
            <a:t>età</a:t>
          </a:r>
          <a:endParaRPr lang="it-IT" dirty="0"/>
        </a:p>
      </dgm:t>
    </dgm:pt>
    <dgm:pt modelId="{3ADAD400-1712-4D4E-8242-16EAAC2B5C68}" type="parTrans" cxnId="{15848C64-D9CA-4DEF-A7C7-C1D0764AFF95}">
      <dgm:prSet/>
      <dgm:spPr/>
      <dgm:t>
        <a:bodyPr/>
        <a:lstStyle/>
        <a:p>
          <a:endParaRPr lang="it-IT"/>
        </a:p>
      </dgm:t>
    </dgm:pt>
    <dgm:pt modelId="{B965587E-408E-4CED-B1C5-47C5EC16E6A1}" type="sibTrans" cxnId="{15848C64-D9CA-4DEF-A7C7-C1D0764AFF95}">
      <dgm:prSet/>
      <dgm:spPr/>
      <dgm:t>
        <a:bodyPr/>
        <a:lstStyle/>
        <a:p>
          <a:endParaRPr lang="it-IT"/>
        </a:p>
      </dgm:t>
    </dgm:pt>
    <dgm:pt modelId="{42EEE391-F3BB-4F9D-9787-1AA20037A493}">
      <dgm:prSet/>
      <dgm:spPr/>
      <dgm:t>
        <a:bodyPr/>
        <a:lstStyle/>
        <a:p>
          <a:pPr rtl="0"/>
          <a:r>
            <a:rPr lang="en-US" dirty="0" err="1" smtClean="0"/>
            <a:t>Altri</a:t>
          </a:r>
          <a:r>
            <a:rPr lang="en-US" dirty="0" smtClean="0"/>
            <a:t>: </a:t>
          </a:r>
          <a:r>
            <a:rPr lang="en-US" dirty="0" err="1" smtClean="0"/>
            <a:t>ovaio</a:t>
          </a:r>
          <a:r>
            <a:rPr lang="en-US" dirty="0" smtClean="0"/>
            <a:t> (3.5-8 fold), </a:t>
          </a:r>
          <a:r>
            <a:rPr lang="en-US" dirty="0" err="1" smtClean="0"/>
            <a:t>stomaco,piccolo</a:t>
          </a:r>
          <a:r>
            <a:rPr lang="en-US" dirty="0" smtClean="0"/>
            <a:t> </a:t>
          </a:r>
          <a:r>
            <a:rPr lang="en-US" dirty="0" err="1" smtClean="0"/>
            <a:t>intestino</a:t>
          </a:r>
          <a:r>
            <a:rPr lang="en-US" dirty="0" smtClean="0"/>
            <a:t>, pancreas, vie </a:t>
          </a:r>
          <a:r>
            <a:rPr lang="en-US" dirty="0" err="1" smtClean="0"/>
            <a:t>biliari</a:t>
          </a:r>
          <a:r>
            <a:rPr lang="en-US" dirty="0" smtClean="0"/>
            <a:t>.</a:t>
          </a:r>
          <a:endParaRPr lang="it-IT" dirty="0"/>
        </a:p>
      </dgm:t>
    </dgm:pt>
    <dgm:pt modelId="{1575D3B3-7A73-4F24-BA09-14AB88D9E8C9}" type="parTrans" cxnId="{A75464E4-F38F-436F-A7D4-46FB28AAE663}">
      <dgm:prSet/>
      <dgm:spPr/>
      <dgm:t>
        <a:bodyPr/>
        <a:lstStyle/>
        <a:p>
          <a:endParaRPr lang="it-IT"/>
        </a:p>
      </dgm:t>
    </dgm:pt>
    <dgm:pt modelId="{2536AE3B-3D2D-497F-83D5-FDCB233C26F1}" type="sibTrans" cxnId="{A75464E4-F38F-436F-A7D4-46FB28AAE663}">
      <dgm:prSet/>
      <dgm:spPr/>
      <dgm:t>
        <a:bodyPr/>
        <a:lstStyle/>
        <a:p>
          <a:endParaRPr lang="it-IT"/>
        </a:p>
      </dgm:t>
    </dgm:pt>
    <dgm:pt modelId="{685B46BC-54DF-4442-9313-2AAA52A22AE7}" type="pres">
      <dgm:prSet presAssocID="{75F1287C-D78E-4FC4-8265-D016E1D535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1DBA575-8CB5-439C-8532-D964B708477D}" type="pres">
      <dgm:prSet presAssocID="{BE2BA13D-9BE9-4DA0-87FF-F32A9035F337}" presName="linNode" presStyleCnt="0"/>
      <dgm:spPr/>
    </dgm:pt>
    <dgm:pt modelId="{06DBC383-BA3E-43AF-99F8-1B6FFD73A680}" type="pres">
      <dgm:prSet presAssocID="{BE2BA13D-9BE9-4DA0-87FF-F32A9035F337}" presName="parentText" presStyleLbl="node1" presStyleIdx="0" presStyleCnt="3" custScaleY="8288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DFC3D5C-2382-4CD1-8F67-39E84DDC9D9D}" type="pres">
      <dgm:prSet presAssocID="{BE2BA13D-9BE9-4DA0-87FF-F32A9035F337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8D36C3-B56A-49C9-B83E-4C8D8E36B20C}" type="pres">
      <dgm:prSet presAssocID="{7843391C-15A0-4145-B5A0-37AE5C3429E2}" presName="sp" presStyleCnt="0"/>
      <dgm:spPr/>
    </dgm:pt>
    <dgm:pt modelId="{F1006A07-E11A-48E2-A7CF-A54B56E87975}" type="pres">
      <dgm:prSet presAssocID="{8BCE291D-7812-43A9-9AE1-92B907C353E2}" presName="linNode" presStyleCnt="0"/>
      <dgm:spPr/>
    </dgm:pt>
    <dgm:pt modelId="{8D1EF36C-26DD-40CB-A4F6-70B03F3C680B}" type="pres">
      <dgm:prSet presAssocID="{8BCE291D-7812-43A9-9AE1-92B907C353E2}" presName="parentText" presStyleLbl="node1" presStyleIdx="1" presStyleCnt="3" custScaleY="7944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2A2D198-48E0-4EE7-BCAA-6484FC72DF5B}" type="pres">
      <dgm:prSet presAssocID="{3459CD6E-9642-4FA1-AE6D-3E93D60D7DC8}" presName="sp" presStyleCnt="0"/>
      <dgm:spPr/>
    </dgm:pt>
    <dgm:pt modelId="{6FA52DCE-3223-48D6-B630-30F08B9995DE}" type="pres">
      <dgm:prSet presAssocID="{68761C99-5968-49ED-8D02-62AAB4C3BEA4}" presName="linNode" presStyleCnt="0"/>
      <dgm:spPr/>
    </dgm:pt>
    <dgm:pt modelId="{C091D69C-9D16-414F-B1FC-2D2D8CE82EED}" type="pres">
      <dgm:prSet presAssocID="{68761C99-5968-49ED-8D02-62AAB4C3BEA4}" presName="parentText" presStyleLbl="node1" presStyleIdx="2" presStyleCnt="3" custScaleY="10025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971CC6-44C9-491B-8955-98C72C80C646}" type="pres">
      <dgm:prSet presAssocID="{68761C99-5968-49ED-8D02-62AAB4C3BEA4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6F343FC-4508-445A-8086-F5634C568C6E}" srcId="{BE2BA13D-9BE9-4DA0-87FF-F32A9035F337}" destId="{BA2FE1BC-737F-4F6E-A47D-0EAE3402CE75}" srcOrd="1" destOrd="0" parTransId="{73515E49-C49B-47C7-B661-CC937AFF687D}" sibTransId="{13309E33-4364-43C6-A339-AB2D8EA18540}"/>
    <dgm:cxn modelId="{A75464E4-F38F-436F-A7D4-46FB28AAE663}" srcId="{68761C99-5968-49ED-8D02-62AAB4C3BEA4}" destId="{42EEE391-F3BB-4F9D-9787-1AA20037A493}" srcOrd="2" destOrd="0" parTransId="{1575D3B3-7A73-4F24-BA09-14AB88D9E8C9}" sibTransId="{2536AE3B-3D2D-497F-83D5-FDCB233C26F1}"/>
    <dgm:cxn modelId="{E4650328-59D5-40DA-A24D-F81180E141BC}" srcId="{75F1287C-D78E-4FC4-8265-D016E1D53585}" destId="{68761C99-5968-49ED-8D02-62AAB4C3BEA4}" srcOrd="2" destOrd="0" parTransId="{E892E442-CFAA-475F-AE0D-475E66F1A430}" sibTransId="{3B25FBEF-959F-426E-BB51-8773768F18A4}"/>
    <dgm:cxn modelId="{F6974396-CF92-8541-8E1C-0406EED42F7A}" type="presOf" srcId="{0959D4C1-4E0F-443D-B6BD-7451897637EC}" destId="{5DFC3D5C-2382-4CD1-8F67-39E84DDC9D9D}" srcOrd="0" destOrd="0" presId="urn:microsoft.com/office/officeart/2005/8/layout/vList5"/>
    <dgm:cxn modelId="{7D41FC15-CEAB-46F3-BF9E-6721D2E79283}" srcId="{BE2BA13D-9BE9-4DA0-87FF-F32A9035F337}" destId="{0959D4C1-4E0F-443D-B6BD-7451897637EC}" srcOrd="0" destOrd="0" parTransId="{EE31E795-D574-4427-AD3B-8BDAEA49A9DA}" sibTransId="{96E17B8E-471C-4FCC-ABBC-5D754C764A36}"/>
    <dgm:cxn modelId="{46F97628-97A0-7148-9A36-180DC41ED27C}" type="presOf" srcId="{75F1287C-D78E-4FC4-8265-D016E1D53585}" destId="{685B46BC-54DF-4442-9313-2AAA52A22AE7}" srcOrd="0" destOrd="0" presId="urn:microsoft.com/office/officeart/2005/8/layout/vList5"/>
    <dgm:cxn modelId="{731ECBF2-9413-1340-9602-B69779DFA6E9}" type="presOf" srcId="{56A9F2F7-AE19-49AF-8317-584888CB9F7C}" destId="{95971CC6-44C9-491B-8955-98C72C80C646}" srcOrd="0" destOrd="0" presId="urn:microsoft.com/office/officeart/2005/8/layout/vList5"/>
    <dgm:cxn modelId="{1CCFEDF5-0D48-0E4C-85BE-6907D4FB1D23}" type="presOf" srcId="{8BCE291D-7812-43A9-9AE1-92B907C353E2}" destId="{8D1EF36C-26DD-40CB-A4F6-70B03F3C680B}" srcOrd="0" destOrd="0" presId="urn:microsoft.com/office/officeart/2005/8/layout/vList5"/>
    <dgm:cxn modelId="{8DB859F9-31C2-FF49-BA85-070FCD19B435}" type="presOf" srcId="{DAB00E96-6DA2-4C9D-A240-A65717FD115C}" destId="{95971CC6-44C9-491B-8955-98C72C80C646}" srcOrd="0" destOrd="1" presId="urn:microsoft.com/office/officeart/2005/8/layout/vList5"/>
    <dgm:cxn modelId="{CBABF2B3-5E2D-144C-884A-B7BFCB076F9A}" type="presOf" srcId="{936FD430-6D06-4104-A5B0-C29F98339CC6}" destId="{5DFC3D5C-2382-4CD1-8F67-39E84DDC9D9D}" srcOrd="0" destOrd="1" presId="urn:microsoft.com/office/officeart/2005/8/layout/vList5"/>
    <dgm:cxn modelId="{7CA70C7D-C9A9-419C-BA4A-2C23AA5A4181}" srcId="{75F1287C-D78E-4FC4-8265-D016E1D53585}" destId="{BE2BA13D-9BE9-4DA0-87FF-F32A9035F337}" srcOrd="0" destOrd="0" parTransId="{E8777A52-FA4D-4106-830F-21F9C0CCB632}" sibTransId="{7843391C-15A0-4145-B5A0-37AE5C3429E2}"/>
    <dgm:cxn modelId="{FE506122-6D48-47DC-BA10-92CDCB9262EB}" srcId="{75F1287C-D78E-4FC4-8265-D016E1D53585}" destId="{8BCE291D-7812-43A9-9AE1-92B907C353E2}" srcOrd="1" destOrd="0" parTransId="{B3C0AE64-45C9-4F8E-8EF9-11220727F101}" sibTransId="{3459CD6E-9642-4FA1-AE6D-3E93D60D7DC8}"/>
    <dgm:cxn modelId="{15848C64-D9CA-4DEF-A7C7-C1D0764AFF95}" srcId="{68761C99-5968-49ED-8D02-62AAB4C3BEA4}" destId="{DAB00E96-6DA2-4C9D-A240-A65717FD115C}" srcOrd="1" destOrd="0" parTransId="{3ADAD400-1712-4D4E-8242-16EAAC2B5C68}" sibTransId="{B965587E-408E-4CED-B1C5-47C5EC16E6A1}"/>
    <dgm:cxn modelId="{80555AE3-3A35-441A-BD7F-699356988F28}" srcId="{0959D4C1-4E0F-443D-B6BD-7451897637EC}" destId="{936FD430-6D06-4104-A5B0-C29F98339CC6}" srcOrd="0" destOrd="0" parTransId="{5B19B80D-3FF5-4CE0-A6FB-7BA157AE7D52}" sibTransId="{00D8B770-CF3C-4B34-9E84-78213E142222}"/>
    <dgm:cxn modelId="{BF244289-523A-4054-8EB9-F4BC4CEFD78A}" srcId="{BE2BA13D-9BE9-4DA0-87FF-F32A9035F337}" destId="{9EF9B73E-D3CE-4430-B65D-6440AB5054A6}" srcOrd="2" destOrd="0" parTransId="{CBD5C695-B981-4D6F-BC5C-84D5B2F4A605}" sibTransId="{5FB287E6-783E-44AE-9FC4-9A972F907629}"/>
    <dgm:cxn modelId="{1D09FA6A-F451-47B4-B124-8D8262C994AA}" srcId="{68761C99-5968-49ED-8D02-62AAB4C3BEA4}" destId="{56A9F2F7-AE19-49AF-8317-584888CB9F7C}" srcOrd="0" destOrd="0" parTransId="{17DC362F-8C5E-46F0-9CEC-77EF41A2A5C9}" sibTransId="{7B7E18ED-8DF1-49D5-92C2-89659B390317}"/>
    <dgm:cxn modelId="{94DB7D8E-BD38-A543-8BB2-E0F2002C89CE}" type="presOf" srcId="{BE2BA13D-9BE9-4DA0-87FF-F32A9035F337}" destId="{06DBC383-BA3E-43AF-99F8-1B6FFD73A680}" srcOrd="0" destOrd="0" presId="urn:microsoft.com/office/officeart/2005/8/layout/vList5"/>
    <dgm:cxn modelId="{B09F3379-6601-D54E-98CE-CFD3A2039F05}" type="presOf" srcId="{9EF9B73E-D3CE-4430-B65D-6440AB5054A6}" destId="{5DFC3D5C-2382-4CD1-8F67-39E84DDC9D9D}" srcOrd="0" destOrd="3" presId="urn:microsoft.com/office/officeart/2005/8/layout/vList5"/>
    <dgm:cxn modelId="{5E5B1B45-9F6A-CA45-A91E-B738CA6BA89E}" type="presOf" srcId="{BA2FE1BC-737F-4F6E-A47D-0EAE3402CE75}" destId="{5DFC3D5C-2382-4CD1-8F67-39E84DDC9D9D}" srcOrd="0" destOrd="2" presId="urn:microsoft.com/office/officeart/2005/8/layout/vList5"/>
    <dgm:cxn modelId="{5283BC6A-4764-8D4C-85B9-6D0A29D56CAE}" type="presOf" srcId="{68761C99-5968-49ED-8D02-62AAB4C3BEA4}" destId="{C091D69C-9D16-414F-B1FC-2D2D8CE82EED}" srcOrd="0" destOrd="0" presId="urn:microsoft.com/office/officeart/2005/8/layout/vList5"/>
    <dgm:cxn modelId="{206F77EA-AFC5-E343-837F-F80E9EE82EA6}" type="presOf" srcId="{42EEE391-F3BB-4F9D-9787-1AA20037A493}" destId="{95971CC6-44C9-491B-8955-98C72C80C646}" srcOrd="0" destOrd="2" presId="urn:microsoft.com/office/officeart/2005/8/layout/vList5"/>
    <dgm:cxn modelId="{3FC6372B-F537-674E-AC13-FB833C1F1C9F}" type="presParOf" srcId="{685B46BC-54DF-4442-9313-2AAA52A22AE7}" destId="{91DBA575-8CB5-439C-8532-D964B708477D}" srcOrd="0" destOrd="0" presId="urn:microsoft.com/office/officeart/2005/8/layout/vList5"/>
    <dgm:cxn modelId="{0A98BF05-1845-814C-90C7-C0AF5EA0E335}" type="presParOf" srcId="{91DBA575-8CB5-439C-8532-D964B708477D}" destId="{06DBC383-BA3E-43AF-99F8-1B6FFD73A680}" srcOrd="0" destOrd="0" presId="urn:microsoft.com/office/officeart/2005/8/layout/vList5"/>
    <dgm:cxn modelId="{442037FA-07E8-6148-9B01-CE14EFAC2675}" type="presParOf" srcId="{91DBA575-8CB5-439C-8532-D964B708477D}" destId="{5DFC3D5C-2382-4CD1-8F67-39E84DDC9D9D}" srcOrd="1" destOrd="0" presId="urn:microsoft.com/office/officeart/2005/8/layout/vList5"/>
    <dgm:cxn modelId="{5364EBB5-F512-FE4D-B4A5-3D93DC29360F}" type="presParOf" srcId="{685B46BC-54DF-4442-9313-2AAA52A22AE7}" destId="{9D8D36C3-B56A-49C9-B83E-4C8D8E36B20C}" srcOrd="1" destOrd="0" presId="urn:microsoft.com/office/officeart/2005/8/layout/vList5"/>
    <dgm:cxn modelId="{7F15634F-FE6A-8F4F-AEF9-C1E49B625CAF}" type="presParOf" srcId="{685B46BC-54DF-4442-9313-2AAA52A22AE7}" destId="{F1006A07-E11A-48E2-A7CF-A54B56E87975}" srcOrd="2" destOrd="0" presId="urn:microsoft.com/office/officeart/2005/8/layout/vList5"/>
    <dgm:cxn modelId="{7C451D9C-F4C4-8C4B-8E84-1C0FEBB1A3CE}" type="presParOf" srcId="{F1006A07-E11A-48E2-A7CF-A54B56E87975}" destId="{8D1EF36C-26DD-40CB-A4F6-70B03F3C680B}" srcOrd="0" destOrd="0" presId="urn:microsoft.com/office/officeart/2005/8/layout/vList5"/>
    <dgm:cxn modelId="{154E7B8B-3ADD-DC43-80BC-CAECB3D3FFFF}" type="presParOf" srcId="{685B46BC-54DF-4442-9313-2AAA52A22AE7}" destId="{B2A2D198-48E0-4EE7-BCAA-6484FC72DF5B}" srcOrd="3" destOrd="0" presId="urn:microsoft.com/office/officeart/2005/8/layout/vList5"/>
    <dgm:cxn modelId="{E213CD0F-04F7-4547-BBE3-0ADFFAF98ECE}" type="presParOf" srcId="{685B46BC-54DF-4442-9313-2AAA52A22AE7}" destId="{6FA52DCE-3223-48D6-B630-30F08B9995DE}" srcOrd="4" destOrd="0" presId="urn:microsoft.com/office/officeart/2005/8/layout/vList5"/>
    <dgm:cxn modelId="{0A28F4B8-C2F2-5E4F-B224-A9E871D82FC9}" type="presParOf" srcId="{6FA52DCE-3223-48D6-B630-30F08B9995DE}" destId="{C091D69C-9D16-414F-B1FC-2D2D8CE82EED}" srcOrd="0" destOrd="0" presId="urn:microsoft.com/office/officeart/2005/8/layout/vList5"/>
    <dgm:cxn modelId="{B119C6A1-DD80-524A-BD90-561003FD391A}" type="presParOf" srcId="{6FA52DCE-3223-48D6-B630-30F08B9995DE}" destId="{95971CC6-44C9-491B-8955-98C72C80C6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9125C8-E1D1-420B-967A-77CDC0D2CE28}" type="doc">
      <dgm:prSet loTypeId="urn:microsoft.com/office/officeart/2005/8/layout/list1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it-IT"/>
        </a:p>
      </dgm:t>
    </dgm:pt>
    <dgm:pt modelId="{87FC47E0-290C-4409-BBF7-ADF260D5FCCF}">
      <dgm:prSet custT="1"/>
      <dgm:spPr/>
      <dgm:t>
        <a:bodyPr/>
        <a:lstStyle/>
        <a:p>
          <a:pPr rtl="0"/>
          <a:r>
            <a: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LA NEOPLASIA SI PRESENTA</a:t>
          </a:r>
          <a:r>
            <a:rPr lang="it-IT" sz="2800" dirty="0" smtClean="0">
              <a:latin typeface="Arial Narrow" panose="020B0606020202030204" pitchFamily="34" charset="0"/>
            </a:rPr>
            <a:t>: </a:t>
          </a:r>
          <a:endParaRPr lang="it-IT" sz="2800" dirty="0">
            <a:latin typeface="Arial Narrow" panose="020B0606020202030204" pitchFamily="34" charset="0"/>
          </a:endParaRPr>
        </a:p>
      </dgm:t>
    </dgm:pt>
    <dgm:pt modelId="{FAD0FA2C-8F0B-4608-B6E8-CCC5FE66E3AC}" type="parTrans" cxnId="{796174B6-EA67-4734-80A0-6CB96403C482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AFB25751-9A0C-4F21-9CF4-83B976C3B3B9}" type="sibTrans" cxnId="{796174B6-EA67-4734-80A0-6CB96403C482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EBF29618-8AAE-46F3-87B1-22E917C42C7E}">
      <dgm:prSet custT="1"/>
      <dgm:spPr/>
      <dgm:t>
        <a:bodyPr/>
        <a:lstStyle/>
        <a:p>
          <a:pPr rtl="0"/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A) </a:t>
          </a:r>
          <a:r>
            <a:rPr lang="it-IT" sz="22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FORMA CIRCOSCRITTA</a:t>
          </a:r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: formazione polipoide o più raramente come un’ ulcerazione o un rilievo nodulare </a:t>
          </a:r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CF4787C-7181-4D4B-AA2F-6240EE1DF95C}" type="parTrans" cxnId="{70761DE1-90AA-45B0-B2DE-50D8F7C04D9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7C8F636A-991F-4B80-8ABD-282B1CD0BADD}" type="sibTrans" cxnId="{70761DE1-90AA-45B0-B2DE-50D8F7C04D9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AD62B735-73BC-41CC-97D9-964517D8A401}">
      <dgm:prSet custT="1"/>
      <dgm:spPr/>
      <dgm:t>
        <a:bodyPr/>
        <a:lstStyle/>
        <a:p>
          <a:pPr rtl="0"/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B) </a:t>
          </a:r>
          <a:r>
            <a:rPr lang="it-IT" sz="22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FORMA DIFFUSA</a:t>
          </a:r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: occupa solitamente gran parte della cavità uterina ed è riconducibile sia all’estensione progressiva di una forma circoscritta che ad un tumore multicentrico fin dall’origine. Dal punto di vista macroscopico di solito l’utero si presenta di volume aumentato e di consistenza diminuita, tuttavia può apparire del tutto normale. </a:t>
          </a:r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0BE1918-C27D-4CA3-B6C5-3CB4F59303B6}" type="parTrans" cxnId="{E11BB2E4-E4BA-4997-A5DD-4CEF87B527C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D949DC7B-3F34-47A2-AE24-7A974F281D5B}" type="sibTrans" cxnId="{E11BB2E4-E4BA-4997-A5DD-4CEF87B527C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A18AD21B-6D3F-44B7-A7DF-CE4FDB8D7BBC}">
      <dgm:prSet custT="1"/>
      <dgm:spPr/>
      <dgm:t>
        <a:bodyPr/>
        <a:lstStyle/>
        <a:p>
          <a:pPr rtl="0"/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B8F71B8-A623-4519-B55D-5799EFD1E7D5}" type="parTrans" cxnId="{8B01D57F-8E00-43F6-B2E4-4A2E2CE84AE6}">
      <dgm:prSet/>
      <dgm:spPr/>
      <dgm:t>
        <a:bodyPr/>
        <a:lstStyle/>
        <a:p>
          <a:endParaRPr lang="it-IT"/>
        </a:p>
      </dgm:t>
    </dgm:pt>
    <dgm:pt modelId="{72404395-9E37-411C-B310-C17147A2EBB3}" type="sibTrans" cxnId="{8B01D57F-8E00-43F6-B2E4-4A2E2CE84AE6}">
      <dgm:prSet/>
      <dgm:spPr/>
      <dgm:t>
        <a:bodyPr/>
        <a:lstStyle/>
        <a:p>
          <a:endParaRPr lang="it-IT"/>
        </a:p>
      </dgm:t>
    </dgm:pt>
    <dgm:pt modelId="{7AA9BE6D-2BDA-4175-AD91-8C59FD236603}" type="pres">
      <dgm:prSet presAssocID="{DD9125C8-E1D1-420B-967A-77CDC0D2CE2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9262822-EBE6-4962-B8DC-EBCCE8FC367A}" type="pres">
      <dgm:prSet presAssocID="{87FC47E0-290C-4409-BBF7-ADF260D5FCCF}" presName="parentLin" presStyleCnt="0"/>
      <dgm:spPr/>
    </dgm:pt>
    <dgm:pt modelId="{21CEECD6-DAB5-4555-95B9-F6CE52A99783}" type="pres">
      <dgm:prSet presAssocID="{87FC47E0-290C-4409-BBF7-ADF260D5FCCF}" presName="parentLeftMargin" presStyleLbl="node1" presStyleIdx="0" presStyleCnt="1"/>
      <dgm:spPr/>
      <dgm:t>
        <a:bodyPr/>
        <a:lstStyle/>
        <a:p>
          <a:endParaRPr lang="it-IT"/>
        </a:p>
      </dgm:t>
    </dgm:pt>
    <dgm:pt modelId="{73C5E133-047F-4C06-9FB9-3A5B63B8004F}" type="pres">
      <dgm:prSet presAssocID="{87FC47E0-290C-4409-BBF7-ADF260D5FCCF}" presName="parentText" presStyleLbl="node1" presStyleIdx="0" presStyleCnt="1" custScaleY="59226" custLinFactNeighborY="-205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C5E7C73-ED2F-430B-BEB4-4C79AD3BFAC0}" type="pres">
      <dgm:prSet presAssocID="{87FC47E0-290C-4409-BBF7-ADF260D5FCCF}" presName="negativeSpace" presStyleCnt="0"/>
      <dgm:spPr/>
    </dgm:pt>
    <dgm:pt modelId="{1EF8367E-1D2C-4371-8370-1C7378E1A302}" type="pres">
      <dgm:prSet presAssocID="{87FC47E0-290C-4409-BBF7-ADF260D5FCCF}" presName="childText" presStyleLbl="conFgAcc1" presStyleIdx="0" presStyleCnt="1" custScaleY="963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96174B6-EA67-4734-80A0-6CB96403C482}" srcId="{DD9125C8-E1D1-420B-967A-77CDC0D2CE28}" destId="{87FC47E0-290C-4409-BBF7-ADF260D5FCCF}" srcOrd="0" destOrd="0" parTransId="{FAD0FA2C-8F0B-4608-B6E8-CCC5FE66E3AC}" sibTransId="{AFB25751-9A0C-4F21-9CF4-83B976C3B3B9}"/>
    <dgm:cxn modelId="{7B530B57-A6DF-0649-A406-A9C333E410EB}" type="presOf" srcId="{EBF29618-8AAE-46F3-87B1-22E917C42C7E}" destId="{1EF8367E-1D2C-4371-8370-1C7378E1A302}" srcOrd="0" destOrd="0" presId="urn:microsoft.com/office/officeart/2005/8/layout/list1"/>
    <dgm:cxn modelId="{12632C95-F886-6E46-8952-9533F925E3B0}" type="presOf" srcId="{AD62B735-73BC-41CC-97D9-964517D8A401}" destId="{1EF8367E-1D2C-4371-8370-1C7378E1A302}" srcOrd="0" destOrd="2" presId="urn:microsoft.com/office/officeart/2005/8/layout/list1"/>
    <dgm:cxn modelId="{25063F8E-F01E-FD40-8E19-029B805252E7}" type="presOf" srcId="{A18AD21B-6D3F-44B7-A7DF-CE4FDB8D7BBC}" destId="{1EF8367E-1D2C-4371-8370-1C7378E1A302}" srcOrd="0" destOrd="1" presId="urn:microsoft.com/office/officeart/2005/8/layout/list1"/>
    <dgm:cxn modelId="{4C976978-321D-314A-BDE2-2A31C8FC3CC3}" type="presOf" srcId="{87FC47E0-290C-4409-BBF7-ADF260D5FCCF}" destId="{21CEECD6-DAB5-4555-95B9-F6CE52A99783}" srcOrd="0" destOrd="0" presId="urn:microsoft.com/office/officeart/2005/8/layout/list1"/>
    <dgm:cxn modelId="{70761DE1-90AA-45B0-B2DE-50D8F7C04D9F}" srcId="{87FC47E0-290C-4409-BBF7-ADF260D5FCCF}" destId="{EBF29618-8AAE-46F3-87B1-22E917C42C7E}" srcOrd="0" destOrd="0" parTransId="{6CF4787C-7181-4D4B-AA2F-6240EE1DF95C}" sibTransId="{7C8F636A-991F-4B80-8ABD-282B1CD0BADD}"/>
    <dgm:cxn modelId="{CB51D4A0-C317-F341-BABF-B12BB5EB3017}" type="presOf" srcId="{DD9125C8-E1D1-420B-967A-77CDC0D2CE28}" destId="{7AA9BE6D-2BDA-4175-AD91-8C59FD236603}" srcOrd="0" destOrd="0" presId="urn:microsoft.com/office/officeart/2005/8/layout/list1"/>
    <dgm:cxn modelId="{E57B7D94-A963-784E-AAA4-14930DA7EDE8}" type="presOf" srcId="{87FC47E0-290C-4409-BBF7-ADF260D5FCCF}" destId="{73C5E133-047F-4C06-9FB9-3A5B63B8004F}" srcOrd="1" destOrd="0" presId="urn:microsoft.com/office/officeart/2005/8/layout/list1"/>
    <dgm:cxn modelId="{E11BB2E4-E4BA-4997-A5DD-4CEF87B527CC}" srcId="{87FC47E0-290C-4409-BBF7-ADF260D5FCCF}" destId="{AD62B735-73BC-41CC-97D9-964517D8A401}" srcOrd="2" destOrd="0" parTransId="{60BE1918-C27D-4CA3-B6C5-3CB4F59303B6}" sibTransId="{D949DC7B-3F34-47A2-AE24-7A974F281D5B}"/>
    <dgm:cxn modelId="{8B01D57F-8E00-43F6-B2E4-4A2E2CE84AE6}" srcId="{87FC47E0-290C-4409-BBF7-ADF260D5FCCF}" destId="{A18AD21B-6D3F-44B7-A7DF-CE4FDB8D7BBC}" srcOrd="1" destOrd="0" parTransId="{4B8F71B8-A623-4519-B55D-5799EFD1E7D5}" sibTransId="{72404395-9E37-411C-B310-C17147A2EBB3}"/>
    <dgm:cxn modelId="{2C7F750E-ACF4-9140-B22D-1EA9D4B381E6}" type="presParOf" srcId="{7AA9BE6D-2BDA-4175-AD91-8C59FD236603}" destId="{39262822-EBE6-4962-B8DC-EBCCE8FC367A}" srcOrd="0" destOrd="0" presId="urn:microsoft.com/office/officeart/2005/8/layout/list1"/>
    <dgm:cxn modelId="{4FC42D37-9D56-4B41-9758-C7E0E332F4CF}" type="presParOf" srcId="{39262822-EBE6-4962-B8DC-EBCCE8FC367A}" destId="{21CEECD6-DAB5-4555-95B9-F6CE52A99783}" srcOrd="0" destOrd="0" presId="urn:microsoft.com/office/officeart/2005/8/layout/list1"/>
    <dgm:cxn modelId="{3577FA7B-DCC9-1A4B-8CCD-0B5A9F013A15}" type="presParOf" srcId="{39262822-EBE6-4962-B8DC-EBCCE8FC367A}" destId="{73C5E133-047F-4C06-9FB9-3A5B63B8004F}" srcOrd="1" destOrd="0" presId="urn:microsoft.com/office/officeart/2005/8/layout/list1"/>
    <dgm:cxn modelId="{3E39B230-4AC4-F84D-BC68-4EB4E137EC61}" type="presParOf" srcId="{7AA9BE6D-2BDA-4175-AD91-8C59FD236603}" destId="{CC5E7C73-ED2F-430B-BEB4-4C79AD3BFAC0}" srcOrd="1" destOrd="0" presId="urn:microsoft.com/office/officeart/2005/8/layout/list1"/>
    <dgm:cxn modelId="{DAEA014A-AF73-094D-A811-C165DB82716E}" type="presParOf" srcId="{7AA9BE6D-2BDA-4175-AD91-8C59FD236603}" destId="{1EF8367E-1D2C-4371-8370-1C7378E1A30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D9125C8-E1D1-420B-967A-77CDC0D2CE28}" type="doc">
      <dgm:prSet loTypeId="urn:microsoft.com/office/officeart/2005/8/layout/list1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it-IT"/>
        </a:p>
      </dgm:t>
    </dgm:pt>
    <dgm:pt modelId="{87FC47E0-290C-4409-BBF7-ADF260D5FCCF}">
      <dgm:prSet custT="1"/>
      <dgm:spPr/>
      <dgm:t>
        <a:bodyPr/>
        <a:lstStyle/>
        <a:p>
          <a:pPr rtl="0"/>
          <a:r>
            <a:rPr lang="it-IT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L’aspetto microscopico del Carcinoma endometriale è determinato dal Grade del tumore. Il </a:t>
          </a:r>
          <a:r>
            <a:rPr lang="it-IT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Grading</a:t>
          </a:r>
          <a:r>
            <a:rPr lang="it-IT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è basato sulla valutazione della componente architetturale della neoplasia e dall’aspetto dei nuclei</a:t>
          </a:r>
          <a:endParaRPr lang="it-IT" sz="2800" dirty="0">
            <a:latin typeface="Arial Narrow" panose="020B0606020202030204" pitchFamily="34" charset="0"/>
          </a:endParaRPr>
        </a:p>
      </dgm:t>
    </dgm:pt>
    <dgm:pt modelId="{FAD0FA2C-8F0B-4608-B6E8-CCC5FE66E3AC}" type="parTrans" cxnId="{796174B6-EA67-4734-80A0-6CB96403C482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AFB25751-9A0C-4F21-9CF4-83B976C3B3B9}" type="sibTrans" cxnId="{796174B6-EA67-4734-80A0-6CB96403C482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EBF29618-8AAE-46F3-87B1-22E917C42C7E}">
      <dgm:prSet custT="1"/>
      <dgm:spPr/>
      <dgm:t>
        <a:bodyPr/>
        <a:lstStyle/>
        <a:p>
          <a:pPr rtl="0"/>
          <a:r>
            <a:rPr lang="it-IT" sz="22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GRADING ISTOLOGICO CLASSIFICAZIONE FIGO WHO</a:t>
          </a:r>
          <a:endParaRPr lang="it-IT" sz="2200" b="1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6CF4787C-7181-4D4B-AA2F-6240EE1DF95C}" type="parTrans" cxnId="{70761DE1-90AA-45B0-B2DE-50D8F7C04D9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7C8F636A-991F-4B80-8ABD-282B1CD0BADD}" type="sibTrans" cxnId="{70761DE1-90AA-45B0-B2DE-50D8F7C04D9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AD62B735-73BC-41CC-97D9-964517D8A401}">
      <dgm:prSet custT="1"/>
      <dgm:spPr/>
      <dgm:t>
        <a:bodyPr/>
        <a:lstStyle/>
        <a:p>
          <a:pPr rtl="0"/>
          <a:r>
            <a:rPr lang="it-IT" sz="22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GRADING NUCLEARE CLASSIFICAZIONE FIGO WHO:</a:t>
          </a:r>
          <a:endParaRPr lang="it-IT" sz="2200" b="1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60BE1918-C27D-4CA3-B6C5-3CB4F59303B6}" type="parTrans" cxnId="{E11BB2E4-E4BA-4997-A5DD-4CEF87B527C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D949DC7B-3F34-47A2-AE24-7A974F281D5B}" type="sibTrans" cxnId="{E11BB2E4-E4BA-4997-A5DD-4CEF87B527C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A18AD21B-6D3F-44B7-A7DF-CE4FDB8D7BBC}">
      <dgm:prSet custT="1"/>
      <dgm:spPr/>
      <dgm:t>
        <a:bodyPr/>
        <a:lstStyle/>
        <a:p>
          <a:pPr rtl="0"/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B8F71B8-A623-4519-B55D-5799EFD1E7D5}" type="parTrans" cxnId="{8B01D57F-8E00-43F6-B2E4-4A2E2CE84AE6}">
      <dgm:prSet/>
      <dgm:spPr/>
      <dgm:t>
        <a:bodyPr/>
        <a:lstStyle/>
        <a:p>
          <a:endParaRPr lang="it-IT"/>
        </a:p>
      </dgm:t>
    </dgm:pt>
    <dgm:pt modelId="{72404395-9E37-411C-B310-C17147A2EBB3}" type="sibTrans" cxnId="{8B01D57F-8E00-43F6-B2E4-4A2E2CE84AE6}">
      <dgm:prSet/>
      <dgm:spPr/>
      <dgm:t>
        <a:bodyPr/>
        <a:lstStyle/>
        <a:p>
          <a:endParaRPr lang="it-IT"/>
        </a:p>
      </dgm:t>
    </dgm:pt>
    <dgm:pt modelId="{E9CC6296-D526-4919-B6E7-25984F7D1DD1}">
      <dgm:prSet custT="1"/>
      <dgm:spPr/>
      <dgm:t>
        <a:bodyPr/>
        <a:lstStyle/>
        <a:p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G2: 6-50% di componente solida</a:t>
          </a:r>
        </a:p>
      </dgm:t>
    </dgm:pt>
    <dgm:pt modelId="{F34DCA57-A46C-494D-A29B-6A88DD7BF72D}" type="parTrans" cxnId="{281788B9-886A-4D44-AD1D-844D726CC7C9}">
      <dgm:prSet/>
      <dgm:spPr/>
      <dgm:t>
        <a:bodyPr/>
        <a:lstStyle/>
        <a:p>
          <a:endParaRPr lang="it-IT"/>
        </a:p>
      </dgm:t>
    </dgm:pt>
    <dgm:pt modelId="{AD4FA0EB-2D8A-4C8B-91DD-BFF02D3B6EB6}" type="sibTrans" cxnId="{281788B9-886A-4D44-AD1D-844D726CC7C9}">
      <dgm:prSet/>
      <dgm:spPr/>
      <dgm:t>
        <a:bodyPr/>
        <a:lstStyle/>
        <a:p>
          <a:endParaRPr lang="it-IT"/>
        </a:p>
      </dgm:t>
    </dgm:pt>
    <dgm:pt modelId="{ED75306F-95DE-43F2-87EC-3F6EC9ED8B48}">
      <dgm:prSet custT="1"/>
      <dgm:spPr/>
      <dgm:t>
        <a:bodyPr/>
        <a:lstStyle/>
        <a:p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G3: componente solida &gt;50%</a:t>
          </a:r>
        </a:p>
      </dgm:t>
    </dgm:pt>
    <dgm:pt modelId="{2780E0CB-4B92-4D26-8F91-42282F520601}" type="parTrans" cxnId="{00F7591F-0C90-458A-B63E-C724C630F9A7}">
      <dgm:prSet/>
      <dgm:spPr/>
      <dgm:t>
        <a:bodyPr/>
        <a:lstStyle/>
        <a:p>
          <a:endParaRPr lang="it-IT"/>
        </a:p>
      </dgm:t>
    </dgm:pt>
    <dgm:pt modelId="{BD16AE0F-08BC-4790-ADED-F0ABE6C97AFA}" type="sibTrans" cxnId="{00F7591F-0C90-458A-B63E-C724C630F9A7}">
      <dgm:prSet/>
      <dgm:spPr/>
      <dgm:t>
        <a:bodyPr/>
        <a:lstStyle/>
        <a:p>
          <a:endParaRPr lang="it-IT"/>
        </a:p>
      </dgm:t>
    </dgm:pt>
    <dgm:pt modelId="{4B349EBB-1069-4E29-8524-48BB2FA0C28F}">
      <dgm:prSet custT="1"/>
      <dgm:spPr/>
      <dgm:t>
        <a:bodyPr/>
        <a:lstStyle/>
        <a:p>
          <a:pPr rtl="0"/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G1: Non più del 5% della componente tumorale ha un aspetto solido</a:t>
          </a:r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D8B4C7EE-74EA-457B-B739-B7D0F9BCDD0D}" type="parTrans" cxnId="{27B27008-00BA-4701-BDC1-9934EF3B2DE3}">
      <dgm:prSet/>
      <dgm:spPr/>
      <dgm:t>
        <a:bodyPr/>
        <a:lstStyle/>
        <a:p>
          <a:endParaRPr lang="it-IT"/>
        </a:p>
      </dgm:t>
    </dgm:pt>
    <dgm:pt modelId="{B5B6549F-9145-4474-9752-C05646BC7E45}" type="sibTrans" cxnId="{27B27008-00BA-4701-BDC1-9934EF3B2DE3}">
      <dgm:prSet/>
      <dgm:spPr/>
      <dgm:t>
        <a:bodyPr/>
        <a:lstStyle/>
        <a:p>
          <a:endParaRPr lang="it-IT"/>
        </a:p>
      </dgm:t>
    </dgm:pt>
    <dgm:pt modelId="{97980600-10C3-4873-BCA0-8B4F092ADE43}">
      <dgm:prSet custT="1"/>
      <dgm:spPr/>
      <dgm:t>
        <a:bodyPr/>
        <a:lstStyle/>
        <a:p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G1: cellule con nuclei ovali con cromatina dispersa</a:t>
          </a:r>
        </a:p>
      </dgm:t>
    </dgm:pt>
    <dgm:pt modelId="{568820F7-B071-40F5-9E46-0D9E37B33BEB}" type="parTrans" cxnId="{9B6E07AE-A7D9-45A4-A97C-68A05D40CB0C}">
      <dgm:prSet/>
      <dgm:spPr/>
      <dgm:t>
        <a:bodyPr/>
        <a:lstStyle/>
        <a:p>
          <a:endParaRPr lang="it-IT"/>
        </a:p>
      </dgm:t>
    </dgm:pt>
    <dgm:pt modelId="{5C87C746-5A1D-4561-ABC8-277C7DDE3EFC}" type="sibTrans" cxnId="{9B6E07AE-A7D9-45A4-A97C-68A05D40CB0C}">
      <dgm:prSet/>
      <dgm:spPr/>
      <dgm:t>
        <a:bodyPr/>
        <a:lstStyle/>
        <a:p>
          <a:endParaRPr lang="it-IT"/>
        </a:p>
      </dgm:t>
    </dgm:pt>
    <dgm:pt modelId="{A715927E-9FBA-4D35-838B-7E84694C46F1}">
      <dgm:prSet custT="1"/>
      <dgm:spPr/>
      <dgm:t>
        <a:bodyPr/>
        <a:lstStyle/>
        <a:p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G2: cellule con nuclei con pattern intermedio G 1-3</a:t>
          </a:r>
        </a:p>
      </dgm:t>
    </dgm:pt>
    <dgm:pt modelId="{54D8236E-AFAA-4459-BDF0-5939DF71A454}" type="parTrans" cxnId="{3424D948-7FDE-42DC-87EB-B97BFB5369A2}">
      <dgm:prSet/>
      <dgm:spPr/>
      <dgm:t>
        <a:bodyPr/>
        <a:lstStyle/>
        <a:p>
          <a:endParaRPr lang="it-IT"/>
        </a:p>
      </dgm:t>
    </dgm:pt>
    <dgm:pt modelId="{F0E644D3-6A65-4696-8DAE-1145BFFC7033}" type="sibTrans" cxnId="{3424D948-7FDE-42DC-87EB-B97BFB5369A2}">
      <dgm:prSet/>
      <dgm:spPr/>
      <dgm:t>
        <a:bodyPr/>
        <a:lstStyle/>
        <a:p>
          <a:endParaRPr lang="it-IT"/>
        </a:p>
      </dgm:t>
    </dgm:pt>
    <dgm:pt modelId="{DCBC21D3-F24A-4974-825E-1CBB96F50B4D}">
      <dgm:prSet custT="1"/>
      <dgm:spPr/>
      <dgm:t>
        <a:bodyPr/>
        <a:lstStyle/>
        <a:p>
          <a:r>
            <a: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G3: cellule con nuclei marcatamente ingranditi, pelomoirfici, con cromatina irregolarmente dispersa e nucleoli con componente eosinofilica</a:t>
          </a:r>
        </a:p>
      </dgm:t>
    </dgm:pt>
    <dgm:pt modelId="{B003DB3C-CCD4-4278-BCB6-C8D2B7BC72AE}" type="parTrans" cxnId="{4459D9C5-3E2C-44DA-B04A-08729F5080DF}">
      <dgm:prSet/>
      <dgm:spPr/>
      <dgm:t>
        <a:bodyPr/>
        <a:lstStyle/>
        <a:p>
          <a:endParaRPr lang="it-IT"/>
        </a:p>
      </dgm:t>
    </dgm:pt>
    <dgm:pt modelId="{C9702271-DE9D-45ED-BD71-5F9D4D30479F}" type="sibTrans" cxnId="{4459D9C5-3E2C-44DA-B04A-08729F5080DF}">
      <dgm:prSet/>
      <dgm:spPr/>
      <dgm:t>
        <a:bodyPr/>
        <a:lstStyle/>
        <a:p>
          <a:endParaRPr lang="it-IT"/>
        </a:p>
      </dgm:t>
    </dgm:pt>
    <dgm:pt modelId="{7AA9BE6D-2BDA-4175-AD91-8C59FD236603}" type="pres">
      <dgm:prSet presAssocID="{DD9125C8-E1D1-420B-967A-77CDC0D2CE2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9262822-EBE6-4962-B8DC-EBCCE8FC367A}" type="pres">
      <dgm:prSet presAssocID="{87FC47E0-290C-4409-BBF7-ADF260D5FCCF}" presName="parentLin" presStyleCnt="0"/>
      <dgm:spPr/>
    </dgm:pt>
    <dgm:pt modelId="{21CEECD6-DAB5-4555-95B9-F6CE52A99783}" type="pres">
      <dgm:prSet presAssocID="{87FC47E0-290C-4409-BBF7-ADF260D5FCCF}" presName="parentLeftMargin" presStyleLbl="node1" presStyleIdx="0" presStyleCnt="1"/>
      <dgm:spPr/>
      <dgm:t>
        <a:bodyPr/>
        <a:lstStyle/>
        <a:p>
          <a:endParaRPr lang="it-IT"/>
        </a:p>
      </dgm:t>
    </dgm:pt>
    <dgm:pt modelId="{73C5E133-047F-4C06-9FB9-3A5B63B8004F}" type="pres">
      <dgm:prSet presAssocID="{87FC47E0-290C-4409-BBF7-ADF260D5FCCF}" presName="parentText" presStyleLbl="node1" presStyleIdx="0" presStyleCnt="1" custScaleX="132880" custScaleY="59226" custLinFactNeighborX="-36508" custLinFactNeighborY="-205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C5E7C73-ED2F-430B-BEB4-4C79AD3BFAC0}" type="pres">
      <dgm:prSet presAssocID="{87FC47E0-290C-4409-BBF7-ADF260D5FCCF}" presName="negativeSpace" presStyleCnt="0"/>
      <dgm:spPr/>
    </dgm:pt>
    <dgm:pt modelId="{1EF8367E-1D2C-4371-8370-1C7378E1A302}" type="pres">
      <dgm:prSet presAssocID="{87FC47E0-290C-4409-BBF7-ADF260D5FCCF}" presName="childText" presStyleLbl="conFgAcc1" presStyleIdx="0" presStyleCnt="1" custScaleY="963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AB89655-F05F-7C43-AAAE-018AA3D16119}" type="presOf" srcId="{87FC47E0-290C-4409-BBF7-ADF260D5FCCF}" destId="{73C5E133-047F-4C06-9FB9-3A5B63B8004F}" srcOrd="1" destOrd="0" presId="urn:microsoft.com/office/officeart/2005/8/layout/list1"/>
    <dgm:cxn modelId="{70761DE1-90AA-45B0-B2DE-50D8F7C04D9F}" srcId="{87FC47E0-290C-4409-BBF7-ADF260D5FCCF}" destId="{EBF29618-8AAE-46F3-87B1-22E917C42C7E}" srcOrd="0" destOrd="0" parTransId="{6CF4787C-7181-4D4B-AA2F-6240EE1DF95C}" sibTransId="{7C8F636A-991F-4B80-8ABD-282B1CD0BADD}"/>
    <dgm:cxn modelId="{3493F700-8EF0-1E45-AACA-AADA3FE8796F}" type="presOf" srcId="{4B349EBB-1069-4E29-8524-48BB2FA0C28F}" destId="{1EF8367E-1D2C-4371-8370-1C7378E1A302}" srcOrd="0" destOrd="1" presId="urn:microsoft.com/office/officeart/2005/8/layout/list1"/>
    <dgm:cxn modelId="{BCD5992D-B2A6-A74C-AA91-C5EDFC715FD3}" type="presOf" srcId="{E9CC6296-D526-4919-B6E7-25984F7D1DD1}" destId="{1EF8367E-1D2C-4371-8370-1C7378E1A302}" srcOrd="0" destOrd="2" presId="urn:microsoft.com/office/officeart/2005/8/layout/list1"/>
    <dgm:cxn modelId="{4459D9C5-3E2C-44DA-B04A-08729F5080DF}" srcId="{AD62B735-73BC-41CC-97D9-964517D8A401}" destId="{DCBC21D3-F24A-4974-825E-1CBB96F50B4D}" srcOrd="2" destOrd="0" parTransId="{B003DB3C-CCD4-4278-BCB6-C8D2B7BC72AE}" sibTransId="{C9702271-DE9D-45ED-BD71-5F9D4D30479F}"/>
    <dgm:cxn modelId="{FE0A5AA0-0A47-F74A-BAEF-B19F3519A54C}" type="presOf" srcId="{ED75306F-95DE-43F2-87EC-3F6EC9ED8B48}" destId="{1EF8367E-1D2C-4371-8370-1C7378E1A302}" srcOrd="0" destOrd="3" presId="urn:microsoft.com/office/officeart/2005/8/layout/list1"/>
    <dgm:cxn modelId="{281788B9-886A-4D44-AD1D-844D726CC7C9}" srcId="{EBF29618-8AAE-46F3-87B1-22E917C42C7E}" destId="{E9CC6296-D526-4919-B6E7-25984F7D1DD1}" srcOrd="1" destOrd="0" parTransId="{F34DCA57-A46C-494D-A29B-6A88DD7BF72D}" sibTransId="{AD4FA0EB-2D8A-4C8B-91DD-BFF02D3B6EB6}"/>
    <dgm:cxn modelId="{4962D2ED-4BBC-1D4D-B58E-189B5366802E}" type="presOf" srcId="{DCBC21D3-F24A-4974-825E-1CBB96F50B4D}" destId="{1EF8367E-1D2C-4371-8370-1C7378E1A302}" srcOrd="0" destOrd="8" presId="urn:microsoft.com/office/officeart/2005/8/layout/list1"/>
    <dgm:cxn modelId="{796174B6-EA67-4734-80A0-6CB96403C482}" srcId="{DD9125C8-E1D1-420B-967A-77CDC0D2CE28}" destId="{87FC47E0-290C-4409-BBF7-ADF260D5FCCF}" srcOrd="0" destOrd="0" parTransId="{FAD0FA2C-8F0B-4608-B6E8-CCC5FE66E3AC}" sibTransId="{AFB25751-9A0C-4F21-9CF4-83B976C3B3B9}"/>
    <dgm:cxn modelId="{222C4C3E-5B46-8E46-A1AA-E7AF97A74A9C}" type="presOf" srcId="{EBF29618-8AAE-46F3-87B1-22E917C42C7E}" destId="{1EF8367E-1D2C-4371-8370-1C7378E1A302}" srcOrd="0" destOrd="0" presId="urn:microsoft.com/office/officeart/2005/8/layout/list1"/>
    <dgm:cxn modelId="{E11BB2E4-E4BA-4997-A5DD-4CEF87B527CC}" srcId="{87FC47E0-290C-4409-BBF7-ADF260D5FCCF}" destId="{AD62B735-73BC-41CC-97D9-964517D8A401}" srcOrd="2" destOrd="0" parTransId="{60BE1918-C27D-4CA3-B6C5-3CB4F59303B6}" sibTransId="{D949DC7B-3F34-47A2-AE24-7A974F281D5B}"/>
    <dgm:cxn modelId="{22219287-32ED-C940-888C-7BFD8569B6D3}" type="presOf" srcId="{DD9125C8-E1D1-420B-967A-77CDC0D2CE28}" destId="{7AA9BE6D-2BDA-4175-AD91-8C59FD236603}" srcOrd="0" destOrd="0" presId="urn:microsoft.com/office/officeart/2005/8/layout/list1"/>
    <dgm:cxn modelId="{E06D3098-569C-7746-A3DF-931B189F34C8}" type="presOf" srcId="{AD62B735-73BC-41CC-97D9-964517D8A401}" destId="{1EF8367E-1D2C-4371-8370-1C7378E1A302}" srcOrd="0" destOrd="5" presId="urn:microsoft.com/office/officeart/2005/8/layout/list1"/>
    <dgm:cxn modelId="{75786050-5D4F-C945-B3F2-1AB668BFB9A1}" type="presOf" srcId="{97980600-10C3-4873-BCA0-8B4F092ADE43}" destId="{1EF8367E-1D2C-4371-8370-1C7378E1A302}" srcOrd="0" destOrd="6" presId="urn:microsoft.com/office/officeart/2005/8/layout/list1"/>
    <dgm:cxn modelId="{6974B4C9-E3FB-A04D-8CEB-D7A7B6FFC24A}" type="presOf" srcId="{A715927E-9FBA-4D35-838B-7E84694C46F1}" destId="{1EF8367E-1D2C-4371-8370-1C7378E1A302}" srcOrd="0" destOrd="7" presId="urn:microsoft.com/office/officeart/2005/8/layout/list1"/>
    <dgm:cxn modelId="{9B6E07AE-A7D9-45A4-A97C-68A05D40CB0C}" srcId="{AD62B735-73BC-41CC-97D9-964517D8A401}" destId="{97980600-10C3-4873-BCA0-8B4F092ADE43}" srcOrd="0" destOrd="0" parTransId="{568820F7-B071-40F5-9E46-0D9E37B33BEB}" sibTransId="{5C87C746-5A1D-4561-ABC8-277C7DDE3EFC}"/>
    <dgm:cxn modelId="{8B01D57F-8E00-43F6-B2E4-4A2E2CE84AE6}" srcId="{87FC47E0-290C-4409-BBF7-ADF260D5FCCF}" destId="{A18AD21B-6D3F-44B7-A7DF-CE4FDB8D7BBC}" srcOrd="1" destOrd="0" parTransId="{4B8F71B8-A623-4519-B55D-5799EFD1E7D5}" sibTransId="{72404395-9E37-411C-B310-C17147A2EBB3}"/>
    <dgm:cxn modelId="{3424D948-7FDE-42DC-87EB-B97BFB5369A2}" srcId="{AD62B735-73BC-41CC-97D9-964517D8A401}" destId="{A715927E-9FBA-4D35-838B-7E84694C46F1}" srcOrd="1" destOrd="0" parTransId="{54D8236E-AFAA-4459-BDF0-5939DF71A454}" sibTransId="{F0E644D3-6A65-4696-8DAE-1145BFFC7033}"/>
    <dgm:cxn modelId="{89C56D34-A520-1142-AC00-9D93B9009FB7}" type="presOf" srcId="{A18AD21B-6D3F-44B7-A7DF-CE4FDB8D7BBC}" destId="{1EF8367E-1D2C-4371-8370-1C7378E1A302}" srcOrd="0" destOrd="4" presId="urn:microsoft.com/office/officeart/2005/8/layout/list1"/>
    <dgm:cxn modelId="{27B27008-00BA-4701-BDC1-9934EF3B2DE3}" srcId="{EBF29618-8AAE-46F3-87B1-22E917C42C7E}" destId="{4B349EBB-1069-4E29-8524-48BB2FA0C28F}" srcOrd="0" destOrd="0" parTransId="{D8B4C7EE-74EA-457B-B739-B7D0F9BCDD0D}" sibTransId="{B5B6549F-9145-4474-9752-C05646BC7E45}"/>
    <dgm:cxn modelId="{00F7591F-0C90-458A-B63E-C724C630F9A7}" srcId="{EBF29618-8AAE-46F3-87B1-22E917C42C7E}" destId="{ED75306F-95DE-43F2-87EC-3F6EC9ED8B48}" srcOrd="2" destOrd="0" parTransId="{2780E0CB-4B92-4D26-8F91-42282F520601}" sibTransId="{BD16AE0F-08BC-4790-ADED-F0ABE6C97AFA}"/>
    <dgm:cxn modelId="{B7A01ACB-BDA1-E24F-B87F-9F3E6785C166}" type="presOf" srcId="{87FC47E0-290C-4409-BBF7-ADF260D5FCCF}" destId="{21CEECD6-DAB5-4555-95B9-F6CE52A99783}" srcOrd="0" destOrd="0" presId="urn:microsoft.com/office/officeart/2005/8/layout/list1"/>
    <dgm:cxn modelId="{C53ADF9B-351A-9D49-9F19-B975515B6931}" type="presParOf" srcId="{7AA9BE6D-2BDA-4175-AD91-8C59FD236603}" destId="{39262822-EBE6-4962-B8DC-EBCCE8FC367A}" srcOrd="0" destOrd="0" presId="urn:microsoft.com/office/officeart/2005/8/layout/list1"/>
    <dgm:cxn modelId="{4FBE1341-282C-DF45-A84E-25612BC6899B}" type="presParOf" srcId="{39262822-EBE6-4962-B8DC-EBCCE8FC367A}" destId="{21CEECD6-DAB5-4555-95B9-F6CE52A99783}" srcOrd="0" destOrd="0" presId="urn:microsoft.com/office/officeart/2005/8/layout/list1"/>
    <dgm:cxn modelId="{0F59FE77-E978-A641-A905-806C44ACDDFF}" type="presParOf" srcId="{39262822-EBE6-4962-B8DC-EBCCE8FC367A}" destId="{73C5E133-047F-4C06-9FB9-3A5B63B8004F}" srcOrd="1" destOrd="0" presId="urn:microsoft.com/office/officeart/2005/8/layout/list1"/>
    <dgm:cxn modelId="{FF9194D9-72FB-334B-A610-CA16E4FDBD6D}" type="presParOf" srcId="{7AA9BE6D-2BDA-4175-AD91-8C59FD236603}" destId="{CC5E7C73-ED2F-430B-BEB4-4C79AD3BFAC0}" srcOrd="1" destOrd="0" presId="urn:microsoft.com/office/officeart/2005/8/layout/list1"/>
    <dgm:cxn modelId="{A3392A0F-BEFC-3A45-9C3C-DFB547E94BD8}" type="presParOf" srcId="{7AA9BE6D-2BDA-4175-AD91-8C59FD236603}" destId="{1EF8367E-1D2C-4371-8370-1C7378E1A30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8263D0-DD37-49DC-BFC8-A3D4FBB3D44E}" type="doc">
      <dgm:prSet loTypeId="urn:microsoft.com/office/officeart/2005/8/layout/default#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1C30FC2-6BDD-4788-A888-DD7F3F789CB6}">
      <dgm:prSet custT="1"/>
      <dgm:spPr/>
      <dgm:t>
        <a:bodyPr/>
        <a:lstStyle/>
        <a:p>
          <a:pPr rtl="0"/>
          <a:r>
            <a:rPr lang="en-US" sz="1800" dirty="0" smtClean="0">
              <a:latin typeface="Arial Narrow" panose="020B0606020202030204" pitchFamily="34" charset="0"/>
            </a:rPr>
            <a:t>- </a:t>
          </a:r>
          <a:r>
            <a:rPr lang="en-US" sz="1800" b="1" dirty="0" smtClean="0">
              <a:latin typeface="Arial Narrow" panose="020B0606020202030204" pitchFamily="34" charset="0"/>
            </a:rPr>
            <a:t>ECOGENICITÀ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dell’endometrio</a:t>
          </a:r>
          <a:r>
            <a:rPr lang="en-US" sz="1800" dirty="0" smtClean="0">
              <a:latin typeface="Arial Narrow" panose="020B0606020202030204" pitchFamily="34" charset="0"/>
            </a:rPr>
            <a:t>, </a:t>
          </a:r>
          <a:r>
            <a:rPr lang="en-US" sz="1800" dirty="0" err="1" smtClean="0">
              <a:latin typeface="Arial Narrow" panose="020B0606020202030204" pitchFamily="34" charset="0"/>
            </a:rPr>
            <a:t>che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può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essere</a:t>
          </a:r>
          <a:r>
            <a:rPr lang="en-US" sz="1800" dirty="0" smtClean="0">
              <a:latin typeface="Arial Narrow" panose="020B0606020202030204" pitchFamily="34" charset="0"/>
            </a:rPr>
            <a:t> "</a:t>
          </a:r>
          <a:r>
            <a:rPr lang="en-US" sz="1800" dirty="0" err="1" smtClean="0">
              <a:latin typeface="Arial Narrow" panose="020B0606020202030204" pitchFamily="34" charset="0"/>
            </a:rPr>
            <a:t>uniforme</a:t>
          </a:r>
          <a:r>
            <a:rPr lang="en-US" sz="1800" dirty="0" smtClean="0">
              <a:latin typeface="Arial Narrow" panose="020B0606020202030204" pitchFamily="34" charset="0"/>
            </a:rPr>
            <a:t>", se </a:t>
          </a:r>
          <a:r>
            <a:rPr lang="en-US" sz="1800" dirty="0" err="1" smtClean="0">
              <a:latin typeface="Arial Narrow" panose="020B0606020202030204" pitchFamily="34" charset="0"/>
            </a:rPr>
            <a:t>l’endometrio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si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presenta</a:t>
          </a:r>
          <a:r>
            <a:rPr lang="en-US" sz="1800" dirty="0" smtClean="0">
              <a:latin typeface="Arial Narrow" panose="020B0606020202030204" pitchFamily="34" charset="0"/>
            </a:rPr>
            <a:t> ad </a:t>
          </a:r>
          <a:r>
            <a:rPr lang="en-US" sz="1800" dirty="0" err="1" smtClean="0">
              <a:latin typeface="Arial Narrow" panose="020B0606020202030204" pitchFamily="34" charset="0"/>
            </a:rPr>
            <a:t>ecostruttura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omogenea</a:t>
          </a:r>
          <a:r>
            <a:rPr lang="en-US" sz="1800" dirty="0" smtClean="0">
              <a:latin typeface="Arial Narrow" panose="020B0606020202030204" pitchFamily="34" charset="0"/>
            </a:rPr>
            <a:t> e con </a:t>
          </a:r>
          <a:r>
            <a:rPr lang="en-US" sz="1800" dirty="0" err="1" smtClean="0">
              <a:latin typeface="Arial Narrow" panose="020B0606020202030204" pitchFamily="34" charset="0"/>
            </a:rPr>
            <a:t>simmetria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tra</a:t>
          </a:r>
          <a:r>
            <a:rPr lang="en-US" sz="1800" dirty="0" smtClean="0">
              <a:latin typeface="Arial Narrow" panose="020B0606020202030204" pitchFamily="34" charset="0"/>
            </a:rPr>
            <a:t> lo </a:t>
          </a:r>
          <a:r>
            <a:rPr lang="en-US" sz="1800" dirty="0" err="1" smtClean="0">
              <a:latin typeface="Arial Narrow" panose="020B0606020202030204" pitchFamily="34" charset="0"/>
            </a:rPr>
            <a:t>strato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ventrale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ed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il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dorsale</a:t>
          </a:r>
          <a:r>
            <a:rPr lang="en-US" sz="1800" dirty="0" smtClean="0">
              <a:latin typeface="Arial Narrow" panose="020B0606020202030204" pitchFamily="34" charset="0"/>
            </a:rPr>
            <a:t>, </a:t>
          </a:r>
          <a:r>
            <a:rPr lang="en-US" sz="1800" dirty="0" err="1" smtClean="0">
              <a:latin typeface="Arial Narrow" panose="020B0606020202030204" pitchFamily="34" charset="0"/>
            </a:rPr>
            <a:t>oppure</a:t>
          </a:r>
          <a:r>
            <a:rPr lang="en-US" sz="1800" dirty="0" smtClean="0">
              <a:latin typeface="Arial Narrow" panose="020B0606020202030204" pitchFamily="34" charset="0"/>
            </a:rPr>
            <a:t> "non </a:t>
          </a:r>
          <a:r>
            <a:rPr lang="en-US" sz="1800" dirty="0" err="1" smtClean="0">
              <a:latin typeface="Arial Narrow" panose="020B0606020202030204" pitchFamily="34" charset="0"/>
            </a:rPr>
            <a:t>uniforme</a:t>
          </a:r>
          <a:r>
            <a:rPr lang="en-US" sz="1800" dirty="0" smtClean="0">
              <a:latin typeface="Arial Narrow" panose="020B0606020202030204" pitchFamily="34" charset="0"/>
            </a:rPr>
            <a:t>", se </a:t>
          </a:r>
          <a:r>
            <a:rPr lang="en-US" sz="1800" dirty="0" err="1" smtClean="0">
              <a:latin typeface="Arial Narrow" panose="020B0606020202030204" pitchFamily="34" charset="0"/>
            </a:rPr>
            <a:t>l’ecostruttura</a:t>
          </a:r>
          <a:r>
            <a:rPr lang="en-US" sz="1800" dirty="0" smtClean="0">
              <a:latin typeface="Arial Narrow" panose="020B0606020202030204" pitchFamily="34" charset="0"/>
            </a:rPr>
            <a:t> è </a:t>
          </a:r>
          <a:r>
            <a:rPr lang="en-US" sz="1800" dirty="0" err="1" smtClean="0">
              <a:latin typeface="Arial Narrow" panose="020B0606020202030204" pitchFamily="34" charset="0"/>
            </a:rPr>
            <a:t>eterogenea</a:t>
          </a:r>
          <a:r>
            <a:rPr lang="en-US" sz="1800" dirty="0" smtClean="0">
              <a:latin typeface="Arial Narrow" panose="020B0606020202030204" pitchFamily="34" charset="0"/>
            </a:rPr>
            <a:t>, </a:t>
          </a:r>
          <a:r>
            <a:rPr lang="en-US" sz="1800" dirty="0" err="1" smtClean="0">
              <a:latin typeface="Arial Narrow" panose="020B0606020202030204" pitchFamily="34" charset="0"/>
            </a:rPr>
            <a:t>asimmetria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fra</a:t>
          </a:r>
          <a:r>
            <a:rPr lang="en-US" sz="1800" dirty="0" smtClean="0">
              <a:latin typeface="Arial Narrow" panose="020B0606020202030204" pitchFamily="34" charset="0"/>
            </a:rPr>
            <a:t> le 2 </a:t>
          </a:r>
          <a:r>
            <a:rPr lang="en-US" sz="1800" dirty="0" err="1" smtClean="0">
              <a:latin typeface="Arial Narrow" panose="020B0606020202030204" pitchFamily="34" charset="0"/>
            </a:rPr>
            <a:t>emirime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endometriali</a:t>
          </a:r>
          <a:endParaRPr lang="it-IT" sz="1800" dirty="0">
            <a:latin typeface="Arial Narrow" panose="020B0606020202030204" pitchFamily="34" charset="0"/>
          </a:endParaRPr>
        </a:p>
      </dgm:t>
    </dgm:pt>
    <dgm:pt modelId="{A0E58ABC-63F2-4B55-B375-A32FDBAEF744}" type="parTrans" cxnId="{9283AA98-FBAA-45D2-8DBD-CF20E1DE6EA8}">
      <dgm:prSet/>
      <dgm:spPr/>
      <dgm:t>
        <a:bodyPr/>
        <a:lstStyle/>
        <a:p>
          <a:endParaRPr lang="it-IT" sz="1800">
            <a:latin typeface="Arial Narrow" panose="020B0606020202030204" pitchFamily="34" charset="0"/>
          </a:endParaRPr>
        </a:p>
      </dgm:t>
    </dgm:pt>
    <dgm:pt modelId="{5B58B8D2-C302-486E-A6AB-0005CF557866}" type="sibTrans" cxnId="{9283AA98-FBAA-45D2-8DBD-CF20E1DE6EA8}">
      <dgm:prSet/>
      <dgm:spPr/>
      <dgm:t>
        <a:bodyPr/>
        <a:lstStyle/>
        <a:p>
          <a:endParaRPr lang="it-IT" sz="1800">
            <a:latin typeface="Arial Narrow" panose="020B0606020202030204" pitchFamily="34" charset="0"/>
          </a:endParaRPr>
        </a:p>
      </dgm:t>
    </dgm:pt>
    <dgm:pt modelId="{F3073074-BE06-4997-9E2F-4E74BA8F0412}">
      <dgm:prSet custT="1"/>
      <dgm:spPr/>
      <dgm:t>
        <a:bodyPr/>
        <a:lstStyle/>
        <a:p>
          <a:pPr rtl="0"/>
          <a:r>
            <a:rPr lang="en-US" sz="1800" dirty="0" smtClean="0">
              <a:latin typeface="Arial Narrow" panose="020B0606020202030204" pitchFamily="34" charset="0"/>
            </a:rPr>
            <a:t>- </a:t>
          </a:r>
          <a:r>
            <a:rPr lang="en-US" sz="1800" dirty="0" err="1" smtClean="0">
              <a:latin typeface="Arial Narrow" panose="020B0606020202030204" pitchFamily="34" charset="0"/>
            </a:rPr>
            <a:t>ecogenicità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dell’endometrio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b="1" dirty="0" smtClean="0">
              <a:latin typeface="Arial Narrow" panose="020B0606020202030204" pitchFamily="34" charset="0"/>
            </a:rPr>
            <a:t>a CONFRONTO CON QUELLA DEL MIOMETRIO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circostante</a:t>
          </a:r>
          <a:r>
            <a:rPr lang="en-US" sz="1800" dirty="0" smtClean="0">
              <a:latin typeface="Arial Narrow" panose="020B0606020202030204" pitchFamily="34" charset="0"/>
            </a:rPr>
            <a:t> (</a:t>
          </a:r>
          <a:r>
            <a:rPr lang="en-US" sz="1800" dirty="0" err="1" smtClean="0">
              <a:latin typeface="Arial Narrow" panose="020B0606020202030204" pitchFamily="34" charset="0"/>
            </a:rPr>
            <a:t>iperecogena</a:t>
          </a:r>
          <a:r>
            <a:rPr lang="en-US" sz="1800" dirty="0" smtClean="0">
              <a:latin typeface="Arial Narrow" panose="020B0606020202030204" pitchFamily="34" charset="0"/>
            </a:rPr>
            <a:t>, </a:t>
          </a:r>
          <a:r>
            <a:rPr lang="en-US" sz="1800" dirty="0" err="1" smtClean="0">
              <a:latin typeface="Arial Narrow" panose="020B0606020202030204" pitchFamily="34" charset="0"/>
            </a:rPr>
            <a:t>isoecogena</a:t>
          </a:r>
          <a:r>
            <a:rPr lang="en-US" sz="1800" dirty="0" smtClean="0">
              <a:latin typeface="Arial Narrow" panose="020B0606020202030204" pitchFamily="34" charset="0"/>
            </a:rPr>
            <a:t> od </a:t>
          </a:r>
          <a:r>
            <a:rPr lang="en-US" sz="1800" dirty="0" err="1" smtClean="0">
              <a:latin typeface="Arial Narrow" panose="020B0606020202030204" pitchFamily="34" charset="0"/>
            </a:rPr>
            <a:t>ipoecogena</a:t>
          </a:r>
          <a:r>
            <a:rPr lang="en-US" sz="1800" dirty="0" smtClean="0">
              <a:latin typeface="Arial Narrow" panose="020B0606020202030204" pitchFamily="34" charset="0"/>
            </a:rPr>
            <a:t>) e </a:t>
          </a:r>
          <a:r>
            <a:rPr lang="en-US" sz="1800" dirty="0" err="1" smtClean="0">
              <a:latin typeface="Arial Narrow" panose="020B0606020202030204" pitchFamily="34" charset="0"/>
            </a:rPr>
            <a:t>l’eventuale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corrispondenza</a:t>
          </a:r>
          <a:r>
            <a:rPr lang="en-US" sz="1800" dirty="0" smtClean="0">
              <a:latin typeface="Arial Narrow" panose="020B0606020202030204" pitchFamily="34" charset="0"/>
            </a:rPr>
            <a:t> con la </a:t>
          </a:r>
          <a:r>
            <a:rPr lang="en-US" sz="1800" dirty="0" err="1" smtClean="0">
              <a:latin typeface="Arial Narrow" panose="020B0606020202030204" pitchFamily="34" charset="0"/>
            </a:rPr>
            <a:t>fase</a:t>
          </a:r>
          <a:r>
            <a:rPr lang="en-US" sz="1800" dirty="0" smtClean="0">
              <a:latin typeface="Arial Narrow" panose="020B0606020202030204" pitchFamily="34" charset="0"/>
            </a:rPr>
            <a:t> del </a:t>
          </a:r>
          <a:r>
            <a:rPr lang="en-US" sz="1800" dirty="0" err="1" smtClean="0">
              <a:latin typeface="Arial Narrow" panose="020B0606020202030204" pitchFamily="34" charset="0"/>
            </a:rPr>
            <a:t>ciclo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mestruale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spontaneo</a:t>
          </a:r>
          <a:r>
            <a:rPr lang="en-US" sz="1800" dirty="0" smtClean="0">
              <a:latin typeface="Arial Narrow" panose="020B0606020202030204" pitchFamily="34" charset="0"/>
            </a:rPr>
            <a:t> o </a:t>
          </a:r>
          <a:r>
            <a:rPr lang="en-US" sz="1800" dirty="0" err="1" smtClean="0">
              <a:latin typeface="Arial Narrow" panose="020B0606020202030204" pitchFamily="34" charset="0"/>
            </a:rPr>
            <a:t>provocato</a:t>
          </a:r>
          <a:r>
            <a:rPr lang="en-US" sz="1800" dirty="0" smtClean="0">
              <a:latin typeface="Arial Narrow" panose="020B0606020202030204" pitchFamily="34" charset="0"/>
            </a:rPr>
            <a:t> da </a:t>
          </a:r>
          <a:r>
            <a:rPr lang="en-US" sz="1800" dirty="0" err="1" smtClean="0">
              <a:latin typeface="Arial Narrow" panose="020B0606020202030204" pitchFamily="34" charset="0"/>
            </a:rPr>
            <a:t>terapie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ormonali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endParaRPr lang="it-IT" sz="1800" dirty="0">
            <a:latin typeface="Arial Narrow" panose="020B0606020202030204" pitchFamily="34" charset="0"/>
          </a:endParaRPr>
        </a:p>
      </dgm:t>
    </dgm:pt>
    <dgm:pt modelId="{7465E94D-E8B1-48D3-9E1F-F29B6444B148}" type="parTrans" cxnId="{FE95C643-AB02-4FAE-A3D4-62DFF94960B9}">
      <dgm:prSet/>
      <dgm:spPr/>
      <dgm:t>
        <a:bodyPr/>
        <a:lstStyle/>
        <a:p>
          <a:endParaRPr lang="it-IT" sz="1800">
            <a:latin typeface="Arial Narrow" panose="020B0606020202030204" pitchFamily="34" charset="0"/>
          </a:endParaRPr>
        </a:p>
      </dgm:t>
    </dgm:pt>
    <dgm:pt modelId="{05863872-193E-47D8-BC51-3D8E7F73B224}" type="sibTrans" cxnId="{FE95C643-AB02-4FAE-A3D4-62DFF94960B9}">
      <dgm:prSet/>
      <dgm:spPr/>
      <dgm:t>
        <a:bodyPr/>
        <a:lstStyle/>
        <a:p>
          <a:endParaRPr lang="it-IT" sz="1800">
            <a:latin typeface="Arial Narrow" panose="020B0606020202030204" pitchFamily="34" charset="0"/>
          </a:endParaRPr>
        </a:p>
      </dgm:t>
    </dgm:pt>
    <dgm:pt modelId="{2C7A133A-9495-43AA-A921-3E0991B920BD}">
      <dgm:prSet custT="1"/>
      <dgm:spPr/>
      <dgm:t>
        <a:bodyPr/>
        <a:lstStyle/>
        <a:p>
          <a:pPr rtl="0"/>
          <a:r>
            <a:rPr lang="en-US" sz="1800" dirty="0" smtClean="0">
              <a:latin typeface="Arial Narrow" panose="020B0606020202030204" pitchFamily="34" charset="0"/>
            </a:rPr>
            <a:t>- </a:t>
          </a:r>
          <a:r>
            <a:rPr lang="en-US" sz="1800" b="1" dirty="0" smtClean="0">
              <a:latin typeface="Arial Narrow" panose="020B0606020202030204" pitchFamily="34" charset="0"/>
            </a:rPr>
            <a:t>LINEA MEDIANA ENDOMETRIALE </a:t>
          </a:r>
          <a:r>
            <a:rPr lang="en-US" sz="1800" dirty="0" smtClean="0">
              <a:latin typeface="Arial Narrow" panose="020B0606020202030204" pitchFamily="34" charset="0"/>
            </a:rPr>
            <a:t>(</a:t>
          </a:r>
          <a:r>
            <a:rPr lang="en-US" sz="1800" dirty="0" err="1" smtClean="0">
              <a:latin typeface="Arial Narrow" panose="020B0606020202030204" pitchFamily="34" charset="0"/>
            </a:rPr>
            <a:t>interfaccia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acustica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creata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dall’apposizione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dei</a:t>
          </a:r>
          <a:r>
            <a:rPr lang="en-US" sz="1800" dirty="0" smtClean="0">
              <a:latin typeface="Arial Narrow" panose="020B0606020202030204" pitchFamily="34" charset="0"/>
            </a:rPr>
            <a:t> 2 strati di </a:t>
          </a:r>
          <a:r>
            <a:rPr lang="en-US" sz="1800" dirty="0" err="1" smtClean="0">
              <a:latin typeface="Arial Narrow" panose="020B0606020202030204" pitchFamily="34" charset="0"/>
            </a:rPr>
            <a:t>endometrio</a:t>
          </a:r>
          <a:r>
            <a:rPr lang="en-US" sz="1800" dirty="0" smtClean="0">
              <a:latin typeface="Arial Narrow" panose="020B0606020202030204" pitchFamily="34" charset="0"/>
            </a:rPr>
            <a:t>), </a:t>
          </a:r>
          <a:r>
            <a:rPr lang="en-US" sz="1800" dirty="0" err="1" smtClean="0">
              <a:latin typeface="Arial Narrow" panose="020B0606020202030204" pitchFamily="34" charset="0"/>
            </a:rPr>
            <a:t>che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può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essere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assente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oppure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presentarsi</a:t>
          </a:r>
          <a:r>
            <a:rPr lang="en-US" sz="1800" dirty="0" smtClean="0">
              <a:latin typeface="Arial Narrow" panose="020B0606020202030204" pitchFamily="34" charset="0"/>
            </a:rPr>
            <a:t> come </a:t>
          </a:r>
          <a:r>
            <a:rPr lang="en-US" sz="1800" dirty="0" err="1" smtClean="0">
              <a:latin typeface="Arial Narrow" panose="020B0606020202030204" pitchFamily="34" charset="0"/>
            </a:rPr>
            <a:t>un’interfaccia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iperecogena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lineare</a:t>
          </a:r>
          <a:r>
            <a:rPr lang="en-US" sz="1800" dirty="0" smtClean="0">
              <a:latin typeface="Arial Narrow" panose="020B0606020202030204" pitchFamily="34" charset="0"/>
            </a:rPr>
            <a:t>, non </a:t>
          </a:r>
          <a:r>
            <a:rPr lang="en-US" sz="1800" dirty="0" err="1" smtClean="0">
              <a:latin typeface="Arial Narrow" panose="020B0606020202030204" pitchFamily="34" charset="0"/>
            </a:rPr>
            <a:t>lineare</a:t>
          </a:r>
          <a:r>
            <a:rPr lang="en-US" sz="1800" dirty="0" smtClean="0">
              <a:latin typeface="Arial Narrow" panose="020B0606020202030204" pitchFamily="34" charset="0"/>
            </a:rPr>
            <a:t>, </a:t>
          </a:r>
          <a:r>
            <a:rPr lang="en-US" sz="1800" dirty="0" err="1" smtClean="0">
              <a:latin typeface="Arial Narrow" panose="020B0606020202030204" pitchFamily="34" charset="0"/>
            </a:rPr>
            <a:t>descritta</a:t>
          </a:r>
          <a:r>
            <a:rPr lang="en-US" sz="1800" dirty="0" smtClean="0">
              <a:latin typeface="Arial Narrow" panose="020B0606020202030204" pitchFamily="34" charset="0"/>
            </a:rPr>
            <a:t> come </a:t>
          </a:r>
          <a:r>
            <a:rPr lang="en-US" sz="1800" dirty="0" err="1" smtClean="0">
              <a:latin typeface="Arial Narrow" panose="020B0606020202030204" pitchFamily="34" charset="0"/>
            </a:rPr>
            <a:t>un’interfaccia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iperecogena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ondulata</a:t>
          </a:r>
          <a:r>
            <a:rPr lang="en-US" sz="1800" dirty="0" smtClean="0">
              <a:latin typeface="Arial Narrow" panose="020B0606020202030204" pitchFamily="34" charset="0"/>
            </a:rPr>
            <a:t>, </a:t>
          </a:r>
          <a:r>
            <a:rPr lang="en-US" sz="1800" dirty="0" err="1" smtClean="0">
              <a:latin typeface="Arial Narrow" panose="020B0606020202030204" pitchFamily="34" charset="0"/>
            </a:rPr>
            <a:t>irregolare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oppure</a:t>
          </a:r>
          <a:r>
            <a:rPr lang="en-US" sz="1800" dirty="0" smtClean="0">
              <a:latin typeface="Arial Narrow" panose="020B0606020202030204" pitchFamily="34" charset="0"/>
            </a:rPr>
            <a:t> non </a:t>
          </a:r>
          <a:r>
            <a:rPr lang="en-US" sz="1800" dirty="0" err="1" smtClean="0">
              <a:latin typeface="Arial Narrow" panose="020B0606020202030204" pitchFamily="34" charset="0"/>
            </a:rPr>
            <a:t>definita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quando</a:t>
          </a:r>
          <a:r>
            <a:rPr lang="en-US" sz="1800" dirty="0" smtClean="0">
              <a:latin typeface="Arial Narrow" panose="020B0606020202030204" pitchFamily="34" charset="0"/>
            </a:rPr>
            <a:t> non </a:t>
          </a:r>
          <a:r>
            <a:rPr lang="en-US" sz="1800" dirty="0" err="1" smtClean="0">
              <a:latin typeface="Arial Narrow" panose="020B0606020202030204" pitchFamily="34" charset="0"/>
            </a:rPr>
            <a:t>sia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possibile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identificarla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distintamente</a:t>
          </a:r>
          <a:r>
            <a:rPr lang="en-US" sz="1800" dirty="0" smtClean="0">
              <a:latin typeface="Arial Narrow" panose="020B0606020202030204" pitchFamily="34" charset="0"/>
            </a:rPr>
            <a:t>; </a:t>
          </a:r>
          <a:endParaRPr lang="it-IT" sz="1800" dirty="0">
            <a:latin typeface="Arial Narrow" panose="020B0606020202030204" pitchFamily="34" charset="0"/>
          </a:endParaRPr>
        </a:p>
      </dgm:t>
    </dgm:pt>
    <dgm:pt modelId="{E4E642C0-B706-4AF5-9585-89388C7EDFE4}" type="parTrans" cxnId="{7F7CFCF6-6895-40D3-975E-B45084A99CA1}">
      <dgm:prSet/>
      <dgm:spPr/>
      <dgm:t>
        <a:bodyPr/>
        <a:lstStyle/>
        <a:p>
          <a:endParaRPr lang="it-IT" sz="1800">
            <a:latin typeface="Arial Narrow" panose="020B0606020202030204" pitchFamily="34" charset="0"/>
          </a:endParaRPr>
        </a:p>
      </dgm:t>
    </dgm:pt>
    <dgm:pt modelId="{1EACDDC1-C9FA-45A6-8645-3E156B11C892}" type="sibTrans" cxnId="{7F7CFCF6-6895-40D3-975E-B45084A99CA1}">
      <dgm:prSet/>
      <dgm:spPr/>
      <dgm:t>
        <a:bodyPr/>
        <a:lstStyle/>
        <a:p>
          <a:endParaRPr lang="it-IT" sz="1800">
            <a:latin typeface="Arial Narrow" panose="020B0606020202030204" pitchFamily="34" charset="0"/>
          </a:endParaRPr>
        </a:p>
      </dgm:t>
    </dgm:pt>
    <dgm:pt modelId="{4E130A43-3005-47E8-8811-E23786943723}">
      <dgm:prSet custT="1"/>
      <dgm:spPr/>
      <dgm:t>
        <a:bodyPr/>
        <a:lstStyle/>
        <a:p>
          <a:pPr rtl="0"/>
          <a:r>
            <a:rPr lang="en-US" sz="1800" dirty="0" smtClean="0">
              <a:latin typeface="Arial Narrow" panose="020B0606020202030204" pitchFamily="34" charset="0"/>
            </a:rPr>
            <a:t>- </a:t>
          </a:r>
          <a:r>
            <a:rPr lang="en-US" sz="1800" b="1" dirty="0" smtClean="0">
              <a:effectLst/>
              <a:latin typeface="Arial Narrow" panose="020B0606020202030204" pitchFamily="34" charset="0"/>
            </a:rPr>
            <a:t>GIUNZIONE ENDOMETRIO-MIOMETRIALE </a:t>
          </a:r>
          <a:r>
            <a:rPr lang="en-US" sz="1800" dirty="0" smtClean="0">
              <a:latin typeface="Arial Narrow" panose="020B0606020202030204" pitchFamily="34" charset="0"/>
            </a:rPr>
            <a:t>, </a:t>
          </a:r>
          <a:r>
            <a:rPr lang="en-US" sz="1800" dirty="0" err="1" smtClean="0">
              <a:latin typeface="Arial Narrow" panose="020B0606020202030204" pitchFamily="34" charset="0"/>
            </a:rPr>
            <a:t>che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può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apparire</a:t>
          </a:r>
          <a:r>
            <a:rPr lang="en-US" sz="1800" dirty="0" smtClean="0">
              <a:latin typeface="Arial Narrow" panose="020B0606020202030204" pitchFamily="34" charset="0"/>
            </a:rPr>
            <a:t> </a:t>
          </a:r>
          <a:r>
            <a:rPr lang="en-US" sz="1800" dirty="0" err="1" smtClean="0">
              <a:latin typeface="Arial Narrow" panose="020B0606020202030204" pitchFamily="34" charset="0"/>
            </a:rPr>
            <a:t>regolare</a:t>
          </a:r>
          <a:r>
            <a:rPr lang="en-US" sz="1800" dirty="0" smtClean="0">
              <a:latin typeface="Arial Narrow" panose="020B0606020202030204" pitchFamily="34" charset="0"/>
            </a:rPr>
            <a:t>, </a:t>
          </a:r>
          <a:r>
            <a:rPr lang="en-US" sz="1800" dirty="0" err="1" smtClean="0">
              <a:latin typeface="Arial Narrow" panose="020B0606020202030204" pitchFamily="34" charset="0"/>
            </a:rPr>
            <a:t>irregolare</a:t>
          </a:r>
          <a:r>
            <a:rPr lang="en-US" sz="1800" dirty="0" smtClean="0">
              <a:latin typeface="Arial Narrow" panose="020B0606020202030204" pitchFamily="34" charset="0"/>
            </a:rPr>
            <a:t>, </a:t>
          </a:r>
          <a:r>
            <a:rPr lang="en-US" sz="1800" dirty="0" err="1" smtClean="0">
              <a:latin typeface="Arial Narrow" panose="020B0606020202030204" pitchFamily="34" charset="0"/>
            </a:rPr>
            <a:t>interrotta</a:t>
          </a:r>
          <a:r>
            <a:rPr lang="en-US" sz="1800" dirty="0" smtClean="0">
              <a:latin typeface="Arial Narrow" panose="020B0606020202030204" pitchFamily="34" charset="0"/>
            </a:rPr>
            <a:t> o non </a:t>
          </a:r>
          <a:r>
            <a:rPr lang="en-US" sz="1800" dirty="0" err="1" smtClean="0">
              <a:latin typeface="Arial Narrow" panose="020B0606020202030204" pitchFamily="34" charset="0"/>
            </a:rPr>
            <a:t>definibile</a:t>
          </a:r>
          <a:r>
            <a:rPr lang="en-US" sz="1800" dirty="0" smtClean="0">
              <a:latin typeface="Arial Narrow" panose="020B0606020202030204" pitchFamily="34" charset="0"/>
            </a:rPr>
            <a:t>. </a:t>
          </a:r>
          <a:endParaRPr lang="it-IT" sz="1800" dirty="0">
            <a:latin typeface="Arial Narrow" panose="020B0606020202030204" pitchFamily="34" charset="0"/>
          </a:endParaRPr>
        </a:p>
      </dgm:t>
    </dgm:pt>
    <dgm:pt modelId="{228B696A-FE6B-4ECB-9651-2BD18C122981}" type="parTrans" cxnId="{349C081E-969E-4270-8AB0-F1BD8CB68DDD}">
      <dgm:prSet/>
      <dgm:spPr/>
      <dgm:t>
        <a:bodyPr/>
        <a:lstStyle/>
        <a:p>
          <a:endParaRPr lang="it-IT" sz="1800">
            <a:latin typeface="Arial Narrow" panose="020B0606020202030204" pitchFamily="34" charset="0"/>
          </a:endParaRPr>
        </a:p>
      </dgm:t>
    </dgm:pt>
    <dgm:pt modelId="{B1966484-815F-4733-88D9-D7E503E6D3FB}" type="sibTrans" cxnId="{349C081E-969E-4270-8AB0-F1BD8CB68DDD}">
      <dgm:prSet/>
      <dgm:spPr/>
      <dgm:t>
        <a:bodyPr/>
        <a:lstStyle/>
        <a:p>
          <a:endParaRPr lang="it-IT" sz="1800">
            <a:latin typeface="Arial Narrow" panose="020B0606020202030204" pitchFamily="34" charset="0"/>
          </a:endParaRPr>
        </a:p>
      </dgm:t>
    </dgm:pt>
    <dgm:pt modelId="{BE82528A-2FC7-4242-8028-5117F30EE149}" type="pres">
      <dgm:prSet presAssocID="{558263D0-DD37-49DC-BFC8-A3D4FBB3D44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916B400-F5EA-4F5A-99AD-EBC8BA9E2A80}" type="pres">
      <dgm:prSet presAssocID="{51C30FC2-6BDD-4788-A888-DD7F3F789CB6}" presName="node" presStyleLbl="node1" presStyleIdx="0" presStyleCnt="4" custScaleX="194602" custScaleY="105725" custLinFactNeighborX="-8" custLinFactNeighborY="1439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62B6C93-3586-41BA-ADBB-C98C54FEB53E}" type="pres">
      <dgm:prSet presAssocID="{5B58B8D2-C302-486E-A6AB-0005CF557866}" presName="sibTrans" presStyleCnt="0"/>
      <dgm:spPr/>
    </dgm:pt>
    <dgm:pt modelId="{20B7D6C5-8208-4265-B5BE-9905FB5802C0}" type="pres">
      <dgm:prSet presAssocID="{F3073074-BE06-4997-9E2F-4E74BA8F0412}" presName="node" presStyleLbl="node1" presStyleIdx="1" presStyleCnt="4" custScaleX="194602" custScaleY="105725" custLinFactNeighborX="8" custLinFactNeighborY="1439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04D5AE-FBD5-4698-947A-C687A0E832DD}" type="pres">
      <dgm:prSet presAssocID="{05863872-193E-47D8-BC51-3D8E7F73B224}" presName="sibTrans" presStyleCnt="0"/>
      <dgm:spPr/>
    </dgm:pt>
    <dgm:pt modelId="{821499E5-3FCD-4006-B240-75CEF1985817}" type="pres">
      <dgm:prSet presAssocID="{2C7A133A-9495-43AA-A921-3E0991B920BD}" presName="node" presStyleLbl="node1" presStyleIdx="2" presStyleCnt="4" custScaleX="194602" custScaleY="146525" custLinFactNeighborX="-8" custLinFactNeighborY="444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B36D1-C43B-4F36-8E77-40EF9875CB1C}" type="pres">
      <dgm:prSet presAssocID="{1EACDDC1-C9FA-45A6-8645-3E156B11C892}" presName="sibTrans" presStyleCnt="0"/>
      <dgm:spPr/>
    </dgm:pt>
    <dgm:pt modelId="{29D9D08F-0747-4342-8DB3-B0C9ED314060}" type="pres">
      <dgm:prSet presAssocID="{4E130A43-3005-47E8-8811-E23786943723}" presName="node" presStyleLbl="node1" presStyleIdx="3" presStyleCnt="4" custScaleX="194602" custScaleY="146525" custLinFactNeighborX="8" custLinFactNeighborY="575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5061B2D-F827-5648-BA1B-759DDEB89506}" type="presOf" srcId="{2C7A133A-9495-43AA-A921-3E0991B920BD}" destId="{821499E5-3FCD-4006-B240-75CEF1985817}" srcOrd="0" destOrd="0" presId="urn:microsoft.com/office/officeart/2005/8/layout/default#1"/>
    <dgm:cxn modelId="{7F7CFCF6-6895-40D3-975E-B45084A99CA1}" srcId="{558263D0-DD37-49DC-BFC8-A3D4FBB3D44E}" destId="{2C7A133A-9495-43AA-A921-3E0991B920BD}" srcOrd="2" destOrd="0" parTransId="{E4E642C0-B706-4AF5-9585-89388C7EDFE4}" sibTransId="{1EACDDC1-C9FA-45A6-8645-3E156B11C892}"/>
    <dgm:cxn modelId="{FE95C643-AB02-4FAE-A3D4-62DFF94960B9}" srcId="{558263D0-DD37-49DC-BFC8-A3D4FBB3D44E}" destId="{F3073074-BE06-4997-9E2F-4E74BA8F0412}" srcOrd="1" destOrd="0" parTransId="{7465E94D-E8B1-48D3-9E1F-F29B6444B148}" sibTransId="{05863872-193E-47D8-BC51-3D8E7F73B224}"/>
    <dgm:cxn modelId="{00939CAD-0976-6E47-BA17-D245B99450A2}" type="presOf" srcId="{F3073074-BE06-4997-9E2F-4E74BA8F0412}" destId="{20B7D6C5-8208-4265-B5BE-9905FB5802C0}" srcOrd="0" destOrd="0" presId="urn:microsoft.com/office/officeart/2005/8/layout/default#1"/>
    <dgm:cxn modelId="{9283AA98-FBAA-45D2-8DBD-CF20E1DE6EA8}" srcId="{558263D0-DD37-49DC-BFC8-A3D4FBB3D44E}" destId="{51C30FC2-6BDD-4788-A888-DD7F3F789CB6}" srcOrd="0" destOrd="0" parTransId="{A0E58ABC-63F2-4B55-B375-A32FDBAEF744}" sibTransId="{5B58B8D2-C302-486E-A6AB-0005CF557866}"/>
    <dgm:cxn modelId="{349C081E-969E-4270-8AB0-F1BD8CB68DDD}" srcId="{558263D0-DD37-49DC-BFC8-A3D4FBB3D44E}" destId="{4E130A43-3005-47E8-8811-E23786943723}" srcOrd="3" destOrd="0" parTransId="{228B696A-FE6B-4ECB-9651-2BD18C122981}" sibTransId="{B1966484-815F-4733-88D9-D7E503E6D3FB}"/>
    <dgm:cxn modelId="{AF3EE83C-82F9-DD48-88F0-BC1C8A9C137F}" type="presOf" srcId="{558263D0-DD37-49DC-BFC8-A3D4FBB3D44E}" destId="{BE82528A-2FC7-4242-8028-5117F30EE149}" srcOrd="0" destOrd="0" presId="urn:microsoft.com/office/officeart/2005/8/layout/default#1"/>
    <dgm:cxn modelId="{13C35684-4092-9345-A46B-5BA65A7BFA47}" type="presOf" srcId="{4E130A43-3005-47E8-8811-E23786943723}" destId="{29D9D08F-0747-4342-8DB3-B0C9ED314060}" srcOrd="0" destOrd="0" presId="urn:microsoft.com/office/officeart/2005/8/layout/default#1"/>
    <dgm:cxn modelId="{6E2230B8-F8E1-3045-9C01-99D8735AE39F}" type="presOf" srcId="{51C30FC2-6BDD-4788-A888-DD7F3F789CB6}" destId="{B916B400-F5EA-4F5A-99AD-EBC8BA9E2A80}" srcOrd="0" destOrd="0" presId="urn:microsoft.com/office/officeart/2005/8/layout/default#1"/>
    <dgm:cxn modelId="{6E5353AA-C338-2048-9824-5D344EB60B11}" type="presParOf" srcId="{BE82528A-2FC7-4242-8028-5117F30EE149}" destId="{B916B400-F5EA-4F5A-99AD-EBC8BA9E2A80}" srcOrd="0" destOrd="0" presId="urn:microsoft.com/office/officeart/2005/8/layout/default#1"/>
    <dgm:cxn modelId="{87685FDF-BE26-7045-85F6-ED6A77716998}" type="presParOf" srcId="{BE82528A-2FC7-4242-8028-5117F30EE149}" destId="{062B6C93-3586-41BA-ADBB-C98C54FEB53E}" srcOrd="1" destOrd="0" presId="urn:microsoft.com/office/officeart/2005/8/layout/default#1"/>
    <dgm:cxn modelId="{B1D9849E-714A-6140-8B7C-00068EF76079}" type="presParOf" srcId="{BE82528A-2FC7-4242-8028-5117F30EE149}" destId="{20B7D6C5-8208-4265-B5BE-9905FB5802C0}" srcOrd="2" destOrd="0" presId="urn:microsoft.com/office/officeart/2005/8/layout/default#1"/>
    <dgm:cxn modelId="{B83B25DE-7DFA-1348-902C-0A29BE9D4E6F}" type="presParOf" srcId="{BE82528A-2FC7-4242-8028-5117F30EE149}" destId="{BF04D5AE-FBD5-4698-947A-C687A0E832DD}" srcOrd="3" destOrd="0" presId="urn:microsoft.com/office/officeart/2005/8/layout/default#1"/>
    <dgm:cxn modelId="{2DDAC457-63CF-FE40-BDD8-FC887DBD3DDD}" type="presParOf" srcId="{BE82528A-2FC7-4242-8028-5117F30EE149}" destId="{821499E5-3FCD-4006-B240-75CEF1985817}" srcOrd="4" destOrd="0" presId="urn:microsoft.com/office/officeart/2005/8/layout/default#1"/>
    <dgm:cxn modelId="{AFED9BF0-2A91-0046-B4F1-4EF3A88B5852}" type="presParOf" srcId="{BE82528A-2FC7-4242-8028-5117F30EE149}" destId="{105B36D1-C43B-4F36-8E77-40EF9875CB1C}" srcOrd="5" destOrd="0" presId="urn:microsoft.com/office/officeart/2005/8/layout/default#1"/>
    <dgm:cxn modelId="{0C6EA82E-9BA9-6A4B-AACC-306E44286C56}" type="presParOf" srcId="{BE82528A-2FC7-4242-8028-5117F30EE149}" destId="{29D9D08F-0747-4342-8DB3-B0C9ED314060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18E77D3-10BE-4215-A450-81D2C73EA19D}" type="doc">
      <dgm:prSet loTypeId="urn:microsoft.com/office/officeart/2005/8/layout/vList5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it-IT"/>
        </a:p>
      </dgm:t>
    </dgm:pt>
    <dgm:pt modelId="{32A95B53-7F0C-45A0-92F3-1431B3CF0F75}">
      <dgm:prSet custT="1"/>
      <dgm:spPr/>
      <dgm:t>
        <a:bodyPr/>
        <a:lstStyle/>
        <a:p>
          <a:pPr rtl="0"/>
          <a:r>
            <a:rPr lang="en-US" sz="2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Stadiazione</a:t>
          </a:r>
          <a:r>
            <a: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basata</a:t>
          </a:r>
          <a:r>
            <a: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unicamente</a:t>
          </a:r>
          <a:r>
            <a: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su</a:t>
          </a:r>
          <a:r>
            <a: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parametrici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clinicamente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evidenziabili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endParaRPr lang="it-IT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B77F931F-7FE8-4E36-A5FF-D0C417E72269}" type="parTrans" cxnId="{FF783317-6EA0-44FD-82F6-7AE9FDCFEA9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72FD824A-8A40-4C1F-B9D1-8A32E80E8AAE}" type="sibTrans" cxnId="{FF783317-6EA0-44FD-82F6-7AE9FDCFEA9A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015A7164-6297-475B-97E7-2E2696CA5730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Dimensioni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uterine</a:t>
          </a:r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AE1BDEF2-A245-4021-8716-68143D024379}" type="parTrans" cxnId="{0F7A0236-9016-4FA3-BEA1-126B233622D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2CF651C3-BAAE-46F3-890B-787E182C2C85}" type="sibTrans" cxnId="{0F7A0236-9016-4FA3-BEA1-126B233622DC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662F61CE-756B-4680-8FA3-895E09CAF056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Coinvolgimento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cervicale</a:t>
          </a:r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D76040B9-E4F9-41AC-9EDE-366C879897F2}" type="parTrans" cxnId="{57C1E0F1-D632-437C-8640-555A8815706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6466C1BF-1EE7-4662-B7BC-BC3448A338C6}" type="sibTrans" cxnId="{57C1E0F1-D632-437C-8640-555A8815706F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7C100F29-E4A4-478D-97F1-9B4B644716D0}">
      <dgm:prSet custT="1"/>
      <dgm:spPr/>
      <dgm:t>
        <a:bodyPr/>
        <a:lstStyle/>
        <a:p>
          <a:pPr rtl="0"/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Secondarismi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evidenziati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agli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esami</a:t>
          </a:r>
          <a:r>
            <a: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di imaging </a:t>
          </a:r>
          <a:endParaRPr lang="it-IT" sz="2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86F6A546-DEEA-4157-8D2F-411459BA0CB1}" type="parTrans" cxnId="{F9221B30-C6DC-4980-AC84-3E3823F01535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5C6C5E50-ED49-45E0-AA78-037E91F26ED1}" type="sibTrans" cxnId="{F9221B30-C6DC-4980-AC84-3E3823F01535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9299A8C0-1201-4A67-A8E3-1727614DD8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Grazie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alla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sua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praticità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e facile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fruibilità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da parte di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qualsiasi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ginecologo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questa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stadiazione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 è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stata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impiegata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per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molti</a:t>
          </a:r>
          <a:r>
            <a:rPr lang="en-US" sz="2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anni</a:t>
          </a:r>
          <a:endParaRPr lang="it-IT" sz="2200" dirty="0">
            <a:effectLst/>
            <a:latin typeface="Arial Narrow" panose="020B0606020202030204" pitchFamily="34" charset="0"/>
          </a:endParaRPr>
        </a:p>
      </dgm:t>
    </dgm:pt>
    <dgm:pt modelId="{D20C2692-2478-49C3-BE79-F786FCC049A6}" type="parTrans" cxnId="{ECD12ECB-819F-48E6-82DC-271FE360FD06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1C119263-8D33-42E5-86C4-7E271BA50D6C}" type="sibTrans" cxnId="{ECD12ECB-819F-48E6-82DC-271FE360FD06}">
      <dgm:prSet/>
      <dgm:spPr/>
      <dgm:t>
        <a:bodyPr/>
        <a:lstStyle/>
        <a:p>
          <a:endParaRPr lang="it-IT" sz="2200">
            <a:latin typeface="Arial Narrow" panose="020B0606020202030204" pitchFamily="34" charset="0"/>
          </a:endParaRPr>
        </a:p>
      </dgm:t>
    </dgm:pt>
    <dgm:pt modelId="{D8F44CDB-EA31-4DF6-9976-93820E904418}" type="pres">
      <dgm:prSet presAssocID="{D18E77D3-10BE-4215-A450-81D2C73EA1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2CE0687-20F9-4021-8D55-09DA142F3747}" type="pres">
      <dgm:prSet presAssocID="{32A95B53-7F0C-45A0-92F3-1431B3CF0F75}" presName="linNode" presStyleCnt="0"/>
      <dgm:spPr/>
    </dgm:pt>
    <dgm:pt modelId="{6FABF0FA-4527-48C7-BA5D-6532321A88A4}" type="pres">
      <dgm:prSet presAssocID="{32A95B53-7F0C-45A0-92F3-1431B3CF0F75}" presName="parentText" presStyleLbl="node1" presStyleIdx="0" presStyleCnt="2" custScaleX="135490" custScaleY="77088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F1182BD-9184-4417-92FE-4BC4C35842D0}" type="pres">
      <dgm:prSet presAssocID="{32A95B53-7F0C-45A0-92F3-1431B3CF0F75}" presName="descendantText" presStyleLbl="alignAccFollowNode1" presStyleIdx="0" presStyleCnt="1" custScaleX="74907" custScaleY="7918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8EC69B8-F790-463E-9B6E-B3982335A300}" type="pres">
      <dgm:prSet presAssocID="{72FD824A-8A40-4C1F-B9D1-8A32E80E8AAE}" presName="sp" presStyleCnt="0"/>
      <dgm:spPr/>
    </dgm:pt>
    <dgm:pt modelId="{AF8BDBDD-B796-4827-8AE6-13D8BB9B99C1}" type="pres">
      <dgm:prSet presAssocID="{9299A8C0-1201-4A67-A8E3-1727614DD878}" presName="linNode" presStyleCnt="0"/>
      <dgm:spPr/>
    </dgm:pt>
    <dgm:pt modelId="{08B411EB-EA52-498C-85C7-6E8B9D10E2CD}" type="pres">
      <dgm:prSet presAssocID="{9299A8C0-1201-4A67-A8E3-1727614DD878}" presName="parentText" presStyleLbl="node1" presStyleIdx="1" presStyleCnt="2" custScaleX="277778" custScaleY="33899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CF11E5D-8CDF-5F4A-B8D4-7C02BE70D6EE}" type="presOf" srcId="{662F61CE-756B-4680-8FA3-895E09CAF056}" destId="{9F1182BD-9184-4417-92FE-4BC4C35842D0}" srcOrd="0" destOrd="1" presId="urn:microsoft.com/office/officeart/2005/8/layout/vList5"/>
    <dgm:cxn modelId="{4761F0F1-65DD-B64D-958A-0F36CA1726A9}" type="presOf" srcId="{015A7164-6297-475B-97E7-2E2696CA5730}" destId="{9F1182BD-9184-4417-92FE-4BC4C35842D0}" srcOrd="0" destOrd="0" presId="urn:microsoft.com/office/officeart/2005/8/layout/vList5"/>
    <dgm:cxn modelId="{F9221B30-C6DC-4980-AC84-3E3823F01535}" srcId="{32A95B53-7F0C-45A0-92F3-1431B3CF0F75}" destId="{7C100F29-E4A4-478D-97F1-9B4B644716D0}" srcOrd="2" destOrd="0" parTransId="{86F6A546-DEEA-4157-8D2F-411459BA0CB1}" sibTransId="{5C6C5E50-ED49-45E0-AA78-037E91F26ED1}"/>
    <dgm:cxn modelId="{853423D4-F5A1-0643-81F9-7E4B04A97489}" type="presOf" srcId="{9299A8C0-1201-4A67-A8E3-1727614DD878}" destId="{08B411EB-EA52-498C-85C7-6E8B9D10E2CD}" srcOrd="0" destOrd="0" presId="urn:microsoft.com/office/officeart/2005/8/layout/vList5"/>
    <dgm:cxn modelId="{57C1E0F1-D632-437C-8640-555A8815706F}" srcId="{32A95B53-7F0C-45A0-92F3-1431B3CF0F75}" destId="{662F61CE-756B-4680-8FA3-895E09CAF056}" srcOrd="1" destOrd="0" parTransId="{D76040B9-E4F9-41AC-9EDE-366C879897F2}" sibTransId="{6466C1BF-1EE7-4662-B7BC-BC3448A338C6}"/>
    <dgm:cxn modelId="{6078D3EA-27E4-4C41-90D3-C74376AFC4DA}" type="presOf" srcId="{7C100F29-E4A4-478D-97F1-9B4B644716D0}" destId="{9F1182BD-9184-4417-92FE-4BC4C35842D0}" srcOrd="0" destOrd="2" presId="urn:microsoft.com/office/officeart/2005/8/layout/vList5"/>
    <dgm:cxn modelId="{68AA9C0A-6EF5-034E-8266-D2C6F0956EC7}" type="presOf" srcId="{D18E77D3-10BE-4215-A450-81D2C73EA19D}" destId="{D8F44CDB-EA31-4DF6-9976-93820E904418}" srcOrd="0" destOrd="0" presId="urn:microsoft.com/office/officeart/2005/8/layout/vList5"/>
    <dgm:cxn modelId="{D14304A9-5F51-FB49-8F85-328076F4BC6F}" type="presOf" srcId="{32A95B53-7F0C-45A0-92F3-1431B3CF0F75}" destId="{6FABF0FA-4527-48C7-BA5D-6532321A88A4}" srcOrd="0" destOrd="0" presId="urn:microsoft.com/office/officeart/2005/8/layout/vList5"/>
    <dgm:cxn modelId="{ECD12ECB-819F-48E6-82DC-271FE360FD06}" srcId="{D18E77D3-10BE-4215-A450-81D2C73EA19D}" destId="{9299A8C0-1201-4A67-A8E3-1727614DD878}" srcOrd="1" destOrd="0" parTransId="{D20C2692-2478-49C3-BE79-F786FCC049A6}" sibTransId="{1C119263-8D33-42E5-86C4-7E271BA50D6C}"/>
    <dgm:cxn modelId="{FF783317-6EA0-44FD-82F6-7AE9FDCFEA9A}" srcId="{D18E77D3-10BE-4215-A450-81D2C73EA19D}" destId="{32A95B53-7F0C-45A0-92F3-1431B3CF0F75}" srcOrd="0" destOrd="0" parTransId="{B77F931F-7FE8-4E36-A5FF-D0C417E72269}" sibTransId="{72FD824A-8A40-4C1F-B9D1-8A32E80E8AAE}"/>
    <dgm:cxn modelId="{0F7A0236-9016-4FA3-BEA1-126B233622DC}" srcId="{32A95B53-7F0C-45A0-92F3-1431B3CF0F75}" destId="{015A7164-6297-475B-97E7-2E2696CA5730}" srcOrd="0" destOrd="0" parTransId="{AE1BDEF2-A245-4021-8716-68143D024379}" sibTransId="{2CF651C3-BAAE-46F3-890B-787E182C2C85}"/>
    <dgm:cxn modelId="{44890E62-F5AB-5445-AFE1-8A635ECEE633}" type="presParOf" srcId="{D8F44CDB-EA31-4DF6-9976-93820E904418}" destId="{72CE0687-20F9-4021-8D55-09DA142F3747}" srcOrd="0" destOrd="0" presId="urn:microsoft.com/office/officeart/2005/8/layout/vList5"/>
    <dgm:cxn modelId="{CFF55C40-B052-2648-91C0-A8B59F436986}" type="presParOf" srcId="{72CE0687-20F9-4021-8D55-09DA142F3747}" destId="{6FABF0FA-4527-48C7-BA5D-6532321A88A4}" srcOrd="0" destOrd="0" presId="urn:microsoft.com/office/officeart/2005/8/layout/vList5"/>
    <dgm:cxn modelId="{0D9B1FB0-BB15-7645-89AF-BCC5C656BC10}" type="presParOf" srcId="{72CE0687-20F9-4021-8D55-09DA142F3747}" destId="{9F1182BD-9184-4417-92FE-4BC4C35842D0}" srcOrd="1" destOrd="0" presId="urn:microsoft.com/office/officeart/2005/8/layout/vList5"/>
    <dgm:cxn modelId="{D92D772D-9F96-A840-A494-69018923F8C9}" type="presParOf" srcId="{D8F44CDB-EA31-4DF6-9976-93820E904418}" destId="{C8EC69B8-F790-463E-9B6E-B3982335A300}" srcOrd="1" destOrd="0" presId="urn:microsoft.com/office/officeart/2005/8/layout/vList5"/>
    <dgm:cxn modelId="{4F5C815D-0A55-9448-9738-C7EA0A3402C4}" type="presParOf" srcId="{D8F44CDB-EA31-4DF6-9976-93820E904418}" destId="{AF8BDBDD-B796-4827-8AE6-13D8BB9B99C1}" srcOrd="2" destOrd="0" presId="urn:microsoft.com/office/officeart/2005/8/layout/vList5"/>
    <dgm:cxn modelId="{CB6B1C81-FC64-5A47-B44F-5235A5BF7D19}" type="presParOf" srcId="{AF8BDBDD-B796-4827-8AE6-13D8BB9B99C1}" destId="{08B411EB-EA52-498C-85C7-6E8B9D10E2C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37920D-90C2-48B1-9723-C342C8714BCE}">
      <dsp:nvSpPr>
        <dsp:cNvPr id="0" name=""/>
        <dsp:cNvSpPr/>
      </dsp:nvSpPr>
      <dsp:spPr>
        <a:xfrm>
          <a:off x="0" y="28193"/>
          <a:ext cx="7246977" cy="5990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35560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Età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media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alla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diagnosi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61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anni</a:t>
          </a:r>
          <a:endParaRPr lang="en-U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0" y="28193"/>
        <a:ext cx="7246977" cy="599040"/>
      </dsp:txXfrm>
    </dsp:sp>
    <dsp:sp modelId="{2BEA1A1B-217C-434F-85EA-B692AFD1AC36}">
      <dsp:nvSpPr>
        <dsp:cNvPr id="0" name=""/>
        <dsp:cNvSpPr/>
      </dsp:nvSpPr>
      <dsp:spPr>
        <a:xfrm>
          <a:off x="0" y="719393"/>
          <a:ext cx="7246977" cy="59904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3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35560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25%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diagnosticato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prima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della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menopausa</a:t>
          </a:r>
          <a:endParaRPr lang="it-IT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0" y="719393"/>
        <a:ext cx="7246977" cy="599040"/>
      </dsp:txXfrm>
    </dsp:sp>
    <dsp:sp modelId="{7ADFCC6F-1B35-4C15-BE66-444D8A66616F}">
      <dsp:nvSpPr>
        <dsp:cNvPr id="0" name=""/>
        <dsp:cNvSpPr/>
      </dsp:nvSpPr>
      <dsp:spPr>
        <a:xfrm>
          <a:off x="0" y="1410593"/>
          <a:ext cx="7246977" cy="5990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90000">
              <a:schemeClr val="accent4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35560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5%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diagnosticato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prima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dei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40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anni</a:t>
          </a:r>
          <a:endParaRPr lang="it-IT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0" y="1410593"/>
        <a:ext cx="7246977" cy="59904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A98287-5EC7-47A1-A49D-366265436338}">
      <dsp:nvSpPr>
        <dsp:cNvPr id="0" name=""/>
        <dsp:cNvSpPr/>
      </dsp:nvSpPr>
      <dsp:spPr>
        <a:xfrm>
          <a:off x="4701" y="160442"/>
          <a:ext cx="9626714" cy="1202420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Sostituisce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la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stadiazione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clinica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del1971</a:t>
          </a:r>
          <a:endParaRPr lang="it-IT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4701" y="160442"/>
        <a:ext cx="9626714" cy="1202420"/>
      </dsp:txXfrm>
    </dsp:sp>
    <dsp:sp modelId="{451FB401-DE5A-4BFF-8366-0149D3FFA0B2}">
      <dsp:nvSpPr>
        <dsp:cNvPr id="0" name=""/>
        <dsp:cNvSpPr/>
      </dsp:nvSpPr>
      <dsp:spPr>
        <a:xfrm rot="5400000">
          <a:off x="4684720" y="-542285"/>
          <a:ext cx="2481268" cy="7399736"/>
        </a:xfrm>
        <a:prstGeom prst="round2SameRect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Miglior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definizione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dell’estensione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della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malattia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(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metastasi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,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invasione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miometriale,intressamento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cervicale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, etc.)</a:t>
          </a:r>
          <a:endParaRPr lang="it-IT" sz="2200" kern="1200" dirty="0">
            <a:solidFill>
              <a:srgbClr val="3F2721"/>
            </a:solidFill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Ridurre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le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pazienti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 over/under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trattate</a:t>
          </a:r>
          <a:endParaRPr lang="it-IT" sz="2200" kern="1200" dirty="0">
            <a:solidFill>
              <a:srgbClr val="3F2721"/>
            </a:solidFill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Minimizzare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l’incremento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di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morbilità-mortalità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perioperatoria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endParaRPr lang="it-IT" sz="2200" kern="1200" dirty="0">
            <a:solidFill>
              <a:srgbClr val="3F2721"/>
            </a:solidFill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Diminuire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complessivamente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rischi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e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costi</a:t>
          </a:r>
          <a:endParaRPr lang="it-IT" sz="2200" kern="1200" dirty="0">
            <a:solidFill>
              <a:srgbClr val="3F2721"/>
            </a:solidFill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Migliorare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Il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confronto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scientifico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sui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dati</a:t>
          </a:r>
          <a:r>
            <a:rPr lang="en-US" sz="2200" kern="1200" dirty="0" smtClean="0">
              <a:solidFill>
                <a:srgbClr val="3F2721"/>
              </a:solidFill>
              <a:latin typeface="Arial Narrow" panose="020B0606020202030204" pitchFamily="34" charset="0"/>
            </a:rPr>
            <a:t>  </a:t>
          </a:r>
          <a:r>
            <a:rPr lang="en-US" sz="2200" kern="1200" dirty="0" err="1" smtClean="0">
              <a:solidFill>
                <a:srgbClr val="3F2721"/>
              </a:solidFill>
              <a:latin typeface="Arial Narrow" panose="020B0606020202030204" pitchFamily="34" charset="0"/>
            </a:rPr>
            <a:t>terapeutici</a:t>
          </a:r>
          <a:endParaRPr lang="it-IT" sz="2200" kern="1200" dirty="0">
            <a:solidFill>
              <a:srgbClr val="3F2721"/>
            </a:solidFill>
            <a:latin typeface="Arial Narrow" panose="020B0606020202030204" pitchFamily="34" charset="0"/>
          </a:endParaRPr>
        </a:p>
      </dsp:txBody>
      <dsp:txXfrm rot="5400000">
        <a:off x="4684720" y="-542285"/>
        <a:ext cx="2481268" cy="7399736"/>
      </dsp:txXfrm>
    </dsp:sp>
    <dsp:sp modelId="{68B6F86E-9CEB-4A53-8716-24BF19C38587}">
      <dsp:nvSpPr>
        <dsp:cNvPr id="0" name=""/>
        <dsp:cNvSpPr/>
      </dsp:nvSpPr>
      <dsp:spPr>
        <a:xfrm>
          <a:off x="4701" y="1606327"/>
          <a:ext cx="2220785" cy="3102511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shade val="50000"/>
              <a:hueOff val="-364165"/>
              <a:satOff val="-8796"/>
              <a:lumOff val="46328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Razionale</a:t>
          </a:r>
          <a:r>
            <a:rPr lang="en-US" sz="2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:</a:t>
          </a:r>
          <a:endParaRPr lang="it-IT" sz="2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4701" y="1606327"/>
        <a:ext cx="2220785" cy="3102511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A08192-C983-4AC4-83A3-F1B714287991}">
      <dsp:nvSpPr>
        <dsp:cNvPr id="0" name=""/>
        <dsp:cNvSpPr/>
      </dsp:nvSpPr>
      <dsp:spPr>
        <a:xfrm>
          <a:off x="0" y="1620187"/>
          <a:ext cx="9577063" cy="1436953"/>
        </a:xfrm>
        <a:prstGeom prst="round2SameRect">
          <a:avLst/>
        </a:prstGeom>
        <a:solidFill>
          <a:schemeClr val="bg2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Nuova classificazione   della </a:t>
          </a:r>
          <a:r>
            <a:rPr lang="it-IT" sz="2800" b="1" u="sng" kern="1200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International </a:t>
          </a:r>
          <a:r>
            <a:rPr lang="it-IT" sz="2800" b="1" u="sng" kern="1200" cap="none" spc="0" dirty="0" err="1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Federation</a:t>
          </a:r>
          <a:r>
            <a:rPr lang="it-IT" sz="2800" b="1" u="sng" kern="1200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 of </a:t>
          </a:r>
          <a:r>
            <a:rPr lang="it-IT" sz="2800" b="1" u="sng" kern="1200" cap="none" spc="0" dirty="0" err="1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Gynecology</a:t>
          </a:r>
          <a:r>
            <a:rPr lang="it-IT" sz="2800" b="1" u="sng" kern="1200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 and </a:t>
          </a:r>
          <a:r>
            <a:rPr lang="it-IT" sz="2800" b="1" u="sng" kern="1200" cap="none" spc="0" dirty="0" err="1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Obstetrics</a:t>
          </a:r>
          <a:r>
            <a:rPr lang="it-IT" sz="2800" b="1" u="sng" kern="1200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 (FIGO) </a:t>
          </a:r>
          <a:r>
            <a:rPr lang="it-IT" sz="2800" b="1" kern="1200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  <a:sym typeface="Wingdings" panose="05000000000000000000" pitchFamily="2" charset="2"/>
            </a:rPr>
            <a:t> </a:t>
          </a:r>
          <a:r>
            <a:rPr lang="it-IT" sz="2800" b="1" kern="1200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anose="020B0606020202030204" pitchFamily="34" charset="0"/>
            </a:rPr>
            <a:t>miglior efficacia nel predire la mortalità. </a:t>
          </a:r>
          <a:endParaRPr lang="it-IT" sz="2800" b="1" kern="1200" cap="none" spc="0" dirty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Arial Narrow" panose="020B0606020202030204" pitchFamily="34" charset="0"/>
          </a:endParaRPr>
        </a:p>
      </dsp:txBody>
      <dsp:txXfrm>
        <a:off x="0" y="1620187"/>
        <a:ext cx="9577063" cy="1436953"/>
      </dsp:txXfrm>
    </dsp:sp>
    <dsp:sp modelId="{B16DD9C7-9DDC-48B5-AE46-26D0FED24E60}">
      <dsp:nvSpPr>
        <dsp:cNvPr id="0" name=""/>
        <dsp:cNvSpPr/>
      </dsp:nvSpPr>
      <dsp:spPr>
        <a:xfrm>
          <a:off x="182107" y="3582976"/>
          <a:ext cx="2901179" cy="2933756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>
              <a:latin typeface="Arial Narrow" panose="020B0606020202030204" pitchFamily="34" charset="0"/>
            </a:rPr>
            <a:t>Lo stadio IA e IB avevano una sopravvivenza a 5 anni molto simile e sono pertanto stati uniti (IA e IB</a:t>
          </a:r>
          <a:r>
            <a:rPr lang="it-IT" sz="2200" kern="1200" dirty="0" smtClean="0">
              <a:latin typeface="Arial Narrow" panose="020B0606020202030204" pitchFamily="34" charset="0"/>
              <a:sym typeface="Wingdings"/>
            </a:rPr>
            <a:t></a:t>
          </a:r>
          <a:r>
            <a:rPr lang="it-IT" sz="2200" kern="1200" dirty="0" smtClean="0">
              <a:latin typeface="Arial Narrow" panose="020B0606020202030204" pitchFamily="34" charset="0"/>
            </a:rPr>
            <a:t>IA, IC</a:t>
          </a:r>
          <a:r>
            <a:rPr lang="it-IT" sz="2200" kern="1200" dirty="0" smtClean="0">
              <a:latin typeface="Arial Narrow" panose="020B0606020202030204" pitchFamily="34" charset="0"/>
              <a:sym typeface="Wingdings"/>
            </a:rPr>
            <a:t></a:t>
          </a:r>
          <a:r>
            <a:rPr lang="it-IT" sz="2200" kern="1200" dirty="0" smtClean="0">
              <a:latin typeface="Arial Narrow" panose="020B0606020202030204" pitchFamily="34" charset="0"/>
            </a:rPr>
            <a:t>IB).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182107" y="3582976"/>
        <a:ext cx="2901179" cy="2933756"/>
      </dsp:txXfrm>
    </dsp:sp>
    <dsp:sp modelId="{C316B8A1-CBF1-4CA9-B58B-11AC2E8C6271}">
      <dsp:nvSpPr>
        <dsp:cNvPr id="0" name=""/>
        <dsp:cNvSpPr/>
      </dsp:nvSpPr>
      <dsp:spPr>
        <a:xfrm>
          <a:off x="3303560" y="3582976"/>
          <a:ext cx="2901179" cy="2933756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>
              <a:latin typeface="Arial Narrow" panose="020B0606020202030204" pitchFamily="34" charset="0"/>
            </a:rPr>
            <a:t>Il secondo stadio prevede solo l’ infiltrazione stromale cervicale in quanto unico parametro ad influenzare la prognosi.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3303560" y="3582976"/>
        <a:ext cx="2901179" cy="2933756"/>
      </dsp:txXfrm>
    </dsp:sp>
    <dsp:sp modelId="{65DF049F-997F-4EE5-A2AD-B06170F818CF}">
      <dsp:nvSpPr>
        <dsp:cNvPr id="0" name=""/>
        <dsp:cNvSpPr/>
      </dsp:nvSpPr>
      <dsp:spPr>
        <a:xfrm>
          <a:off x="6425970" y="3563902"/>
          <a:ext cx="2901179" cy="2933756"/>
        </a:xfrm>
        <a:prstGeom prst="round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>
              <a:latin typeface="Arial Narrow" panose="020B0606020202030204" pitchFamily="34" charset="0"/>
            </a:rPr>
            <a:t>La citologia di per sé non determina più uno stadio definito ma risulta essere solo un fattore prognostico negativo.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6425970" y="3563902"/>
        <a:ext cx="2901179" cy="2933756"/>
      </dsp:txXfrm>
    </dsp:sp>
    <dsp:sp modelId="{F3BFF261-5FA1-4FCC-B9FE-CFF4ADE2626B}">
      <dsp:nvSpPr>
        <dsp:cNvPr id="0" name=""/>
        <dsp:cNvSpPr/>
      </dsp:nvSpPr>
      <dsp:spPr>
        <a:xfrm flipV="1">
          <a:off x="0" y="3204357"/>
          <a:ext cx="9577063" cy="3505376"/>
        </a:xfrm>
        <a:prstGeom prst="round2SameRect">
          <a:avLst/>
        </a:prstGeom>
        <a:solidFill>
          <a:schemeClr val="bg2">
            <a:lumMod val="20000"/>
            <a:lumOff val="80000"/>
            <a:alpha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201555-29CA-4FD0-8CFF-9A7D09C3CD2A}">
      <dsp:nvSpPr>
        <dsp:cNvPr id="0" name=""/>
        <dsp:cNvSpPr/>
      </dsp:nvSpPr>
      <dsp:spPr>
        <a:xfrm>
          <a:off x="476704" y="0"/>
          <a:ext cx="3522374" cy="54114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ctr" anchorCtr="0">
          <a:noAutofit/>
        </a:bodyPr>
        <a:lstStyle/>
        <a:p>
          <a:pPr lvl="0" algn="ctr" defTabSz="2622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900" kern="1200" dirty="0"/>
        </a:p>
      </dsp:txBody>
      <dsp:txXfrm>
        <a:off x="476704" y="0"/>
        <a:ext cx="3522374" cy="1623431"/>
      </dsp:txXfrm>
    </dsp:sp>
    <dsp:sp modelId="{921548A0-5A5C-498D-9BDE-27D0C8C6B24E}">
      <dsp:nvSpPr>
        <dsp:cNvPr id="0" name=""/>
        <dsp:cNvSpPr/>
      </dsp:nvSpPr>
      <dsp:spPr>
        <a:xfrm>
          <a:off x="1335597" y="2755690"/>
          <a:ext cx="3447996" cy="2167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Isterectomia: quale approccio?</a:t>
          </a:r>
          <a:endParaRPr lang="it-IT" sz="2400" kern="1200" dirty="0"/>
        </a:p>
      </dsp:txBody>
      <dsp:txXfrm>
        <a:off x="1335597" y="2755690"/>
        <a:ext cx="3447996" cy="2167130"/>
      </dsp:txXfrm>
    </dsp:sp>
    <dsp:sp modelId="{2E6E96D8-9FD2-4C9E-8D6F-9BD26598157A}">
      <dsp:nvSpPr>
        <dsp:cNvPr id="0" name=""/>
        <dsp:cNvSpPr/>
      </dsp:nvSpPr>
      <dsp:spPr>
        <a:xfrm rot="18189198">
          <a:off x="3991027" y="2356865"/>
          <a:ext cx="3498270" cy="35991"/>
        </a:xfrm>
        <a:custGeom>
          <a:avLst/>
          <a:gdLst/>
          <a:ahLst/>
          <a:cxnLst/>
          <a:rect l="0" t="0" r="0" b="0"/>
          <a:pathLst>
            <a:path>
              <a:moveTo>
                <a:pt x="0" y="17995"/>
              </a:moveTo>
              <a:lnTo>
                <a:pt x="3498270" y="1799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300" kern="1200"/>
        </a:p>
      </dsp:txBody>
      <dsp:txXfrm rot="18189198">
        <a:off x="5652705" y="2287404"/>
        <a:ext cx="174913" cy="174913"/>
      </dsp:txXfrm>
    </dsp:sp>
    <dsp:sp modelId="{429DC994-F30B-4C82-9AE9-52C7DA0E058A}">
      <dsp:nvSpPr>
        <dsp:cNvPr id="0" name=""/>
        <dsp:cNvSpPr/>
      </dsp:nvSpPr>
      <dsp:spPr>
        <a:xfrm>
          <a:off x="6696731" y="369455"/>
          <a:ext cx="2164046" cy="1082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smtClean="0"/>
            <a:t>Laparotomico</a:t>
          </a:r>
          <a:endParaRPr lang="it-IT" sz="2600" kern="1200"/>
        </a:p>
      </dsp:txBody>
      <dsp:txXfrm>
        <a:off x="6696731" y="369455"/>
        <a:ext cx="2164046" cy="1082023"/>
      </dsp:txXfrm>
    </dsp:sp>
    <dsp:sp modelId="{60FDA1AA-AB85-4A17-BE85-010B0183E168}">
      <dsp:nvSpPr>
        <dsp:cNvPr id="0" name=""/>
        <dsp:cNvSpPr/>
      </dsp:nvSpPr>
      <dsp:spPr>
        <a:xfrm rot="19872310">
          <a:off x="4648625" y="3295493"/>
          <a:ext cx="2183074" cy="35991"/>
        </a:xfrm>
        <a:custGeom>
          <a:avLst/>
          <a:gdLst/>
          <a:ahLst/>
          <a:cxnLst/>
          <a:rect l="0" t="0" r="0" b="0"/>
          <a:pathLst>
            <a:path>
              <a:moveTo>
                <a:pt x="0" y="17995"/>
              </a:moveTo>
              <a:lnTo>
                <a:pt x="2183074" y="1799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800" kern="1200"/>
        </a:p>
      </dsp:txBody>
      <dsp:txXfrm rot="19872310">
        <a:off x="5685585" y="3258912"/>
        <a:ext cx="109153" cy="109153"/>
      </dsp:txXfrm>
    </dsp:sp>
    <dsp:sp modelId="{313C7D54-956B-41D7-97F0-5684A3FCC1F0}">
      <dsp:nvSpPr>
        <dsp:cNvPr id="0" name=""/>
        <dsp:cNvSpPr/>
      </dsp:nvSpPr>
      <dsp:spPr>
        <a:xfrm>
          <a:off x="6696731" y="2246712"/>
          <a:ext cx="2164046" cy="1082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smtClean="0"/>
            <a:t>Laparoscopico</a:t>
          </a:r>
          <a:endParaRPr lang="it-IT" sz="2600" kern="1200"/>
        </a:p>
      </dsp:txBody>
      <dsp:txXfrm>
        <a:off x="6696731" y="2246712"/>
        <a:ext cx="2164046" cy="1082023"/>
      </dsp:txXfrm>
    </dsp:sp>
    <dsp:sp modelId="{322AB16B-8A21-48E5-9120-3D75077C9044}">
      <dsp:nvSpPr>
        <dsp:cNvPr id="0" name=""/>
        <dsp:cNvSpPr/>
      </dsp:nvSpPr>
      <dsp:spPr>
        <a:xfrm rot="1451934">
          <a:off x="4691440" y="4251136"/>
          <a:ext cx="2097444" cy="35991"/>
        </a:xfrm>
        <a:custGeom>
          <a:avLst/>
          <a:gdLst/>
          <a:ahLst/>
          <a:cxnLst/>
          <a:rect l="0" t="0" r="0" b="0"/>
          <a:pathLst>
            <a:path>
              <a:moveTo>
                <a:pt x="0" y="17995"/>
              </a:moveTo>
              <a:lnTo>
                <a:pt x="2097444" y="1799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800" kern="1200"/>
        </a:p>
      </dsp:txBody>
      <dsp:txXfrm rot="1451934">
        <a:off x="5687726" y="4216696"/>
        <a:ext cx="104872" cy="104872"/>
      </dsp:txXfrm>
    </dsp:sp>
    <dsp:sp modelId="{C7C1D9BB-E205-499B-B399-7EC6F6A5FEC8}">
      <dsp:nvSpPr>
        <dsp:cNvPr id="0" name=""/>
        <dsp:cNvSpPr/>
      </dsp:nvSpPr>
      <dsp:spPr>
        <a:xfrm>
          <a:off x="6696731" y="4157997"/>
          <a:ext cx="2164046" cy="1082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Vaginale</a:t>
          </a:r>
          <a:endParaRPr lang="it-IT" sz="2600" kern="1200" dirty="0"/>
        </a:p>
      </dsp:txBody>
      <dsp:txXfrm>
        <a:off x="6696731" y="4157997"/>
        <a:ext cx="2164046" cy="1082023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5E3AEF-088A-4652-9E7E-63AF65116102}">
      <dsp:nvSpPr>
        <dsp:cNvPr id="0" name=""/>
        <dsp:cNvSpPr/>
      </dsp:nvSpPr>
      <dsp:spPr>
        <a:xfrm rot="5400000">
          <a:off x="25567" y="118457"/>
          <a:ext cx="1668122" cy="1719257"/>
        </a:xfrm>
        <a:prstGeom prst="homePlate">
          <a:avLst/>
        </a:prstGeom>
        <a:solidFill>
          <a:schemeClr val="bg2">
            <a:lumMod val="7500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Arial Narrow" panose="020B0606020202030204" pitchFamily="34" charset="0"/>
            </a:rPr>
            <a:t>Stadio</a:t>
          </a:r>
          <a:r>
            <a:rPr lang="en-US" sz="2200" b="1" kern="1200" dirty="0" smtClean="0">
              <a:latin typeface="Arial Narrow" panose="020B0606020202030204" pitchFamily="34" charset="0"/>
            </a:rPr>
            <a:t> </a:t>
          </a:r>
          <a:r>
            <a:rPr lang="en-US" sz="2200" b="1" kern="1200" dirty="0" err="1" smtClean="0">
              <a:latin typeface="Arial Narrow" panose="020B0606020202030204" pitchFamily="34" charset="0"/>
            </a:rPr>
            <a:t>iniziale</a:t>
          </a:r>
          <a:r>
            <a:rPr lang="en-US" sz="2200" b="1" kern="1200" dirty="0" smtClean="0">
              <a:latin typeface="Arial Narrow" panose="020B0606020202030204" pitchFamily="34" charset="0"/>
            </a:rPr>
            <a:t>        (IA G1 ): </a:t>
          </a:r>
          <a:endParaRPr lang="it-IT" sz="2200" b="1" kern="1200" dirty="0">
            <a:latin typeface="Arial Narrow" panose="020B0606020202030204" pitchFamily="34" charset="0"/>
          </a:endParaRPr>
        </a:p>
      </dsp:txBody>
      <dsp:txXfrm rot="5400000">
        <a:off x="25567" y="118457"/>
        <a:ext cx="1668122" cy="1719257"/>
      </dsp:txXfrm>
    </dsp:sp>
    <dsp:sp modelId="{173B5823-1798-42E0-9115-F4F85CA6648E}">
      <dsp:nvSpPr>
        <dsp:cNvPr id="0" name=""/>
        <dsp:cNvSpPr/>
      </dsp:nvSpPr>
      <dsp:spPr>
        <a:xfrm rot="5400000">
          <a:off x="4273870" y="-2410579"/>
          <a:ext cx="1596453" cy="67056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Isterectomia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extrafasciale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con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annessiectomia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bilaterale</a:t>
          </a: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 rot="5400000">
        <a:off x="4273870" y="-2410579"/>
        <a:ext cx="1596453" cy="6705678"/>
      </dsp:txXfrm>
    </dsp:sp>
    <dsp:sp modelId="{B148D9BC-D4C2-4704-A4AC-272DE4881B20}">
      <dsp:nvSpPr>
        <dsp:cNvPr id="0" name=""/>
        <dsp:cNvSpPr/>
      </dsp:nvSpPr>
      <dsp:spPr>
        <a:xfrm rot="5400000">
          <a:off x="25567" y="2004868"/>
          <a:ext cx="1668122" cy="1719257"/>
        </a:xfrm>
        <a:prstGeom prst="homePlate">
          <a:avLst/>
        </a:prstGeom>
        <a:solidFill>
          <a:schemeClr val="bg2">
            <a:lumMod val="7500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>
              <a:latin typeface="Arial Narrow" panose="020B0606020202030204" pitchFamily="34" charset="0"/>
            </a:rPr>
            <a:t>Stadio Intermedio :</a:t>
          </a:r>
          <a:endParaRPr lang="it-IT" sz="2200" b="1" kern="1200">
            <a:latin typeface="Arial Narrow" panose="020B0606020202030204" pitchFamily="34" charset="0"/>
          </a:endParaRPr>
        </a:p>
      </dsp:txBody>
      <dsp:txXfrm rot="5400000">
        <a:off x="25567" y="2004868"/>
        <a:ext cx="1668122" cy="1719257"/>
      </dsp:txXfrm>
    </dsp:sp>
    <dsp:sp modelId="{47CFD0BB-CC8A-4D16-BE07-F421117EFC81}">
      <dsp:nvSpPr>
        <dsp:cNvPr id="0" name=""/>
        <dsp:cNvSpPr/>
      </dsp:nvSpPr>
      <dsp:spPr>
        <a:xfrm rot="5400000">
          <a:off x="4273870" y="-524176"/>
          <a:ext cx="1596453" cy="67056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Isterectomia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extrafasciale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con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annessiectomia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bilaterale+linfoadenectomia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pelvica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/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aortica</a:t>
          </a: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 rot="5400000">
        <a:off x="4273870" y="-524176"/>
        <a:ext cx="1596453" cy="6705678"/>
      </dsp:txXfrm>
    </dsp:sp>
    <dsp:sp modelId="{FC0AF573-6E4D-4494-AB08-420B0D9A7AE0}">
      <dsp:nvSpPr>
        <dsp:cNvPr id="0" name=""/>
        <dsp:cNvSpPr/>
      </dsp:nvSpPr>
      <dsp:spPr>
        <a:xfrm rot="5400000">
          <a:off x="25567" y="3934898"/>
          <a:ext cx="1668122" cy="1719257"/>
        </a:xfrm>
        <a:prstGeom prst="homePlate">
          <a:avLst/>
        </a:prstGeom>
        <a:solidFill>
          <a:schemeClr val="bg2">
            <a:lumMod val="7500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Arial Narrow" panose="020B0606020202030204" pitchFamily="34" charset="0"/>
            </a:rPr>
            <a:t>Stadio</a:t>
          </a:r>
          <a:r>
            <a:rPr lang="en-US" sz="2200" b="1" kern="1200" dirty="0" smtClean="0">
              <a:latin typeface="Arial Narrow" panose="020B0606020202030204" pitchFamily="34" charset="0"/>
            </a:rPr>
            <a:t> </a:t>
          </a:r>
          <a:r>
            <a:rPr lang="en-US" sz="2200" b="1" kern="1200" dirty="0" err="1" smtClean="0">
              <a:latin typeface="Arial Narrow" panose="020B0606020202030204" pitchFamily="34" charset="0"/>
            </a:rPr>
            <a:t>Avanzato</a:t>
          </a:r>
          <a:r>
            <a:rPr lang="en-US" sz="2200" b="1" kern="1200" dirty="0" smtClean="0">
              <a:latin typeface="Arial Narrow" panose="020B0606020202030204" pitchFamily="34" charset="0"/>
            </a:rPr>
            <a:t>:</a:t>
          </a:r>
          <a:endParaRPr lang="it-IT" sz="2200" b="1" kern="1200" dirty="0">
            <a:latin typeface="Arial Narrow" panose="020B0606020202030204" pitchFamily="34" charset="0"/>
          </a:endParaRPr>
        </a:p>
      </dsp:txBody>
      <dsp:txXfrm rot="5400000">
        <a:off x="25567" y="3934898"/>
        <a:ext cx="1668122" cy="1719257"/>
      </dsp:txXfrm>
    </dsp:sp>
    <dsp:sp modelId="{9F1A50B8-2D86-4349-8605-7D95EC4148C7}">
      <dsp:nvSpPr>
        <dsp:cNvPr id="0" name=""/>
        <dsp:cNvSpPr/>
      </dsp:nvSpPr>
      <dsp:spPr>
        <a:xfrm rot="5400000">
          <a:off x="4273870" y="1405825"/>
          <a:ext cx="1596453" cy="67056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Debulking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surgery</a:t>
          </a: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 rot="5400000">
        <a:off x="4273870" y="1405825"/>
        <a:ext cx="1596453" cy="6705678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333E2D-F12C-4201-968A-1CD07A526397}">
      <dsp:nvSpPr>
        <dsp:cNvPr id="0" name=""/>
        <dsp:cNvSpPr/>
      </dsp:nvSpPr>
      <dsp:spPr>
        <a:xfrm>
          <a:off x="0" y="461693"/>
          <a:ext cx="9073007" cy="12168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shade val="5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smtClean="0">
              <a:latin typeface="Arial Narrow" panose="020B0606020202030204" pitchFamily="34" charset="0"/>
            </a:rPr>
            <a:t>TRATTAMENTO ADIUVANTE IN BASE AL RISCHIO DI RECIDIVA (FIGO 2009) </a:t>
          </a:r>
          <a:endParaRPr lang="it-IT" sz="2200" kern="1200">
            <a:latin typeface="Arial Narrow" panose="020B0606020202030204" pitchFamily="34" charset="0"/>
          </a:endParaRPr>
        </a:p>
      </dsp:txBody>
      <dsp:txXfrm>
        <a:off x="0" y="461693"/>
        <a:ext cx="9073007" cy="1216800"/>
      </dsp:txXfrm>
    </dsp:sp>
    <dsp:sp modelId="{E39C766F-A603-4C19-8C91-925547006CE4}">
      <dsp:nvSpPr>
        <dsp:cNvPr id="0" name=""/>
        <dsp:cNvSpPr/>
      </dsp:nvSpPr>
      <dsp:spPr>
        <a:xfrm>
          <a:off x="0" y="1928088"/>
          <a:ext cx="9073007" cy="2960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68" tIns="27940" rIns="156464" bIns="2794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2200" kern="1200" dirty="0" smtClean="0">
              <a:latin typeface="Arial Narrow" panose="020B0606020202030204" pitchFamily="34" charset="0"/>
            </a:rPr>
            <a:t>RISCHIO BASSO: malattia confinata all’utero o senza/con invasione </a:t>
          </a:r>
          <a:r>
            <a:rPr lang="it-IT" sz="2200" kern="1200" dirty="0" err="1" smtClean="0">
              <a:latin typeface="Arial Narrow" panose="020B0606020202030204" pitchFamily="34" charset="0"/>
            </a:rPr>
            <a:t>miometriale</a:t>
          </a:r>
          <a:r>
            <a:rPr lang="it-IT" sz="2200" kern="1200" dirty="0" smtClean="0">
              <a:latin typeface="Arial Narrow" panose="020B0606020202030204" pitchFamily="34" charset="0"/>
            </a:rPr>
            <a:t> &lt; 50%, G1-G2. (IA tipo endometriale)</a:t>
          </a:r>
          <a:endParaRPr lang="it-IT" sz="2200" kern="1200" dirty="0"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2200" kern="1200" dirty="0"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2200" kern="1200" dirty="0" smtClean="0">
              <a:latin typeface="Arial Narrow" panose="020B0606020202030204" pitchFamily="34" charset="0"/>
            </a:rPr>
            <a:t>RISCHIO INTERMEDIO: malattia confinata all’utero ma con invasione </a:t>
          </a:r>
          <a:r>
            <a:rPr lang="it-IT" sz="2200" kern="1200" dirty="0" err="1" smtClean="0">
              <a:latin typeface="Arial Narrow" panose="020B0606020202030204" pitchFamily="34" charset="0"/>
            </a:rPr>
            <a:t>miometriale</a:t>
          </a:r>
          <a:r>
            <a:rPr lang="it-IT" sz="2200" kern="1200" dirty="0" smtClean="0">
              <a:latin typeface="Arial Narrow" panose="020B0606020202030204" pitchFamily="34" charset="0"/>
            </a:rPr>
            <a:t> &gt;50%, </a:t>
          </a:r>
          <a:r>
            <a:rPr lang="it-IT" sz="2200" kern="1200" dirty="0" err="1" smtClean="0">
              <a:latin typeface="Arial Narrow" panose="020B0606020202030204" pitchFamily="34" charset="0"/>
            </a:rPr>
            <a:t>età</a:t>
          </a:r>
          <a:r>
            <a:rPr lang="it-IT" sz="2200" kern="1200" dirty="0" smtClean="0">
              <a:latin typeface="Arial Narrow" panose="020B0606020202030204" pitchFamily="34" charset="0"/>
            </a:rPr>
            <a:t> paziente, invasione spazio </a:t>
          </a:r>
          <a:r>
            <a:rPr lang="it-IT" sz="2200" kern="1200" dirty="0" err="1" smtClean="0">
              <a:latin typeface="Arial Narrow" panose="020B0606020202030204" pitchFamily="34" charset="0"/>
            </a:rPr>
            <a:t>linfovascolare</a:t>
          </a:r>
          <a:r>
            <a:rPr lang="it-IT" sz="2200" kern="1200" dirty="0" smtClean="0">
              <a:latin typeface="Arial Narrow" panose="020B0606020202030204" pitchFamily="34" charset="0"/>
            </a:rPr>
            <a:t>, coinvolgimento cervicale, </a:t>
          </a:r>
          <a:r>
            <a:rPr lang="it-IT" sz="2200" kern="1200" dirty="0" smtClean="0">
              <a:latin typeface="Arial Narrow" panose="020B0606020202030204" pitchFamily="34" charset="0"/>
            </a:rPr>
            <a:t>G1-G2. </a:t>
          </a:r>
          <a:endParaRPr lang="it-IT" sz="2200" kern="1200" dirty="0"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2200" kern="1200" dirty="0"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2200" kern="1200" dirty="0" smtClean="0">
              <a:latin typeface="Arial Narrow" panose="020B0606020202030204" pitchFamily="34" charset="0"/>
            </a:rPr>
            <a:t>RISCHIO </a:t>
          </a:r>
          <a:r>
            <a:rPr lang="it-IT" sz="2200" kern="1200" dirty="0" smtClean="0">
              <a:latin typeface="Arial Narrow" panose="020B0606020202030204" pitchFamily="34" charset="0"/>
            </a:rPr>
            <a:t>ALTO: IB G3 o non </a:t>
          </a:r>
          <a:r>
            <a:rPr lang="it-IT" sz="2200" kern="1200" dirty="0" err="1" smtClean="0">
              <a:latin typeface="Arial Narrow" panose="020B0606020202030204" pitchFamily="34" charset="0"/>
            </a:rPr>
            <a:t>endometriode</a:t>
          </a:r>
          <a:r>
            <a:rPr lang="it-IT" sz="2200" kern="1200" dirty="0" smtClean="0">
              <a:latin typeface="Arial Narrow" panose="020B0606020202030204" pitchFamily="34" charset="0"/>
            </a:rPr>
            <a:t>; coinvolgimento cervicale macroscopico, stadi III e IV, istologia a cellule chiare o sieroso papillare. 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0" y="1928088"/>
        <a:ext cx="9073007" cy="2960099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029990-9F10-4F71-8850-73F0576FE22C}">
      <dsp:nvSpPr>
        <dsp:cNvPr id="0" name=""/>
        <dsp:cNvSpPr/>
      </dsp:nvSpPr>
      <dsp:spPr>
        <a:xfrm>
          <a:off x="0" y="144621"/>
          <a:ext cx="9073008" cy="1482974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Stadi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più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avanzati</a:t>
          </a:r>
          <a:r>
            <a:rPr lang="en-US" sz="2200" kern="1200" dirty="0" smtClean="0">
              <a:latin typeface="Arial Narrow" panose="020B0606020202030204" pitchFamily="34" charset="0"/>
            </a:rPr>
            <a:t> del carcinoma </a:t>
          </a:r>
          <a:r>
            <a:rPr lang="en-US" sz="2200" kern="1200" dirty="0" err="1" smtClean="0">
              <a:latin typeface="Arial Narrow" panose="020B0606020202030204" pitchFamily="34" charset="0"/>
            </a:rPr>
            <a:t>dell’endometrio</a:t>
          </a:r>
          <a:r>
            <a:rPr lang="en-US" sz="2200" kern="1200" dirty="0" smtClean="0">
              <a:latin typeface="Arial Narrow" panose="020B0606020202030204" pitchFamily="34" charset="0"/>
            </a:rPr>
            <a:t> non </a:t>
          </a:r>
          <a:r>
            <a:rPr lang="en-US" sz="2200" kern="1200" dirty="0" err="1" smtClean="0">
              <a:latin typeface="Arial Narrow" panose="020B0606020202030204" pitchFamily="34" charset="0"/>
            </a:rPr>
            <a:t>siano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ancora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disponibili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risultati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conclusivi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sull’efficacia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della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terapia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adiuvante</a:t>
          </a:r>
          <a:r>
            <a:rPr lang="en-US" sz="2200" kern="1200" dirty="0" smtClean="0">
              <a:latin typeface="Arial Narrow" panose="020B0606020202030204" pitchFamily="34" charset="0"/>
            </a:rPr>
            <a:t>, vi è un </a:t>
          </a:r>
          <a:r>
            <a:rPr lang="en-US" sz="2200" kern="1200" dirty="0" err="1" smtClean="0">
              <a:latin typeface="Arial Narrow" panose="020B0606020202030204" pitchFamily="34" charset="0"/>
            </a:rPr>
            <a:t>esplicito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consenso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sul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fatto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che</a:t>
          </a:r>
          <a:r>
            <a:rPr lang="en-US" sz="2200" kern="1200" dirty="0" smtClean="0">
              <a:latin typeface="Arial Narrow" panose="020B0606020202030204" pitchFamily="34" charset="0"/>
            </a:rPr>
            <a:t> le </a:t>
          </a:r>
          <a:r>
            <a:rPr lang="en-US" sz="2200" kern="1200" dirty="0" err="1" smtClean="0">
              <a:latin typeface="Arial Narrow" panose="020B0606020202030204" pitchFamily="34" charset="0"/>
            </a:rPr>
            <a:t>pazienti</a:t>
          </a:r>
          <a:r>
            <a:rPr lang="en-US" sz="2200" kern="1200" dirty="0" smtClean="0">
              <a:latin typeface="Arial Narrow" panose="020B0606020202030204" pitchFamily="34" charset="0"/>
            </a:rPr>
            <a:t> con </a:t>
          </a:r>
          <a:r>
            <a:rPr lang="en-US" sz="2200" kern="1200" dirty="0" err="1" smtClean="0">
              <a:latin typeface="Arial Narrow" panose="020B0606020202030204" pitchFamily="34" charset="0"/>
            </a:rPr>
            <a:t>documentata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malattia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extrauterina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abbiano</a:t>
          </a:r>
          <a:r>
            <a:rPr lang="en-US" sz="2200" kern="1200" dirty="0" smtClean="0">
              <a:latin typeface="Arial Narrow" panose="020B0606020202030204" pitchFamily="34" charset="0"/>
            </a:rPr>
            <a:t> un </a:t>
          </a:r>
          <a:r>
            <a:rPr lang="en-US" sz="2200" kern="1200" dirty="0" err="1" smtClean="0">
              <a:latin typeface="Arial Narrow" panose="020B0606020202030204" pitchFamily="34" charset="0"/>
            </a:rPr>
            <a:t>rischio</a:t>
          </a:r>
          <a:r>
            <a:rPr lang="en-US" sz="2200" kern="1200" dirty="0" smtClean="0">
              <a:latin typeface="Arial Narrow" panose="020B0606020202030204" pitchFamily="34" charset="0"/>
            </a:rPr>
            <a:t> di </a:t>
          </a:r>
          <a:r>
            <a:rPr lang="en-US" sz="2200" kern="1200" dirty="0" err="1" smtClean="0">
              <a:latin typeface="Arial Narrow" panose="020B0606020202030204" pitchFamily="34" charset="0"/>
            </a:rPr>
            <a:t>recidiva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aumentato</a:t>
          </a:r>
          <a:r>
            <a:rPr lang="en-US" sz="2200" kern="1200" dirty="0" smtClean="0">
              <a:latin typeface="Arial Narrow" panose="020B0606020202030204" pitchFamily="34" charset="0"/>
            </a:rPr>
            <a:t> e </a:t>
          </a:r>
          <a:r>
            <a:rPr lang="en-US" sz="2200" kern="1200" dirty="0" err="1" smtClean="0">
              <a:latin typeface="Arial Narrow" panose="020B0606020202030204" pitchFamily="34" charset="0"/>
            </a:rPr>
            <a:t>necessitino</a:t>
          </a:r>
          <a:r>
            <a:rPr lang="en-US" sz="2200" kern="1200" dirty="0" smtClean="0">
              <a:latin typeface="Arial Narrow" panose="020B0606020202030204" pitchFamily="34" charset="0"/>
            </a:rPr>
            <a:t> di un </a:t>
          </a:r>
          <a:r>
            <a:rPr lang="en-US" sz="2200" kern="1200" dirty="0" err="1" smtClean="0">
              <a:latin typeface="Arial Narrow" panose="020B0606020202030204" pitchFamily="34" charset="0"/>
            </a:rPr>
            <a:t>trattamento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radioterapico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adiuvante</a:t>
          </a:r>
          <a:r>
            <a:rPr lang="en-US" sz="2200" kern="1200" dirty="0" smtClean="0">
              <a:latin typeface="Arial Narrow" panose="020B0606020202030204" pitchFamily="34" charset="0"/>
            </a:rPr>
            <a:t>. 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0" y="144621"/>
        <a:ext cx="9073008" cy="1482974"/>
      </dsp:txXfrm>
    </dsp:sp>
    <dsp:sp modelId="{776358CF-4927-4C2B-8C00-1C2ECF99D3C4}">
      <dsp:nvSpPr>
        <dsp:cNvPr id="0" name=""/>
        <dsp:cNvSpPr/>
      </dsp:nvSpPr>
      <dsp:spPr>
        <a:xfrm>
          <a:off x="0" y="1814796"/>
          <a:ext cx="9073008" cy="1482974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>
              <a:latin typeface="Arial Narrow" panose="020B0606020202030204" pitchFamily="34" charset="0"/>
            </a:rPr>
            <a:t>L’integrazione con trattamenti sistemici ed il timing ottimale della chemioterapia rispetto al trattamento radioterapico, tuttavia, non sono ancora stati definiti. </a:t>
          </a:r>
          <a:endParaRPr lang="it-IT" sz="2200" kern="1200">
            <a:latin typeface="Arial Narrow" panose="020B0606020202030204" pitchFamily="34" charset="0"/>
          </a:endParaRPr>
        </a:p>
      </dsp:txBody>
      <dsp:txXfrm>
        <a:off x="0" y="1814796"/>
        <a:ext cx="9073008" cy="1482974"/>
      </dsp:txXfrm>
    </dsp:sp>
    <dsp:sp modelId="{54D2F285-3ACB-45E0-9E06-6959144E49BB}">
      <dsp:nvSpPr>
        <dsp:cNvPr id="0" name=""/>
        <dsp:cNvSpPr/>
      </dsp:nvSpPr>
      <dsp:spPr>
        <a:xfrm>
          <a:off x="0" y="3484971"/>
          <a:ext cx="9073008" cy="1482974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Studi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attualmente</a:t>
          </a:r>
          <a:r>
            <a:rPr lang="en-US" sz="2200" kern="1200" dirty="0" smtClean="0">
              <a:latin typeface="Arial Narrow" panose="020B0606020202030204" pitchFamily="34" charset="0"/>
            </a:rPr>
            <a:t> in </a:t>
          </a:r>
          <a:r>
            <a:rPr lang="en-US" sz="2200" kern="1200" dirty="0" err="1" smtClean="0">
              <a:latin typeface="Arial Narrow" panose="020B0606020202030204" pitchFamily="34" charset="0"/>
            </a:rPr>
            <a:t>corso</a:t>
          </a:r>
          <a:r>
            <a:rPr lang="en-US" sz="2200" kern="1200" dirty="0" smtClean="0">
              <a:latin typeface="Arial Narrow" panose="020B0606020202030204" pitchFamily="34" charset="0"/>
            </a:rPr>
            <a:t>, </a:t>
          </a:r>
          <a:r>
            <a:rPr lang="en-US" sz="2200" kern="1200" dirty="0" err="1" smtClean="0">
              <a:latin typeface="Arial Narrow" panose="020B0606020202030204" pitchFamily="34" charset="0"/>
            </a:rPr>
            <a:t>quali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il</a:t>
          </a:r>
          <a:r>
            <a:rPr lang="en-US" sz="2200" kern="1200" dirty="0" smtClean="0">
              <a:latin typeface="Arial Narrow" panose="020B0606020202030204" pitchFamily="34" charset="0"/>
            </a:rPr>
            <a:t> PORTEC-3, </a:t>
          </a:r>
          <a:r>
            <a:rPr lang="en-US" sz="2200" kern="1200" dirty="0" err="1" smtClean="0">
              <a:latin typeface="Arial Narrow" panose="020B0606020202030204" pitchFamily="34" charset="0"/>
            </a:rPr>
            <a:t>stanno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valutando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l’impiego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della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chemioterapia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adiuvante</a:t>
          </a:r>
          <a:r>
            <a:rPr lang="en-US" sz="2200" kern="1200" dirty="0" smtClean="0">
              <a:latin typeface="Arial Narrow" panose="020B0606020202030204" pitchFamily="34" charset="0"/>
            </a:rPr>
            <a:t>.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0" y="3484971"/>
        <a:ext cx="9073008" cy="148297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BC17D2-8319-4AD6-8051-09E66782A8AC}">
      <dsp:nvSpPr>
        <dsp:cNvPr id="0" name=""/>
        <dsp:cNvSpPr/>
      </dsp:nvSpPr>
      <dsp:spPr>
        <a:xfrm rot="5400000">
          <a:off x="2767976" y="-282160"/>
          <a:ext cx="2344420" cy="322803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7800" lvl="1" indent="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latin typeface="Arial Narrow" panose="020B0606020202030204" pitchFamily="34" charset="0"/>
            </a:rPr>
            <a:t>Endometrioide</a:t>
          </a:r>
          <a:r>
            <a:rPr lang="en-US" sz="2200" kern="1200" dirty="0" smtClean="0">
              <a:latin typeface="Arial Narrow" panose="020B0606020202030204" pitchFamily="34" charset="0"/>
            </a:rPr>
            <a:t> (87%)</a:t>
          </a:r>
          <a:endParaRPr lang="it-IT" sz="2200" kern="1200" dirty="0">
            <a:latin typeface="Arial Narrow" panose="020B0606020202030204" pitchFamily="34" charset="0"/>
          </a:endParaRPr>
        </a:p>
        <a:p>
          <a:pPr marL="177800" lvl="1" indent="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latin typeface="Arial Narrow" panose="020B0606020202030204" pitchFamily="34" charset="0"/>
            </a:rPr>
            <a:t>Adenosquamouso</a:t>
          </a:r>
          <a:r>
            <a:rPr lang="en-US" sz="2200" kern="1200" dirty="0" smtClean="0">
              <a:latin typeface="Arial Narrow" panose="020B0606020202030204" pitchFamily="34" charset="0"/>
            </a:rPr>
            <a:t> (4%)</a:t>
          </a:r>
          <a:endParaRPr lang="it-IT" sz="2200" kern="1200" dirty="0">
            <a:latin typeface="Arial Narrow" panose="020B0606020202030204" pitchFamily="34" charset="0"/>
          </a:endParaRPr>
        </a:p>
        <a:p>
          <a:pPr marL="177800" lvl="1" indent="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latin typeface="Arial Narrow" panose="020B0606020202030204" pitchFamily="34" charset="0"/>
            </a:rPr>
            <a:t>Sieroso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papillare</a:t>
          </a:r>
          <a:r>
            <a:rPr lang="en-US" sz="2200" kern="1200" dirty="0" smtClean="0">
              <a:latin typeface="Arial Narrow" panose="020B0606020202030204" pitchFamily="34" charset="0"/>
            </a:rPr>
            <a:t> (3%)</a:t>
          </a:r>
          <a:endParaRPr lang="it-IT" sz="2200" kern="1200" dirty="0">
            <a:latin typeface="Arial Narrow" panose="020B0606020202030204" pitchFamily="34" charset="0"/>
          </a:endParaRPr>
        </a:p>
        <a:p>
          <a:pPr marL="177800" lvl="1" indent="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>
              <a:latin typeface="Arial Narrow" panose="020B0606020202030204" pitchFamily="34" charset="0"/>
            </a:rPr>
            <a:t>Cellule </a:t>
          </a:r>
          <a:r>
            <a:rPr lang="en-US" sz="2200" kern="1200" dirty="0" err="1" smtClean="0">
              <a:latin typeface="Arial Narrow" panose="020B0606020202030204" pitchFamily="34" charset="0"/>
            </a:rPr>
            <a:t>chiare</a:t>
          </a:r>
          <a:r>
            <a:rPr lang="en-US" sz="2200" kern="1200" dirty="0" smtClean="0">
              <a:latin typeface="Arial Narrow" panose="020B0606020202030204" pitchFamily="34" charset="0"/>
            </a:rPr>
            <a:t> (2%)</a:t>
          </a:r>
          <a:endParaRPr lang="it-IT" sz="2200" kern="1200" dirty="0">
            <a:latin typeface="Arial Narrow" panose="020B0606020202030204" pitchFamily="34" charset="0"/>
          </a:endParaRPr>
        </a:p>
        <a:p>
          <a:pPr marL="177800" lvl="1" indent="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latin typeface="Arial Narrow" panose="020B0606020202030204" pitchFamily="34" charset="0"/>
            </a:rPr>
            <a:t>Mucinoso</a:t>
          </a:r>
          <a:r>
            <a:rPr lang="en-US" sz="2200" kern="1200" dirty="0" smtClean="0">
              <a:latin typeface="Arial Narrow" panose="020B0606020202030204" pitchFamily="34" charset="0"/>
            </a:rPr>
            <a:t> (1%)</a:t>
          </a:r>
          <a:endParaRPr lang="it-IT" sz="2200" kern="1200" dirty="0">
            <a:latin typeface="Arial Narrow" panose="020B0606020202030204" pitchFamily="34" charset="0"/>
          </a:endParaRPr>
        </a:p>
        <a:p>
          <a:pPr marL="177800" lvl="1" indent="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latin typeface="Arial Narrow" panose="020B0606020202030204" pitchFamily="34" charset="0"/>
            </a:rPr>
            <a:t>Altri</a:t>
          </a:r>
          <a:r>
            <a:rPr lang="en-US" sz="2200" kern="1200" dirty="0" smtClean="0">
              <a:latin typeface="Arial Narrow" panose="020B0606020202030204" pitchFamily="34" charset="0"/>
            </a:rPr>
            <a:t> (3%)</a:t>
          </a:r>
          <a:endParaRPr lang="it-IT" sz="2200" kern="1200" dirty="0">
            <a:latin typeface="Arial Narrow" panose="020B0606020202030204" pitchFamily="34" charset="0"/>
          </a:endParaRPr>
        </a:p>
      </dsp:txBody>
      <dsp:txXfrm rot="5400000">
        <a:off x="2767976" y="-282160"/>
        <a:ext cx="2344420" cy="3228030"/>
      </dsp:txXfrm>
    </dsp:sp>
    <dsp:sp modelId="{D8A41031-FE1C-489C-A8A3-33012F72E356}">
      <dsp:nvSpPr>
        <dsp:cNvPr id="0" name=""/>
        <dsp:cNvSpPr/>
      </dsp:nvSpPr>
      <dsp:spPr>
        <a:xfrm>
          <a:off x="222299" y="2455"/>
          <a:ext cx="2103871" cy="26587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112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5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rPr>
            <a:t>Adenocarcinoma </a:t>
          </a:r>
          <a:r>
            <a:rPr lang="en-US" sz="2200" kern="1200" dirty="0" smtClean="0">
              <a:latin typeface="Arial Narrow" panose="020B0606020202030204" pitchFamily="34" charset="0"/>
            </a:rPr>
            <a:t>(94%)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22299" y="2455"/>
        <a:ext cx="2103871" cy="2658799"/>
      </dsp:txXfrm>
    </dsp:sp>
    <dsp:sp modelId="{8677CF40-7BA4-4B20-89CC-8B8E5110C678}">
      <dsp:nvSpPr>
        <dsp:cNvPr id="0" name=""/>
        <dsp:cNvSpPr/>
      </dsp:nvSpPr>
      <dsp:spPr>
        <a:xfrm rot="5400000">
          <a:off x="2801768" y="2604322"/>
          <a:ext cx="2344420" cy="32956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73050" lvl="1" indent="-9525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latin typeface="Arial Narrow" panose="020B0606020202030204" pitchFamily="34" charset="0"/>
            </a:rPr>
            <a:t>Carcinosarcoma</a:t>
          </a:r>
          <a:r>
            <a:rPr lang="en-US" sz="2200" kern="1200" dirty="0" smtClean="0">
              <a:latin typeface="Arial Narrow" panose="020B0606020202030204" pitchFamily="34" charset="0"/>
            </a:rPr>
            <a:t> (60%)</a:t>
          </a:r>
          <a:endParaRPr lang="it-IT" sz="2200" kern="1200" dirty="0">
            <a:latin typeface="Arial Narrow" panose="020B0606020202030204" pitchFamily="34" charset="0"/>
          </a:endParaRPr>
        </a:p>
        <a:p>
          <a:pPr marL="273050" lvl="1" indent="-9525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latin typeface="Arial Narrow" panose="020B0606020202030204" pitchFamily="34" charset="0"/>
            </a:rPr>
            <a:t>Leiomiosarcoma</a:t>
          </a:r>
          <a:r>
            <a:rPr lang="en-US" sz="2200" kern="1200" dirty="0" smtClean="0">
              <a:latin typeface="Arial Narrow" panose="020B0606020202030204" pitchFamily="34" charset="0"/>
            </a:rPr>
            <a:t> (30%)</a:t>
          </a:r>
          <a:endParaRPr lang="it-IT" sz="2200" kern="1200" dirty="0">
            <a:latin typeface="Arial Narrow" panose="020B0606020202030204" pitchFamily="34" charset="0"/>
          </a:endParaRPr>
        </a:p>
        <a:p>
          <a:pPr marL="273050" lvl="1" indent="-9525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>
              <a:latin typeface="Arial Narrow" panose="020B0606020202030204" pitchFamily="34" charset="0"/>
            </a:rPr>
            <a:t>Sarcoma </a:t>
          </a:r>
          <a:r>
            <a:rPr lang="en-US" sz="2200" kern="1200" dirty="0" err="1" smtClean="0">
              <a:latin typeface="Arial Narrow" panose="020B0606020202030204" pitchFamily="34" charset="0"/>
            </a:rPr>
            <a:t>dello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stroma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endometriale</a:t>
          </a:r>
          <a:r>
            <a:rPr lang="en-US" sz="2200" kern="1200" dirty="0" smtClean="0">
              <a:latin typeface="Arial Narrow" panose="020B0606020202030204" pitchFamily="34" charset="0"/>
            </a:rPr>
            <a:t> (10%)</a:t>
          </a:r>
          <a:endParaRPr lang="it-IT" sz="2200" kern="1200" dirty="0">
            <a:latin typeface="Arial Narrow" panose="020B0606020202030204" pitchFamily="34" charset="0"/>
          </a:endParaRPr>
        </a:p>
        <a:p>
          <a:pPr marL="273050" lvl="1" indent="-9525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latin typeface="Arial Narrow" panose="020B0606020202030204" pitchFamily="34" charset="0"/>
            </a:rPr>
            <a:t>Adenosarcoma</a:t>
          </a:r>
          <a:r>
            <a:rPr lang="en-US" sz="2200" kern="1200" dirty="0" smtClean="0">
              <a:latin typeface="Arial Narrow" panose="020B0606020202030204" pitchFamily="34" charset="0"/>
            </a:rPr>
            <a:t> (&lt;1%)</a:t>
          </a:r>
          <a:endParaRPr lang="it-IT" sz="2200" kern="1200" dirty="0">
            <a:latin typeface="Arial Narrow" panose="020B0606020202030204" pitchFamily="34" charset="0"/>
          </a:endParaRPr>
        </a:p>
      </dsp:txBody>
      <dsp:txXfrm rot="5400000">
        <a:off x="2801768" y="2604322"/>
        <a:ext cx="2344420" cy="3295616"/>
      </dsp:txXfrm>
    </dsp:sp>
    <dsp:sp modelId="{C8F26DF7-DD46-4F77-8EE7-C96DA8E8C6CD}">
      <dsp:nvSpPr>
        <dsp:cNvPr id="0" name=""/>
        <dsp:cNvSpPr/>
      </dsp:nvSpPr>
      <dsp:spPr>
        <a:xfrm>
          <a:off x="222299" y="2922730"/>
          <a:ext cx="2103871" cy="26587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Sarcoma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 Narrow" panose="020B0606020202030204" pitchFamily="34" charset="0"/>
            </a:rPr>
            <a:t>(6%)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22299" y="2922730"/>
        <a:ext cx="2103871" cy="265879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805021-53DF-424B-AA99-AE53F5E18F06}">
      <dsp:nvSpPr>
        <dsp:cNvPr id="0" name=""/>
        <dsp:cNvSpPr/>
      </dsp:nvSpPr>
      <dsp:spPr>
        <a:xfrm rot="5400000">
          <a:off x="1685836" y="-171811"/>
          <a:ext cx="1911842" cy="24863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5250" lvl="1" indent="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 Narrow" panose="020B0606020202030204" pitchFamily="34" charset="0"/>
            </a:rPr>
            <a:t>Estrogeno</a:t>
          </a:r>
          <a:r>
            <a:rPr lang="en-US" sz="2000" kern="1200" dirty="0" smtClean="0">
              <a:latin typeface="Arial Narrow" panose="020B0606020202030204" pitchFamily="34" charset="0"/>
            </a:rPr>
            <a:t> +</a:t>
          </a:r>
          <a:endParaRPr lang="it-IT" sz="2000" kern="1200" dirty="0">
            <a:latin typeface="Arial Narrow" panose="020B0606020202030204" pitchFamily="34" charset="0"/>
          </a:endParaRPr>
        </a:p>
        <a:p>
          <a:pPr marL="95250" lvl="1" indent="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 Narrow" panose="020B0606020202030204" pitchFamily="34" charset="0"/>
            </a:rPr>
            <a:t>Giovani</a:t>
          </a:r>
          <a:r>
            <a:rPr lang="en-US" sz="2000" kern="1200" dirty="0" smtClean="0">
              <a:latin typeface="Arial Narrow" panose="020B0606020202030204" pitchFamily="34" charset="0"/>
            </a:rPr>
            <a:t>, obese</a:t>
          </a:r>
          <a:endParaRPr lang="it-IT" sz="2000" kern="1200" dirty="0">
            <a:latin typeface="Arial Narrow" panose="020B0606020202030204" pitchFamily="34" charset="0"/>
          </a:endParaRPr>
        </a:p>
        <a:p>
          <a:pPr marL="95250" lvl="1" indent="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 Narrow" panose="020B0606020202030204" pitchFamily="34" charset="0"/>
            </a:rPr>
            <a:t>Bassogrado</a:t>
          </a:r>
          <a:endParaRPr lang="it-IT" sz="2000" kern="1200" dirty="0">
            <a:latin typeface="Arial Narrow" panose="020B0606020202030204" pitchFamily="34" charset="0"/>
          </a:endParaRPr>
        </a:p>
        <a:p>
          <a:pPr marL="95250" lvl="1" indent="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 Narrow" panose="020B0606020202030204" pitchFamily="34" charset="0"/>
            </a:rPr>
            <a:t>Preceduto</a:t>
          </a:r>
          <a:r>
            <a:rPr lang="en-US" sz="2000" kern="1200" dirty="0" smtClean="0">
              <a:latin typeface="Arial Narrow" panose="020B0606020202030204" pitchFamily="34" charset="0"/>
            </a:rPr>
            <a:t>/ </a:t>
          </a:r>
          <a:r>
            <a:rPr lang="en-US" sz="2000" kern="1200" dirty="0" err="1" smtClean="0">
              <a:latin typeface="Arial Narrow" panose="020B0606020202030204" pitchFamily="34" charset="0"/>
            </a:rPr>
            <a:t>associato</a:t>
          </a:r>
          <a:r>
            <a:rPr lang="en-US" sz="2000" kern="1200" dirty="0" smtClean="0">
              <a:latin typeface="Arial Narrow" panose="020B0606020202030204" pitchFamily="34" charset="0"/>
            </a:rPr>
            <a:t> AEH</a:t>
          </a:r>
          <a:endParaRPr lang="it-IT" sz="2000" kern="1200" dirty="0">
            <a:latin typeface="Arial Narrow" panose="020B0606020202030204" pitchFamily="34" charset="0"/>
          </a:endParaRPr>
        </a:p>
        <a:p>
          <a:pPr marL="95250" lvl="1" indent="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 Narrow" panose="020B0606020202030204" pitchFamily="34" charset="0"/>
            </a:rPr>
            <a:t>Perimenopausale</a:t>
          </a:r>
          <a:endParaRPr lang="it-IT" sz="2000" kern="1200" dirty="0">
            <a:latin typeface="Arial Narrow" panose="020B0606020202030204" pitchFamily="34" charset="0"/>
          </a:endParaRPr>
        </a:p>
      </dsp:txBody>
      <dsp:txXfrm rot="5400000">
        <a:off x="1685836" y="-171811"/>
        <a:ext cx="1911842" cy="2486360"/>
      </dsp:txXfrm>
    </dsp:sp>
    <dsp:sp modelId="{0344B781-7046-44EC-B228-D0C7D90516F2}">
      <dsp:nvSpPr>
        <dsp:cNvPr id="0" name=""/>
        <dsp:cNvSpPr/>
      </dsp:nvSpPr>
      <dsp:spPr>
        <a:xfrm>
          <a:off x="0" y="1195"/>
          <a:ext cx="1398577" cy="2140345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 Narrow" panose="020B0606020202030204" pitchFamily="34" charset="0"/>
            </a:rPr>
            <a:t>Type I  (75%)</a:t>
          </a:r>
          <a:endParaRPr lang="it-IT" sz="2000" kern="1200" dirty="0">
            <a:latin typeface="Arial Narrow" panose="020B0606020202030204" pitchFamily="34" charset="0"/>
          </a:endParaRPr>
        </a:p>
      </dsp:txBody>
      <dsp:txXfrm>
        <a:off x="0" y="1195"/>
        <a:ext cx="1398577" cy="2140345"/>
      </dsp:txXfrm>
    </dsp:sp>
    <dsp:sp modelId="{DD0E152F-78B7-41D1-B963-1C9964D997FC}">
      <dsp:nvSpPr>
        <dsp:cNvPr id="0" name=""/>
        <dsp:cNvSpPr/>
      </dsp:nvSpPr>
      <dsp:spPr>
        <a:xfrm rot="5400000">
          <a:off x="1996315" y="1812181"/>
          <a:ext cx="1290885" cy="24863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5250" lvl="1" indent="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Narrow" panose="020B0606020202030204" pitchFamily="34" charset="0"/>
            </a:rPr>
            <a:t> &gt; </a:t>
          </a:r>
          <a:r>
            <a:rPr lang="en-US" sz="2000" kern="1200" dirty="0" err="1" smtClean="0">
              <a:latin typeface="Arial Narrow" panose="020B0606020202030204" pitchFamily="34" charset="0"/>
            </a:rPr>
            <a:t>Aggressività</a:t>
          </a:r>
          <a:endParaRPr lang="it-IT" sz="2000" kern="1200" dirty="0">
            <a:latin typeface="Arial Narrow" panose="020B0606020202030204" pitchFamily="34" charset="0"/>
          </a:endParaRPr>
        </a:p>
        <a:p>
          <a:pPr marL="95250" lvl="1" indent="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Narrow" panose="020B0606020202030204" pitchFamily="34" charset="0"/>
            </a:rPr>
            <a:t> Alto </a:t>
          </a:r>
          <a:r>
            <a:rPr lang="en-US" sz="2000" kern="1200" dirty="0" err="1" smtClean="0">
              <a:latin typeface="Arial Narrow" panose="020B0606020202030204" pitchFamily="34" charset="0"/>
            </a:rPr>
            <a:t>Grado</a:t>
          </a:r>
          <a:endParaRPr lang="it-IT" sz="2000" kern="1200" dirty="0">
            <a:latin typeface="Arial Narrow" panose="020B0606020202030204" pitchFamily="34" charset="0"/>
          </a:endParaRPr>
        </a:p>
        <a:p>
          <a:pPr marL="95250" lvl="1" indent="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Narrow" panose="020B0606020202030204" pitchFamily="34" charset="0"/>
            </a:rPr>
            <a:t> </a:t>
          </a:r>
          <a:r>
            <a:rPr lang="en-US" sz="2000" kern="1200" dirty="0" err="1" smtClean="0">
              <a:latin typeface="Arial Narrow" panose="020B0606020202030204" pitchFamily="34" charset="0"/>
            </a:rPr>
            <a:t>Estrogeno</a:t>
          </a:r>
          <a:r>
            <a:rPr lang="en-US" sz="2000" kern="1200" dirty="0" smtClean="0">
              <a:latin typeface="Arial Narrow" panose="020B0606020202030204" pitchFamily="34" charset="0"/>
            </a:rPr>
            <a:t> – </a:t>
          </a:r>
          <a:endParaRPr lang="it-IT" sz="2000" kern="1200" dirty="0">
            <a:latin typeface="Arial Narrow" panose="020B0606020202030204" pitchFamily="34" charset="0"/>
          </a:endParaRPr>
        </a:p>
        <a:p>
          <a:pPr marL="95250" lvl="1" indent="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Narrow" panose="020B0606020202030204" pitchFamily="34" charset="0"/>
            </a:rPr>
            <a:t> </a:t>
          </a:r>
          <a:r>
            <a:rPr lang="en-US" sz="2000" kern="1200" dirty="0" err="1" smtClean="0">
              <a:latin typeface="Arial Narrow" panose="020B0606020202030204" pitchFamily="34" charset="0"/>
            </a:rPr>
            <a:t>Anziane</a:t>
          </a:r>
          <a:r>
            <a:rPr lang="en-US" sz="2000" kern="1200" dirty="0" smtClean="0">
              <a:latin typeface="Arial Narrow" panose="020B0606020202030204" pitchFamily="34" charset="0"/>
            </a:rPr>
            <a:t>, </a:t>
          </a:r>
          <a:r>
            <a:rPr lang="en-US" sz="2000" kern="1200" dirty="0" err="1" smtClean="0">
              <a:latin typeface="Arial Narrow" panose="020B0606020202030204" pitchFamily="34" charset="0"/>
            </a:rPr>
            <a:t>magre</a:t>
          </a:r>
          <a:endParaRPr lang="it-IT" sz="2000" kern="1200" dirty="0">
            <a:latin typeface="Arial Narrow" panose="020B0606020202030204" pitchFamily="34" charset="0"/>
          </a:endParaRPr>
        </a:p>
      </dsp:txBody>
      <dsp:txXfrm rot="5400000">
        <a:off x="1996315" y="1812181"/>
        <a:ext cx="1290885" cy="2486360"/>
      </dsp:txXfrm>
    </dsp:sp>
    <dsp:sp modelId="{F5D7C5F4-1860-4001-8324-B5277E18CA0D}">
      <dsp:nvSpPr>
        <dsp:cNvPr id="0" name=""/>
        <dsp:cNvSpPr/>
      </dsp:nvSpPr>
      <dsp:spPr>
        <a:xfrm>
          <a:off x="0" y="2248558"/>
          <a:ext cx="1398577" cy="1613606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latin typeface="Arial Narrow" panose="020B0606020202030204" pitchFamily="34" charset="0"/>
            </a:rPr>
            <a:t>Type II </a:t>
          </a:r>
          <a:r>
            <a:rPr lang="en-US" sz="2000" kern="1200" smtClean="0">
              <a:latin typeface="Arial Narrow" panose="020B0606020202030204" pitchFamily="34" charset="0"/>
            </a:rPr>
            <a:t>(~10% )</a:t>
          </a:r>
          <a:endParaRPr lang="it-IT" sz="2000" kern="1200">
            <a:latin typeface="Arial Narrow" panose="020B0606020202030204" pitchFamily="34" charset="0"/>
          </a:endParaRPr>
        </a:p>
      </dsp:txBody>
      <dsp:txXfrm>
        <a:off x="0" y="2248558"/>
        <a:ext cx="1398577" cy="1613606"/>
      </dsp:txXfrm>
    </dsp:sp>
    <dsp:sp modelId="{BF3D5B09-494B-4A69-B251-F3DAAAF4C274}">
      <dsp:nvSpPr>
        <dsp:cNvPr id="0" name=""/>
        <dsp:cNvSpPr/>
      </dsp:nvSpPr>
      <dsp:spPr>
        <a:xfrm rot="5400000">
          <a:off x="1996315" y="3532805"/>
          <a:ext cx="1290885" cy="24863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Narrow" panose="020B0606020202030204" pitchFamily="34" charset="0"/>
            </a:rPr>
            <a:t>Lynch II syndrome/ HNPCC</a:t>
          </a:r>
          <a:endParaRPr lang="it-IT" sz="2000" kern="1200" dirty="0">
            <a:latin typeface="Arial Narrow" panose="020B0606020202030204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Narrow" panose="020B0606020202030204" pitchFamily="34" charset="0"/>
            </a:rPr>
            <a:t>Familiar trend</a:t>
          </a:r>
          <a:endParaRPr lang="it-IT" sz="2000" kern="1200" dirty="0">
            <a:latin typeface="Arial Narrow" panose="020B0606020202030204" pitchFamily="34" charset="0"/>
          </a:endParaRPr>
        </a:p>
      </dsp:txBody>
      <dsp:txXfrm rot="5400000">
        <a:off x="1996315" y="3532805"/>
        <a:ext cx="1290885" cy="2486360"/>
      </dsp:txXfrm>
    </dsp:sp>
    <dsp:sp modelId="{3A81DAE7-8798-4020-A5A3-72D37F507A58}">
      <dsp:nvSpPr>
        <dsp:cNvPr id="0" name=""/>
        <dsp:cNvSpPr/>
      </dsp:nvSpPr>
      <dsp:spPr>
        <a:xfrm>
          <a:off x="0" y="3969181"/>
          <a:ext cx="1398577" cy="161360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Arial Narrow" panose="020B0606020202030204" pitchFamily="34" charset="0"/>
            </a:rPr>
            <a:t>Sindromi</a:t>
          </a:r>
          <a:r>
            <a:rPr lang="en-US" sz="2000" b="1" kern="1200" dirty="0" smtClean="0">
              <a:latin typeface="Arial Narrow" panose="020B0606020202030204" pitchFamily="34" charset="0"/>
            </a:rPr>
            <a:t> </a:t>
          </a:r>
          <a:r>
            <a:rPr lang="en-US" sz="2000" b="1" kern="1200" dirty="0" err="1" smtClean="0">
              <a:latin typeface="Arial Narrow" panose="020B0606020202030204" pitchFamily="34" charset="0"/>
            </a:rPr>
            <a:t>Genetiche</a:t>
          </a:r>
          <a:r>
            <a:rPr lang="en-US" sz="2000" b="1" kern="1200" dirty="0" smtClean="0">
              <a:latin typeface="Arial Narrow" panose="020B0606020202030204" pitchFamily="34" charset="0"/>
            </a:rPr>
            <a:t> </a:t>
          </a:r>
          <a:r>
            <a:rPr lang="en-US" sz="2000" kern="1200" dirty="0" smtClean="0">
              <a:latin typeface="Arial Narrow" panose="020B0606020202030204" pitchFamily="34" charset="0"/>
            </a:rPr>
            <a:t>(~15%)</a:t>
          </a:r>
          <a:endParaRPr lang="it-IT" sz="2000" kern="1200" dirty="0">
            <a:latin typeface="Arial Narrow" panose="020B0606020202030204" pitchFamily="34" charset="0"/>
          </a:endParaRPr>
        </a:p>
      </dsp:txBody>
      <dsp:txXfrm>
        <a:off x="0" y="3969181"/>
        <a:ext cx="1398577" cy="161360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F2D93D-365B-4DB5-B95C-86C5CAC5651A}">
      <dsp:nvSpPr>
        <dsp:cNvPr id="0" name=""/>
        <dsp:cNvSpPr/>
      </dsp:nvSpPr>
      <dsp:spPr>
        <a:xfrm>
          <a:off x="0" y="0"/>
          <a:ext cx="3585671" cy="9870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AUMENTO ESTROGENICO</a:t>
          </a:r>
          <a:endParaRPr lang="it-IT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0" y="0"/>
        <a:ext cx="3585671" cy="987001"/>
      </dsp:txXfrm>
    </dsp:sp>
    <dsp:sp modelId="{68EDC27F-9D4C-4452-A79C-A31FB8BD71EA}">
      <dsp:nvSpPr>
        <dsp:cNvPr id="0" name=""/>
        <dsp:cNvSpPr/>
      </dsp:nvSpPr>
      <dsp:spPr>
        <a:xfrm>
          <a:off x="358567" y="987001"/>
          <a:ext cx="1971400" cy="252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397"/>
              </a:lnTo>
              <a:lnTo>
                <a:pt x="1971400" y="25239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90170E-B313-4774-A3E4-0C6BF101362F}">
      <dsp:nvSpPr>
        <dsp:cNvPr id="0" name=""/>
        <dsp:cNvSpPr/>
      </dsp:nvSpPr>
      <dsp:spPr>
        <a:xfrm>
          <a:off x="2329967" y="1076080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Terapia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estrogenica</a:t>
          </a:r>
          <a:r>
            <a:rPr lang="en-US" sz="2200" kern="1200" dirty="0" smtClean="0">
              <a:latin typeface="Arial Narrow" panose="020B0606020202030204" pitchFamily="34" charset="0"/>
            </a:rPr>
            <a:t>  non </a:t>
          </a:r>
          <a:r>
            <a:rPr lang="en-US" sz="2200" kern="1200" dirty="0" err="1" smtClean="0">
              <a:latin typeface="Arial Narrow" panose="020B0606020202030204" pitchFamily="34" charset="0"/>
            </a:rPr>
            <a:t>bilanciata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1076080"/>
        <a:ext cx="5418239" cy="326636"/>
      </dsp:txXfrm>
    </dsp:sp>
    <dsp:sp modelId="{DDA9BF5E-B293-4D59-ABA5-25CE38BEEC7A}">
      <dsp:nvSpPr>
        <dsp:cNvPr id="0" name=""/>
        <dsp:cNvSpPr/>
      </dsp:nvSpPr>
      <dsp:spPr>
        <a:xfrm>
          <a:off x="358567" y="987001"/>
          <a:ext cx="1971400" cy="664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165"/>
              </a:lnTo>
              <a:lnTo>
                <a:pt x="1971400" y="66416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6AB850-C8F5-40C5-AD44-3F2B206887F8}">
      <dsp:nvSpPr>
        <dsp:cNvPr id="0" name=""/>
        <dsp:cNvSpPr/>
      </dsp:nvSpPr>
      <dsp:spPr>
        <a:xfrm>
          <a:off x="2329967" y="1487848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Obesità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1487848"/>
        <a:ext cx="5418239" cy="326636"/>
      </dsp:txXfrm>
    </dsp:sp>
    <dsp:sp modelId="{73832ED7-DE41-4357-AF6D-69F49F987C1B}">
      <dsp:nvSpPr>
        <dsp:cNvPr id="0" name=""/>
        <dsp:cNvSpPr/>
      </dsp:nvSpPr>
      <dsp:spPr>
        <a:xfrm>
          <a:off x="358567" y="987001"/>
          <a:ext cx="1971400" cy="10759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5932"/>
              </a:lnTo>
              <a:lnTo>
                <a:pt x="1971400" y="107593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69A12-C969-42CD-AE6E-360C2F8032A8}">
      <dsp:nvSpPr>
        <dsp:cNvPr id="0" name=""/>
        <dsp:cNvSpPr/>
      </dsp:nvSpPr>
      <dsp:spPr>
        <a:xfrm>
          <a:off x="2329967" y="1899615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Anovulazione</a:t>
          </a:r>
          <a:r>
            <a:rPr lang="en-US" sz="2200" kern="1200" dirty="0" smtClean="0">
              <a:latin typeface="Arial Narrow" panose="020B0606020202030204" pitchFamily="34" charset="0"/>
            </a:rPr>
            <a:t>/PCOS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1899615"/>
        <a:ext cx="5418239" cy="326636"/>
      </dsp:txXfrm>
    </dsp:sp>
    <dsp:sp modelId="{2FC7E9B8-D641-40F9-9A38-614EDD381AFC}">
      <dsp:nvSpPr>
        <dsp:cNvPr id="0" name=""/>
        <dsp:cNvSpPr/>
      </dsp:nvSpPr>
      <dsp:spPr>
        <a:xfrm>
          <a:off x="358567" y="987001"/>
          <a:ext cx="1971400" cy="14877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7700"/>
              </a:lnTo>
              <a:lnTo>
                <a:pt x="1971400" y="14877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E91931-5664-4AC1-8831-F39C26F1AC44}">
      <dsp:nvSpPr>
        <dsp:cNvPr id="0" name=""/>
        <dsp:cNvSpPr/>
      </dsp:nvSpPr>
      <dsp:spPr>
        <a:xfrm>
          <a:off x="2329967" y="2311383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 Narrow" panose="020B0606020202030204" pitchFamily="34" charset="0"/>
            </a:rPr>
            <a:t>ADK </a:t>
          </a:r>
          <a:r>
            <a:rPr lang="en-US" sz="2200" kern="1200" dirty="0" err="1" smtClean="0">
              <a:latin typeface="Arial Narrow" panose="020B0606020202030204" pitchFamily="34" charset="0"/>
            </a:rPr>
            <a:t>secernenti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Estrogeni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2311383"/>
        <a:ext cx="5418239" cy="326636"/>
      </dsp:txXfrm>
    </dsp:sp>
    <dsp:sp modelId="{447A8351-3B2C-4785-BD33-CC55BEE2295F}">
      <dsp:nvSpPr>
        <dsp:cNvPr id="0" name=""/>
        <dsp:cNvSpPr/>
      </dsp:nvSpPr>
      <dsp:spPr>
        <a:xfrm>
          <a:off x="358567" y="987001"/>
          <a:ext cx="1971400" cy="18994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9467"/>
              </a:lnTo>
              <a:lnTo>
                <a:pt x="1971400" y="189946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52437-ED93-418D-BDD1-46C52CCA504C}">
      <dsp:nvSpPr>
        <dsp:cNvPr id="0" name=""/>
        <dsp:cNvSpPr/>
      </dsp:nvSpPr>
      <dsp:spPr>
        <a:xfrm>
          <a:off x="2329967" y="2723151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Età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2723151"/>
        <a:ext cx="5418239" cy="326636"/>
      </dsp:txXfrm>
    </dsp:sp>
    <dsp:sp modelId="{E3C84D27-650F-4294-A354-0B22869E2DDC}">
      <dsp:nvSpPr>
        <dsp:cNvPr id="0" name=""/>
        <dsp:cNvSpPr/>
      </dsp:nvSpPr>
      <dsp:spPr>
        <a:xfrm>
          <a:off x="358567" y="987001"/>
          <a:ext cx="1971400" cy="2311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1235"/>
              </a:lnTo>
              <a:lnTo>
                <a:pt x="1971400" y="23112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AFF32-0308-4523-A80F-4F8E0990132D}">
      <dsp:nvSpPr>
        <dsp:cNvPr id="0" name=""/>
        <dsp:cNvSpPr/>
      </dsp:nvSpPr>
      <dsp:spPr>
        <a:xfrm>
          <a:off x="2329967" y="3134918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Infertilità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3134918"/>
        <a:ext cx="5418239" cy="326636"/>
      </dsp:txXfrm>
    </dsp:sp>
    <dsp:sp modelId="{625C9634-E5E7-4BD8-9DC0-D1C8759CBA97}">
      <dsp:nvSpPr>
        <dsp:cNvPr id="0" name=""/>
        <dsp:cNvSpPr/>
      </dsp:nvSpPr>
      <dsp:spPr>
        <a:xfrm>
          <a:off x="358567" y="987001"/>
          <a:ext cx="1971400" cy="2723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3002"/>
              </a:lnTo>
              <a:lnTo>
                <a:pt x="1971400" y="272300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B76CD3-AADD-4CDD-815F-7E33EA6B43A8}">
      <dsp:nvSpPr>
        <dsp:cNvPr id="0" name=""/>
        <dsp:cNvSpPr/>
      </dsp:nvSpPr>
      <dsp:spPr>
        <a:xfrm>
          <a:off x="2329967" y="3546686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Menarca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precoce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3546686"/>
        <a:ext cx="5418239" cy="326636"/>
      </dsp:txXfrm>
    </dsp:sp>
    <dsp:sp modelId="{D6F7C7DC-E7F0-4C23-96A2-EC4552352BF3}">
      <dsp:nvSpPr>
        <dsp:cNvPr id="0" name=""/>
        <dsp:cNvSpPr/>
      </dsp:nvSpPr>
      <dsp:spPr>
        <a:xfrm>
          <a:off x="358567" y="987001"/>
          <a:ext cx="1971400" cy="3134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4770"/>
              </a:lnTo>
              <a:lnTo>
                <a:pt x="1971400" y="313477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67BB8-B57A-41C2-94CA-587BBA02D8A1}">
      <dsp:nvSpPr>
        <dsp:cNvPr id="0" name=""/>
        <dsp:cNvSpPr/>
      </dsp:nvSpPr>
      <dsp:spPr>
        <a:xfrm>
          <a:off x="2329967" y="3958453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Menopausa</a:t>
          </a:r>
          <a:r>
            <a:rPr lang="en-US" sz="2200" kern="1200" dirty="0" smtClean="0"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latin typeface="Arial Narrow" panose="020B0606020202030204" pitchFamily="34" charset="0"/>
            </a:rPr>
            <a:t>tardiva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3958453"/>
        <a:ext cx="5418239" cy="326636"/>
      </dsp:txXfrm>
    </dsp:sp>
    <dsp:sp modelId="{18D58A0B-9AFE-4189-96C5-B95C381C4560}">
      <dsp:nvSpPr>
        <dsp:cNvPr id="0" name=""/>
        <dsp:cNvSpPr/>
      </dsp:nvSpPr>
      <dsp:spPr>
        <a:xfrm>
          <a:off x="358567" y="987001"/>
          <a:ext cx="1971400" cy="3546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6538"/>
              </a:lnTo>
              <a:lnTo>
                <a:pt x="1971400" y="354653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2E7453-F05D-476A-9096-018A71DA1FF8}">
      <dsp:nvSpPr>
        <dsp:cNvPr id="0" name=""/>
        <dsp:cNvSpPr/>
      </dsp:nvSpPr>
      <dsp:spPr>
        <a:xfrm>
          <a:off x="2329967" y="4370221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Arial Narrow" panose="020B0606020202030204" pitchFamily="34" charset="0"/>
            </a:rPr>
            <a:t>Genetica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4370221"/>
        <a:ext cx="5418239" cy="326636"/>
      </dsp:txXfrm>
    </dsp:sp>
    <dsp:sp modelId="{0937CBFD-286E-4279-B76C-7C131AB50C74}">
      <dsp:nvSpPr>
        <dsp:cNvPr id="0" name=""/>
        <dsp:cNvSpPr/>
      </dsp:nvSpPr>
      <dsp:spPr>
        <a:xfrm>
          <a:off x="358567" y="987001"/>
          <a:ext cx="1971400" cy="3958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58305"/>
              </a:lnTo>
              <a:lnTo>
                <a:pt x="1971400" y="395830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E63E46-CC24-47D7-AE3B-11A2F9F06612}">
      <dsp:nvSpPr>
        <dsp:cNvPr id="0" name=""/>
        <dsp:cNvSpPr/>
      </dsp:nvSpPr>
      <dsp:spPr>
        <a:xfrm>
          <a:off x="2329967" y="4781989"/>
          <a:ext cx="5418239" cy="326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 Narrow" panose="020B0606020202030204" pitchFamily="34" charset="0"/>
            </a:rPr>
            <a:t>HNPCC</a:t>
          </a:r>
          <a:endParaRPr lang="it-IT" sz="2200" kern="1200" dirty="0">
            <a:latin typeface="Arial Narrow" panose="020B0606020202030204" pitchFamily="34" charset="0"/>
          </a:endParaRPr>
        </a:p>
      </dsp:txBody>
      <dsp:txXfrm>
        <a:off x="2329967" y="4781989"/>
        <a:ext cx="5418239" cy="32663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FC3D5C-2382-4CD1-8F67-39E84DDC9D9D}">
      <dsp:nvSpPr>
        <dsp:cNvPr id="0" name=""/>
        <dsp:cNvSpPr/>
      </dsp:nvSpPr>
      <dsp:spPr>
        <a:xfrm rot="5400000">
          <a:off x="5435061" y="-2154716"/>
          <a:ext cx="1421281" cy="5784190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780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MMR mismatch repair </a:t>
          </a:r>
          <a:r>
            <a:rPr lang="en-US" sz="1700" kern="1200" dirty="0" err="1" smtClean="0"/>
            <a:t>mutazione</a:t>
          </a:r>
          <a:endParaRPr lang="it-IT" sz="1700" kern="1200" dirty="0"/>
        </a:p>
        <a:p>
          <a:pPr marL="177800" lvl="2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 smtClean="0"/>
            <a:t>Instabilità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genica</a:t>
          </a:r>
          <a:r>
            <a:rPr lang="en-US" sz="1700" kern="1200" dirty="0" smtClean="0"/>
            <a:t> per </a:t>
          </a:r>
          <a:r>
            <a:rPr lang="en-US" sz="1700" kern="1200" dirty="0" err="1" smtClean="0"/>
            <a:t>errore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nella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replicazione</a:t>
          </a:r>
          <a:r>
            <a:rPr lang="en-US" sz="1700" kern="1200" dirty="0" smtClean="0"/>
            <a:t> del DNA</a:t>
          </a:r>
          <a:endParaRPr lang="it-IT" sz="1700" kern="1200" dirty="0"/>
        </a:p>
        <a:p>
          <a:pPr marL="17780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hMSH2 (</a:t>
          </a:r>
          <a:r>
            <a:rPr lang="en-US" sz="1700" kern="1200" dirty="0" err="1" smtClean="0"/>
            <a:t>chrom</a:t>
          </a:r>
          <a:r>
            <a:rPr lang="en-US" sz="1700" kern="1200" dirty="0" smtClean="0"/>
            <a:t> 2)</a:t>
          </a:r>
          <a:endParaRPr lang="it-IT" sz="1700" kern="1200" dirty="0"/>
        </a:p>
        <a:p>
          <a:pPr marL="177800" lvl="1" indent="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hMLH1 (</a:t>
          </a:r>
          <a:r>
            <a:rPr lang="en-US" sz="1700" kern="1200" dirty="0" err="1" smtClean="0"/>
            <a:t>chrom</a:t>
          </a:r>
          <a:r>
            <a:rPr lang="en-US" sz="1700" kern="1200" dirty="0" smtClean="0"/>
            <a:t> 3)</a:t>
          </a:r>
          <a:endParaRPr lang="it-IT" sz="1700" kern="1200" dirty="0"/>
        </a:p>
      </dsp:txBody>
      <dsp:txXfrm rot="5400000">
        <a:off x="5435061" y="-2154716"/>
        <a:ext cx="1421281" cy="5784190"/>
      </dsp:txXfrm>
    </dsp:sp>
    <dsp:sp modelId="{06DBC383-BA3E-43AF-99F8-1B6FFD73A680}">
      <dsp:nvSpPr>
        <dsp:cNvPr id="0" name=""/>
        <dsp:cNvSpPr/>
      </dsp:nvSpPr>
      <dsp:spPr>
        <a:xfrm>
          <a:off x="0" y="1137"/>
          <a:ext cx="3253607" cy="1472483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shade val="5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shade val="50000"/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Autosomica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dominante</a:t>
          </a:r>
          <a:endParaRPr lang="it-IT" sz="2200" kern="1200" dirty="0"/>
        </a:p>
      </dsp:txBody>
      <dsp:txXfrm>
        <a:off x="0" y="1137"/>
        <a:ext cx="3253607" cy="1472483"/>
      </dsp:txXfrm>
    </dsp:sp>
    <dsp:sp modelId="{8D1EF36C-26DD-40CB-A4F6-70B03F3C680B}">
      <dsp:nvSpPr>
        <dsp:cNvPr id="0" name=""/>
        <dsp:cNvSpPr/>
      </dsp:nvSpPr>
      <dsp:spPr>
        <a:xfrm>
          <a:off x="0" y="1562451"/>
          <a:ext cx="3253607" cy="1411368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shade val="50000"/>
              <a:hueOff val="-163839"/>
              <a:satOff val="-2003"/>
              <a:lumOff val="27549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Carcinoma del colon non associato a poliposi: mediana 45.2 anni</a:t>
          </a:r>
          <a:endParaRPr lang="it-IT" sz="2200" kern="1200"/>
        </a:p>
      </dsp:txBody>
      <dsp:txXfrm>
        <a:off x="0" y="1562451"/>
        <a:ext cx="3253607" cy="1411368"/>
      </dsp:txXfrm>
    </dsp:sp>
    <dsp:sp modelId="{95971CC6-44C9-491B-8955-98C72C80C646}">
      <dsp:nvSpPr>
        <dsp:cNvPr id="0" name=""/>
        <dsp:cNvSpPr/>
      </dsp:nvSpPr>
      <dsp:spPr>
        <a:xfrm rot="5400000">
          <a:off x="5429060" y="1063909"/>
          <a:ext cx="1421281" cy="5778542"/>
        </a:xfrm>
        <a:prstGeom prst="round2Same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20% di </a:t>
          </a:r>
          <a:r>
            <a:rPr lang="en-US" sz="1700" kern="1200" dirty="0" err="1" smtClean="0"/>
            <a:t>rischio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cumulativo</a:t>
          </a:r>
          <a:r>
            <a:rPr lang="en-US" sz="1700" kern="1200" dirty="0" smtClean="0"/>
            <a:t> prima </a:t>
          </a:r>
          <a:r>
            <a:rPr lang="en-US" sz="1700" kern="1200" dirty="0" err="1" smtClean="0"/>
            <a:t>dei</a:t>
          </a:r>
          <a:r>
            <a:rPr lang="en-US" sz="1700" kern="1200" dirty="0" smtClean="0"/>
            <a:t> 70 </a:t>
          </a:r>
          <a:r>
            <a:rPr lang="en-US" sz="1700" kern="1200" dirty="0" err="1" smtClean="0"/>
            <a:t>anni</a:t>
          </a:r>
          <a:r>
            <a:rPr lang="en-US" sz="1700" kern="1200" dirty="0" smtClean="0"/>
            <a:t> </a:t>
          </a:r>
          <a:endParaRPr lang="it-IT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 smtClean="0"/>
            <a:t>Casi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sporadici</a:t>
          </a:r>
          <a:r>
            <a:rPr lang="en-US" sz="1700" kern="1200" dirty="0" smtClean="0"/>
            <a:t> in </a:t>
          </a:r>
          <a:r>
            <a:rPr lang="en-US" sz="1700" kern="1200" dirty="0" err="1" smtClean="0"/>
            <a:t>giovane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età</a:t>
          </a:r>
          <a:endParaRPr lang="it-IT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 smtClean="0"/>
            <a:t>Altri</a:t>
          </a:r>
          <a:r>
            <a:rPr lang="en-US" sz="1700" kern="1200" dirty="0" smtClean="0"/>
            <a:t>: </a:t>
          </a:r>
          <a:r>
            <a:rPr lang="en-US" sz="1700" kern="1200" dirty="0" err="1" smtClean="0"/>
            <a:t>ovaio</a:t>
          </a:r>
          <a:r>
            <a:rPr lang="en-US" sz="1700" kern="1200" dirty="0" smtClean="0"/>
            <a:t> (3.5-8 fold), </a:t>
          </a:r>
          <a:r>
            <a:rPr lang="en-US" sz="1700" kern="1200" dirty="0" err="1" smtClean="0"/>
            <a:t>stomaco,piccolo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intestino</a:t>
          </a:r>
          <a:r>
            <a:rPr lang="en-US" sz="1700" kern="1200" dirty="0" smtClean="0"/>
            <a:t>, pancreas, vie </a:t>
          </a:r>
          <a:r>
            <a:rPr lang="en-US" sz="1700" kern="1200" dirty="0" err="1" smtClean="0"/>
            <a:t>biliari</a:t>
          </a:r>
          <a:r>
            <a:rPr lang="en-US" sz="1700" kern="1200" dirty="0" smtClean="0"/>
            <a:t>.</a:t>
          </a:r>
          <a:endParaRPr lang="it-IT" sz="1700" kern="1200" dirty="0"/>
        </a:p>
      </dsp:txBody>
      <dsp:txXfrm rot="5400000">
        <a:off x="5429060" y="1063909"/>
        <a:ext cx="1421281" cy="5778542"/>
      </dsp:txXfrm>
    </dsp:sp>
    <dsp:sp modelId="{C091D69C-9D16-414F-B1FC-2D2D8CE82EED}">
      <dsp:nvSpPr>
        <dsp:cNvPr id="0" name=""/>
        <dsp:cNvSpPr/>
      </dsp:nvSpPr>
      <dsp:spPr>
        <a:xfrm>
          <a:off x="0" y="3062649"/>
          <a:ext cx="3250429" cy="1781061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-163839"/>
                <a:satOff val="-2003"/>
                <a:lumOff val="27549"/>
                <a:alphaOff val="0"/>
              </a:schemeClr>
            </a:gs>
            <a:gs pos="90000">
              <a:schemeClr val="accent1">
                <a:shade val="50000"/>
                <a:hueOff val="-163839"/>
                <a:satOff val="-2003"/>
                <a:lumOff val="27549"/>
                <a:alphaOff val="0"/>
                <a:shade val="100000"/>
              </a:schemeClr>
            </a:gs>
            <a:gs pos="100000">
              <a:schemeClr val="accent1">
                <a:shade val="50000"/>
                <a:hueOff val="-163839"/>
                <a:satOff val="-2003"/>
                <a:lumOff val="27549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shade val="50000"/>
              <a:hueOff val="-163839"/>
              <a:satOff val="-2003"/>
              <a:lumOff val="27549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Cancro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dell’endometrio</a:t>
          </a:r>
          <a:r>
            <a:rPr lang="en-US" sz="2200" kern="1200" dirty="0" smtClean="0"/>
            <a:t>: </a:t>
          </a:r>
          <a:r>
            <a:rPr lang="en-US" sz="2200" kern="1200" dirty="0" err="1" smtClean="0"/>
            <a:t>seconda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neoplasia</a:t>
          </a:r>
          <a:r>
            <a:rPr lang="en-US" sz="2200" kern="1200" dirty="0" smtClean="0"/>
            <a:t> per </a:t>
          </a:r>
          <a:r>
            <a:rPr lang="en-US" sz="2200" kern="1200" dirty="0" err="1" smtClean="0"/>
            <a:t>incidenza</a:t>
          </a:r>
          <a:endParaRPr lang="it-IT" sz="2200" kern="1200" dirty="0"/>
        </a:p>
      </dsp:txBody>
      <dsp:txXfrm>
        <a:off x="0" y="3062649"/>
        <a:ext cx="3250429" cy="178106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F8367E-1D2C-4371-8370-1C7378E1A302}">
      <dsp:nvSpPr>
        <dsp:cNvPr id="0" name=""/>
        <dsp:cNvSpPr/>
      </dsp:nvSpPr>
      <dsp:spPr>
        <a:xfrm>
          <a:off x="0" y="606351"/>
          <a:ext cx="9073008" cy="37861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4166" tIns="1208024" rIns="704166" bIns="156464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A) </a:t>
          </a:r>
          <a:r>
            <a:rPr lang="it-IT" sz="2200" b="1" kern="1200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FORMA CIRCOSCRITTA</a:t>
          </a: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: formazione polipoide o più raramente come un’ ulcerazione o un rilievo nodulare </a:t>
          </a: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B) </a:t>
          </a:r>
          <a:r>
            <a:rPr lang="it-IT" sz="2200" b="1" kern="1200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FORMA DIFFUSA</a:t>
          </a: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: occupa solitamente gran parte della cavità uterina ed è riconducibile sia all’estensione progressiva di una forma circoscritta che ad un tumore multicentrico fin dall’origine. Dal punto di vista macroscopico di solito l’utero si presenta di volume aumentato e di consistenza diminuita, tuttavia può apparire del tutto normale. </a:t>
          </a: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0" y="606351"/>
        <a:ext cx="9073008" cy="3786138"/>
      </dsp:txXfrm>
    </dsp:sp>
    <dsp:sp modelId="{73C5E133-047F-4C06-9FB9-3A5B63B8004F}">
      <dsp:nvSpPr>
        <dsp:cNvPr id="0" name=""/>
        <dsp:cNvSpPr/>
      </dsp:nvSpPr>
      <dsp:spPr>
        <a:xfrm>
          <a:off x="453650" y="393240"/>
          <a:ext cx="6351105" cy="1118944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</a:schemeClr>
            </a:gs>
            <a:gs pos="90000">
              <a:schemeClr val="accent3">
                <a:alpha val="9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057" tIns="0" rIns="240057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LA NEOPLASIA SI PRESENTA</a:t>
          </a:r>
          <a:r>
            <a:rPr lang="it-IT" sz="2800" kern="1200" dirty="0" smtClean="0">
              <a:latin typeface="Arial Narrow" panose="020B0606020202030204" pitchFamily="34" charset="0"/>
            </a:rPr>
            <a:t>: </a:t>
          </a:r>
          <a:endParaRPr lang="it-IT" sz="2800" kern="1200" dirty="0">
            <a:latin typeface="Arial Narrow" panose="020B0606020202030204" pitchFamily="34" charset="0"/>
          </a:endParaRPr>
        </a:p>
      </dsp:txBody>
      <dsp:txXfrm>
        <a:off x="453650" y="393240"/>
        <a:ext cx="6351105" cy="111894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F8367E-1D2C-4371-8370-1C7378E1A302}">
      <dsp:nvSpPr>
        <dsp:cNvPr id="0" name=""/>
        <dsp:cNvSpPr/>
      </dsp:nvSpPr>
      <dsp:spPr>
        <a:xfrm>
          <a:off x="0" y="596720"/>
          <a:ext cx="9073008" cy="495110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4166" tIns="1228852" rIns="704166" bIns="156464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b="1" kern="1200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GRADING ISTOLOGICO CLASSIFICAZIONE FIGO WHO</a:t>
          </a:r>
          <a:endParaRPr lang="it-IT" sz="2200" b="1" kern="1200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  <a:p>
          <a:pPr marL="457200" lvl="2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G1: Non più del 5% della componente tumorale ha un aspetto solido</a:t>
          </a: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G2: 6-50% di componente solida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G3: componente solida &gt;50%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b="1" kern="1200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GRADING NUCLEARE CLASSIFICAZIONE FIGO WHO:</a:t>
          </a:r>
          <a:endParaRPr lang="it-IT" sz="2200" b="1" kern="1200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G1: cellule con nuclei ovali con cromatina dispersa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G2: cellule con nuclei con pattern intermedio G 1-3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G3: cellule con nuclei marcatamente ingranditi, pelomoirfici, con cromatina irregolarmente dispersa e nucleoli con componente eosinofilica</a:t>
          </a:r>
        </a:p>
      </dsp:txBody>
      <dsp:txXfrm>
        <a:off x="0" y="596720"/>
        <a:ext cx="9073008" cy="4951104"/>
      </dsp:txXfrm>
    </dsp:sp>
    <dsp:sp modelId="{73C5E133-047F-4C06-9FB9-3A5B63B8004F}">
      <dsp:nvSpPr>
        <dsp:cNvPr id="0" name=""/>
        <dsp:cNvSpPr/>
      </dsp:nvSpPr>
      <dsp:spPr>
        <a:xfrm>
          <a:off x="288031" y="383609"/>
          <a:ext cx="8439349" cy="1118944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</a:schemeClr>
            </a:gs>
            <a:gs pos="90000">
              <a:schemeClr val="accent3">
                <a:alpha val="9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057" tIns="0" rIns="240057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L’aspetto microscopico del Carcinoma endometriale è determinato dal Grade del tumore. Il </a:t>
          </a:r>
          <a:r>
            <a:rPr lang="it-IT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Grading</a:t>
          </a:r>
          <a:r>
            <a:rPr lang="it-IT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è basato sulla valutazione della componente architetturale della neoplasia e dall’aspetto dei nuclei</a:t>
          </a:r>
          <a:endParaRPr lang="it-IT" sz="2800" kern="1200" dirty="0">
            <a:latin typeface="Arial Narrow" panose="020B0606020202030204" pitchFamily="34" charset="0"/>
          </a:endParaRPr>
        </a:p>
      </dsp:txBody>
      <dsp:txXfrm>
        <a:off x="288031" y="383609"/>
        <a:ext cx="8439349" cy="1118944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16B400-F5EA-4F5A-99AD-EBC8BA9E2A80}">
      <dsp:nvSpPr>
        <dsp:cNvPr id="0" name=""/>
        <dsp:cNvSpPr/>
      </dsp:nvSpPr>
      <dsp:spPr>
        <a:xfrm>
          <a:off x="3" y="504054"/>
          <a:ext cx="4668389" cy="15217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anose="020B0606020202030204" pitchFamily="34" charset="0"/>
            </a:rPr>
            <a:t>- </a:t>
          </a:r>
          <a:r>
            <a:rPr lang="en-US" sz="1800" b="1" kern="1200" dirty="0" smtClean="0">
              <a:latin typeface="Arial Narrow" panose="020B0606020202030204" pitchFamily="34" charset="0"/>
            </a:rPr>
            <a:t>ECOGENICITÀ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dell’endometrio</a:t>
          </a:r>
          <a:r>
            <a:rPr lang="en-US" sz="1800" kern="1200" dirty="0" smtClean="0">
              <a:latin typeface="Arial Narrow" panose="020B0606020202030204" pitchFamily="34" charset="0"/>
            </a:rPr>
            <a:t>, </a:t>
          </a:r>
          <a:r>
            <a:rPr lang="en-US" sz="1800" kern="1200" dirty="0" err="1" smtClean="0">
              <a:latin typeface="Arial Narrow" panose="020B0606020202030204" pitchFamily="34" charset="0"/>
            </a:rPr>
            <a:t>che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può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essere</a:t>
          </a:r>
          <a:r>
            <a:rPr lang="en-US" sz="1800" kern="1200" dirty="0" smtClean="0">
              <a:latin typeface="Arial Narrow" panose="020B0606020202030204" pitchFamily="34" charset="0"/>
            </a:rPr>
            <a:t> "</a:t>
          </a:r>
          <a:r>
            <a:rPr lang="en-US" sz="1800" kern="1200" dirty="0" err="1" smtClean="0">
              <a:latin typeface="Arial Narrow" panose="020B0606020202030204" pitchFamily="34" charset="0"/>
            </a:rPr>
            <a:t>uniforme</a:t>
          </a:r>
          <a:r>
            <a:rPr lang="en-US" sz="1800" kern="1200" dirty="0" smtClean="0">
              <a:latin typeface="Arial Narrow" panose="020B0606020202030204" pitchFamily="34" charset="0"/>
            </a:rPr>
            <a:t>", se </a:t>
          </a:r>
          <a:r>
            <a:rPr lang="en-US" sz="1800" kern="1200" dirty="0" err="1" smtClean="0">
              <a:latin typeface="Arial Narrow" panose="020B0606020202030204" pitchFamily="34" charset="0"/>
            </a:rPr>
            <a:t>l’endometrio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si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presenta</a:t>
          </a:r>
          <a:r>
            <a:rPr lang="en-US" sz="1800" kern="1200" dirty="0" smtClean="0">
              <a:latin typeface="Arial Narrow" panose="020B0606020202030204" pitchFamily="34" charset="0"/>
            </a:rPr>
            <a:t> ad </a:t>
          </a:r>
          <a:r>
            <a:rPr lang="en-US" sz="1800" kern="1200" dirty="0" err="1" smtClean="0">
              <a:latin typeface="Arial Narrow" panose="020B0606020202030204" pitchFamily="34" charset="0"/>
            </a:rPr>
            <a:t>ecostruttura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omogenea</a:t>
          </a:r>
          <a:r>
            <a:rPr lang="en-US" sz="1800" kern="1200" dirty="0" smtClean="0">
              <a:latin typeface="Arial Narrow" panose="020B0606020202030204" pitchFamily="34" charset="0"/>
            </a:rPr>
            <a:t> e con </a:t>
          </a:r>
          <a:r>
            <a:rPr lang="en-US" sz="1800" kern="1200" dirty="0" err="1" smtClean="0">
              <a:latin typeface="Arial Narrow" panose="020B0606020202030204" pitchFamily="34" charset="0"/>
            </a:rPr>
            <a:t>simmetria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tra</a:t>
          </a:r>
          <a:r>
            <a:rPr lang="en-US" sz="1800" kern="1200" dirty="0" smtClean="0">
              <a:latin typeface="Arial Narrow" panose="020B0606020202030204" pitchFamily="34" charset="0"/>
            </a:rPr>
            <a:t> lo </a:t>
          </a:r>
          <a:r>
            <a:rPr lang="en-US" sz="1800" kern="1200" dirty="0" err="1" smtClean="0">
              <a:latin typeface="Arial Narrow" panose="020B0606020202030204" pitchFamily="34" charset="0"/>
            </a:rPr>
            <a:t>strato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ventrale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ed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il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dorsale</a:t>
          </a:r>
          <a:r>
            <a:rPr lang="en-US" sz="1800" kern="1200" dirty="0" smtClean="0">
              <a:latin typeface="Arial Narrow" panose="020B0606020202030204" pitchFamily="34" charset="0"/>
            </a:rPr>
            <a:t>, </a:t>
          </a:r>
          <a:r>
            <a:rPr lang="en-US" sz="1800" kern="1200" dirty="0" err="1" smtClean="0">
              <a:latin typeface="Arial Narrow" panose="020B0606020202030204" pitchFamily="34" charset="0"/>
            </a:rPr>
            <a:t>oppure</a:t>
          </a:r>
          <a:r>
            <a:rPr lang="en-US" sz="1800" kern="1200" dirty="0" smtClean="0">
              <a:latin typeface="Arial Narrow" panose="020B0606020202030204" pitchFamily="34" charset="0"/>
            </a:rPr>
            <a:t> "non </a:t>
          </a:r>
          <a:r>
            <a:rPr lang="en-US" sz="1800" kern="1200" dirty="0" err="1" smtClean="0">
              <a:latin typeface="Arial Narrow" panose="020B0606020202030204" pitchFamily="34" charset="0"/>
            </a:rPr>
            <a:t>uniforme</a:t>
          </a:r>
          <a:r>
            <a:rPr lang="en-US" sz="1800" kern="1200" dirty="0" smtClean="0">
              <a:latin typeface="Arial Narrow" panose="020B0606020202030204" pitchFamily="34" charset="0"/>
            </a:rPr>
            <a:t>", se </a:t>
          </a:r>
          <a:r>
            <a:rPr lang="en-US" sz="1800" kern="1200" dirty="0" err="1" smtClean="0">
              <a:latin typeface="Arial Narrow" panose="020B0606020202030204" pitchFamily="34" charset="0"/>
            </a:rPr>
            <a:t>l’ecostruttura</a:t>
          </a:r>
          <a:r>
            <a:rPr lang="en-US" sz="1800" kern="1200" dirty="0" smtClean="0">
              <a:latin typeface="Arial Narrow" panose="020B0606020202030204" pitchFamily="34" charset="0"/>
            </a:rPr>
            <a:t> è </a:t>
          </a:r>
          <a:r>
            <a:rPr lang="en-US" sz="1800" kern="1200" dirty="0" err="1" smtClean="0">
              <a:latin typeface="Arial Narrow" panose="020B0606020202030204" pitchFamily="34" charset="0"/>
            </a:rPr>
            <a:t>eterogenea</a:t>
          </a:r>
          <a:r>
            <a:rPr lang="en-US" sz="1800" kern="1200" dirty="0" smtClean="0">
              <a:latin typeface="Arial Narrow" panose="020B0606020202030204" pitchFamily="34" charset="0"/>
            </a:rPr>
            <a:t>, </a:t>
          </a:r>
          <a:r>
            <a:rPr lang="en-US" sz="1800" kern="1200" dirty="0" err="1" smtClean="0">
              <a:latin typeface="Arial Narrow" panose="020B0606020202030204" pitchFamily="34" charset="0"/>
            </a:rPr>
            <a:t>asimmetria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fra</a:t>
          </a:r>
          <a:r>
            <a:rPr lang="en-US" sz="1800" kern="1200" dirty="0" smtClean="0">
              <a:latin typeface="Arial Narrow" panose="020B0606020202030204" pitchFamily="34" charset="0"/>
            </a:rPr>
            <a:t> le 2 </a:t>
          </a:r>
          <a:r>
            <a:rPr lang="en-US" sz="1800" kern="1200" dirty="0" err="1" smtClean="0">
              <a:latin typeface="Arial Narrow" panose="020B0606020202030204" pitchFamily="34" charset="0"/>
            </a:rPr>
            <a:t>emirime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endometriali</a:t>
          </a:r>
          <a:endParaRPr lang="it-IT" sz="1800" kern="1200" dirty="0">
            <a:latin typeface="Arial Narrow" panose="020B0606020202030204" pitchFamily="34" charset="0"/>
          </a:endParaRPr>
        </a:p>
      </dsp:txBody>
      <dsp:txXfrm>
        <a:off x="3" y="504054"/>
        <a:ext cx="4668389" cy="1521769"/>
      </dsp:txXfrm>
    </dsp:sp>
    <dsp:sp modelId="{20B7D6C5-8208-4265-B5BE-9905FB5802C0}">
      <dsp:nvSpPr>
        <dsp:cNvPr id="0" name=""/>
        <dsp:cNvSpPr/>
      </dsp:nvSpPr>
      <dsp:spPr>
        <a:xfrm>
          <a:off x="4908671" y="504054"/>
          <a:ext cx="4668389" cy="15217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anose="020B0606020202030204" pitchFamily="34" charset="0"/>
            </a:rPr>
            <a:t>- </a:t>
          </a:r>
          <a:r>
            <a:rPr lang="en-US" sz="1800" kern="1200" dirty="0" err="1" smtClean="0">
              <a:latin typeface="Arial Narrow" panose="020B0606020202030204" pitchFamily="34" charset="0"/>
            </a:rPr>
            <a:t>ecogenicità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dell’endometrio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b="1" kern="1200" dirty="0" smtClean="0">
              <a:latin typeface="Arial Narrow" panose="020B0606020202030204" pitchFamily="34" charset="0"/>
            </a:rPr>
            <a:t>a CONFRONTO CON QUELLA DEL MIOMETRIO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circostante</a:t>
          </a:r>
          <a:r>
            <a:rPr lang="en-US" sz="1800" kern="1200" dirty="0" smtClean="0">
              <a:latin typeface="Arial Narrow" panose="020B0606020202030204" pitchFamily="34" charset="0"/>
            </a:rPr>
            <a:t> (</a:t>
          </a:r>
          <a:r>
            <a:rPr lang="en-US" sz="1800" kern="1200" dirty="0" err="1" smtClean="0">
              <a:latin typeface="Arial Narrow" panose="020B0606020202030204" pitchFamily="34" charset="0"/>
            </a:rPr>
            <a:t>iperecogena</a:t>
          </a:r>
          <a:r>
            <a:rPr lang="en-US" sz="1800" kern="1200" dirty="0" smtClean="0">
              <a:latin typeface="Arial Narrow" panose="020B0606020202030204" pitchFamily="34" charset="0"/>
            </a:rPr>
            <a:t>, </a:t>
          </a:r>
          <a:r>
            <a:rPr lang="en-US" sz="1800" kern="1200" dirty="0" err="1" smtClean="0">
              <a:latin typeface="Arial Narrow" panose="020B0606020202030204" pitchFamily="34" charset="0"/>
            </a:rPr>
            <a:t>isoecogena</a:t>
          </a:r>
          <a:r>
            <a:rPr lang="en-US" sz="1800" kern="1200" dirty="0" smtClean="0">
              <a:latin typeface="Arial Narrow" panose="020B0606020202030204" pitchFamily="34" charset="0"/>
            </a:rPr>
            <a:t> od </a:t>
          </a:r>
          <a:r>
            <a:rPr lang="en-US" sz="1800" kern="1200" dirty="0" err="1" smtClean="0">
              <a:latin typeface="Arial Narrow" panose="020B0606020202030204" pitchFamily="34" charset="0"/>
            </a:rPr>
            <a:t>ipoecogena</a:t>
          </a:r>
          <a:r>
            <a:rPr lang="en-US" sz="1800" kern="1200" dirty="0" smtClean="0">
              <a:latin typeface="Arial Narrow" panose="020B0606020202030204" pitchFamily="34" charset="0"/>
            </a:rPr>
            <a:t>) e </a:t>
          </a:r>
          <a:r>
            <a:rPr lang="en-US" sz="1800" kern="1200" dirty="0" err="1" smtClean="0">
              <a:latin typeface="Arial Narrow" panose="020B0606020202030204" pitchFamily="34" charset="0"/>
            </a:rPr>
            <a:t>l’eventuale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corrispondenza</a:t>
          </a:r>
          <a:r>
            <a:rPr lang="en-US" sz="1800" kern="1200" dirty="0" smtClean="0">
              <a:latin typeface="Arial Narrow" panose="020B0606020202030204" pitchFamily="34" charset="0"/>
            </a:rPr>
            <a:t> con la </a:t>
          </a:r>
          <a:r>
            <a:rPr lang="en-US" sz="1800" kern="1200" dirty="0" err="1" smtClean="0">
              <a:latin typeface="Arial Narrow" panose="020B0606020202030204" pitchFamily="34" charset="0"/>
            </a:rPr>
            <a:t>fase</a:t>
          </a:r>
          <a:r>
            <a:rPr lang="en-US" sz="1800" kern="1200" dirty="0" smtClean="0">
              <a:latin typeface="Arial Narrow" panose="020B0606020202030204" pitchFamily="34" charset="0"/>
            </a:rPr>
            <a:t> del </a:t>
          </a:r>
          <a:r>
            <a:rPr lang="en-US" sz="1800" kern="1200" dirty="0" err="1" smtClean="0">
              <a:latin typeface="Arial Narrow" panose="020B0606020202030204" pitchFamily="34" charset="0"/>
            </a:rPr>
            <a:t>ciclo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mestruale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spontaneo</a:t>
          </a:r>
          <a:r>
            <a:rPr lang="en-US" sz="1800" kern="1200" dirty="0" smtClean="0">
              <a:latin typeface="Arial Narrow" panose="020B0606020202030204" pitchFamily="34" charset="0"/>
            </a:rPr>
            <a:t> o </a:t>
          </a:r>
          <a:r>
            <a:rPr lang="en-US" sz="1800" kern="1200" dirty="0" err="1" smtClean="0">
              <a:latin typeface="Arial Narrow" panose="020B0606020202030204" pitchFamily="34" charset="0"/>
            </a:rPr>
            <a:t>provocato</a:t>
          </a:r>
          <a:r>
            <a:rPr lang="en-US" sz="1800" kern="1200" dirty="0" smtClean="0">
              <a:latin typeface="Arial Narrow" panose="020B0606020202030204" pitchFamily="34" charset="0"/>
            </a:rPr>
            <a:t> da </a:t>
          </a:r>
          <a:r>
            <a:rPr lang="en-US" sz="1800" kern="1200" dirty="0" err="1" smtClean="0">
              <a:latin typeface="Arial Narrow" panose="020B0606020202030204" pitchFamily="34" charset="0"/>
            </a:rPr>
            <a:t>terapie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ormonali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endParaRPr lang="it-IT" sz="1800" kern="1200" dirty="0">
            <a:latin typeface="Arial Narrow" panose="020B0606020202030204" pitchFamily="34" charset="0"/>
          </a:endParaRPr>
        </a:p>
      </dsp:txBody>
      <dsp:txXfrm>
        <a:off x="4908671" y="504054"/>
        <a:ext cx="4668389" cy="1521769"/>
      </dsp:txXfrm>
    </dsp:sp>
    <dsp:sp modelId="{821499E5-3FCD-4006-B240-75CEF1985817}">
      <dsp:nvSpPr>
        <dsp:cNvPr id="0" name=""/>
        <dsp:cNvSpPr/>
      </dsp:nvSpPr>
      <dsp:spPr>
        <a:xfrm>
          <a:off x="3" y="2122558"/>
          <a:ext cx="4668389" cy="21090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anose="020B0606020202030204" pitchFamily="34" charset="0"/>
            </a:rPr>
            <a:t>- </a:t>
          </a:r>
          <a:r>
            <a:rPr lang="en-US" sz="1800" b="1" kern="1200" dirty="0" smtClean="0">
              <a:latin typeface="Arial Narrow" panose="020B0606020202030204" pitchFamily="34" charset="0"/>
            </a:rPr>
            <a:t>LINEA MEDIANA ENDOMETRIALE </a:t>
          </a:r>
          <a:r>
            <a:rPr lang="en-US" sz="1800" kern="1200" dirty="0" smtClean="0">
              <a:latin typeface="Arial Narrow" panose="020B0606020202030204" pitchFamily="34" charset="0"/>
            </a:rPr>
            <a:t>(</a:t>
          </a:r>
          <a:r>
            <a:rPr lang="en-US" sz="1800" kern="1200" dirty="0" err="1" smtClean="0">
              <a:latin typeface="Arial Narrow" panose="020B0606020202030204" pitchFamily="34" charset="0"/>
            </a:rPr>
            <a:t>interfaccia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acustica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creata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dall’apposizione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dei</a:t>
          </a:r>
          <a:r>
            <a:rPr lang="en-US" sz="1800" kern="1200" dirty="0" smtClean="0">
              <a:latin typeface="Arial Narrow" panose="020B0606020202030204" pitchFamily="34" charset="0"/>
            </a:rPr>
            <a:t> 2 strati di </a:t>
          </a:r>
          <a:r>
            <a:rPr lang="en-US" sz="1800" kern="1200" dirty="0" err="1" smtClean="0">
              <a:latin typeface="Arial Narrow" panose="020B0606020202030204" pitchFamily="34" charset="0"/>
            </a:rPr>
            <a:t>endometrio</a:t>
          </a:r>
          <a:r>
            <a:rPr lang="en-US" sz="1800" kern="1200" dirty="0" smtClean="0">
              <a:latin typeface="Arial Narrow" panose="020B0606020202030204" pitchFamily="34" charset="0"/>
            </a:rPr>
            <a:t>), </a:t>
          </a:r>
          <a:r>
            <a:rPr lang="en-US" sz="1800" kern="1200" dirty="0" err="1" smtClean="0">
              <a:latin typeface="Arial Narrow" panose="020B0606020202030204" pitchFamily="34" charset="0"/>
            </a:rPr>
            <a:t>che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può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essere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assente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oppure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presentarsi</a:t>
          </a:r>
          <a:r>
            <a:rPr lang="en-US" sz="1800" kern="1200" dirty="0" smtClean="0">
              <a:latin typeface="Arial Narrow" panose="020B0606020202030204" pitchFamily="34" charset="0"/>
            </a:rPr>
            <a:t> come </a:t>
          </a:r>
          <a:r>
            <a:rPr lang="en-US" sz="1800" kern="1200" dirty="0" err="1" smtClean="0">
              <a:latin typeface="Arial Narrow" panose="020B0606020202030204" pitchFamily="34" charset="0"/>
            </a:rPr>
            <a:t>un’interfaccia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iperecogena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lineare</a:t>
          </a:r>
          <a:r>
            <a:rPr lang="en-US" sz="1800" kern="1200" dirty="0" smtClean="0">
              <a:latin typeface="Arial Narrow" panose="020B0606020202030204" pitchFamily="34" charset="0"/>
            </a:rPr>
            <a:t>, non </a:t>
          </a:r>
          <a:r>
            <a:rPr lang="en-US" sz="1800" kern="1200" dirty="0" err="1" smtClean="0">
              <a:latin typeface="Arial Narrow" panose="020B0606020202030204" pitchFamily="34" charset="0"/>
            </a:rPr>
            <a:t>lineare</a:t>
          </a:r>
          <a:r>
            <a:rPr lang="en-US" sz="1800" kern="1200" dirty="0" smtClean="0">
              <a:latin typeface="Arial Narrow" panose="020B0606020202030204" pitchFamily="34" charset="0"/>
            </a:rPr>
            <a:t>, </a:t>
          </a:r>
          <a:r>
            <a:rPr lang="en-US" sz="1800" kern="1200" dirty="0" err="1" smtClean="0">
              <a:latin typeface="Arial Narrow" panose="020B0606020202030204" pitchFamily="34" charset="0"/>
            </a:rPr>
            <a:t>descritta</a:t>
          </a:r>
          <a:r>
            <a:rPr lang="en-US" sz="1800" kern="1200" dirty="0" smtClean="0">
              <a:latin typeface="Arial Narrow" panose="020B0606020202030204" pitchFamily="34" charset="0"/>
            </a:rPr>
            <a:t> come </a:t>
          </a:r>
          <a:r>
            <a:rPr lang="en-US" sz="1800" kern="1200" dirty="0" err="1" smtClean="0">
              <a:latin typeface="Arial Narrow" panose="020B0606020202030204" pitchFamily="34" charset="0"/>
            </a:rPr>
            <a:t>un’interfaccia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iperecogena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ondulata</a:t>
          </a:r>
          <a:r>
            <a:rPr lang="en-US" sz="1800" kern="1200" dirty="0" smtClean="0">
              <a:latin typeface="Arial Narrow" panose="020B0606020202030204" pitchFamily="34" charset="0"/>
            </a:rPr>
            <a:t>, </a:t>
          </a:r>
          <a:r>
            <a:rPr lang="en-US" sz="1800" kern="1200" dirty="0" err="1" smtClean="0">
              <a:latin typeface="Arial Narrow" panose="020B0606020202030204" pitchFamily="34" charset="0"/>
            </a:rPr>
            <a:t>irregolare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oppure</a:t>
          </a:r>
          <a:r>
            <a:rPr lang="en-US" sz="1800" kern="1200" dirty="0" smtClean="0">
              <a:latin typeface="Arial Narrow" panose="020B0606020202030204" pitchFamily="34" charset="0"/>
            </a:rPr>
            <a:t> non </a:t>
          </a:r>
          <a:r>
            <a:rPr lang="en-US" sz="1800" kern="1200" dirty="0" err="1" smtClean="0">
              <a:latin typeface="Arial Narrow" panose="020B0606020202030204" pitchFamily="34" charset="0"/>
            </a:rPr>
            <a:t>definita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quando</a:t>
          </a:r>
          <a:r>
            <a:rPr lang="en-US" sz="1800" kern="1200" dirty="0" smtClean="0">
              <a:latin typeface="Arial Narrow" panose="020B0606020202030204" pitchFamily="34" charset="0"/>
            </a:rPr>
            <a:t> non </a:t>
          </a:r>
          <a:r>
            <a:rPr lang="en-US" sz="1800" kern="1200" dirty="0" err="1" smtClean="0">
              <a:latin typeface="Arial Narrow" panose="020B0606020202030204" pitchFamily="34" charset="0"/>
            </a:rPr>
            <a:t>sia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possibile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identificarla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distintamente</a:t>
          </a:r>
          <a:r>
            <a:rPr lang="en-US" sz="1800" kern="1200" dirty="0" smtClean="0">
              <a:latin typeface="Arial Narrow" panose="020B0606020202030204" pitchFamily="34" charset="0"/>
            </a:rPr>
            <a:t>; </a:t>
          </a:r>
          <a:endParaRPr lang="it-IT" sz="1800" kern="1200" dirty="0">
            <a:latin typeface="Arial Narrow" panose="020B0606020202030204" pitchFamily="34" charset="0"/>
          </a:endParaRPr>
        </a:p>
      </dsp:txBody>
      <dsp:txXfrm>
        <a:off x="3" y="2122558"/>
        <a:ext cx="4668389" cy="2109030"/>
      </dsp:txXfrm>
    </dsp:sp>
    <dsp:sp modelId="{29D9D08F-0747-4342-8DB3-B0C9ED314060}">
      <dsp:nvSpPr>
        <dsp:cNvPr id="0" name=""/>
        <dsp:cNvSpPr/>
      </dsp:nvSpPr>
      <dsp:spPr>
        <a:xfrm>
          <a:off x="4908671" y="2141428"/>
          <a:ext cx="4668389" cy="21090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 Narrow" panose="020B0606020202030204" pitchFamily="34" charset="0"/>
            </a:rPr>
            <a:t>- </a:t>
          </a:r>
          <a:r>
            <a:rPr lang="en-US" sz="1800" b="1" kern="1200" dirty="0" smtClean="0">
              <a:effectLst/>
              <a:latin typeface="Arial Narrow" panose="020B0606020202030204" pitchFamily="34" charset="0"/>
            </a:rPr>
            <a:t>GIUNZIONE ENDOMETRIO-MIOMETRIALE </a:t>
          </a:r>
          <a:r>
            <a:rPr lang="en-US" sz="1800" kern="1200" dirty="0" smtClean="0">
              <a:latin typeface="Arial Narrow" panose="020B0606020202030204" pitchFamily="34" charset="0"/>
            </a:rPr>
            <a:t>, </a:t>
          </a:r>
          <a:r>
            <a:rPr lang="en-US" sz="1800" kern="1200" dirty="0" err="1" smtClean="0">
              <a:latin typeface="Arial Narrow" panose="020B0606020202030204" pitchFamily="34" charset="0"/>
            </a:rPr>
            <a:t>che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può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apparire</a:t>
          </a:r>
          <a:r>
            <a:rPr lang="en-US" sz="1800" kern="1200" dirty="0" smtClean="0">
              <a:latin typeface="Arial Narrow" panose="020B0606020202030204" pitchFamily="34" charset="0"/>
            </a:rPr>
            <a:t> </a:t>
          </a:r>
          <a:r>
            <a:rPr lang="en-US" sz="1800" kern="1200" dirty="0" err="1" smtClean="0">
              <a:latin typeface="Arial Narrow" panose="020B0606020202030204" pitchFamily="34" charset="0"/>
            </a:rPr>
            <a:t>regolare</a:t>
          </a:r>
          <a:r>
            <a:rPr lang="en-US" sz="1800" kern="1200" dirty="0" smtClean="0">
              <a:latin typeface="Arial Narrow" panose="020B0606020202030204" pitchFamily="34" charset="0"/>
            </a:rPr>
            <a:t>, </a:t>
          </a:r>
          <a:r>
            <a:rPr lang="en-US" sz="1800" kern="1200" dirty="0" err="1" smtClean="0">
              <a:latin typeface="Arial Narrow" panose="020B0606020202030204" pitchFamily="34" charset="0"/>
            </a:rPr>
            <a:t>irregolare</a:t>
          </a:r>
          <a:r>
            <a:rPr lang="en-US" sz="1800" kern="1200" dirty="0" smtClean="0">
              <a:latin typeface="Arial Narrow" panose="020B0606020202030204" pitchFamily="34" charset="0"/>
            </a:rPr>
            <a:t>, </a:t>
          </a:r>
          <a:r>
            <a:rPr lang="en-US" sz="1800" kern="1200" dirty="0" err="1" smtClean="0">
              <a:latin typeface="Arial Narrow" panose="020B0606020202030204" pitchFamily="34" charset="0"/>
            </a:rPr>
            <a:t>interrotta</a:t>
          </a:r>
          <a:r>
            <a:rPr lang="en-US" sz="1800" kern="1200" dirty="0" smtClean="0">
              <a:latin typeface="Arial Narrow" panose="020B0606020202030204" pitchFamily="34" charset="0"/>
            </a:rPr>
            <a:t> o non </a:t>
          </a:r>
          <a:r>
            <a:rPr lang="en-US" sz="1800" kern="1200" dirty="0" err="1" smtClean="0">
              <a:latin typeface="Arial Narrow" panose="020B0606020202030204" pitchFamily="34" charset="0"/>
            </a:rPr>
            <a:t>definibile</a:t>
          </a:r>
          <a:r>
            <a:rPr lang="en-US" sz="1800" kern="1200" dirty="0" smtClean="0">
              <a:latin typeface="Arial Narrow" panose="020B0606020202030204" pitchFamily="34" charset="0"/>
            </a:rPr>
            <a:t>. </a:t>
          </a:r>
          <a:endParaRPr lang="it-IT" sz="1800" kern="1200" dirty="0">
            <a:latin typeface="Arial Narrow" panose="020B0606020202030204" pitchFamily="34" charset="0"/>
          </a:endParaRPr>
        </a:p>
      </dsp:txBody>
      <dsp:txXfrm>
        <a:off x="4908671" y="2141428"/>
        <a:ext cx="4668389" cy="210903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1182BD-9184-4417-92FE-4BC4C35842D0}">
      <dsp:nvSpPr>
        <dsp:cNvPr id="0" name=""/>
        <dsp:cNvSpPr/>
      </dsp:nvSpPr>
      <dsp:spPr>
        <a:xfrm rot="5400000">
          <a:off x="4928492" y="-524648"/>
          <a:ext cx="2469708" cy="4058960"/>
        </a:xfrm>
        <a:prstGeom prst="round2SameRect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175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Dimensioni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uterine</a:t>
          </a: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Coinvolgimento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cervicale</a:t>
          </a: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Secondarismi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evidenziati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agli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esami</a:t>
          </a:r>
          <a:r>
            <a:rPr lang="en-US" sz="2200" kern="1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 di imaging </a:t>
          </a:r>
          <a:endParaRPr lang="it-IT" sz="2200" kern="1200" dirty="0">
            <a:solidFill>
              <a:schemeClr val="accent4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 rot="5400000">
        <a:off x="4928492" y="-524648"/>
        <a:ext cx="2469708" cy="4058960"/>
      </dsp:txXfrm>
    </dsp:sp>
    <dsp:sp modelId="{6FABF0FA-4527-48C7-BA5D-6532321A88A4}">
      <dsp:nvSpPr>
        <dsp:cNvPr id="0" name=""/>
        <dsp:cNvSpPr/>
      </dsp:nvSpPr>
      <dsp:spPr>
        <a:xfrm>
          <a:off x="4130" y="2198"/>
          <a:ext cx="4129735" cy="3005267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</a:schemeClr>
            </a:gs>
            <a:gs pos="90000">
              <a:schemeClr val="accent3">
                <a:shade val="5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3">
              <a:shade val="50000"/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Stadiazione</a:t>
          </a:r>
          <a:r>
            <a:rPr lang="en-US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basata</a:t>
          </a:r>
          <a:r>
            <a:rPr lang="en-US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unicamente</a:t>
          </a:r>
          <a:r>
            <a:rPr lang="en-US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su</a:t>
          </a:r>
          <a:r>
            <a:rPr lang="en-US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parametrici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clinicamente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r>
            <a:rPr lang="en-US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evidenziabili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</a:t>
          </a:r>
          <a:endParaRPr lang="it-IT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4130" y="2198"/>
        <a:ext cx="4129735" cy="3005267"/>
      </dsp:txXfrm>
    </dsp:sp>
    <dsp:sp modelId="{08B411EB-EA52-498C-85C7-6E8B9D10E2CD}">
      <dsp:nvSpPr>
        <dsp:cNvPr id="0" name=""/>
        <dsp:cNvSpPr/>
      </dsp:nvSpPr>
      <dsp:spPr>
        <a:xfrm>
          <a:off x="4130" y="3202389"/>
          <a:ext cx="8458405" cy="1321548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-76449"/>
                <a:satOff val="-4076"/>
                <a:lumOff val="41635"/>
                <a:alphaOff val="0"/>
              </a:schemeClr>
            </a:gs>
            <a:gs pos="90000">
              <a:schemeClr val="accent3">
                <a:shade val="50000"/>
                <a:hueOff val="-76449"/>
                <a:satOff val="-4076"/>
                <a:lumOff val="41635"/>
                <a:alphaOff val="0"/>
                <a:shade val="100000"/>
              </a:schemeClr>
            </a:gs>
            <a:gs pos="100000">
              <a:schemeClr val="accent3">
                <a:shade val="50000"/>
                <a:hueOff val="-76449"/>
                <a:satOff val="-4076"/>
                <a:lumOff val="41635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3">
              <a:shade val="50000"/>
              <a:hueOff val="-76449"/>
              <a:satOff val="-4076"/>
              <a:lumOff val="41635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Grazie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alla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sua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praticità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e facile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fruibilità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da parte di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qualsiasi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ginecologo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questa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stadiazione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 è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stata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impiegata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per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molti</a:t>
          </a:r>
          <a:r>
            <a:rPr lang="en-US" sz="2200" kern="1200" dirty="0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 </a:t>
          </a:r>
          <a:r>
            <a:rPr lang="en-US" sz="2200" kern="1200" dirty="0" err="1" smtClean="0">
              <a:solidFill>
                <a:srgbClr val="3F2721"/>
              </a:solidFill>
              <a:effectLst/>
              <a:latin typeface="Arial Narrow" panose="020B0606020202030204" pitchFamily="34" charset="0"/>
            </a:rPr>
            <a:t>anni</a:t>
          </a:r>
          <a:endParaRPr lang="it-IT" sz="2200" kern="1200" dirty="0">
            <a:effectLst/>
            <a:latin typeface="Arial Narrow" panose="020B0606020202030204" pitchFamily="34" charset="0"/>
          </a:endParaRPr>
        </a:p>
      </dsp:txBody>
      <dsp:txXfrm>
        <a:off x="4130" y="3202389"/>
        <a:ext cx="8458405" cy="1321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FDD42-2B56-BC49-8BCC-E02A0D45C0A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8EA4E-AB0C-3B44-85E3-53FE939BDEA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193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7410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8257C106-EC1D-1D43-A603-96BC8FE80671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507125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6423609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8257333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5808777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671535837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37465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63850" y="37465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921205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6008360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9542660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50906782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186707888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105171711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630332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1778000"/>
            <a:ext cx="2286000" cy="52578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6705600" cy="5257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2927516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33825" y="1104900"/>
            <a:ext cx="1146175" cy="52197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104900"/>
            <a:ext cx="3286125" cy="52197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5317044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6159365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6065987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159154652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609600"/>
            <a:ext cx="4013200" cy="638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609600"/>
            <a:ext cx="4013200" cy="638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6046883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3727631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7031925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7227671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490868337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71487521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5207017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3265274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304800"/>
            <a:ext cx="2286000" cy="66929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304800"/>
            <a:ext cx="6705600" cy="66929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6002258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9336137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2869133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491362295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854200"/>
            <a:ext cx="353695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0850" y="1854200"/>
            <a:ext cx="353695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3179328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3784969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8253048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84835549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17958779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2407702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34851677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6176632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91225" y="203200"/>
            <a:ext cx="1806575" cy="67945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03200"/>
            <a:ext cx="5267325" cy="67945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7219593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331190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2415233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885622147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49500" y="1854200"/>
            <a:ext cx="353695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38850" y="1854200"/>
            <a:ext cx="353695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9602100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7766742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5275329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0224473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091832080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618095465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714568489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3601044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69225" y="203200"/>
            <a:ext cx="1806575" cy="67945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49500" y="203200"/>
            <a:ext cx="5267325" cy="67945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9116926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89334" y="169332"/>
            <a:ext cx="2201333" cy="7284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9333" y="171026"/>
            <a:ext cx="7450667" cy="7281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89334" y="2281067"/>
            <a:ext cx="2201333" cy="2032000"/>
          </a:xfrm>
        </p:spPr>
        <p:txBody>
          <a:bodyPr anchor="ctr">
            <a:normAutofit/>
          </a:bodyPr>
          <a:lstStyle>
            <a:lvl1pPr marL="0" indent="0" algn="l">
              <a:buNone/>
              <a:defRPr sz="2100">
                <a:solidFill>
                  <a:srgbClr val="FFFFFF"/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08000" y="2281067"/>
            <a:ext cx="7027333" cy="2032000"/>
          </a:xfrm>
        </p:spPr>
        <p:txBody>
          <a:bodyPr/>
          <a:lstStyle>
            <a:lvl1pPr algn="r">
              <a:defRPr sz="4700" spc="167" baseline="0"/>
            </a:lvl1pPr>
          </a:lstStyle>
          <a:p>
            <a:r>
              <a:rPr lang="it-IT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89334" y="169332"/>
            <a:ext cx="2201333" cy="7284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9333" y="171026"/>
            <a:ext cx="7450667" cy="72813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8666" y="3213641"/>
            <a:ext cx="1778001" cy="1828800"/>
          </a:xfrm>
        </p:spPr>
        <p:txBody>
          <a:bodyPr anchor="ctr"/>
          <a:lstStyle>
            <a:lvl1pPr marL="0" indent="0">
              <a:buNone/>
              <a:defRPr sz="2200">
                <a:solidFill>
                  <a:schemeClr val="bg2"/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62F1D00-BD13-4404-86B0-79703945A0A7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23334" y="3213641"/>
            <a:ext cx="7027333" cy="1828800"/>
          </a:xfrm>
        </p:spPr>
        <p:txBody>
          <a:bodyPr/>
          <a:lstStyle>
            <a:lvl1pPr algn="r">
              <a:defRPr sz="4700" spc="167" baseline="0"/>
            </a:lvl1pPr>
          </a:lstStyle>
          <a:p>
            <a:r>
              <a:rPr lang="it-IT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910080"/>
            <a:ext cx="4487333" cy="48971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667" y="1910080"/>
            <a:ext cx="4487333" cy="48971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913820"/>
            <a:ext cx="4489098" cy="710847"/>
          </a:xfrm>
        </p:spPr>
        <p:txBody>
          <a:bodyPr anchor="b"/>
          <a:lstStyle>
            <a:lvl1pPr marL="0" indent="0" algn="ctr">
              <a:buNone/>
              <a:defRPr sz="2700" b="0">
                <a:solidFill>
                  <a:schemeClr val="tx2"/>
                </a:solidFill>
              </a:defRPr>
            </a:lvl1pPr>
            <a:lvl2pPr marL="507995" indent="0">
              <a:buNone/>
              <a:defRPr sz="2200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800" b="1"/>
            </a:lvl4pPr>
            <a:lvl5pPr marL="2031980" indent="0">
              <a:buNone/>
              <a:defRPr sz="1800" b="1"/>
            </a:lvl5pPr>
            <a:lvl6pPr marL="2539975" indent="0">
              <a:buNone/>
              <a:defRPr sz="1800" b="1"/>
            </a:lvl6pPr>
            <a:lvl7pPr marL="3047970" indent="0">
              <a:buNone/>
              <a:defRPr sz="1800" b="1"/>
            </a:lvl7pPr>
            <a:lvl8pPr marL="3555964" indent="0">
              <a:buNone/>
              <a:defRPr sz="1800" b="1"/>
            </a:lvl8pPr>
            <a:lvl9pPr marL="4063959" indent="0">
              <a:buNone/>
              <a:defRPr sz="18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709333"/>
            <a:ext cx="4489098" cy="4097514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140" y="1913820"/>
            <a:ext cx="4490861" cy="710847"/>
          </a:xfrm>
        </p:spPr>
        <p:txBody>
          <a:bodyPr anchor="b"/>
          <a:lstStyle>
            <a:lvl1pPr marL="0" indent="0" algn="ctr">
              <a:buNone/>
              <a:defRPr sz="2700" b="0">
                <a:solidFill>
                  <a:schemeClr val="tx2"/>
                </a:solidFill>
              </a:defRPr>
            </a:lvl1pPr>
            <a:lvl2pPr marL="507995" indent="0">
              <a:buNone/>
              <a:defRPr sz="2200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800" b="1"/>
            </a:lvl4pPr>
            <a:lvl5pPr marL="2031980" indent="0">
              <a:buNone/>
              <a:defRPr sz="1800" b="1"/>
            </a:lvl5pPr>
            <a:lvl6pPr marL="2539975" indent="0">
              <a:buNone/>
              <a:defRPr sz="1800" b="1"/>
            </a:lvl6pPr>
            <a:lvl7pPr marL="3047970" indent="0">
              <a:buNone/>
              <a:defRPr sz="1800" b="1"/>
            </a:lvl7pPr>
            <a:lvl8pPr marL="3555964" indent="0">
              <a:buNone/>
              <a:defRPr sz="1800" b="1"/>
            </a:lvl8pPr>
            <a:lvl9pPr marL="4063959" indent="0">
              <a:buNone/>
              <a:defRPr sz="18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1140" y="2709333"/>
            <a:ext cx="4490861" cy="4097514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808861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9334" y="167688"/>
            <a:ext cx="9813113" cy="72847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0160000" cy="762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89334" y="167640"/>
            <a:ext cx="2201333" cy="7284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69333" y="169334"/>
            <a:ext cx="7450667" cy="72813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338667"/>
            <a:ext cx="6519333" cy="6503459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55280" y="2367280"/>
            <a:ext cx="1859280" cy="3129280"/>
          </a:xfrm>
        </p:spPr>
        <p:txBody>
          <a:bodyPr tIns="0"/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507995" indent="0">
              <a:buNone/>
              <a:defRPr sz="1300"/>
            </a:lvl2pPr>
            <a:lvl3pPr marL="1015990" indent="0">
              <a:buNone/>
              <a:defRPr sz="1100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955280" y="508000"/>
            <a:ext cx="1861844" cy="1859280"/>
          </a:xfrm>
        </p:spPr>
        <p:txBody>
          <a:bodyPr anchor="b"/>
          <a:lstStyle>
            <a:lvl1pPr algn="l">
              <a:defRPr sz="2200" spc="167" baseline="0"/>
            </a:lvl1pPr>
          </a:lstStyle>
          <a:p>
            <a:r>
              <a:rPr lang="it-IT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0160000" cy="762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789334" y="167640"/>
            <a:ext cx="2201333" cy="72847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333" y="169334"/>
            <a:ext cx="7450667" cy="7281333"/>
          </a:xfrm>
        </p:spPr>
        <p:txBody>
          <a:bodyPr anchor="ctr"/>
          <a:lstStyle>
            <a:lvl1pPr marL="0" indent="0" algn="ctr">
              <a:buNone/>
              <a:defRPr sz="3600"/>
            </a:lvl1pPr>
            <a:lvl2pPr marL="507995" indent="0">
              <a:buNone/>
              <a:defRPr sz="3100"/>
            </a:lvl2pPr>
            <a:lvl3pPr marL="1015990" indent="0">
              <a:buNone/>
              <a:defRPr sz="2700"/>
            </a:lvl3pPr>
            <a:lvl4pPr marL="1523985" indent="0">
              <a:buNone/>
              <a:defRPr sz="2200"/>
            </a:lvl4pPr>
            <a:lvl5pPr marL="2031980" indent="0">
              <a:buNone/>
              <a:defRPr sz="2200"/>
            </a:lvl5pPr>
            <a:lvl6pPr marL="2539975" indent="0">
              <a:buNone/>
              <a:defRPr sz="2200"/>
            </a:lvl6pPr>
            <a:lvl7pPr marL="3047970" indent="0">
              <a:buNone/>
              <a:defRPr sz="2200"/>
            </a:lvl7pPr>
            <a:lvl8pPr marL="3555964" indent="0">
              <a:buNone/>
              <a:defRPr sz="2200"/>
            </a:lvl8pPr>
            <a:lvl9pPr marL="4063959" indent="0">
              <a:buNone/>
              <a:defRPr sz="2200"/>
            </a:lvl9pPr>
          </a:lstStyle>
          <a:p>
            <a:r>
              <a:rPr lang="it-IT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58667" y="2370667"/>
            <a:ext cx="1862667" cy="3302000"/>
          </a:xfrm>
        </p:spPr>
        <p:txBody>
          <a:bodyPr tIns="0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507995" indent="0">
              <a:buNone/>
              <a:defRPr sz="1300"/>
            </a:lvl2pPr>
            <a:lvl3pPr marL="1015990" indent="0">
              <a:buNone/>
              <a:defRPr sz="1100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958667" y="511387"/>
            <a:ext cx="1862667" cy="1859280"/>
          </a:xfrm>
        </p:spPr>
        <p:txBody>
          <a:bodyPr anchor="b"/>
          <a:lstStyle>
            <a:lvl1pPr algn="l">
              <a:defRPr sz="2200" spc="167" baseline="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9333" y="163688"/>
            <a:ext cx="7450667" cy="72847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89334" y="163688"/>
            <a:ext cx="2173384" cy="7284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8667" y="305154"/>
            <a:ext cx="1862667" cy="6501694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305154"/>
            <a:ext cx="6688667" cy="6501694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4/5/2014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62F1D00-BD13-4404-86B0-79703945A0A7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413351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752290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2553585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69985486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538422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68818754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849958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304800"/>
            <a:ext cx="2286000" cy="65024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304800"/>
            <a:ext cx="6705600" cy="6502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544750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693912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307038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47913691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54200"/>
            <a:ext cx="18923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35300" y="1854200"/>
            <a:ext cx="18923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549381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447308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484282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457794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5526186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31105100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89277967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300646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7945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7945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115881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223464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647499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66227394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54200"/>
            <a:ext cx="18923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35300" y="1854200"/>
            <a:ext cx="18923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8418207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187566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69514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961742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1751290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301948449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06811393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8453429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7945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7945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891714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831625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9763986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3743465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54200"/>
            <a:ext cx="40132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854200"/>
            <a:ext cx="40132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1664114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528225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4465627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458061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31517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38820514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10398100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712814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7945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7945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904831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7410047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32026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72494172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70600" y="1854200"/>
            <a:ext cx="14732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96200" y="1854200"/>
            <a:ext cx="14732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563289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260867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2637393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4567097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28952972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048740503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719095014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8983713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7945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7945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9685087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1168252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868901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65266815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74444925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6547210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287002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6800062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77705264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60160004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60276352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7523470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1778000"/>
            <a:ext cx="2286000" cy="50292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67056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3107532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4933354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84909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56573570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881531130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54200"/>
            <a:ext cx="40132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854200"/>
            <a:ext cx="4013200" cy="514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2596083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8854407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0244215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5705229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158806707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48313356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8101338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7945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7945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8140107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655338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94103939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5926031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117560613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7415494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5872012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8579003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70389108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720834014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93668422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6951034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203200"/>
            <a:ext cx="2286000" cy="66040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203200"/>
            <a:ext cx="6705600" cy="6604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477307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5384800"/>
            <a:ext cx="8178800" cy="1651000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7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1104900"/>
            <a:ext cx="4584700" cy="2578100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7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3746500"/>
            <a:ext cx="4584700" cy="2578100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7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text styles</a:t>
            </a:r>
          </a:p>
          <a:p>
            <a:pPr lvl="1"/>
            <a:r>
              <a:rPr lang="en-US">
                <a:sym typeface="Copperplate" charset="0"/>
              </a:rPr>
              <a:t>Second level</a:t>
            </a:r>
          </a:p>
          <a:p>
            <a:pPr lvl="2"/>
            <a:r>
              <a:rPr lang="en-US">
                <a:sym typeface="Copperplate" charset="0"/>
              </a:rPr>
              <a:t>Third level</a:t>
            </a:r>
          </a:p>
          <a:p>
            <a:pPr lvl="3"/>
            <a:r>
              <a:rPr lang="en-US">
                <a:sym typeface="Copperplate" charset="0"/>
              </a:rPr>
              <a:t>Fourth level</a:t>
            </a:r>
          </a:p>
          <a:p>
            <a:pPr lvl="4"/>
            <a:r>
              <a:rPr lang="en-US">
                <a:sym typeface="Copperplate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609600"/>
            <a:ext cx="8178800" cy="638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chin" charset="0"/>
              </a:rPr>
              <a:t>Click to edit Master text styles</a:t>
            </a:r>
          </a:p>
          <a:p>
            <a:pPr lvl="1"/>
            <a:r>
              <a:rPr lang="en-US">
                <a:sym typeface="Cochin" charset="0"/>
              </a:rPr>
              <a:t>Second level</a:t>
            </a:r>
          </a:p>
          <a:p>
            <a:pPr lvl="2"/>
            <a:r>
              <a:rPr lang="en-US">
                <a:sym typeface="Cochin" charset="0"/>
              </a:rPr>
              <a:t>Third level</a:t>
            </a:r>
          </a:p>
          <a:p>
            <a:pPr lvl="3"/>
            <a:r>
              <a:rPr lang="en-US">
                <a:sym typeface="Cochin" charset="0"/>
              </a:rPr>
              <a:t>Fourth level</a:t>
            </a:r>
          </a:p>
          <a:p>
            <a:pPr lvl="4"/>
            <a:r>
              <a:rPr lang="en-US">
                <a:sym typeface="Cochi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488950" indent="-273050" algn="l" rtl="0" fontAlgn="base">
        <a:spcBef>
          <a:spcPts val="5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31850" indent="-273050" algn="l" rtl="0" fontAlgn="base">
        <a:spcBef>
          <a:spcPts val="5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174750" indent="-273050" algn="l" rtl="0" fontAlgn="base">
        <a:spcBef>
          <a:spcPts val="5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30350" indent="-273050" algn="l" rtl="0" fontAlgn="base">
        <a:spcBef>
          <a:spcPts val="5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873250" indent="-273050" algn="l" rtl="0" fontAlgn="base">
        <a:spcBef>
          <a:spcPts val="5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30450" indent="-273050" algn="l" rtl="0" fontAlgn="base">
        <a:spcBef>
          <a:spcPts val="5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787650" indent="-273050" algn="l" rtl="0" fontAlgn="base">
        <a:spcBef>
          <a:spcPts val="5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44850" indent="-273050" algn="l" rtl="0" fontAlgn="base">
        <a:spcBef>
          <a:spcPts val="5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702050" indent="-273050" algn="l" rtl="0" fontAlgn="base">
        <a:spcBef>
          <a:spcPts val="5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75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203200"/>
            <a:ext cx="7226300" cy="1562100"/>
          </a:xfrm>
          <a:prstGeom prst="rect">
            <a:avLst/>
          </a:prstGeom>
          <a:noFill/>
          <a:ln>
            <a:noFill/>
          </a:ln>
          <a:effectLst>
            <a:outerShdw blurRad="12700" dist="25399" dir="2700000" algn="ctr" rotWithShape="0">
              <a:srgbClr val="F9F8ED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1854200"/>
            <a:ext cx="72263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chin" charset="0"/>
              </a:rPr>
              <a:t>Click to edit Master text styles</a:t>
            </a:r>
          </a:p>
          <a:p>
            <a:pPr lvl="1"/>
            <a:r>
              <a:rPr lang="en-US">
                <a:sym typeface="Cochin" charset="0"/>
              </a:rPr>
              <a:t>Second level</a:t>
            </a:r>
          </a:p>
          <a:p>
            <a:pPr lvl="2"/>
            <a:r>
              <a:rPr lang="en-US">
                <a:sym typeface="Cochin" charset="0"/>
              </a:rPr>
              <a:t>Third level</a:t>
            </a:r>
          </a:p>
          <a:p>
            <a:pPr lvl="3"/>
            <a:r>
              <a:rPr lang="en-US">
                <a:sym typeface="Cochin" charset="0"/>
              </a:rPr>
              <a:t>Fourth level</a:t>
            </a:r>
          </a:p>
          <a:p>
            <a:pPr lvl="4"/>
            <a:r>
              <a:rPr lang="en-US">
                <a:sym typeface="Cochi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4889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318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1747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303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8732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304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7876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448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7020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75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49500" y="203200"/>
            <a:ext cx="7226300" cy="1562100"/>
          </a:xfrm>
          <a:prstGeom prst="rect">
            <a:avLst/>
          </a:prstGeom>
          <a:noFill/>
          <a:ln>
            <a:noFill/>
          </a:ln>
          <a:effectLst>
            <a:outerShdw blurRad="12700" dist="25399" dir="2700000" algn="ctr" rotWithShape="0">
              <a:srgbClr val="F9F8ED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49500" y="1854200"/>
            <a:ext cx="72263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chin" charset="0"/>
              </a:rPr>
              <a:t>Click to edit Master text styles</a:t>
            </a:r>
          </a:p>
          <a:p>
            <a:pPr lvl="1"/>
            <a:r>
              <a:rPr lang="en-US">
                <a:sym typeface="Cochin" charset="0"/>
              </a:rPr>
              <a:t>Second level</a:t>
            </a:r>
          </a:p>
          <a:p>
            <a:pPr lvl="2"/>
            <a:r>
              <a:rPr lang="en-US">
                <a:sym typeface="Cochin" charset="0"/>
              </a:rPr>
              <a:t>Third level</a:t>
            </a:r>
          </a:p>
          <a:p>
            <a:pPr lvl="3"/>
            <a:r>
              <a:rPr lang="en-US">
                <a:sym typeface="Cochin" charset="0"/>
              </a:rPr>
              <a:t>Fourth level</a:t>
            </a:r>
          </a:p>
          <a:p>
            <a:pPr lvl="4"/>
            <a:r>
              <a:rPr lang="en-US">
                <a:sym typeface="Cochi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4889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318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1747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303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8732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304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7876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448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7020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9334" y="1816635"/>
            <a:ext cx="9813113" cy="56060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9333" y="169334"/>
            <a:ext cx="9793386" cy="14960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9" tIns="50799" rIns="101599" bIns="50799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3333" y="395386"/>
            <a:ext cx="9312511" cy="1171549"/>
          </a:xfrm>
          <a:prstGeom prst="rect">
            <a:avLst/>
          </a:prstGeom>
        </p:spPr>
        <p:txBody>
          <a:bodyPr vert="horz" lIns="101599" tIns="50799" rIns="101599" bIns="50799" rtlCol="0" anchor="ctr">
            <a:noAutofit/>
          </a:bodyPr>
          <a:lstStyle/>
          <a:p>
            <a:r>
              <a:rPr lang="it-IT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3333" y="1910079"/>
            <a:ext cx="9342103" cy="4897120"/>
          </a:xfrm>
          <a:prstGeom prst="rect">
            <a:avLst/>
          </a:prstGeom>
        </p:spPr>
        <p:txBody>
          <a:bodyPr vert="horz" lIns="101599" tIns="50799" rIns="101599" bIns="50799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2098" y="7062611"/>
            <a:ext cx="2370667" cy="304800"/>
          </a:xfrm>
          <a:prstGeom prst="rect">
            <a:avLst/>
          </a:prstGeom>
        </p:spPr>
        <p:txBody>
          <a:bodyPr vert="horz" lIns="101599" tIns="50799" rIns="101599" bIns="50799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C43563C-D9B3-4432-B336-144C997D6215}" type="datetime1">
              <a:rPr lang="en-US" smtClean="0"/>
              <a:pPr/>
              <a:t>4/5/2014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6667" y="7062611"/>
            <a:ext cx="3725333" cy="304800"/>
          </a:xfrm>
          <a:prstGeom prst="rect">
            <a:avLst/>
          </a:prstGeom>
        </p:spPr>
        <p:txBody>
          <a:bodyPr vert="horz" lIns="101599" tIns="50799" rIns="101599" bIns="50799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9644" y="7061200"/>
            <a:ext cx="647740" cy="304800"/>
          </a:xfrm>
          <a:prstGeom prst="rect">
            <a:avLst/>
          </a:prstGeom>
          <a:ln w="19050">
            <a:noFill/>
          </a:ln>
        </p:spPr>
        <p:txBody>
          <a:bodyPr vert="horz" lIns="101599" tIns="50799" rIns="101599" bIns="50799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ctr" defTabSz="1015990" rtl="0" eaLnBrk="1" latinLnBrk="0" hangingPunct="1">
        <a:spcBef>
          <a:spcPct val="0"/>
        </a:spcBef>
        <a:buNone/>
        <a:defRPr sz="3600" kern="1200" cap="all" spc="222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304797" indent="-253997" algn="l" defTabSz="101599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200" kern="1200" spc="167" baseline="0">
          <a:solidFill>
            <a:schemeClr val="tx2"/>
          </a:solidFill>
          <a:latin typeface="+mn-lt"/>
          <a:ea typeface="+mn-ea"/>
          <a:cs typeface="+mn-cs"/>
        </a:defRPr>
      </a:lvl1pPr>
      <a:lvl2pPr marL="609594" indent="-203198" algn="l" defTabSz="101599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2000" kern="1200" spc="111" baseline="0">
          <a:solidFill>
            <a:schemeClr val="tx2"/>
          </a:solidFill>
          <a:latin typeface="+mn-lt"/>
          <a:ea typeface="+mn-ea"/>
          <a:cs typeface="+mn-cs"/>
        </a:defRPr>
      </a:lvl2pPr>
      <a:lvl3pPr marL="914391" indent="-203198" algn="l" defTabSz="101599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800" kern="1200" spc="111" baseline="0">
          <a:solidFill>
            <a:schemeClr val="tx2"/>
          </a:solidFill>
          <a:latin typeface="+mn-lt"/>
          <a:ea typeface="+mn-ea"/>
          <a:cs typeface="+mn-cs"/>
        </a:defRPr>
      </a:lvl3pPr>
      <a:lvl4pPr marL="1219188" indent="-203198" algn="l" defTabSz="101599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422386" indent="-203198" algn="l" defTabSz="101599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400" kern="1200" spc="111" baseline="0">
          <a:solidFill>
            <a:schemeClr val="tx2"/>
          </a:solidFill>
          <a:latin typeface="+mn-lt"/>
          <a:ea typeface="+mn-ea"/>
          <a:cs typeface="+mn-cs"/>
        </a:defRPr>
      </a:lvl5pPr>
      <a:lvl6pPr marL="1727183" indent="-203198" algn="l" defTabSz="101599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300" kern="1200">
          <a:solidFill>
            <a:schemeClr val="tx2"/>
          </a:solidFill>
          <a:latin typeface="+mn-lt"/>
          <a:ea typeface="+mn-ea"/>
          <a:cs typeface="+mn-cs"/>
        </a:defRPr>
      </a:lvl6pPr>
      <a:lvl7pPr marL="2031980" indent="-203198" algn="l" defTabSz="101599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300" kern="1200">
          <a:solidFill>
            <a:schemeClr val="tx2"/>
          </a:solidFill>
          <a:latin typeface="+mn-lt"/>
          <a:ea typeface="+mn-ea"/>
          <a:cs typeface="+mn-cs"/>
        </a:defRPr>
      </a:lvl7pPr>
      <a:lvl8pPr marL="2336777" indent="-203198" algn="l" defTabSz="101599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300" kern="1200">
          <a:solidFill>
            <a:schemeClr val="tx2"/>
          </a:solidFill>
          <a:latin typeface="+mn-lt"/>
          <a:ea typeface="+mn-ea"/>
          <a:cs typeface="+mn-cs"/>
        </a:defRPr>
      </a:lvl8pPr>
      <a:lvl9pPr marL="2641574" indent="-203198" algn="l" defTabSz="101599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3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5270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699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2128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684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9113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685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8257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829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7401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562100"/>
          </a:xfrm>
          <a:prstGeom prst="rect">
            <a:avLst/>
          </a:prstGeom>
          <a:noFill/>
          <a:ln>
            <a:noFill/>
          </a:ln>
          <a:effectLst>
            <a:outerShdw blurRad="12700" dist="25399" dir="2700000" algn="ctr" rotWithShape="0">
              <a:srgbClr val="F9F8ED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54200"/>
            <a:ext cx="3937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chin" charset="0"/>
              </a:rPr>
              <a:t>Click to edit Master text styles</a:t>
            </a:r>
          </a:p>
          <a:p>
            <a:pPr lvl="1"/>
            <a:r>
              <a:rPr lang="en-US">
                <a:sym typeface="Cochin" charset="0"/>
              </a:rPr>
              <a:t>Second level</a:t>
            </a:r>
          </a:p>
          <a:p>
            <a:pPr lvl="2"/>
            <a:r>
              <a:rPr lang="en-US">
                <a:sym typeface="Cochin" charset="0"/>
              </a:rPr>
              <a:t>Third level</a:t>
            </a:r>
          </a:p>
          <a:p>
            <a:pPr lvl="3"/>
            <a:r>
              <a:rPr lang="en-US">
                <a:sym typeface="Cochin" charset="0"/>
              </a:rPr>
              <a:t>Fourth level</a:t>
            </a:r>
          </a:p>
          <a:p>
            <a:pPr lvl="4"/>
            <a:r>
              <a:rPr lang="en-US">
                <a:sym typeface="Cochi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4683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112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1541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097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8526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098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7670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242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6814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562100"/>
          </a:xfrm>
          <a:prstGeom prst="rect">
            <a:avLst/>
          </a:prstGeom>
          <a:noFill/>
          <a:ln>
            <a:noFill/>
          </a:ln>
          <a:effectLst>
            <a:outerShdw blurRad="12700" dist="25399" dir="2700000" algn="ctr" rotWithShape="0">
              <a:srgbClr val="F9F8ED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54200"/>
            <a:ext cx="3937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chin" charset="0"/>
              </a:rPr>
              <a:t>Click to edit Master text styles</a:t>
            </a:r>
          </a:p>
          <a:p>
            <a:pPr lvl="1"/>
            <a:r>
              <a:rPr lang="en-US">
                <a:sym typeface="Cochin" charset="0"/>
              </a:rPr>
              <a:t>Second level</a:t>
            </a:r>
          </a:p>
          <a:p>
            <a:pPr lvl="2"/>
            <a:r>
              <a:rPr lang="en-US">
                <a:sym typeface="Cochin" charset="0"/>
              </a:rPr>
              <a:t>Third level</a:t>
            </a:r>
          </a:p>
          <a:p>
            <a:pPr lvl="3"/>
            <a:r>
              <a:rPr lang="en-US">
                <a:sym typeface="Cochin" charset="0"/>
              </a:rPr>
              <a:t>Fourth level</a:t>
            </a:r>
          </a:p>
          <a:p>
            <a:pPr lvl="4"/>
            <a:r>
              <a:rPr lang="en-US">
                <a:sym typeface="Cochi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4683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112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1541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097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8526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098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7670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242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6814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562100"/>
          </a:xfrm>
          <a:prstGeom prst="rect">
            <a:avLst/>
          </a:prstGeom>
          <a:noFill/>
          <a:ln>
            <a:noFill/>
          </a:ln>
          <a:effectLst>
            <a:outerShdw blurRad="12700" dist="25399" dir="2700000" algn="ctr" rotWithShape="0">
              <a:srgbClr val="F9F8ED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54200"/>
            <a:ext cx="81788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chin" charset="0"/>
              </a:rPr>
              <a:t>Click to edit Master text styles</a:t>
            </a:r>
          </a:p>
          <a:p>
            <a:pPr lvl="1"/>
            <a:r>
              <a:rPr lang="en-US">
                <a:sym typeface="Cochin" charset="0"/>
              </a:rPr>
              <a:t>Second level</a:t>
            </a:r>
          </a:p>
          <a:p>
            <a:pPr lvl="2"/>
            <a:r>
              <a:rPr lang="en-US">
                <a:sym typeface="Cochin" charset="0"/>
              </a:rPr>
              <a:t>Third level</a:t>
            </a:r>
          </a:p>
          <a:p>
            <a:pPr lvl="3"/>
            <a:r>
              <a:rPr lang="en-US">
                <a:sym typeface="Cochin" charset="0"/>
              </a:rPr>
              <a:t>Fourth level</a:t>
            </a:r>
          </a:p>
          <a:p>
            <a:pPr lvl="4"/>
            <a:r>
              <a:rPr lang="en-US">
                <a:sym typeface="Cochi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4683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112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1541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097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8526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098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7670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242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6814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562100"/>
          </a:xfrm>
          <a:prstGeom prst="rect">
            <a:avLst/>
          </a:prstGeom>
          <a:noFill/>
          <a:ln>
            <a:noFill/>
          </a:ln>
          <a:effectLst>
            <a:outerShdw blurRad="12700" dist="25399" dir="2700000" algn="ctr" rotWithShape="0">
              <a:srgbClr val="F9F8ED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70600" y="1854200"/>
            <a:ext cx="30988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chin" charset="0"/>
              </a:rPr>
              <a:t>Click to edit Master text styles</a:t>
            </a:r>
          </a:p>
          <a:p>
            <a:pPr lvl="1"/>
            <a:r>
              <a:rPr lang="en-US">
                <a:sym typeface="Cochin" charset="0"/>
              </a:rPr>
              <a:t>Second level</a:t>
            </a:r>
          </a:p>
          <a:p>
            <a:pPr lvl="2"/>
            <a:r>
              <a:rPr lang="en-US">
                <a:sym typeface="Cochin" charset="0"/>
              </a:rPr>
              <a:t>Third level</a:t>
            </a:r>
          </a:p>
          <a:p>
            <a:pPr lvl="3"/>
            <a:r>
              <a:rPr lang="en-US">
                <a:sym typeface="Cochin" charset="0"/>
              </a:rPr>
              <a:t>Fourth level</a:t>
            </a:r>
          </a:p>
          <a:p>
            <a:pPr lvl="4"/>
            <a:r>
              <a:rPr lang="en-US">
                <a:sym typeface="Cochi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4683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112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1541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097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8526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098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7670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242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681413" indent="-252413" algn="l" rtl="0" fontAlgn="base">
        <a:spcBef>
          <a:spcPts val="3900"/>
        </a:spcBef>
        <a:spcAft>
          <a:spcPct val="0"/>
        </a:spcAft>
        <a:buSzPct val="74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133600"/>
            <a:ext cx="8178800" cy="3340100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7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rgbClr val="FFFDF9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562100"/>
          </a:xfrm>
          <a:prstGeom prst="rect">
            <a:avLst/>
          </a:prstGeom>
          <a:noFill/>
          <a:ln>
            <a:noFill/>
          </a:ln>
          <a:effectLst>
            <a:outerShdw blurRad="12700" dist="25399" dir="2700000" algn="ctr" rotWithShape="0">
              <a:srgbClr val="F9F8ED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54200"/>
            <a:ext cx="81788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chin" charset="0"/>
              </a:rPr>
              <a:t>Click to edit Master text styles</a:t>
            </a:r>
          </a:p>
          <a:p>
            <a:pPr lvl="1"/>
            <a:r>
              <a:rPr lang="en-US">
                <a:sym typeface="Cochin" charset="0"/>
              </a:rPr>
              <a:t>Second level</a:t>
            </a:r>
          </a:p>
          <a:p>
            <a:pPr lvl="2"/>
            <a:r>
              <a:rPr lang="en-US">
                <a:sym typeface="Cochin" charset="0"/>
              </a:rPr>
              <a:t>Third level</a:t>
            </a:r>
          </a:p>
          <a:p>
            <a:pPr lvl="3"/>
            <a:r>
              <a:rPr lang="en-US">
                <a:sym typeface="Cochin" charset="0"/>
              </a:rPr>
              <a:t>Fourth level</a:t>
            </a:r>
          </a:p>
          <a:p>
            <a:pPr lvl="4"/>
            <a:r>
              <a:rPr lang="en-US">
                <a:sym typeface="Cochi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4889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318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1747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303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8732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304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7876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448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7020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562100"/>
          </a:xfrm>
          <a:prstGeom prst="rect">
            <a:avLst/>
          </a:prstGeom>
          <a:noFill/>
          <a:ln>
            <a:noFill/>
          </a:ln>
          <a:effectLst>
            <a:outerShdw blurRad="12700" dist="25399" dir="2700000" algn="ctr" rotWithShape="0">
              <a:srgbClr val="F9F8ED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opperplate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+mj-lt"/>
          <a:ea typeface="+mj-ea"/>
          <a:cs typeface="+mj-cs"/>
          <a:sym typeface="Copperplate" charset="0"/>
        </a:defRPr>
      </a:lvl1pPr>
      <a:lvl2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2pPr>
      <a:lvl3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3pPr>
      <a:lvl4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4pPr>
      <a:lvl5pPr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5pPr>
      <a:lvl6pPr marL="4572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6pPr>
      <a:lvl7pPr marL="9144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7pPr>
      <a:lvl8pPr marL="13716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8pPr>
      <a:lvl9pPr marL="1828800" algn="ctr" rtl="0" fontAlgn="base">
        <a:lnSpc>
          <a:spcPct val="80000"/>
        </a:lnSpc>
        <a:spcBef>
          <a:spcPct val="0"/>
        </a:spcBef>
        <a:spcAft>
          <a:spcPct val="0"/>
        </a:spcAft>
        <a:defRPr sz="6000">
          <a:solidFill>
            <a:srgbClr val="6B7786"/>
          </a:solidFill>
          <a:latin typeface="Copperplate" charset="0"/>
          <a:ea typeface="ヒラギノ明朝 ProN W3" charset="0"/>
          <a:cs typeface="ヒラギノ明朝 ProN W3" charset="0"/>
          <a:sym typeface="Copperplate" charset="0"/>
        </a:defRPr>
      </a:lvl9pPr>
    </p:titleStyle>
    <p:bodyStyle>
      <a:lvl1pPr marL="5270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1pPr>
      <a:lvl2pPr marL="8699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2pPr>
      <a:lvl3pPr marL="12128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3pPr>
      <a:lvl4pPr marL="15684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4pPr>
      <a:lvl5pPr marL="19113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5pPr>
      <a:lvl6pPr marL="23685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6pPr>
      <a:lvl7pPr marL="28257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7pPr>
      <a:lvl8pPr marL="32829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8pPr>
      <a:lvl9pPr marL="3740150" indent="-273050" algn="l" rtl="0" fontAlgn="base">
        <a:spcBef>
          <a:spcPts val="3100"/>
        </a:spcBef>
        <a:spcAft>
          <a:spcPct val="0"/>
        </a:spcAft>
        <a:buSzPct val="7400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Cochi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0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frm=1&amp;source=images&amp;cd=&amp;cad=rja&amp;uact=8&amp;docid=nkp2HsbGoyKMsM&amp;tbnid=0CBP2X920nEz_M:&amp;ved=0CAUQjRw&amp;url=http://www.sonoinforma.com/diete/donne_e_diete_dimagranti/dieta_delle_donne_a_70_anni.php&amp;ei=1M0zU7uKE4TQ0QWpvYDoBQ&amp;bvm=bv.63808443,d.d2k&amp;psig=AFQjCNGM3Nc-ZVWL8GRqrrIPW4yja6gVFA&amp;ust=1395990338496057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33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5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4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 bwMode="auto">
          <a:xfrm>
            <a:off x="4279911" y="353616"/>
            <a:ext cx="5880089" cy="501772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rgbClr val="000000">
                <a:alpha val="47000"/>
              </a:srgbClr>
            </a:outerShdw>
          </a:effectLst>
        </p:spPr>
        <p:txBody>
          <a:bodyPr vert="horz" wrap="square" lIns="92160" tIns="46081" rIns="92160" bIns="46081" numCol="1" spcCol="0" rtlCol="0" anchor="t" anchorCtr="0" compatLnSpc="1">
            <a:prstTxWarp prst="textNoShape">
              <a:avLst/>
            </a:prstTxWarp>
          </a:bodyPr>
          <a:lstStyle/>
          <a:p>
            <a:pPr defTabSz="452802" hangingPunct="0">
              <a:lnSpc>
                <a:spcPct val="93000"/>
              </a:lnSpc>
              <a:buClr>
                <a:srgbClr val="000000"/>
              </a:buClr>
              <a:buSzPct val="100000"/>
            </a:pPr>
            <a:endParaRPr lang="it-IT" sz="1800">
              <a:latin typeface="Arial" charset="0"/>
            </a:endParaRPr>
          </a:p>
        </p:txBody>
      </p: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0" y="0"/>
            <a:ext cx="5003800" cy="7620000"/>
          </a:xfrm>
          <a:prstGeom prst="rect">
            <a:avLst/>
          </a:prstGeom>
          <a:solidFill>
            <a:schemeClr val="bg2">
              <a:lumMod val="50000"/>
              <a:alpha val="61000"/>
            </a:schemeClr>
          </a:solidFill>
          <a:ln>
            <a:noFill/>
          </a:ln>
          <a:extLst/>
        </p:spPr>
        <p:txBody>
          <a:bodyPr lIns="101599" tIns="50799" rIns="101599" bIns="50799"/>
          <a:lstStyle/>
          <a:p>
            <a:endParaRPr lang="it-IT" altLang="it-IT" sz="2400" b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040107" y="2369840"/>
            <a:ext cx="720080" cy="533477"/>
          </a:xfrm>
          <a:prstGeom prst="rect">
            <a:avLst/>
          </a:prstGeom>
          <a:noFill/>
        </p:spPr>
        <p:txBody>
          <a:bodyPr wrap="square" lIns="101599" tIns="50799" rIns="101599" bIns="50799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47952" y="1937792"/>
            <a:ext cx="5280587" cy="1456807"/>
          </a:xfrm>
          <a:prstGeom prst="rect">
            <a:avLst/>
          </a:prstGeom>
          <a:noFill/>
        </p:spPr>
        <p:txBody>
          <a:bodyPr wrap="square" lIns="101599" tIns="50799" rIns="101599" bIns="50799" rtlCol="0">
            <a:spAutoFit/>
          </a:bodyPr>
          <a:lstStyle/>
          <a:p>
            <a:r>
              <a:rPr lang="it-IT" sz="44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Carcinoma </a:t>
            </a:r>
          </a:p>
          <a:p>
            <a:r>
              <a:rPr lang="it-IT" sz="44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Endometriale</a:t>
            </a:r>
            <a:endParaRPr lang="it-IT" sz="44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512" y="321691"/>
            <a:ext cx="1557863" cy="1616101"/>
          </a:xfrm>
          <a:prstGeom prst="ellipse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46351" y="2701530"/>
            <a:ext cx="4657449" cy="4780794"/>
          </a:xfrm>
          <a:prstGeom prst="rect">
            <a:avLst/>
          </a:prstGeom>
          <a:noFill/>
        </p:spPr>
        <p:txBody>
          <a:bodyPr wrap="square" lIns="101599" tIns="50799" rIns="101599" bIns="50799" rtlCol="0">
            <a:spAutoFit/>
          </a:bodyPr>
          <a:lstStyle/>
          <a:p>
            <a:r>
              <a:rPr lang="it-IT" altLang="it-IT" sz="2000" b="1" dirty="0">
                <a:solidFill>
                  <a:srgbClr val="243B21"/>
                </a:solidFill>
                <a:latin typeface="Arial Narrow" pitchFamily="34" charset="0"/>
              </a:rPr>
              <a:t>Azienda Ospedaliero </a:t>
            </a:r>
            <a:r>
              <a:rPr lang="it-IT" altLang="it-IT" sz="2000" b="1" dirty="0" smtClean="0">
                <a:solidFill>
                  <a:srgbClr val="243B21"/>
                </a:solidFill>
                <a:latin typeface="Arial Narrow" pitchFamily="34" charset="0"/>
              </a:rPr>
              <a:t>Universitaria di </a:t>
            </a:r>
            <a:r>
              <a:rPr lang="it-IT" altLang="it-IT" sz="2000" b="1" dirty="0">
                <a:solidFill>
                  <a:srgbClr val="243B21"/>
                </a:solidFill>
                <a:latin typeface="Arial Narrow" pitchFamily="34" charset="0"/>
              </a:rPr>
              <a:t>Parma </a:t>
            </a:r>
            <a:endParaRPr lang="it-IT" altLang="it-IT" sz="2000" b="1" dirty="0" smtClean="0">
              <a:solidFill>
                <a:srgbClr val="243B21"/>
              </a:solidFill>
              <a:latin typeface="Arial Narrow" pitchFamily="34" charset="0"/>
            </a:endParaRPr>
          </a:p>
          <a:p>
            <a:r>
              <a:rPr lang="it-IT" altLang="it-IT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Dipartimento </a:t>
            </a:r>
            <a:r>
              <a:rPr lang="it-IT" altLang="it-IT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di </a:t>
            </a:r>
            <a:r>
              <a:rPr lang="it-IT" altLang="it-IT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Scienze </a:t>
            </a:r>
            <a:r>
              <a:rPr lang="it-IT" altLang="it-IT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Chirurgiche</a:t>
            </a:r>
          </a:p>
          <a:p>
            <a:r>
              <a:rPr lang="it-IT" altLang="it-IT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U.O.C.  di Ginecologia e Ostetricia</a:t>
            </a:r>
          </a:p>
          <a:p>
            <a:r>
              <a:rPr lang="it-IT" altLang="it-IT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Servizio di Ginecologia Oncologica</a:t>
            </a:r>
          </a:p>
          <a:p>
            <a:endParaRPr lang="it-IT" altLang="it-IT" b="1" dirty="0" smtClean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it-IT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Roberto </a:t>
            </a:r>
            <a:r>
              <a:rPr lang="it-IT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Berretta MD. </a:t>
            </a:r>
            <a:r>
              <a:rPr lang="it-IT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PhD</a:t>
            </a:r>
            <a:endParaRPr lang="it-IT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sz="2200" dirty="0"/>
          </a:p>
        </p:txBody>
      </p:sp>
      <p:cxnSp>
        <p:nvCxnSpPr>
          <p:cNvPr id="8" name="Connettore 1 7"/>
          <p:cNvCxnSpPr/>
          <p:nvPr/>
        </p:nvCxnSpPr>
        <p:spPr>
          <a:xfrm>
            <a:off x="359476" y="321691"/>
            <a:ext cx="0" cy="4048371"/>
          </a:xfrm>
          <a:prstGeom prst="line">
            <a:avLst/>
          </a:prstGeom>
          <a:ln w="44450">
            <a:solidFill>
              <a:srgbClr val="C1CF39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5878" y="499703"/>
            <a:ext cx="1941577" cy="1374375"/>
          </a:xfrm>
          <a:prstGeom prst="ellipse">
            <a:avLst/>
          </a:prstGeom>
        </p:spPr>
      </p:pic>
      <p:pic>
        <p:nvPicPr>
          <p:cNvPr id="10" name="Immagin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06" t="6544" b="19632"/>
          <a:stretch/>
        </p:blipFill>
        <p:spPr>
          <a:xfrm>
            <a:off x="5512048" y="3954016"/>
            <a:ext cx="4126619" cy="318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335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EPIDEMIOLOGIA TIPO II</a:t>
            </a:r>
          </a:p>
        </p:txBody>
      </p:sp>
      <p:pic>
        <p:nvPicPr>
          <p:cNvPr id="9" name="Picture 4" descr="1-s2.0-S0090825809007835-gr1.jpeg"/>
          <p:cNvPicPr>
            <a:picLocks noChangeAspect="1"/>
          </p:cNvPicPr>
          <p:nvPr/>
        </p:nvPicPr>
        <p:blipFill>
          <a:blip r:embed="rId2" cstate="print">
            <a:extLst/>
          </a:blip>
          <a:srcRect l="68527" r="1714"/>
          <a:stretch>
            <a:fillRect/>
          </a:stretch>
        </p:blipFill>
        <p:spPr bwMode="auto">
          <a:xfrm>
            <a:off x="7888312" y="2369840"/>
            <a:ext cx="1728192" cy="4353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759520" y="2538553"/>
            <a:ext cx="6912768" cy="458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788" tIns="56894" rIns="113788" bIns="56894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Età mediana alla diagnosi: 68 anni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Rarissimo prima dei 40 anni: 1% 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Meno del 5% dei casi in premenopausa.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E’ tipico della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postmenopausa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con un picco di incidenza dopo i 70 anni</a:t>
            </a:r>
          </a:p>
          <a:p>
            <a:pPr algn="r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Peggiore prognosi anche negli stadi iniziali</a:t>
            </a:r>
          </a:p>
          <a:p>
            <a:pPr algn="r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Non estrogeno correlato</a:t>
            </a:r>
          </a:p>
          <a:p>
            <a:pPr algn="r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Associazione  con P53 mutato</a:t>
            </a:r>
          </a:p>
          <a:p>
            <a:pPr eaLnBrk="1" hangingPunct="1">
              <a:spcBef>
                <a:spcPct val="20000"/>
              </a:spcBef>
              <a:buSzPct val="120000"/>
            </a:pPr>
            <a:endParaRPr lang="en-US" sz="2200" dirty="0">
              <a:solidFill>
                <a:srgbClr val="000000"/>
              </a:solidFill>
              <a:latin typeface="Century Gothic" charset="0"/>
            </a:endParaRPr>
          </a:p>
        </p:txBody>
      </p:sp>
      <p:sp>
        <p:nvSpPr>
          <p:cNvPr id="4" name="AutoShape 2" descr="data:image/jpeg;base64,/9j/4AAQSkZJRgABAQAAAQABAAD/2wCEAAkGBxQTEhUUEhQVFhUXGRgYGBgYGBQXFRoYGBgXFxwXFhUYHCggGBolHRQUITEhJSkrLi4uFx8zODMsNygtLisBCgoKDg0OGhAQGywkHyQsLCw0LCwsLCwsLCwsLDQsLCwsLCwsLCwsLCwsLCwsLCwsLCwsLCwsLCwsLCwsLCwsLP/AABEIANEA8QMBIgACEQEDEQH/xAAbAAACAgMBAAAAAAAAAAAAAAAABQQGAQIDB//EAD0QAAEDAQYDBgUCBQQBBQAAAAEAAhEDBAUSITFBUWFxBoGRobHBEyIy0fBC4RQzUmLxByNyktIVJDVDY//EABoBAAIDAQEAAAAAAAAAAAAAAAADAQIEBQb/xAAsEQACAgIBAwMDAwUBAAAAAAAAAQIRAyExBBJBIlFhEzJxBYGxI1KR0fEU/9oADAMBAAIRAxEAPwD120WjE/8AtG/Pkl143iBk3yUapWnIaDU8eiS3laTo3M+Q580tseomtotQMl2f9vPmoFd7qhwtiBqRx4Abn8lc2DEYnLc7k/n7JnQoBrZA6D3KpyXqjn8MMbHj9uaVW+s5xFJmbnZcgNyd4Uq31HfbkN3esBbWSiGy88xz1k5+HjCgKMPAa0U6ewzOw5nmfRQKzcZ4sGZ4HcAnfj3KXVq4pDRhbqT+b+igW5xII+kd88znvHqOCCTSz2kvcROUif8AiMye8SnVqr4SZyDSOs6n2HQJXclIGXkRTYMhxOufEnLxHFaVyaj3NHME7YnECJ5af4UBRY7BeEiRuJg+nkU1p1WvGYGfJVaxnMMboCATxyj2CsFlZDfTw19FKkQ4jCgTTiBl3nw/JVlslSWjoq+KeKkSNsxxyyXO5r1OLC48PP8ANUxOhUlZa0LAKymCgQhCABCEIAEIQgAQhCABCEIAEIQgAQhCABCEIAoLbTIhuU6cgN+QUStZsQ1+Xd255DgF0Npa0R7eULVtT4n1SGjz5D7+CTyaVo42ayZycgNB7nifup9ZoDfCBy4H7KJ/F7DJugIPDhlou9KqDr7n3UWiaFT6Dnuk5bdB7Hki2nIAZMGXMxs3zklSrZag36W4nHRoz/7H2Sz+FqVHfOdNh+clVlkcX2oQcjA4aeOpzjRQ2UKld4b9DZkzlkOWv+U5q2QNbHfvpH3KKNn1yy32nkeSgtRpXqNZTaynzwDjtjPsuNCzECB9R39Y56qWbLBLnOaCfIcAFoLSxv0nvJk5dFDYJE6w2UNG35+eSZtdKS2eu46AjrrJ481M+LGXD13UdxZQbYz/APUMJa0bCeucLW02QGHs0MkcuLTyS8tkzupF3WzCcLpg/k9R5hWjO9Mpkx1tFpuK1Ym4TqPRNVX7tdFQc99iCrAtEXoySWwQhCsVBCEIAEIQgAQhCABCEIAEIQgAQhCABCEIA8pq1QT9M9dM+W61qWkuMDPP802XAOJ25ag5egUgFsDcgEwJgD1Onks5rMmtGQAc7bSB3bf5TOzUZjFme8DwUJmWHZxA7p2TOg8DoBkhAzpUoNHAR3d6ifDaNXR+aLWtVkwIc498c1EruzGRcfzTP22Q2TFG9e1U2n6aj+gEeJUO235GTWZ7Su3xqhOERG+QjvXOpRJ1aOuQ9kpzGqAkNSpUJxE/nDgEwsdnkdO/9l3p3eTEM9U3sd1nIu+3kqLYzto4UaOWSl0rHlmmFGgAEVqgAzV6BOuCDHDZQH2mm6W4s+I47EHYrjet4kn4bBE5aro2xNY0Tqq37Fml5J/Z68KjjgqDQ/K8fSeo/S4aEeyvlnnCJXmdz1vg3gKbpwV2tcOGMSJ6y3zC9Pp6BacXBzsypmyEIThIIQhAAhCEACEIQAIQhAAhCEACEIQAIQhAHjgcAAIyGQ4cJJ/JXaizLFu6I00HJR2Xe5zhJGUZ5wf2TUWYMEuOXE5A8gs5rNcJJmDy+/p5ro+pAzdkNY49yivr4pjMd/LiuzaIho1/NVUscP43PC0GDsBmebipzaDnbQIjnClWSg0H6RzP5qplCpieAMhudzEnLwRXuW/BDZSDAYGfErDHN3IHP80Tn+FFQyfp4JVe1WlTlsZ6RqZ5DdUaHR9jtTtFIZYxKmtqAjIqtWaljzNPCOeqf2CkIgIjbJlSOrVXu0NswTB1VqdQyVQ7XWEljomSI/wplwESiWu9f9zCyX1XGGgHIecE/ZdHfxrGsqit8Wm45jMwNDMiREqDdtwucZqEiHhzGwSZAiZnLKFebpucBrcbiWjMDWCcyeZ8lFRSopU27ekTg8VW03RFSnDmHmIkTwMeML0qyVcTQeIB8c1Rm0ciRA91ZOzlvxNwnUeY/PUK+GW6YnqMfptDtCELUYgQhCABCEIAEIQgAQhCABCEIAEIQgAQhCAPKGWllMCO7I9JICi2xz3uALpkZAfKO4f5XOx2cvl7hmS0DgIk5DaE9NkHyn9WcDrz7kjk1cEOzWOGmcxAy4578BkmNChLunhkpdKzkNExxJ58uQXQPa0HwRQJnGjQJdPCe5SLLR+eRo0GOpy9PVdqLJGSmWemG5Qlj1oiXpbm2ei+o7RrST+y8bq3tWqMfaH/AChuDESSYFRwa0MaIxmS0kr2K9rE2sCxwy6iOsceCTnspSAgGW5AAxIjQAjYe6Ktku60xBd92A08batQua7C7OAdDLYAIkOGXVWy6Qd3Zj813UWjc9On+SmVkoeCNWXWo03YypVFCvayB7SpTQuvJS1aKcbKE2yhpyyTGx0J1MqXethg4glVnt7Q6CYhK45HrfA+e35Vm4XxVAP4Dso7LYCMlrd5ms2OKlOpKik1cWmXwBZWAsrcckEIQgAQhCABCEIAEIQgAQhCABCEIAEIQgDzoWUNABIaBnrPkF0qWgAfJmdJOo7tkuvYkUngzMe8e6nWH+XJ1wtJ6x/lJNVHGysmcbs5IynLoFwslfG4/LhaxxEEyTrmeZhcbufDnngT5n9gplQBpc4aGCe4xPgVR8DI8lksJ+VdwlNy2rECPzIwmkpdjqMly5vs4IXQNnNd6bFZKwboWfwsc+9dW5KTXYEivy8vhsMa6AczkFD9JePqHNGsDopAdmk1xMc2n88knOeqlm8Rs10cYgeasnopKO9HW8WDDmqVfd3BzcWh2Pt6qyW+3At1BPLPyCrlqcXHPLYD83SsjReCaQku28H034HnoVe+zkF2M8gOpVEtdBrpjUH0IVtuIFppj+8eh+6XjdSLZVcGejIQhdM4wIQhAAhCi17c1vM8lWUlHbAlISs3liyDg07TmO/gk1q7S1qR+enIB1g4eocMkmfVY4K3wTRbUKtXL2nZULviGCXGNwG5ADynvVjp1A4S0gjkr4s0MiuLsGqdGyEITSAQhCABCEIAqXae62xiOUyMt0ir1g1hjfL7dytd40XVDEGf7sgO5Ve+7vc3MfNzzj/CTI0wfuJaTS1j/wA3n381JfW/23A8+8a/dcKbCGkHPr1kn85LWs75Q0cZPiPYFJbo0JWT7gtEOE75eH4VbQVS7spGW9Y8MvsrhZ3ZZqseBsiU0rcVFwWr6kKydFKsxbK0Aqp1ZrV2j9LTPen14tcWmFEstFtJhedQCT13VJbY6DSiO6NKAFFt1RjfqcRy3S66LwdaaWNz/wCH0JY4RUAMg4pjCVJrXbZm421KsuMEFzwHAaZRrmrtutC49qfqb/CQsfe1JkhjCXHTiT6pFbKdepTq1p+GWtqYJEQ9rT+k8D6K2VbzszXtdQpS4SPlZhyIzkujlx0Vbv20VXz8SGtcZFNvh8zt+iTL5Y+PdLUY18vkU9nbDhpsGegmZJJ1knjKu90MmrTHB7T5hV+w0oAHJWPsyCa7Qdp9EQ3JC8uoui9IQhdI44IQhAC2+rWWNwt+p3kNykTZUi8auKs/gPlHdr5yijRLtF5bq888+dqPh0v2GVSF9Q5rU1SBlITS0XeWgnLJKaruKwZfrdO/U2rJWzmKu5Yw9Wj11TG7+0bWEB1MN5tn0K5WYNLIOqQXp8pIC3Q6nNghGfddhSZ6bZq7XtDmmQV1VH7BW53xH0iZaW4hyIP7q8L0XTZ1mxqYtqmCEIWggEIQgDBCX3jYQ8aT5pihQ1ZKdHn163LUk55cgB6Kv1rM5hhonPQ/detWmytePmHfuq1e93Ob/cDvEZdQkzxmnHlKdZq5LmtmM8o47eiuVkcS2TruvPu0FoNLE4NyB1jP5eHPNXns/bhXoMqtjMZ/8gYI8QUqKNDlYwWHNkIc06hZY5DQJg0cdQo1os40jIqW4eIWJlRRZMjVLK12oBWosLRo0eDfspkLR5VtF1OS4ZX7XY3g/LAlRHXZniccR24DorI9m6jVYhLcENeaTVCKnSiVaey9l+cO4M15uMDyBVeriCeeiv112X4dNrd4E9YAV8MbkZOqnUa9yWhCFsOcCEIQBUbVlUqT/U71Uqw1YIUa9mEVqg4mfEAqF8eCvDTzvp+pk3/c/wCRzVosluqjAYKqlqqZqTVtRIOsDU5pHaLYCJBlH6h1X/qcWloIxokis4Als88knr2kHU5q32Co0U2iAQWgnmTr3qvX1dePE5ggjTnyK3L9Kl9FNSt81/o0/RdHXshayyu97YOFsZmJJzjrAXpNitTajQ5veNweBXiNzVqtFzjVY5lOq44HHIEsABjmFd7mvF1Mh7TiB+pvEfddnoV9LEohPp1KCkuS/IWlKoHAOGhEhbrpGAEIQgAQhCABa1GgiHZjmh7wBJSi23lCCUm+CudsezrawIokgkZicj0/dKf9Mqfw6FWmZ+Wq7I7EgSB3jzTcXl/7iScgEwoPaSXNAGI5xueKzyUeUbIKS0yc0LSpS3Gq3YVsVBfyRsS1c8LesFEqtVGMRJbWCySEsc0rjVqOYJxFRZKiM6pCVWq0ZpVWvtxOEZlbNLiJVXJMZ2tDq4rH8WqHv+hmccTsOm6vCplz1wG4Rtr1Vjsdq2Oi1YkkjndQ3KQwQhCaZwQhCAEHaehhiqNB8rumx9VWKlQHRW6/3SMJEtie/P2BXmlkp1xWdSYxz2iXNj6g0RIjUxiGnsvMfrHQOc/qY/PK+TVHG3j7i7kta3DGWHxkZ968x7QvNmqggH4Tyegdy5EehXoV12n4jMLwQ9mTmuEHkYKV9pbpFoYaZGuh4HYjvXSljx5sKpar/H/DT2qcaFXZXtG1xFF5g/oPHi0+ytlocMM68l4tdt1Wh9cUabXGqHRAmQQdZ2G8r26ldtSkxjaxDnFoxEaYgM1bp01Ht9isJ6qRxsdmZbLO+y1snSX03bh3EcxJ6glUqx2ipRquoVMi0lp6jLLkVbrUTTcHMyIMhVrt1am1KzKzWlri1ofwxNykd0Js+L8objtSa8P+S+dk7x/+lx5s9x7qzLym57fIa4GHN06heqUiS0E6wJ6rTilaMXUw7ZX7myEITTMCwSsrBQAivq2ObPymOOyqlrvDiV6K5gIzCrN/9j6dZp+G40nncZt72/aEvJGT4NOGcF9xQ6NpdXrYWnL9R4D7q62BkNAGyrNjuSrYhFUTxqN+kn26FWC7rSDusibTpm5pNWhuwrMrSk8LeozcJorycqij1V1co9RVYxIjvlJr5rmIG6b1K0JX8I1HzAgaeyXLei8dbIVjsQaMR1Knl42WK7IOZXCmCRI0mPNRwTVmbttMVnN/MwFd7G0wqLYbNNtbG4BPTSfMeK9JpUoC1YODF1NJnMvMZHMeiKN4cVu5sFQbXSgyND6p5kGRtY4LLbW08Ump1oXZx3CA7SVeTQYcM9j0P55qn3u1zKjalIfMw4gfUdCJB5FWllSRCgW2zyCOKRmhaNfTzrTHFN7LRSbUbBDmyDuOU7QciEqqMESqzdd5usdowZmhUJDmnRryMnjhJyP7KzU3ZQVRTU18llieO/bwKrJFKv8AFaAHaOgfUzdp5iJH+FaLze11HGCCMi09cvdV22tA1VWvW/nU/kDzGIHCDDYnMkKO/sTXuXeL6jTXgs9aHQqb2scMBO+IAdc58lZK9tHwcY1Iy+6p16S9lNpzJeT5R6k+CpJ2XWh3/ptdRq1cbvop58i7bzz7l6ylfZq622ezsYBBgF3HERnPomi1YodsTn5snfIEIQmCgQhYLkAYWVgLKkDnUpAiCJCQW7sy2S6ifhnhqzw27lY1ghUlCMuRkMkocMo1epVofzWwP6hm3x270xsV4tdurK+mDqJSa19naTs2D4buLMh3t0SXha+01LqIy1JUca3EKG94PVFWx2int8RvFuv/AFPtKgVq8GHAg8wQfNLla5NMKfDs425hzylRbHaTL51yy7v2Cm/HByKW21mE4mpb1sbzo1tDiSeSd2SxYaIBMmJPUpBQq4nK1U6oLURXkJtqkKLioE3m0/pFB897mAei9CCq1wsH8ST/APm4d2JqtC14V6Tm9V95yrOhcTBEFV++34qhicstfRQKNpew5OPScvBM7hKjofVqcGFmhUhRrsvH44LXfWwwePeOBGfeuxEKQJBbGY09EV2St7O6ckVG4cttvsokrRMHTKdf1jEPn9X2hb9lr4fWbFTDLYAIBBI/qOe8FMr6smIFLrgsQbIOokeOceSwU1PR07Thsz2heZOeUaKgX/Zy9zHDbI+M+5Xo18WQOCpVt+RxaET5IT9JvWtrnNawaAJ7dF147RRbEgYSejfmPdr4pJYmZTC9Y7P2AMYHlmF5ABnUAbctPRXxx7mJzT7FY2QhC2nOBCEIAFCtkyHDZSnlcaqlEo3oVQ4eq6pe5uH5mqVQtAdyP5ohgdkIQoIBYhZQgk0LVwrWNjhDmgjmJUpJb3tpcCxhy3PHkEEq70R6lgs7nYWsbzIkeEFJr87OvZJpEvH9P6gOuh6apjYKTgVYKYkKksUZLgdHPOD07PJGPg+oTSzW/ZPe13ZsvBq0R/uDMtH6x/5eqoLLZ3LFODg6Opiyxyq0egdm6s1j/wAHerVYrxtOBnM5Bee9i7xxWtrZ1a4eEH2Vkvy1zVjZuS1YX6DB1cf6n7GGslYqWKdFzs75TGimpGexcLqcHtq0zheBB4OHBw99pTNji7Nwg8PsplFi5VGQVaiLCztzXW21RGHf0WuKBKhvMCd1SbpUXxxt2zna38UveQwHaVzttvgdFUb/AL3dLc4Bz7gsk5G2C0WSva3OEapFfNmBe0CJOvLiSoFrvp7MJbo4R38lxZXc5zWSS98OqGdGkiGjgTl48lRbLOVFy7A3EXv+PVzYw/ICNXf1Ry+y9GS7s8wCzUsMRhByTFbccVFHNyzcpbBCEK4sEIQgDjKCFiVkFWJIxMGFipR3C71achR6dWDBQBvRtkZP8fupgKhVWBy5NL6eYzb+eCKAZoXGhaGu0OfDdaW2vhblqfyVFEEe8bZ+hvefZQqVGVmhQJKaU6MBBbgi06MKVTWHhaypIJDmyvMv9RLg+GTaaY+U/wAwDYnR8c9+a9KY9cbfZm1GOa4YgQQ4cQdQqZIKaoZiyPHK0eKdgLXF5UpP1B478Dj7K42qtNRx4lU2wXWbLfNCkZjGSw/1Mcx+E+x5gq6U6M1gEnEmo18j80k5X8DWxUckwptWKVOAujFoRmsk2crtaaUhR2lTKbpCkgWud8pCg2ipkmFdsO5Jba6WyTlH4n4EludMqiXt9UHbKeElX63MAaZ1VCtdBz3zO/BZJcmtcHC12ptQBo0ZlzJ49FIpktec83EGeUQAD0JUGtYw0kujVbWWZEa+KghHvnZ4j+GpR/QPRMVROw19kRRqHX6eR4K9rbjkpR0YMsHGTsEIQriwQhCAI6AhCsSbhL7V9YQhAI6tXUaFCEAL7J9Y6qReP1DosIQwXJmyqc1CEAznVXFCEAbU9V1OhWUIIPLO1f8A81d/5u9PaP8APHRCElcv8j5cL8FgatQhCaKO7dFIsuiEKSCPbdVAtmo6LKEvJ9o3F9xXb70VSOoQhYp8m2HAqvP6u8LpcuvefVZQo8Erks9z/wA5n/Ieq9eCELR0/DM3V8oEIQtBkBCEIA/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22238" y="-1790700"/>
            <a:ext cx="43148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496" y="5149657"/>
            <a:ext cx="22955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05335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49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14574962"/>
              </p:ext>
            </p:extLst>
          </p:nvPr>
        </p:nvGraphicFramePr>
        <p:xfrm>
          <a:off x="399480" y="2081808"/>
          <a:ext cx="9465719" cy="4896545"/>
        </p:xfrm>
        <a:graphic>
          <a:graphicData uri="http://schemas.openxmlformats.org/drawingml/2006/table">
            <a:tbl>
              <a:tblPr/>
              <a:tblGrid>
                <a:gridCol w="1576503"/>
                <a:gridCol w="1578737"/>
                <a:gridCol w="1578736"/>
                <a:gridCol w="1576503"/>
                <a:gridCol w="1578737"/>
                <a:gridCol w="1576503"/>
              </a:tblGrid>
              <a:tr h="12222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latin typeface="Arial Narrow" panose="020B0606020202030204" pitchFamily="34" charset="0"/>
                          <a:sym typeface="Cochin" charset="0"/>
                        </a:rPr>
                        <a:t>Histology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3859">
                        <a:alpha val="3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latin typeface="Arial Narrow" panose="020B0606020202030204" pitchFamily="34" charset="0"/>
                          <a:sym typeface="Cochin" charset="0"/>
                        </a:rPr>
                        <a:t>P53+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3859">
                        <a:alpha val="3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lang="en-US" sz="2000" dirty="0" err="1">
                          <a:latin typeface="Arial Narrow" panose="020B0606020202030204" pitchFamily="34" charset="0"/>
                          <a:sym typeface="Cochin" charset="0"/>
                        </a:rPr>
                        <a:t>Instabilità</a:t>
                      </a:r>
                      <a:r>
                        <a:rPr lang="en-US" sz="2000" dirty="0">
                          <a:latin typeface="Arial Narrow" panose="020B0606020202030204" pitchFamily="34" charset="0"/>
                          <a:sym typeface="Cochin" charset="0"/>
                        </a:rPr>
                        <a:t> </a:t>
                      </a:r>
                      <a:r>
                        <a:rPr lang="en-US" sz="2000" dirty="0" err="1">
                          <a:latin typeface="Arial Narrow" panose="020B0606020202030204" pitchFamily="34" charset="0"/>
                          <a:sym typeface="Cochin" charset="0"/>
                        </a:rPr>
                        <a:t>microsatelliti</a:t>
                      </a:r>
                      <a:endParaRPr lang="en-US" sz="2000" dirty="0">
                        <a:latin typeface="Arial Narrow" panose="020B0606020202030204" pitchFamily="34" charset="0"/>
                        <a:sym typeface="Cochin" charset="0"/>
                      </a:endParaRP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3859">
                        <a:alpha val="3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latin typeface="Arial Narrow" panose="020B0606020202030204" pitchFamily="34" charset="0"/>
                          <a:sym typeface="Cochin" charset="0"/>
                        </a:rPr>
                        <a:t>PTEN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3859">
                        <a:alpha val="3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latin typeface="Arial Narrow" panose="020B0606020202030204" pitchFamily="34" charset="0"/>
                          <a:sym typeface="Cochin" charset="0"/>
                        </a:rPr>
                        <a:t>RAS </a:t>
                      </a:r>
                      <a:r>
                        <a:rPr lang="en-US" sz="2000" dirty="0" err="1">
                          <a:latin typeface="Arial Narrow" panose="020B0606020202030204" pitchFamily="34" charset="0"/>
                          <a:sym typeface="Cochin" charset="0"/>
                        </a:rPr>
                        <a:t>mutazione</a:t>
                      </a:r>
                      <a:endParaRPr lang="en-US" sz="2000" dirty="0">
                        <a:latin typeface="Arial Narrow" panose="020B0606020202030204" pitchFamily="34" charset="0"/>
                        <a:sym typeface="Cochin" charset="0"/>
                      </a:endParaRP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3859">
                        <a:alpha val="3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lang="en-US" sz="2000" dirty="0">
                          <a:latin typeface="Arial Narrow" panose="020B0606020202030204" pitchFamily="34" charset="0"/>
                          <a:sym typeface="Cochin" charset="0"/>
                        </a:rPr>
                        <a:t>ER/PR+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3859">
                        <a:alpha val="34901"/>
                      </a:srgbClr>
                    </a:solidFill>
                  </a:tcPr>
                </a:tc>
              </a:tr>
              <a:tr h="12222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AEH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Neg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Cochin" charset="0"/>
                        <a:sym typeface="Cochin" charset="0"/>
                      </a:endParaRP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20%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20%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20%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+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22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Type I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Rara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Cochin" charset="0"/>
                        <a:sym typeface="Cochin" charset="0"/>
                      </a:endParaRP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20%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40%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20%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+(&gt;G1)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97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Type II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70-100%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Neg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Cochin" charset="0"/>
                        <a:sym typeface="Cochin" charset="0"/>
                      </a:endParaRP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Neg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Neg</a:t>
                      </a: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ヒラギノ明朝 ProN W3" charset="0"/>
                          <a:cs typeface="Cochin" charset="0"/>
                          <a:sym typeface="Cochin" charset="0"/>
                        </a:rPr>
                        <a:t>Neg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Cochin" charset="0"/>
                        <a:sym typeface="Cochin" charset="0"/>
                      </a:endParaRPr>
                    </a:p>
                  </a:txBody>
                  <a:tcPr marL="38100" marR="38100" marT="38100" marB="38100" anchor="ctr" horzOverflow="overflow">
                    <a:lnL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6E7A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it-IT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ANALISI IMMUNOISTOCHIMICA TIPI I Vs II</a:t>
            </a:r>
          </a:p>
        </p:txBody>
      </p:sp>
    </p:spTree>
    <p:extLst>
      <p:ext uri="{BB962C8B-B14F-4D97-AF65-F5344CB8AC3E}">
        <p14:creationId xmlns:p14="http://schemas.microsoft.com/office/powerpoint/2010/main" xmlns="" val="74377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433134"/>
            <a:ext cx="9648445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GENETIC SYNDROMES:  HNPCC HEREDITARY NON-POLYPOSIS COLON CANCER</a:t>
            </a: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xmlns="" val="1183359286"/>
              </p:ext>
            </p:extLst>
          </p:nvPr>
        </p:nvGraphicFramePr>
        <p:xfrm>
          <a:off x="304094" y="2482583"/>
          <a:ext cx="9037798" cy="4844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0" y="1387241"/>
            <a:ext cx="5250259" cy="933813"/>
          </a:xfrm>
          <a:prstGeom prst="rect">
            <a:avLst/>
          </a:prstGeom>
          <a:solidFill>
            <a:schemeClr val="bg2">
              <a:lumMod val="50000"/>
              <a:alpha val="61000"/>
            </a:schemeClr>
          </a:solidFill>
          <a:ln>
            <a:noFill/>
          </a:ln>
          <a:extLst/>
        </p:spPr>
        <p:txBody>
          <a:bodyPr lIns="101599" tIns="50799" rIns="101599" bIns="50799" anchor="b"/>
          <a:lstStyle/>
          <a:p>
            <a:pPr marL="266700" algn="l"/>
            <a:r>
              <a:rPr lang="it-IT" alt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Sindrome di Lynch II</a:t>
            </a:r>
            <a:endParaRPr lang="it-IT" alt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7841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/>
          </p:cNvSpPr>
          <p:nvPr/>
        </p:nvSpPr>
        <p:spPr bwMode="auto">
          <a:xfrm>
            <a:off x="1335584" y="4415145"/>
            <a:ext cx="8352928" cy="4824536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lvl="0" algn="r"/>
            <a:r>
              <a:rPr lang="it-IT" sz="2400" dirty="0">
                <a:latin typeface="Arial Narrow" panose="020B0606020202030204" pitchFamily="34" charset="0"/>
              </a:rPr>
              <a:t>L’adenocarcinoma può insorgere in qualunque punto della mucosa uterina, con una certa predisposizione per il </a:t>
            </a:r>
            <a:r>
              <a:rPr lang="it-IT" sz="2400" dirty="0" err="1">
                <a:latin typeface="Arial Narrow" panose="020B0606020202030204" pitchFamily="34" charset="0"/>
              </a:rPr>
              <a:t>fundus</a:t>
            </a:r>
            <a:r>
              <a:rPr lang="it-IT" sz="2400" dirty="0">
                <a:latin typeface="Arial Narrow" panose="020B0606020202030204" pitchFamily="34" charset="0"/>
              </a:rPr>
              <a:t> e la parete posteriore</a:t>
            </a:r>
          </a:p>
        </p:txBody>
      </p:sp>
      <p:sp>
        <p:nvSpPr>
          <p:cNvPr id="8" name="Rettangolo 7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it-IT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ASPETTI MACROSCOPICI</a:t>
            </a: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xmlns="" val="30055008"/>
              </p:ext>
            </p:extLst>
          </p:nvPr>
        </p:nvGraphicFramePr>
        <p:xfrm>
          <a:off x="543496" y="1649760"/>
          <a:ext cx="907300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54824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xmlns="" val="1591379472"/>
              </p:ext>
            </p:extLst>
          </p:nvPr>
        </p:nvGraphicFramePr>
        <p:xfrm>
          <a:off x="543496" y="1601634"/>
          <a:ext cx="9073008" cy="597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ttangolo 7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it-IT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ASPETTI </a:t>
            </a:r>
            <a:r>
              <a:rPr lang="it-IT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MICROSCOPICI</a:t>
            </a:r>
            <a:endParaRPr lang="it-IT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3308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448522"/>
            <a:ext cx="964844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5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CLINICA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759520" y="2474096"/>
            <a:ext cx="6192688" cy="407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788" tIns="56894" rIns="113788" bIns="56894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indent="0" algn="l" eaLnBrk="1" hangingPunct="1">
              <a:lnSpc>
                <a:spcPct val="150000"/>
              </a:lnSpc>
            </a:pPr>
            <a:r>
              <a:rPr lang="it-IT" sz="2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charset="0"/>
              </a:rPr>
              <a:t>SINTOMI</a:t>
            </a:r>
          </a:p>
          <a:p>
            <a:pPr marL="0" indent="0" algn="l" eaLnBrk="1" hangingPunct="1">
              <a:lnSpc>
                <a:spcPct val="150000"/>
              </a:lnSpc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90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%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sanguinamento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uterino anomalo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(menorragia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, metrorragia,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menometrorragia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e sanguinamento post </a:t>
            </a:r>
            <a:r>
              <a:rPr lang="it-IT" sz="2200" dirty="0" err="1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menopausale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)</a:t>
            </a:r>
          </a:p>
          <a:p>
            <a:pPr marL="0" indent="0" algn="l" eaLnBrk="1" hangingPunct="1">
              <a:lnSpc>
                <a:spcPct val="150000"/>
              </a:lnSpc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Meno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frequentemente disturbi legati alla diffusione della malattia agli organi adiacenti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(vescica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, retto)</a:t>
            </a:r>
          </a:p>
          <a:p>
            <a:pPr marL="0" indent="0" algn="l" eaLnBrk="1" hangingPunct="1">
              <a:lnSpc>
                <a:spcPct val="150000"/>
              </a:lnSpc>
            </a:pPr>
            <a:endParaRPr lang="it-IT" sz="2200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cs typeface="Times New Roman" charset="0"/>
            </a:endParaRPr>
          </a:p>
          <a:p>
            <a:pPr marL="0" indent="0" eaLnBrk="1" hangingPunct="1">
              <a:spcBef>
                <a:spcPct val="20000"/>
              </a:spcBef>
              <a:buSzPct val="120000"/>
            </a:pPr>
            <a:endParaRPr lang="en-US" sz="2200" dirty="0">
              <a:solidFill>
                <a:srgbClr val="000000"/>
              </a:solidFill>
              <a:latin typeface="Century Gothic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5624" y="3810000"/>
            <a:ext cx="2515801" cy="3333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38867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CLINICA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759520" y="1793776"/>
            <a:ext cx="8640960" cy="5784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788" tIns="56894" rIns="113788" bIns="56894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indent="0" algn="l" eaLnBrk="1" hangingPunct="1">
              <a:lnSpc>
                <a:spcPct val="150000"/>
              </a:lnSpc>
            </a:pPr>
            <a:r>
              <a:rPr lang="it-IT" sz="2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charset="0"/>
              </a:rPr>
              <a:t>SEGNI</a:t>
            </a:r>
          </a:p>
          <a:p>
            <a:pPr marL="0" indent="0" algn="l" eaLnBrk="1" hangingPunct="1">
              <a:lnSpc>
                <a:spcPct val="150000"/>
              </a:lnSpc>
            </a:pPr>
            <a:endParaRPr lang="it-IT" sz="8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Times New Roman" charset="0"/>
            </a:endParaRP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Obesità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 l’ipertensione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fattori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costituzionali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associati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Attenzione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particolare alle sedi più comuni di MTX: linfonodi e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mammelle.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Esame obiettivo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addominale di solito non è risolutivo eccetto  nei casi avanzati in cui possono essere palpabili ascite o MTX epatiche-omentali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.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L’introito vaginale,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l’area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suburetrale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la cervice dovrebbero essere ispezionate attentamente e palpate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.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L’esame bimanuale dovrebbe valutare dimensione </a:t>
            </a:r>
            <a:endPara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cs typeface="Times New Roman" charset="0"/>
            </a:endParaRPr>
          </a:p>
          <a:p>
            <a:pPr marL="360363" indent="0" algn="l" eaLnBrk="1" hangingPunct="1">
              <a:lnSpc>
                <a:spcPct val="150000"/>
              </a:lnSpc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mobilità dell’utero, masse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annessiali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,</a:t>
            </a:r>
          </a:p>
          <a:p>
            <a:pPr marL="360363" indent="0" algn="l" eaLnBrk="1" hangingPunct="1">
              <a:lnSpc>
                <a:spcPct val="150000"/>
              </a:lnSpc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indurimenti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del parametrio e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nodularità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dei fornici.</a:t>
            </a:r>
          </a:p>
          <a:p>
            <a:pPr marL="0" indent="0" eaLnBrk="1" hangingPunct="1">
              <a:spcBef>
                <a:spcPct val="20000"/>
              </a:spcBef>
              <a:buSzPct val="120000"/>
            </a:pPr>
            <a:endParaRPr lang="en-US" sz="2200" dirty="0">
              <a:solidFill>
                <a:srgbClr val="000000"/>
              </a:solidFill>
              <a:latin typeface="Century Gothic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8192" y="5243802"/>
            <a:ext cx="2718048" cy="200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922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448522"/>
            <a:ext cx="964844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5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DIAGNOSI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759520" y="1793776"/>
            <a:ext cx="8640960" cy="5599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788" tIns="56894" rIns="113788" bIns="56894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indent="0" algn="l" eaLnBrk="1" hangingPunct="1">
              <a:lnSpc>
                <a:spcPct val="150000"/>
              </a:lnSpc>
            </a:pPr>
            <a:r>
              <a:rPr lang="it-IT" sz="2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charset="0"/>
              </a:rPr>
              <a:t>DIAGNOSTICA PER IMMAGINI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TVS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/ CT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scan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/ MRI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Biopsia Endometriale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Dilatazione e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Curettage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/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Vabra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( accuratezza diagnostica 90-95%)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Standard: Isteroscopia con biopsia mirata ( accuratezza diagnostica 99%)</a:t>
            </a:r>
          </a:p>
          <a:p>
            <a:pPr marL="0" indent="0" algn="l" eaLnBrk="1" hangingPunct="1">
              <a:lnSpc>
                <a:spcPct val="150000"/>
              </a:lnSpc>
            </a:pPr>
            <a:r>
              <a:rPr lang="it-IT" sz="2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charset="0"/>
              </a:rPr>
              <a:t>MARKERS TUMORALI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Ca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125 / 19.9 ( utile solo nelle forme avanzate o negli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istotipi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sierosi)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Cistoscopia/ rettoscopia nel caso di malattia avanzata con possibile interessamento vescicale/rettale</a:t>
            </a:r>
          </a:p>
          <a:p>
            <a:pPr marL="0" indent="0" algn="l" eaLnBrk="1" hangingPunct="1">
              <a:lnSpc>
                <a:spcPct val="150000"/>
              </a:lnSpc>
            </a:pPr>
            <a:r>
              <a:rPr lang="it-IT" sz="2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charset="0"/>
              </a:rPr>
              <a:t>ESAME ISTOLOGICO !!</a:t>
            </a:r>
          </a:p>
          <a:p>
            <a:pPr marL="0" indent="0" eaLnBrk="1" hangingPunct="1">
              <a:spcBef>
                <a:spcPct val="20000"/>
              </a:spcBef>
              <a:buSzPct val="120000"/>
            </a:pPr>
            <a:endParaRPr lang="en-US" sz="2200" dirty="0">
              <a:solidFill>
                <a:srgbClr val="000000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410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DIAGNOSI</a:t>
            </a:r>
          </a:p>
        </p:txBody>
      </p:sp>
      <p:sp>
        <p:nvSpPr>
          <p:cNvPr id="5" name="Rectangle 3"/>
          <p:cNvSpPr/>
          <p:nvPr/>
        </p:nvSpPr>
        <p:spPr>
          <a:xfrm>
            <a:off x="183456" y="2003410"/>
            <a:ext cx="96490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                                                                       </a:t>
            </a:r>
          </a:p>
          <a:p>
            <a:pPr algn="l"/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Consensus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Opinion 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International Endometrial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Tumor Analysis (IETA) group 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non 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ci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si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può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limitare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ad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una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valutazione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dimensionale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dell’endometrio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ovvero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registrarne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esclusivamente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lo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spessore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, ma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occorre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descriverne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anche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le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caratteristiche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morfologiche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. </a:t>
            </a:r>
            <a:endParaRPr lang="en-US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xmlns="" val="3527955790"/>
              </p:ext>
            </p:extLst>
          </p:nvPr>
        </p:nvGraphicFramePr>
        <p:xfrm>
          <a:off x="399480" y="3113162"/>
          <a:ext cx="957706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7024215" cy="933813"/>
          </a:xfrm>
          <a:prstGeom prst="rect">
            <a:avLst/>
          </a:prstGeom>
          <a:solidFill>
            <a:srgbClr val="98A422">
              <a:alpha val="60784"/>
            </a:srgbClr>
          </a:solidFill>
          <a:ln>
            <a:noFill/>
          </a:ln>
          <a:extLst/>
        </p:spPr>
        <p:txBody>
          <a:bodyPr lIns="101599" tIns="50799" rIns="101599" bIns="50799" anchor="ctr"/>
          <a:lstStyle/>
          <a:p>
            <a:pPr marL="266700" algn="l"/>
            <a:r>
              <a:rPr lang="it-IT" altLang="it-I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DIAGNOSTICA PER IMMAGINI</a:t>
            </a:r>
            <a:endParaRPr lang="it-IT" altLang="it-IT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6537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DIAGNOSI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6520159" cy="933813"/>
          </a:xfrm>
          <a:prstGeom prst="rect">
            <a:avLst/>
          </a:prstGeom>
          <a:solidFill>
            <a:schemeClr val="bg2">
              <a:lumMod val="50000"/>
              <a:alpha val="61000"/>
            </a:schemeClr>
          </a:solidFill>
          <a:ln>
            <a:noFill/>
          </a:ln>
          <a:extLst/>
        </p:spPr>
        <p:txBody>
          <a:bodyPr lIns="101599" tIns="50799" rIns="101599" bIns="50799" anchor="b"/>
          <a:lstStyle/>
          <a:p>
            <a:pPr marL="266700" algn="l"/>
            <a:r>
              <a:rPr lang="it-IT" alt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DIAGNOSTICA PER IMMAGINI: </a:t>
            </a:r>
            <a:r>
              <a:rPr lang="it-IT" altLang="it-I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TVS</a:t>
            </a:r>
            <a:endParaRPr lang="it-IT" altLang="it-IT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7588" y="2917205"/>
            <a:ext cx="4805362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950" y="2917205"/>
            <a:ext cx="4838700" cy="395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/>
          </p:cNvSpPr>
          <p:nvPr/>
        </p:nvSpPr>
        <p:spPr bwMode="auto">
          <a:xfrm>
            <a:off x="2611438" y="6855792"/>
            <a:ext cx="608012" cy="482600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ea typeface="ＭＳ Ｐゴシック" charset="0"/>
                <a:cs typeface="Cochin" charset="0"/>
              </a:rPr>
              <a:t>M2</a:t>
            </a:r>
          </a:p>
        </p:txBody>
      </p:sp>
      <p:sp>
        <p:nvSpPr>
          <p:cNvPr id="11" name="Rectangle 5"/>
          <p:cNvSpPr>
            <a:spLocks/>
          </p:cNvSpPr>
          <p:nvPr/>
        </p:nvSpPr>
        <p:spPr bwMode="auto">
          <a:xfrm>
            <a:off x="7532688" y="6855792"/>
            <a:ext cx="608012" cy="482600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ea typeface="ＭＳ Ｐゴシック" charset="0"/>
                <a:cs typeface="Cochin" charset="0"/>
              </a:rPr>
              <a:t>M1</a:t>
            </a:r>
          </a:p>
        </p:txBody>
      </p:sp>
    </p:spTree>
    <p:extLst>
      <p:ext uri="{BB962C8B-B14F-4D97-AF65-F5344CB8AC3E}">
        <p14:creationId xmlns:p14="http://schemas.microsoft.com/office/powerpoint/2010/main" xmlns="" val="1432671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ancercases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>
          <a:xfrm>
            <a:off x="7694737" y="1973142"/>
            <a:ext cx="2065783" cy="5244593"/>
          </a:xfrm>
          <a:prstGeom prst="round1Rect">
            <a:avLst>
              <a:gd name="adj" fmla="val 30377"/>
            </a:avLst>
          </a:prstGeom>
          <a:noFill/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16386" name="TextBox 6"/>
          <p:cNvSpPr txBox="1">
            <a:spLocks noChangeArrowheads="1"/>
          </p:cNvSpPr>
          <p:nvPr/>
        </p:nvSpPr>
        <p:spPr bwMode="auto">
          <a:xfrm>
            <a:off x="255464" y="1865784"/>
            <a:ext cx="7151428" cy="59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788" tIns="56894" rIns="113788" bIns="56894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4000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casi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/anno in Italia</a:t>
            </a:r>
          </a:p>
          <a:p>
            <a:pPr algn="l" eaLnBrk="1" hangingPunct="1">
              <a:lnSpc>
                <a:spcPct val="150000"/>
              </a:lnSpc>
              <a:spcBef>
                <a:spcPts val="887"/>
              </a:spcBef>
              <a:buFont typeface="Arial" charset="0"/>
              <a:buChar char="•"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4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neoplasia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dopo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mammella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, colon e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polmone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.</a:t>
            </a:r>
          </a:p>
          <a:p>
            <a:pPr algn="l" eaLnBrk="1" hangingPunct="1">
              <a:lnSpc>
                <a:spcPct val="150000"/>
              </a:lnSpc>
              <a:spcBef>
                <a:spcPct val="20000"/>
              </a:spcBef>
              <a:buSzPct val="120000"/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Tassi standardizzati per 100.000, per anno: 1990: 10.7  1994: 10.7  1998: 11.5</a:t>
            </a:r>
          </a:p>
          <a:p>
            <a:pPr algn="l" eaLnBrk="1" hangingPunct="1">
              <a:lnSpc>
                <a:spcPct val="150000"/>
              </a:lnSpc>
              <a:spcBef>
                <a:spcPct val="20000"/>
              </a:spcBef>
              <a:buSzPct val="120000"/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Approssimativamente circa 36000 nuovi casi di carcinoma endometriale in U.S.</a:t>
            </a:r>
          </a:p>
          <a:p>
            <a:pPr algn="l" eaLnBrk="1" hangingPunct="1">
              <a:lnSpc>
                <a:spcPct val="150000"/>
              </a:lnSpc>
              <a:spcBef>
                <a:spcPct val="20000"/>
              </a:spcBef>
              <a:buSzPct val="120000"/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1 donna su 44   in America svilupperà una neoplasia endometriale con rischio cumulativo dal 2 al 3 %,</a:t>
            </a:r>
          </a:p>
          <a:p>
            <a:pPr algn="l" eaLnBrk="1" hangingPunct="1">
              <a:lnSpc>
                <a:spcPct val="150000"/>
              </a:lnSpc>
              <a:spcBef>
                <a:spcPct val="20000"/>
              </a:spcBef>
              <a:buSzPct val="120000"/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Il rischio per il carcinoma ovarico è 1 su 70  e 1 su 9 per il carcinoma della mammella</a:t>
            </a:r>
          </a:p>
          <a:p>
            <a:pPr eaLnBrk="1" hangingPunct="1">
              <a:spcBef>
                <a:spcPct val="20000"/>
              </a:spcBef>
              <a:buSzPct val="120000"/>
            </a:pPr>
            <a:endParaRPr lang="en-US" sz="2200" dirty="0">
              <a:solidFill>
                <a:srgbClr val="000000"/>
              </a:solidFill>
              <a:latin typeface="Century Gothic" charset="0"/>
            </a:endParaRPr>
          </a:p>
        </p:txBody>
      </p:sp>
      <p:sp>
        <p:nvSpPr>
          <p:cNvPr id="16387" name="Rectangle 7"/>
          <p:cNvSpPr>
            <a:spLocks noChangeArrowheads="1"/>
          </p:cNvSpPr>
          <p:nvPr/>
        </p:nvSpPr>
        <p:spPr bwMode="auto">
          <a:xfrm>
            <a:off x="149931" y="3588926"/>
            <a:ext cx="5080000" cy="54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3788" tIns="56894" rIns="113788" bIns="56894"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255463" y="433134"/>
            <a:ext cx="9648445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AMERICAN CANCER SOCIETY FEMALE CANCERS: </a:t>
            </a: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     2000 STATISTICS</a:t>
            </a:r>
            <a:endParaRPr lang="en-US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22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DIAGNOSI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7744296" cy="933813"/>
          </a:xfrm>
          <a:prstGeom prst="rect">
            <a:avLst/>
          </a:prstGeom>
          <a:solidFill>
            <a:schemeClr val="bg2">
              <a:lumMod val="50000"/>
              <a:alpha val="61000"/>
            </a:schemeClr>
          </a:solidFill>
          <a:ln>
            <a:noFill/>
          </a:ln>
          <a:extLst/>
        </p:spPr>
        <p:txBody>
          <a:bodyPr lIns="101599" tIns="50799" rIns="101599" bIns="50799" anchor="b"/>
          <a:lstStyle/>
          <a:p>
            <a:pPr marL="266700" algn="l"/>
            <a:r>
              <a:rPr lang="it-IT" altLang="it-IT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DIAGNOSTICA PER IMMAGINI:  </a:t>
            </a:r>
            <a:r>
              <a:rPr lang="it-IT" altLang="it-IT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ISTEROSCOPIA</a:t>
            </a:r>
            <a:endParaRPr lang="it-IT" altLang="it-IT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90" r="1" b="18107"/>
          <a:stretch/>
        </p:blipFill>
        <p:spPr bwMode="auto">
          <a:xfrm>
            <a:off x="5844034" y="2930748"/>
            <a:ext cx="3700462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546" y="2952874"/>
            <a:ext cx="4762500" cy="344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/>
          <p:cNvSpPr>
            <a:spLocks/>
          </p:cNvSpPr>
          <p:nvPr/>
        </p:nvSpPr>
        <p:spPr bwMode="auto">
          <a:xfrm>
            <a:off x="2071762" y="6520358"/>
            <a:ext cx="1744067" cy="338554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Mucosa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Normale</a:t>
            </a:r>
            <a:endParaRPr lang="en-US" sz="2200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ea typeface="ＭＳ Ｐゴシック" charset="0"/>
              <a:cs typeface="Cochin" charset="0"/>
            </a:endParaRPr>
          </a:p>
        </p:txBody>
      </p:sp>
      <p:sp>
        <p:nvSpPr>
          <p:cNvPr id="10" name="Rectangle 5"/>
          <p:cNvSpPr>
            <a:spLocks/>
          </p:cNvSpPr>
          <p:nvPr/>
        </p:nvSpPr>
        <p:spPr bwMode="auto">
          <a:xfrm>
            <a:off x="6379738" y="6520358"/>
            <a:ext cx="2629053" cy="338554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Mucosa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iperplastica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: 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ADK</a:t>
            </a:r>
            <a:endParaRPr lang="en-US" sz="2200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ea typeface="ＭＳ Ｐゴシック" charset="0"/>
              <a:cs typeface="Coch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05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DIAGNOSI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6520159" cy="933813"/>
          </a:xfrm>
          <a:prstGeom prst="rect">
            <a:avLst/>
          </a:prstGeom>
          <a:solidFill>
            <a:schemeClr val="bg2">
              <a:lumMod val="50000"/>
              <a:alpha val="61000"/>
            </a:schemeClr>
          </a:solidFill>
          <a:ln>
            <a:noFill/>
          </a:ln>
          <a:extLst/>
        </p:spPr>
        <p:txBody>
          <a:bodyPr lIns="101599" tIns="50799" rIns="101599" bIns="50799" anchor="b"/>
          <a:lstStyle/>
          <a:p>
            <a:pPr marL="266700" algn="l"/>
            <a:r>
              <a:rPr lang="it-IT" altLang="it-IT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DIAGNOSTICA PER IMMAGINI: </a:t>
            </a:r>
            <a:r>
              <a:rPr lang="it-IT" altLang="it-I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RMN</a:t>
            </a:r>
            <a:endParaRPr lang="it-IT" altLang="it-IT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759520" y="2386986"/>
            <a:ext cx="8640960" cy="5599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788" tIns="56894" rIns="113788" bIns="56894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La RM è in grado di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stadiare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in maniera completa il carcinoma dell’endometrio, consentendo di valutare il grado di infiltrazione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miometriale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con una sensibilità dell’87%, l’infiltrazione dello stroma della cervice con una sensibilità dell’80% e delle pareti della vagina. 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La RM è in grado di valutare l’infiltrazione del tessuto adiposo dei parametri e valutare la presenza di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linfoadenomegalie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pelviche o lombo-aortiche in una sola metodica. 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Considerando tutti i fattori (miometrio, cervice, parametri e linfonodi) necessari per la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stadiazione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, la RM presenta un’accuratezza del 76% rispetto alla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stadiazione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anatomo-patologica</a:t>
            </a:r>
          </a:p>
          <a:p>
            <a:pPr marL="0" indent="0" eaLnBrk="1" hangingPunct="1">
              <a:spcBef>
                <a:spcPct val="20000"/>
              </a:spcBef>
              <a:buSzPct val="120000"/>
            </a:pPr>
            <a:endParaRPr lang="en-US" sz="2200" dirty="0">
              <a:solidFill>
                <a:srgbClr val="000000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71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DIAGNOSI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6520159" cy="933813"/>
          </a:xfrm>
          <a:prstGeom prst="rect">
            <a:avLst/>
          </a:prstGeom>
          <a:solidFill>
            <a:schemeClr val="bg2">
              <a:lumMod val="50000"/>
              <a:alpha val="61000"/>
            </a:schemeClr>
          </a:solidFill>
          <a:ln>
            <a:noFill/>
          </a:ln>
          <a:extLst/>
        </p:spPr>
        <p:txBody>
          <a:bodyPr lIns="101599" tIns="50799" rIns="101599" bIns="50799" anchor="b"/>
          <a:lstStyle/>
          <a:p>
            <a:pPr marL="266700" algn="l"/>
            <a:r>
              <a:rPr lang="it-IT" altLang="it-IT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DIAGNOSTICA PER IMMAGINI: </a:t>
            </a:r>
            <a:r>
              <a:rPr lang="it-IT" altLang="it-IT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RMN</a:t>
            </a:r>
            <a:endParaRPr lang="it-IT" altLang="it-IT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910" r="14473" b="11592"/>
          <a:stretch/>
        </p:blipFill>
        <p:spPr bwMode="auto">
          <a:xfrm>
            <a:off x="384965" y="3250719"/>
            <a:ext cx="3048000" cy="266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396"/>
          <a:stretch/>
        </p:blipFill>
        <p:spPr bwMode="auto">
          <a:xfrm>
            <a:off x="3641202" y="3250718"/>
            <a:ext cx="2851647" cy="2787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>
            <a:spLocks/>
          </p:cNvSpPr>
          <p:nvPr/>
        </p:nvSpPr>
        <p:spPr bwMode="auto">
          <a:xfrm>
            <a:off x="500814" y="6089575"/>
            <a:ext cx="1269578" cy="338554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I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Stadio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 MRI</a:t>
            </a:r>
          </a:p>
        </p:txBody>
      </p:sp>
      <p:sp>
        <p:nvSpPr>
          <p:cNvPr id="9" name="Rectangle 5"/>
          <p:cNvSpPr>
            <a:spLocks/>
          </p:cNvSpPr>
          <p:nvPr/>
        </p:nvSpPr>
        <p:spPr bwMode="auto">
          <a:xfrm>
            <a:off x="4412835" y="6084267"/>
            <a:ext cx="1333698" cy="338554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II </a:t>
            </a:r>
            <a:r>
              <a:rPr lang="en-US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Stadio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 MRI</a:t>
            </a:r>
          </a:p>
        </p:txBody>
      </p:sp>
      <p:pic>
        <p:nvPicPr>
          <p:cNvPr id="10" name="Picture 1" descr="imgr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7217" y="3250719"/>
            <a:ext cx="2995277" cy="266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9354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DIAGNOSI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6520159" cy="933813"/>
          </a:xfrm>
          <a:prstGeom prst="rect">
            <a:avLst/>
          </a:prstGeom>
          <a:solidFill>
            <a:schemeClr val="bg2">
              <a:lumMod val="50000"/>
              <a:alpha val="61000"/>
            </a:schemeClr>
          </a:solidFill>
          <a:ln>
            <a:noFill/>
          </a:ln>
          <a:extLst/>
        </p:spPr>
        <p:txBody>
          <a:bodyPr lIns="101599" tIns="50799" rIns="101599" bIns="50799" anchor="b"/>
          <a:lstStyle/>
          <a:p>
            <a:pPr marL="266700" algn="l"/>
            <a:r>
              <a:rPr lang="it-IT" altLang="it-IT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DIAGNOSTICA PER IMMAGINI: </a:t>
            </a:r>
            <a:r>
              <a:rPr lang="it-IT" altLang="it-IT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TAC</a:t>
            </a:r>
            <a:endParaRPr lang="it-IT" altLang="it-IT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1" name="Picture 3" descr="img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8" y="3017912"/>
            <a:ext cx="9217024" cy="3387934"/>
          </a:xfrm>
          <a:prstGeom prst="rect">
            <a:avLst/>
          </a:prstGeom>
        </p:spPr>
      </p:pic>
      <p:sp>
        <p:nvSpPr>
          <p:cNvPr id="12" name="TextBox 4"/>
          <p:cNvSpPr txBox="1"/>
          <p:nvPr/>
        </p:nvSpPr>
        <p:spPr>
          <a:xfrm>
            <a:off x="3287499" y="6762328"/>
            <a:ext cx="37112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Metastasi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 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linfonodale</a:t>
            </a:r>
            <a:r>
              <a:rPr lang="en-US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para-</a:t>
            </a:r>
            <a:r>
              <a:rPr lang="en-US" sz="2200" dirty="0" err="1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aortica</a:t>
            </a:r>
            <a:endParaRPr lang="en-US" sz="2200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84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41" r="8416" b="8326"/>
          <a:stretch/>
        </p:blipFill>
        <p:spPr bwMode="auto">
          <a:xfrm>
            <a:off x="1149226" y="2945904"/>
            <a:ext cx="3714750" cy="362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DIAGNOSI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7024215" cy="933813"/>
          </a:xfrm>
          <a:prstGeom prst="rect">
            <a:avLst/>
          </a:prstGeom>
          <a:solidFill>
            <a:srgbClr val="98A422">
              <a:alpha val="60784"/>
            </a:srgbClr>
          </a:solidFill>
          <a:ln>
            <a:noFill/>
          </a:ln>
          <a:extLst/>
        </p:spPr>
        <p:txBody>
          <a:bodyPr lIns="101599" tIns="50799" rIns="101599" bIns="50799" anchor="ctr"/>
          <a:lstStyle/>
          <a:p>
            <a:pPr marL="266700" algn="l"/>
            <a:r>
              <a:rPr lang="it-IT" alt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ESAME MACROSCOPICO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5163" y="2945904"/>
            <a:ext cx="4435475" cy="3911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/>
          </p:cNvSpPr>
          <p:nvPr/>
        </p:nvSpPr>
        <p:spPr bwMode="auto">
          <a:xfrm>
            <a:off x="2846300" y="6850820"/>
            <a:ext cx="320601" cy="338554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M1</a:t>
            </a:r>
          </a:p>
        </p:txBody>
      </p:sp>
      <p:sp>
        <p:nvSpPr>
          <p:cNvPr id="11" name="Rectangle 5"/>
          <p:cNvSpPr>
            <a:spLocks/>
          </p:cNvSpPr>
          <p:nvPr/>
        </p:nvSpPr>
        <p:spPr bwMode="auto">
          <a:xfrm>
            <a:off x="6863914" y="6850820"/>
            <a:ext cx="320601" cy="338554"/>
          </a:xfrm>
          <a:prstGeom prst="rect">
            <a:avLst/>
          </a:prstGeom>
          <a:noFill/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70000"/>
                  </a:srgb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ＭＳ Ｐゴシック" charset="0"/>
                <a:cs typeface="Cochin" charset="0"/>
              </a:rPr>
              <a:t>M2</a:t>
            </a:r>
          </a:p>
        </p:txBody>
      </p:sp>
    </p:spTree>
    <p:extLst>
      <p:ext uri="{BB962C8B-B14F-4D97-AF65-F5344CB8AC3E}">
        <p14:creationId xmlns:p14="http://schemas.microsoft.com/office/powerpoint/2010/main" xmlns="" val="326794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448522"/>
            <a:ext cx="964844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STADIAZIONE </a:t>
            </a:r>
            <a:r>
              <a:rPr lang="en-US" sz="5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CLINICA</a:t>
            </a:r>
            <a:endParaRPr lang="en-US" sz="54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7744296" cy="933813"/>
          </a:xfrm>
          <a:prstGeom prst="rect">
            <a:avLst/>
          </a:prstGeom>
          <a:solidFill>
            <a:schemeClr val="bg2">
              <a:lumMod val="50000"/>
              <a:alpha val="61000"/>
            </a:schemeClr>
          </a:solidFill>
          <a:ln>
            <a:noFill/>
          </a:ln>
          <a:extLst/>
        </p:spPr>
        <p:txBody>
          <a:bodyPr lIns="101599" tIns="50799" rIns="101599" bIns="50799" anchor="ctr"/>
          <a:lstStyle/>
          <a:p>
            <a:pPr marL="1162050" algn="l">
              <a:tabLst>
                <a:tab pos="895350" algn="l"/>
              </a:tabLst>
            </a:pPr>
            <a:r>
              <a:rPr lang="it-IT" altLang="it-I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1971</a:t>
            </a:r>
            <a:endParaRPr lang="it-IT" altLang="it-IT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xmlns="" val="2780488685"/>
              </p:ext>
            </p:extLst>
          </p:nvPr>
        </p:nvGraphicFramePr>
        <p:xfrm>
          <a:off x="508000" y="2585864"/>
          <a:ext cx="8466667" cy="4526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385500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STADIAZIONE </a:t>
            </a: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CHIRURGICA</a:t>
            </a:r>
            <a:endParaRPr lang="en-US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7744296" cy="933813"/>
          </a:xfrm>
          <a:prstGeom prst="rect">
            <a:avLst/>
          </a:prstGeom>
          <a:solidFill>
            <a:srgbClr val="98A422">
              <a:alpha val="61000"/>
            </a:srgbClr>
          </a:solidFill>
          <a:ln>
            <a:noFill/>
          </a:ln>
          <a:extLst/>
        </p:spPr>
        <p:txBody>
          <a:bodyPr lIns="101599" tIns="50799" rIns="101599" bIns="50799" anchor="ctr"/>
          <a:lstStyle/>
          <a:p>
            <a:pPr marL="1162050" algn="l">
              <a:tabLst>
                <a:tab pos="895350" algn="l"/>
              </a:tabLst>
            </a:pPr>
            <a:r>
              <a:rPr lang="it-IT" altLang="it-I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1988</a:t>
            </a:r>
            <a:endParaRPr lang="it-IT" altLang="it-IT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xmlns="" val="2299558356"/>
              </p:ext>
            </p:extLst>
          </p:nvPr>
        </p:nvGraphicFramePr>
        <p:xfrm>
          <a:off x="267791" y="2397103"/>
          <a:ext cx="9636117" cy="4869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27702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xmlns="" val="3197505314"/>
              </p:ext>
            </p:extLst>
          </p:nvPr>
        </p:nvGraphicFramePr>
        <p:xfrm>
          <a:off x="289372" y="425624"/>
          <a:ext cx="9577064" cy="692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tangolo 3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STADIAZIONE </a:t>
            </a: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CHIRURGICA</a:t>
            </a:r>
            <a:endParaRPr lang="en-US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986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1926861"/>
              </p:ext>
            </p:extLst>
          </p:nvPr>
        </p:nvGraphicFramePr>
        <p:xfrm>
          <a:off x="121709" y="122297"/>
          <a:ext cx="8838847" cy="7401279"/>
        </p:xfrm>
        <a:graphic>
          <a:graphicData uri="http://schemas.openxmlformats.org/drawingml/2006/table">
            <a:tbl>
              <a:tblPr/>
              <a:tblGrid>
                <a:gridCol w="989541"/>
                <a:gridCol w="7849306"/>
              </a:tblGrid>
              <a:tr h="1401704">
                <a:tc>
                  <a:txBody>
                    <a:bodyPr/>
                    <a:lstStyle/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 Stage I 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IA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IB</a:t>
                      </a:r>
                    </a:p>
                  </a:txBody>
                  <a:tcPr marL="27389" marR="27389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9F5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 Tumore confinato al corpo uterino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Nessuna invasione </a:t>
                      </a:r>
                      <a:r>
                        <a:rPr kumimoji="0" lang="it-IT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miometriale</a:t>
                      </a:r>
                      <a:r>
                        <a:rPr kumimoji="0" lang="it-IT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 o invasione &lt; alla metà dello spessore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Invasione ≥ alla metà dello spessore </a:t>
                      </a: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27389" marR="27389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9F5D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Stage II 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27389" marR="27389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9F5D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Tumore che invade lo stroma cervicale, ma non si estende oltre l’utero **</a:t>
                      </a:r>
                    </a:p>
                  </a:txBody>
                  <a:tcPr marL="27389" marR="27389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9F5D"/>
                    </a:solidFill>
                  </a:tcPr>
                </a:tc>
              </a:tr>
              <a:tr h="2784593">
                <a:tc>
                  <a:txBody>
                    <a:bodyPr/>
                    <a:lstStyle/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Stage III III A</a:t>
                      </a:r>
                      <a:endParaRPr kumimoji="0" lang="it-IT" sz="2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III B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III C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    III C1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    III C2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 </a:t>
                      </a:r>
                      <a:endParaRPr kumimoji="0" lang="it-IT" sz="2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27389" marR="27389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9F5D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Estensione locale e/o regionale del tumore</a:t>
                      </a: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Tumore che invade la sierosa del corpo uterino e/o gli annessi </a:t>
                      </a:r>
                      <a:r>
                        <a:rPr kumimoji="0" lang="it-IT" sz="2200" b="0" i="0" u="none" strike="noStrike" cap="none" normalizeH="0" baseline="300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#</a:t>
                      </a:r>
                      <a:endParaRPr kumimoji="0" lang="it-IT" sz="2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Coinvolgimento della vagina e/o del parametrio </a:t>
                      </a:r>
                      <a:r>
                        <a:rPr kumimoji="0" lang="it-IT" sz="2200" b="0" i="0" u="none" strike="noStrike" cap="none" normalizeH="0" baseline="300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#</a:t>
                      </a:r>
                      <a:endParaRPr kumimoji="0" lang="it-IT" sz="2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Metastasi ai linfonodi pelvici o paraortici </a:t>
                      </a:r>
                      <a:r>
                        <a:rPr kumimoji="0" lang="it-IT" sz="2200" b="0" i="0" u="none" strike="noStrike" cap="none" normalizeH="0" baseline="300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#</a:t>
                      </a:r>
                      <a:endParaRPr kumimoji="0" lang="it-IT" sz="2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metastasi ai linfonodi pelvici </a:t>
                      </a: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metastasi ai linfonodi paraortici con o senza coinvolgimento di quelli pelvici</a:t>
                      </a:r>
                    </a:p>
                  </a:txBody>
                  <a:tcPr marL="27389" marR="27389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9F5D"/>
                    </a:solidFill>
                  </a:tcPr>
                </a:tc>
              </a:tr>
              <a:tr h="2198982">
                <a:tc>
                  <a:txBody>
                    <a:bodyPr/>
                    <a:lstStyle/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Stage IV</a:t>
                      </a:r>
                      <a:endParaRPr kumimoji="0" lang="it-IT" sz="2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IV A</a:t>
                      </a:r>
                      <a:endParaRPr kumimoji="0" lang="it-IT" sz="2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IV B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 </a:t>
                      </a:r>
                      <a:endParaRPr kumimoji="0" lang="it-IT" sz="2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27389" marR="27389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9F5D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Tumore che coinvolge la vescica o la mucosa intestinale, e/o presenza di metastasi a distanza</a:t>
                      </a: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coinvolge la vescica o la mucosa intestinale</a:t>
                      </a: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</a:rPr>
                        <a:t>presenza di metastasi a distanza, comprese metastasi intra- addominali e/o coinvolgimento di linfonodi inguinali</a:t>
                      </a:r>
                    </a:p>
                  </a:txBody>
                  <a:tcPr marL="27389" marR="27389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9F5D"/>
                    </a:solidFill>
                  </a:tcPr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 rot="16200000">
            <a:off x="6037567" y="3580820"/>
            <a:ext cx="7401279" cy="484231"/>
          </a:xfrm>
          <a:prstGeom prst="rect">
            <a:avLst/>
          </a:prstGeom>
          <a:solidFill>
            <a:schemeClr val="accent1">
              <a:lumMod val="75000"/>
              <a:alpha val="73000"/>
            </a:schemeClr>
          </a:solidFill>
        </p:spPr>
        <p:txBody>
          <a:bodyPr lIns="113788" tIns="56894" rIns="113788" bIns="56894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ＭＳ Ｐゴシック" pitchFamily="-84" charset="-128"/>
                <a:cs typeface="+mn-cs"/>
              </a:rPr>
              <a:t>STADIAZIONE CHIRURGICA  FIGO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ＭＳ Ｐゴシック" pitchFamily="-84" charset="-128"/>
                <a:cs typeface="+mn-cs"/>
              </a:rPr>
              <a:t>2009</a:t>
            </a:r>
          </a:p>
        </p:txBody>
      </p:sp>
    </p:spTree>
    <p:extLst>
      <p:ext uri="{BB962C8B-B14F-4D97-AF65-F5344CB8AC3E}">
        <p14:creationId xmlns:p14="http://schemas.microsoft.com/office/powerpoint/2010/main" xmlns="" val="104931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448522"/>
            <a:ext cx="964844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5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TERAPIA</a:t>
            </a:r>
            <a:endParaRPr lang="en-US" sz="54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 trans="72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70" r="2541"/>
          <a:stretch>
            <a:fillRect/>
          </a:stretch>
        </p:blipFill>
        <p:spPr bwMode="auto">
          <a:xfrm>
            <a:off x="4432821" y="2297832"/>
            <a:ext cx="4751635" cy="458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2462" y="2323357"/>
            <a:ext cx="3418904" cy="456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7583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433134"/>
            <a:ext cx="9648445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AMERICAN CANCER SOCIETY FEMALE CANCERS: </a:t>
            </a: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     2000 STATISTICS</a:t>
            </a:r>
            <a:endParaRPr lang="en-US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0" y="5034136"/>
            <a:ext cx="10160000" cy="1512168"/>
          </a:xfrm>
          <a:prstGeom prst="rect">
            <a:avLst/>
          </a:prstGeom>
          <a:solidFill>
            <a:schemeClr val="accent4">
              <a:lumMod val="50000"/>
              <a:alpha val="45000"/>
            </a:schemeClr>
          </a:solidFill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/>
        </p:spPr>
        <p:txBody>
          <a:bodyPr lIns="0" tIns="0" rIns="40639" bIns="0" anchor="ctr"/>
          <a:lstStyle/>
          <a:p>
            <a:pPr marL="4111625" indent="-342900" algn="l">
              <a:lnSpc>
                <a:spcPct val="80000"/>
              </a:lnSpc>
              <a:spcBef>
                <a:spcPts val="713"/>
              </a:spcBef>
            </a:pPr>
            <a:r>
              <a:rPr lang="en-US" sz="3100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Times New Roman" charset="0"/>
                <a:sym typeface="Times New Roman" charset="0"/>
              </a:rPr>
              <a:t> </a:t>
            </a:r>
            <a:r>
              <a:rPr lang="en-US" sz="3100" b="1" dirty="0" smtClean="0">
                <a:solidFill>
                  <a:schemeClr val="bg1"/>
                </a:solidFill>
                <a:latin typeface="Times New Roman" charset="0"/>
                <a:ea typeface="ＭＳ Ｐゴシック" charset="0"/>
                <a:cs typeface="Times New Roman" charset="0"/>
                <a:sym typeface="Times New Roman" charset="0"/>
              </a:rPr>
              <a:t>  </a:t>
            </a:r>
            <a:r>
              <a:rPr lang="it-IT" sz="2200" dirty="0" smtClean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Nei </a:t>
            </a:r>
            <a:r>
              <a:rPr lang="it-IT" sz="22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paesi in via di sviluppo il K endometrio è raro </a:t>
            </a:r>
            <a:r>
              <a:rPr lang="it-IT" sz="2200" dirty="0" smtClean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sebbene la </a:t>
            </a:r>
            <a:r>
              <a:rPr lang="it-IT" sz="22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mortalità rimanga ancora molto alta</a:t>
            </a:r>
            <a:r>
              <a:rPr lang="en-US" sz="2200" dirty="0" smtClean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.</a:t>
            </a:r>
            <a:endParaRPr lang="en-US" sz="3100" b="1" dirty="0">
              <a:solidFill>
                <a:schemeClr val="bg1"/>
              </a:solidFill>
              <a:latin typeface="Times New Roman" charset="0"/>
              <a:ea typeface="ＭＳ Ｐゴシック" charset="0"/>
              <a:cs typeface="Times New Roman" charset="0"/>
              <a:sym typeface="Times New Roman" charset="0"/>
            </a:endParaRP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0" y="2297651"/>
            <a:ext cx="10160000" cy="1512168"/>
          </a:xfrm>
          <a:prstGeom prst="rect">
            <a:avLst/>
          </a:prstGeom>
          <a:solidFill>
            <a:schemeClr val="accent4">
              <a:lumMod val="50000"/>
              <a:alpha val="45000"/>
            </a:schemeClr>
          </a:solidFill>
          <a:ln>
            <a:noFill/>
          </a:ln>
          <a:effectLst>
            <a:outerShdw blurRad="12700" dist="50800" dir="13500000" algn="ctr" rotWithShape="0">
              <a:schemeClr val="bg2">
                <a:alpha val="74998"/>
              </a:schemeClr>
            </a:outerShdw>
          </a:effectLst>
          <a:extLst/>
        </p:spPr>
        <p:txBody>
          <a:bodyPr lIns="0" tIns="0" rIns="40639" bIns="0" anchor="ctr"/>
          <a:lstStyle/>
          <a:p>
            <a:pPr marL="4111625" indent="-342900" algn="l">
              <a:lnSpc>
                <a:spcPct val="80000"/>
              </a:lnSpc>
              <a:spcBef>
                <a:spcPts val="713"/>
              </a:spcBef>
            </a:pPr>
            <a:r>
              <a:rPr lang="en-US" sz="3100" b="1" dirty="0">
                <a:solidFill>
                  <a:schemeClr val="bg1"/>
                </a:solidFill>
                <a:latin typeface="Times New Roman" charset="0"/>
                <a:ea typeface="ＭＳ Ｐゴシック" charset="0"/>
                <a:cs typeface="Times New Roman" charset="0"/>
                <a:sym typeface="Times New Roman" charset="0"/>
              </a:rPr>
              <a:t>    </a:t>
            </a:r>
            <a:r>
              <a:rPr lang="en-US" sz="2200" dirty="0" err="1" smtClean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Aumento</a:t>
            </a:r>
            <a:r>
              <a:rPr lang="en-US" sz="2200" dirty="0" smtClean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dell’incidenza</a:t>
            </a:r>
            <a:r>
              <a:rPr lang="en-US" sz="2200" dirty="0" smtClean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nei</a:t>
            </a:r>
            <a:r>
              <a:rPr lang="en-US" sz="22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paesi</a:t>
            </a:r>
            <a:r>
              <a:rPr lang="en-US" sz="22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industrializzati</a:t>
            </a:r>
            <a:r>
              <a:rPr lang="en-US" sz="22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 dove </a:t>
            </a:r>
            <a:r>
              <a:rPr lang="en-US" sz="2200" dirty="0" err="1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rappresenta</a:t>
            </a:r>
            <a:r>
              <a:rPr lang="en-US" sz="22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il</a:t>
            </a:r>
            <a:r>
              <a:rPr lang="en-US" sz="22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 5-13 % di </a:t>
            </a:r>
            <a:r>
              <a:rPr lang="en-US" sz="2200" dirty="0" err="1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tutte</a:t>
            </a:r>
            <a:r>
              <a:rPr lang="en-US" sz="22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 le </a:t>
            </a:r>
            <a:r>
              <a:rPr lang="en-US" sz="2200" dirty="0" err="1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neoplasie</a:t>
            </a:r>
            <a:r>
              <a:rPr lang="en-US" sz="2200" dirty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femminili</a:t>
            </a:r>
            <a:r>
              <a:rPr lang="en-US" sz="2200" dirty="0" smtClean="0">
                <a:solidFill>
                  <a:schemeClr val="bg1"/>
                </a:solidFill>
                <a:latin typeface="Arial Narrow" panose="020B0606020202030204" pitchFamily="34" charset="0"/>
                <a:ea typeface="ＭＳ Ｐゴシック" charset="0"/>
                <a:cs typeface="Times New Roman" charset="0"/>
                <a:sym typeface="Times New Roman" charset="0"/>
              </a:rPr>
              <a:t>.</a:t>
            </a:r>
            <a:endParaRPr lang="en-US" sz="3100" b="1" dirty="0">
              <a:solidFill>
                <a:schemeClr val="bg1"/>
              </a:solidFill>
              <a:latin typeface="Times New Roman" charset="0"/>
              <a:ea typeface="ＭＳ Ｐゴシック" charset="0"/>
              <a:cs typeface="Times New Roman" charset="0"/>
              <a:sym typeface="Times New Roman" charset="0"/>
            </a:endParaRPr>
          </a:p>
        </p:txBody>
      </p:sp>
      <p:pic>
        <p:nvPicPr>
          <p:cNvPr id="1740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504" y="1937792"/>
            <a:ext cx="307340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831" y="4698814"/>
            <a:ext cx="3259138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3633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TERAPIA CHIRURGICA</a:t>
            </a: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xmlns="" val="388180868"/>
              </p:ext>
            </p:extLst>
          </p:nvPr>
        </p:nvGraphicFramePr>
        <p:xfrm>
          <a:off x="615504" y="1998963"/>
          <a:ext cx="8860778" cy="541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1" descr="imgres.jpeg"/>
          <p:cNvPicPr>
            <a:picLocks noChangeAspect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2180990" y="2194138"/>
            <a:ext cx="1643944" cy="2191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860256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TERAPIA CHIRURGICA</a:t>
            </a: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xmlns="" val="1939101955"/>
              </p:ext>
            </p:extLst>
          </p:nvPr>
        </p:nvGraphicFramePr>
        <p:xfrm>
          <a:off x="903536" y="1721768"/>
          <a:ext cx="8424936" cy="5728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854165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arrotondato 2"/>
          <p:cNvSpPr/>
          <p:nvPr/>
        </p:nvSpPr>
        <p:spPr>
          <a:xfrm>
            <a:off x="620889" y="484482"/>
            <a:ext cx="8203848" cy="6632222"/>
          </a:xfrm>
          <a:prstGeom prst="roundRect">
            <a:avLst>
              <a:gd name="adj" fmla="val 5996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788" tIns="56894" rIns="113788" bIns="56894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060098" y="4111037"/>
            <a:ext cx="7538861" cy="223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3788" tIns="56894" rIns="113788" bIns="56894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500" dirty="0">
                <a:solidFill>
                  <a:schemeClr val="bg1"/>
                </a:solidFill>
                <a:latin typeface="Arial Narrow" panose="020B0606020202030204" pitchFamily="34" charset="0"/>
              </a:rPr>
              <a:t>Il potenziale rischio di ricorrenza  nelle pazienti sottoposte a laparoscopia è stato ritenuto trascurabile rispetto alla laparotomia.</a:t>
            </a:r>
          </a:p>
          <a:p>
            <a:pPr>
              <a:spcBef>
                <a:spcPct val="50000"/>
              </a:spcBef>
            </a:pPr>
            <a:r>
              <a:rPr lang="it-IT" sz="2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Nè</a:t>
            </a:r>
            <a:r>
              <a:rPr lang="it-IT" sz="2500" dirty="0">
                <a:solidFill>
                  <a:schemeClr val="bg1"/>
                </a:solidFill>
                <a:latin typeface="Arial Narrow" panose="020B0606020202030204" pitchFamily="34" charset="0"/>
              </a:rPr>
              <a:t> gli </a:t>
            </a:r>
            <a:r>
              <a:rPr lang="it-IT" sz="2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istotipi</a:t>
            </a:r>
            <a:r>
              <a:rPr lang="it-IT" sz="2500" dirty="0">
                <a:solidFill>
                  <a:schemeClr val="bg1"/>
                </a:solidFill>
                <a:latin typeface="Arial Narrow" panose="020B0606020202030204" pitchFamily="34" charset="0"/>
              </a:rPr>
              <a:t> sfavorevoli </a:t>
            </a:r>
            <a:r>
              <a:rPr lang="it-IT" sz="2500" dirty="0" err="1">
                <a:solidFill>
                  <a:schemeClr val="bg1"/>
                </a:solidFill>
                <a:latin typeface="Arial Narrow" panose="020B0606020202030204" pitchFamily="34" charset="0"/>
              </a:rPr>
              <a:t>nè</a:t>
            </a:r>
            <a:r>
              <a:rPr lang="it-IT" sz="2500" dirty="0">
                <a:solidFill>
                  <a:schemeClr val="bg1"/>
                </a:solidFill>
                <a:latin typeface="Arial Narrow" panose="020B0606020202030204" pitchFamily="34" charset="0"/>
              </a:rPr>
              <a:t> le neoplasie G3 presentano un maggior tasso di recidiva dopo trattamento laparoscopico.</a:t>
            </a:r>
          </a:p>
        </p:txBody>
      </p:sp>
      <p:pic>
        <p:nvPicPr>
          <p:cNvPr id="38915" name="Picture 4" descr="Untitled-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34" y="484482"/>
            <a:ext cx="2051403" cy="117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0112" y="891353"/>
            <a:ext cx="5443361" cy="2794000"/>
          </a:xfrm>
          <a:prstGeom prst="rect">
            <a:avLst/>
          </a:prstGeom>
          <a:noFill/>
          <a:ln>
            <a:noFill/>
          </a:ln>
          <a:effectLst>
            <a:outerShdw blurRad="63500" dist="17961" dir="13500000" algn="ctr" rotWithShape="0">
              <a:srgbClr val="65634A">
                <a:alpha val="74998"/>
              </a:srgbClr>
            </a:outerShdw>
          </a:effectLst>
          <a:extLst/>
        </p:spPr>
      </p:pic>
      <p:sp>
        <p:nvSpPr>
          <p:cNvPr id="4" name="CasellaDiTesto 3"/>
          <p:cNvSpPr txBox="1"/>
          <p:nvPr/>
        </p:nvSpPr>
        <p:spPr>
          <a:xfrm>
            <a:off x="6321778" y="2869259"/>
            <a:ext cx="1397000" cy="545630"/>
          </a:xfrm>
          <a:prstGeom prst="rect">
            <a:avLst/>
          </a:prstGeom>
          <a:solidFill>
            <a:schemeClr val="accent5">
              <a:lumMod val="60000"/>
              <a:lumOff val="40000"/>
              <a:alpha val="61000"/>
            </a:schemeClr>
          </a:solidFill>
        </p:spPr>
        <p:txBody>
          <a:bodyPr lIns="113788" tIns="56894" rIns="113788" bIns="56894">
            <a:spAutoFit/>
          </a:bodyPr>
          <a:lstStyle/>
          <a:p>
            <a:pPr algn="ctr">
              <a:defRPr/>
            </a:pPr>
            <a:r>
              <a:rPr lang="it-IT" dirty="0">
                <a:latin typeface="Calibri" pitchFamily="34" charset="0"/>
                <a:ea typeface="ＭＳ Ｐゴシック" pitchFamily="-84" charset="-128"/>
                <a:cs typeface="+mn-cs"/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xmlns="" val="286195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TERAPIA ADIUVANTE</a:t>
            </a:r>
          </a:p>
        </p:txBody>
      </p: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xmlns="" val="2512978138"/>
              </p:ext>
            </p:extLst>
          </p:nvPr>
        </p:nvGraphicFramePr>
        <p:xfrm>
          <a:off x="543181" y="1937792"/>
          <a:ext cx="9073008" cy="5599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865539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TERAPIA ADIUVANTE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7744296" cy="933813"/>
          </a:xfrm>
          <a:prstGeom prst="rect">
            <a:avLst/>
          </a:prstGeom>
          <a:solidFill>
            <a:srgbClr val="98A422">
              <a:alpha val="61000"/>
            </a:srgbClr>
          </a:solidFill>
          <a:ln>
            <a:noFill/>
          </a:ln>
          <a:extLst/>
        </p:spPr>
        <p:txBody>
          <a:bodyPr lIns="101599" tIns="50799" rIns="101599" bIns="50799" anchor="ctr"/>
          <a:lstStyle/>
          <a:p>
            <a:pPr marL="1162050" algn="l">
              <a:tabLst>
                <a:tab pos="895350" algn="l"/>
              </a:tabLst>
            </a:pPr>
            <a:r>
              <a:rPr lang="it-IT" altLang="it-IT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RADIOTERAPIA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2006600" y="3378200"/>
            <a:ext cx="184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50032200"/>
              </p:ext>
            </p:extLst>
          </p:nvPr>
        </p:nvGraphicFramePr>
        <p:xfrm>
          <a:off x="399480" y="2570832"/>
          <a:ext cx="4303805" cy="2967360"/>
        </p:xfrm>
        <a:graphic>
          <a:graphicData uri="http://schemas.openxmlformats.org/presentationml/2006/ole">
            <p:oleObj spid="_x0000_s1025" name="Image" r:id="rId3" imgW="13012354" imgH="8971408" progId="">
              <p:embed/>
            </p:oleObj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82835067"/>
              </p:ext>
            </p:extLst>
          </p:nvPr>
        </p:nvGraphicFramePr>
        <p:xfrm>
          <a:off x="5224016" y="4026024"/>
          <a:ext cx="4558928" cy="3119192"/>
        </p:xfrm>
        <a:graphic>
          <a:graphicData uri="http://schemas.openxmlformats.org/presentationml/2006/ole">
            <p:oleObj spid="_x0000_s1026" name="Image" r:id="rId4" imgW="9776601" imgH="6689254" progId="">
              <p:embed/>
            </p:oleObj>
          </a:graphicData>
        </a:graphic>
      </p:graphicFrame>
      <p:sp>
        <p:nvSpPr>
          <p:cNvPr id="9" name="TextBox 3"/>
          <p:cNvSpPr txBox="1"/>
          <p:nvPr/>
        </p:nvSpPr>
        <p:spPr>
          <a:xfrm>
            <a:off x="8784044" y="3358356"/>
            <a:ext cx="797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IMRT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604560" y="5682208"/>
            <a:ext cx="1868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Tecnica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a Box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033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3333" y="334566"/>
            <a:ext cx="9312511" cy="1171549"/>
          </a:xfrm>
        </p:spPr>
        <p:txBody>
          <a:bodyPr/>
          <a:lstStyle/>
          <a:p>
            <a:r>
              <a:rPr lang="en-US" sz="2400" dirty="0" err="1" smtClean="0">
                <a:latin typeface="Century Gothic" panose="020B0502020202020204" pitchFamily="34" charset="0"/>
              </a:rPr>
              <a:t>Principali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  <a:r>
              <a:rPr lang="en-US" sz="2400" dirty="0" err="1" smtClean="0">
                <a:latin typeface="Century Gothic" panose="020B0502020202020204" pitchFamily="34" charset="0"/>
              </a:rPr>
              <a:t>studi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  <a:r>
              <a:rPr lang="en-US" sz="2400" dirty="0" err="1" smtClean="0">
                <a:latin typeface="Century Gothic" panose="020B0502020202020204" pitchFamily="34" charset="0"/>
              </a:rPr>
              <a:t>randomizzati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  <a:r>
              <a:rPr lang="en-US" sz="2400" dirty="0" err="1" smtClean="0">
                <a:latin typeface="Century Gothic" panose="020B0502020202020204" pitchFamily="34" charset="0"/>
              </a:rPr>
              <a:t>sulla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  <a:r>
              <a:rPr lang="en-US" sz="2400" dirty="0" err="1" smtClean="0">
                <a:latin typeface="Century Gothic" panose="020B0502020202020204" pitchFamily="34" charset="0"/>
              </a:rPr>
              <a:t>radioterapia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  <a:r>
              <a:rPr lang="en-US" sz="2400" dirty="0" err="1" smtClean="0">
                <a:latin typeface="Century Gothic" panose="020B0502020202020204" pitchFamily="34" charset="0"/>
              </a:rPr>
              <a:t>adiuvante</a:t>
            </a:r>
            <a:r>
              <a:rPr lang="en-US" sz="2400" dirty="0" smtClean="0">
                <a:latin typeface="Century Gothic" panose="020B0502020202020204" pitchFamily="34" charset="0"/>
              </a:rPr>
              <a:t> del carcinoma </a:t>
            </a:r>
            <a:r>
              <a:rPr lang="en-US" sz="2400" dirty="0" err="1" smtClean="0">
                <a:latin typeface="Century Gothic" panose="020B0502020202020204" pitchFamily="34" charset="0"/>
              </a:rPr>
              <a:t>endometriale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  <a:r>
              <a:rPr lang="en-US" sz="2400" dirty="0" err="1" smtClean="0">
                <a:latin typeface="Century Gothic" panose="020B0502020202020204" pitchFamily="34" charset="0"/>
              </a:rPr>
              <a:t>confinato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  <a:r>
              <a:rPr lang="en-US" sz="2400" dirty="0" err="1" smtClean="0">
                <a:latin typeface="Century Gothic" panose="020B0502020202020204" pitchFamily="34" charset="0"/>
              </a:rPr>
              <a:t>all’utero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pic>
        <p:nvPicPr>
          <p:cNvPr id="9" name="Picture 8" descr="gin0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7552" y="1937792"/>
            <a:ext cx="7776864" cy="536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104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464" y="1865784"/>
            <a:ext cx="5040560" cy="864096"/>
          </a:xfrm>
        </p:spPr>
        <p:txBody>
          <a:bodyPr>
            <a:normAutofit fontScale="70000" lnSpcReduction="20000"/>
          </a:bodyPr>
          <a:lstStyle/>
          <a:p>
            <a:pPr marL="50800" indent="0">
              <a:buNone/>
            </a:pPr>
            <a:r>
              <a:rPr lang="en-US" dirty="0"/>
              <a:t>Adjuvant radiotherapy for stage I endometrial </a:t>
            </a:r>
            <a:r>
              <a:rPr lang="en-US" dirty="0" smtClean="0"/>
              <a:t>cancer(</a:t>
            </a:r>
            <a:r>
              <a:rPr lang="en-US" dirty="0"/>
              <a:t>Review</a:t>
            </a:r>
            <a:r>
              <a:rPr lang="en-US" dirty="0" smtClean="0"/>
              <a:t>).2012</a:t>
            </a:r>
            <a:endParaRPr lang="en-US" dirty="0"/>
          </a:p>
          <a:p>
            <a:pPr marL="50800" indent="0">
              <a:buNone/>
            </a:pPr>
            <a:r>
              <a:rPr lang="en-US" dirty="0" smtClean="0"/>
              <a:t>Kong </a:t>
            </a:r>
            <a:r>
              <a:rPr lang="en-US" dirty="0"/>
              <a:t>A, Johnson N, Kitchener HC, </a:t>
            </a:r>
            <a:r>
              <a:rPr lang="en-US" dirty="0" err="1"/>
              <a:t>Lawrie</a:t>
            </a:r>
            <a:r>
              <a:rPr lang="en-US" dirty="0"/>
              <a:t> </a:t>
            </a:r>
            <a:r>
              <a:rPr lang="en-US" dirty="0" smtClean="0"/>
              <a:t>TA</a:t>
            </a:r>
          </a:p>
        </p:txBody>
      </p:sp>
      <p:pic>
        <p:nvPicPr>
          <p:cNvPr id="4" name="Picture 3" descr="cochranelog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2248" y="1865785"/>
            <a:ext cx="2631728" cy="30703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7472" y="2657872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 smtClean="0">
                <a:latin typeface="+mn-lt"/>
              </a:rPr>
              <a:t>- </a:t>
            </a:r>
            <a:r>
              <a:rPr lang="en-US" sz="2000" dirty="0" smtClean="0">
                <a:latin typeface="Arial Narrow" panose="020B0606020202030204" pitchFamily="34" charset="0"/>
              </a:rPr>
              <a:t>EBRT </a:t>
            </a:r>
            <a:r>
              <a:rPr lang="en-US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reduces the risk of </a:t>
            </a:r>
            <a:r>
              <a:rPr lang="en-US" sz="2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locoregional</a:t>
            </a:r>
            <a:r>
              <a:rPr lang="en-US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recurrence but has no significant impact on cancer-related deaths or overall survival.</a:t>
            </a:r>
            <a:r>
              <a:rPr lang="en-US" sz="2000" dirty="0">
                <a:latin typeface="Arial Narrow" panose="020B0606020202030204" pitchFamily="34" charset="0"/>
              </a:rPr>
              <a:t> It is associated with significant morbidity and a reduction in quality of life, and bladder and rectal function. EBRT may have an adverse effect on endometrial cancer survival when used to treat uncomplicated low-risk (IA/B grade 1/2) endometrial cancer.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9165" y="5178152"/>
            <a:ext cx="66430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latin typeface="Arial Narrow" panose="020B0606020202030204" pitchFamily="34" charset="0"/>
              </a:rPr>
              <a:t>- </a:t>
            </a:r>
            <a:r>
              <a:rPr lang="en-US" sz="2000" dirty="0" smtClean="0">
                <a:latin typeface="Arial Narrow" panose="020B0606020202030204" pitchFamily="34" charset="0"/>
              </a:rPr>
              <a:t>Non </a:t>
            </a:r>
            <a:r>
              <a:rPr lang="en-US" sz="2000" dirty="0" err="1" smtClean="0">
                <a:latin typeface="Arial Narrow" panose="020B0606020202030204" pitchFamily="34" charset="0"/>
              </a:rPr>
              <a:t>esiste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evidenza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che</a:t>
            </a:r>
            <a:r>
              <a:rPr lang="en-US" sz="2000" dirty="0" smtClean="0">
                <a:latin typeface="Arial Narrow" panose="020B0606020202030204" pitchFamily="34" charset="0"/>
              </a:rPr>
              <a:t> la CHT </a:t>
            </a:r>
            <a:r>
              <a:rPr lang="en-US" sz="2000" dirty="0" err="1" smtClean="0">
                <a:latin typeface="Arial Narrow" panose="020B0606020202030204" pitchFamily="34" charset="0"/>
              </a:rPr>
              <a:t>migliori</a:t>
            </a:r>
            <a:r>
              <a:rPr lang="en-US" sz="2000" dirty="0" smtClean="0">
                <a:latin typeface="Arial Narrow" panose="020B0606020202030204" pitchFamily="34" charset="0"/>
              </a:rPr>
              <a:t> OS o DFS </a:t>
            </a:r>
            <a:r>
              <a:rPr lang="en-US" sz="2000" dirty="0" err="1" smtClean="0">
                <a:latin typeface="Arial Narrow" panose="020B0606020202030204" pitchFamily="34" charset="0"/>
              </a:rPr>
              <a:t>nelle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neoplasie</a:t>
            </a:r>
            <a:r>
              <a:rPr lang="en-US" sz="2000" dirty="0" smtClean="0">
                <a:latin typeface="Arial Narrow" panose="020B0606020202030204" pitchFamily="34" charset="0"/>
              </a:rPr>
              <a:t> a basso </a:t>
            </a:r>
            <a:r>
              <a:rPr lang="en-US" sz="2000" dirty="0" err="1" smtClean="0">
                <a:latin typeface="Arial Narrow" panose="020B0606020202030204" pitchFamily="34" charset="0"/>
              </a:rPr>
              <a:t>rischio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464" y="5898232"/>
            <a:ext cx="9001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 smtClean="0">
                <a:latin typeface="Arial Narrow" panose="020B0606020202030204" pitchFamily="34" charset="0"/>
              </a:rPr>
              <a:t>I </a:t>
            </a:r>
            <a:r>
              <a:rPr lang="en-US" sz="2000" dirty="0" err="1" smtClean="0">
                <a:latin typeface="Arial Narrow" panose="020B0606020202030204" pitchFamily="34" charset="0"/>
              </a:rPr>
              <a:t>Risultati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derivanti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dagli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studi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randomizzati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prospettici</a:t>
            </a:r>
            <a:r>
              <a:rPr lang="en-US" sz="2000" dirty="0" smtClean="0">
                <a:latin typeface="Arial Narrow" panose="020B0606020202030204" pitchFamily="34" charset="0"/>
              </a:rPr>
              <a:t> PORTEC</a:t>
            </a:r>
            <a:r>
              <a:rPr lang="en-US" sz="2000" dirty="0">
                <a:latin typeface="Arial Narrow" panose="020B0606020202030204" pitchFamily="34" charset="0"/>
              </a:rPr>
              <a:t>-1 (Postoperative Radiation Therapy in Endometrial Carcinoma), </a:t>
            </a:r>
            <a:r>
              <a:rPr lang="en-US" sz="2000" dirty="0" smtClean="0">
                <a:latin typeface="Arial Narrow" panose="020B0606020202030204" pitchFamily="34" charset="0"/>
              </a:rPr>
              <a:t>GOG</a:t>
            </a:r>
            <a:r>
              <a:rPr lang="en-US" sz="2000" dirty="0">
                <a:latin typeface="Arial Narrow" panose="020B0606020202030204" pitchFamily="34" charset="0"/>
              </a:rPr>
              <a:t>-99 (Gynecologic Oncology Group) </a:t>
            </a:r>
            <a:r>
              <a:rPr lang="en-US" sz="2000" dirty="0" smtClean="0">
                <a:latin typeface="Arial Narrow" panose="020B0606020202030204" pitchFamily="34" charset="0"/>
              </a:rPr>
              <a:t>e ASTEC</a:t>
            </a:r>
            <a:r>
              <a:rPr lang="en-US" sz="2000" dirty="0">
                <a:latin typeface="Arial Narrow" panose="020B0606020202030204" pitchFamily="34" charset="0"/>
              </a:rPr>
              <a:t>/EN.5 </a:t>
            </a:r>
            <a:r>
              <a:rPr lang="en-US" sz="2000" dirty="0" err="1" smtClean="0">
                <a:latin typeface="Arial Narrow" panose="020B0606020202030204" pitchFamily="34" charset="0"/>
              </a:rPr>
              <a:t>confermano</a:t>
            </a:r>
            <a:r>
              <a:rPr lang="en-US" sz="2000" dirty="0" smtClean="0">
                <a:latin typeface="Arial Narrow" panose="020B0606020202030204" pitchFamily="34" charset="0"/>
              </a:rPr>
              <a:t> solo </a:t>
            </a:r>
            <a:r>
              <a:rPr lang="en-US" sz="2000" dirty="0" err="1" smtClean="0">
                <a:latin typeface="Arial Narrow" panose="020B0606020202030204" pitchFamily="34" charset="0"/>
              </a:rPr>
              <a:t>una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diminuzione</a:t>
            </a:r>
            <a:r>
              <a:rPr lang="en-US" sz="2000" dirty="0" smtClean="0">
                <a:latin typeface="Arial Narrow" panose="020B0606020202030204" pitchFamily="34" charset="0"/>
              </a:rPr>
              <a:t> di </a:t>
            </a:r>
            <a:r>
              <a:rPr lang="en-US" sz="2000" dirty="0" err="1" smtClean="0">
                <a:latin typeface="Arial Narrow" panose="020B0606020202030204" pitchFamily="34" charset="0"/>
              </a:rPr>
              <a:t>recidive</a:t>
            </a:r>
            <a:r>
              <a:rPr lang="en-US" sz="2000" dirty="0" smtClean="0">
                <a:latin typeface="Arial Narrow" panose="020B0606020202030204" pitchFamily="34" charset="0"/>
              </a:rPr>
              <a:t> loco </a:t>
            </a:r>
            <a:r>
              <a:rPr lang="en-US" sz="2000" dirty="0" err="1" smtClean="0">
                <a:latin typeface="Arial Narrow" panose="020B0606020202030204" pitchFamily="34" charset="0"/>
              </a:rPr>
              <a:t>regionali</a:t>
            </a:r>
            <a:r>
              <a:rPr lang="en-US" sz="2000" dirty="0" smtClean="0">
                <a:latin typeface="Arial Narrow" panose="020B0606020202030204" pitchFamily="34" charset="0"/>
              </a:rPr>
              <a:t> ma </a:t>
            </a:r>
            <a:r>
              <a:rPr lang="en-US" sz="2000" dirty="0" err="1" smtClean="0">
                <a:latin typeface="Arial Narrow" panose="020B0606020202030204" pitchFamily="34" charset="0"/>
              </a:rPr>
              <a:t>nessun</a:t>
            </a:r>
            <a:r>
              <a:rPr lang="en-US" sz="2000" dirty="0" smtClean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miglioramento</a:t>
            </a:r>
            <a:r>
              <a:rPr lang="en-US" sz="2000" dirty="0" smtClean="0">
                <a:latin typeface="Arial Narrow" panose="020B0606020202030204" pitchFamily="34" charset="0"/>
              </a:rPr>
              <a:t> in termini di </a:t>
            </a:r>
            <a:r>
              <a:rPr lang="en-US" sz="2000" dirty="0" err="1" smtClean="0">
                <a:latin typeface="Arial Narrow" panose="020B0606020202030204" pitchFamily="34" charset="0"/>
              </a:rPr>
              <a:t>sopravvivenza</a:t>
            </a:r>
            <a:r>
              <a:rPr lang="en-US" sz="2000" dirty="0" smtClean="0">
                <a:latin typeface="Arial Narrow" panose="020B0606020202030204" pitchFamily="34" charset="0"/>
              </a:rPr>
              <a:t>.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345480" y="334195"/>
            <a:ext cx="9312511" cy="1171549"/>
          </a:xfrm>
          <a:prstGeom prst="rect">
            <a:avLst/>
          </a:prstGeom>
        </p:spPr>
        <p:txBody>
          <a:bodyPr vert="horz" lIns="101599" tIns="50799" rIns="101599" bIns="50799" rtlCol="0" anchor="ctr">
            <a:noAutofit/>
          </a:bodyPr>
          <a:lstStyle>
            <a:lvl1pPr algn="ctr" defTabSz="1015990" rtl="0" eaLnBrk="1" latinLnBrk="0" hangingPunct="1">
              <a:spcBef>
                <a:spcPct val="0"/>
              </a:spcBef>
              <a:buNone/>
              <a:defRPr sz="3600" kern="1200" cap="all" spc="222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dirty="0" smtClean="0">
                <a:latin typeface="Century Gothic" panose="020B0502020202020204" pitchFamily="34" charset="0"/>
              </a:rPr>
              <a:t>TERAPIA ADIUVANTE BASSO RISCHIO</a:t>
            </a: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720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xmlns="" val="3308078153"/>
              </p:ext>
            </p:extLst>
          </p:nvPr>
        </p:nvGraphicFramePr>
        <p:xfrm>
          <a:off x="543496" y="2009800"/>
          <a:ext cx="907300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2"/>
          <p:cNvSpPr txBox="1">
            <a:spLocks/>
          </p:cNvSpPr>
          <p:nvPr/>
        </p:nvSpPr>
        <p:spPr>
          <a:xfrm>
            <a:off x="345480" y="334195"/>
            <a:ext cx="9312511" cy="1171549"/>
          </a:xfrm>
          <a:prstGeom prst="rect">
            <a:avLst/>
          </a:prstGeom>
        </p:spPr>
        <p:txBody>
          <a:bodyPr vert="horz" lIns="101599" tIns="50799" rIns="101599" bIns="50799" rtlCol="0" anchor="ctr">
            <a:noAutofit/>
          </a:bodyPr>
          <a:lstStyle>
            <a:lvl1pPr algn="ctr" defTabSz="1015990" rtl="0" eaLnBrk="1" latinLnBrk="0" hangingPunct="1">
              <a:spcBef>
                <a:spcPct val="0"/>
              </a:spcBef>
              <a:buNone/>
              <a:defRPr sz="3600" kern="1200" cap="all" spc="222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dirty="0" smtClean="0">
                <a:latin typeface="Century Gothic" panose="020B0502020202020204" pitchFamily="34" charset="0"/>
              </a:rPr>
              <a:t>TERAPIA ADIUVANTE ALTO RISCHIO</a:t>
            </a: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756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DIAGNOSI</a:t>
            </a: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1387241"/>
            <a:ext cx="6520159" cy="933813"/>
          </a:xfrm>
          <a:prstGeom prst="rect">
            <a:avLst/>
          </a:prstGeom>
          <a:solidFill>
            <a:schemeClr val="bg2">
              <a:lumMod val="50000"/>
              <a:alpha val="61000"/>
            </a:schemeClr>
          </a:solidFill>
          <a:ln>
            <a:noFill/>
          </a:ln>
          <a:extLst/>
        </p:spPr>
        <p:txBody>
          <a:bodyPr lIns="101599" tIns="50799" rIns="101599" bIns="50799" anchor="b"/>
          <a:lstStyle/>
          <a:p>
            <a:pPr marL="266700" algn="l"/>
            <a:r>
              <a:rPr lang="it-IT" alt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elevato rischio  - diffusione </a:t>
            </a:r>
            <a:r>
              <a:rPr lang="it-IT" alt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extrapelvica</a:t>
            </a:r>
            <a:r>
              <a:rPr lang="it-IT" alt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it-IT" alt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marL="266700" algn="l"/>
            <a:r>
              <a:rPr lang="it-IT" alt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sym typeface="Wingdings" panose="05000000000000000000" pitchFamily="2" charset="2"/>
              </a:rPr>
              <a:t> </a:t>
            </a:r>
            <a:r>
              <a:rPr lang="it-IT" alt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terapia </a:t>
            </a:r>
            <a:r>
              <a:rPr lang="it-IT" alt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adiuvante integrata</a:t>
            </a:r>
            <a:endParaRPr lang="it-IT" altLang="it-IT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759520" y="2729880"/>
            <a:ext cx="8640960" cy="458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788" tIns="56894" rIns="113788" bIns="56894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NSGO-EC-9501/EORTC-55991 e MANGO ILIADE-III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534 pazienti 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la stima del rischio di recidiva o di morte si è confermato essere ridotta dal trattamento in modalità combinata (p=0,009). </a:t>
            </a:r>
            <a:endPara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cs typeface="Times New Roman" charset="0"/>
            </a:endParaRP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Nessuno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studio ha mostrato differenze significative nella sopravvivenza globale. 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La sopravvivenza cancro-specifica (CSS) è risultata significativamente migliorata dal trattamento combinato (p=0,01)</a:t>
            </a:r>
          </a:p>
          <a:p>
            <a:pPr marL="0" indent="0" eaLnBrk="1" hangingPunct="1">
              <a:spcBef>
                <a:spcPct val="20000"/>
              </a:spcBef>
              <a:buSzPct val="120000"/>
            </a:pPr>
            <a:endParaRPr lang="en-US" sz="2200" dirty="0">
              <a:solidFill>
                <a:srgbClr val="000000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3790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433134"/>
            <a:ext cx="9648445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it-IT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PROSPETTIVE FUTURE: TERAPIE A BERSAGLIO MOLECOLARE </a:t>
            </a:r>
            <a:endParaRPr lang="en-US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759520" y="2081808"/>
            <a:ext cx="9001000" cy="5599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788" tIns="56894" rIns="113788" bIns="56894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indent="36195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Indicazione allo sviluppo di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mTOR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inibitori in combinazione nel carcinoma dell’endometrio è suggerito dai risultati clinici dell’attività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antitumorale limitata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dell’agente singolo  e dalla presenza di numerose interazioni reciproche fra i sistemi di trasmissione di segnale a valle di PI3K e PTEN, che presentano un’elevata frequenza di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disregolazioni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. </a:t>
            </a:r>
          </a:p>
          <a:p>
            <a:pPr marL="342900" indent="-3429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I dati più promettenti si riferiscono alla </a:t>
            </a:r>
            <a:endPara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cs typeface="Times New Roman" charset="0"/>
            </a:endParaRPr>
          </a:p>
          <a:p>
            <a:pPr marL="0" indent="0" algn="l" eaLnBrk="1" hangingPunct="1">
              <a:lnSpc>
                <a:spcPct val="150000"/>
              </a:lnSpc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Combinazione di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un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mTOR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-inibitore (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Everolimus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) </a:t>
            </a:r>
            <a:endPara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cs typeface="Times New Roman" charset="0"/>
            </a:endParaRPr>
          </a:p>
          <a:p>
            <a:pPr marL="0" indent="0" algn="l" eaLnBrk="1" hangingPunct="1">
              <a:lnSpc>
                <a:spcPct val="150000"/>
              </a:lnSpc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di un inibitore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dell’</a:t>
            </a:r>
            <a:r>
              <a:rPr lang="it-IT" sz="2200" dirty="0" err="1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aromatasi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(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Letrozolo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). E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’ in </a:t>
            </a:r>
            <a:endPara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cs typeface="Times New Roman" charset="0"/>
            </a:endParaRPr>
          </a:p>
          <a:p>
            <a:pPr marL="0" indent="0" algn="l" eaLnBrk="1" hangingPunct="1">
              <a:lnSpc>
                <a:spcPct val="150000"/>
              </a:lnSpc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corso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uno studio di </a:t>
            </a: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fase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II in paziente con K </a:t>
            </a:r>
            <a:endParaRPr lang="it-IT" sz="2200" dirty="0" smtClean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cs typeface="Times New Roman" charset="0"/>
            </a:endParaRPr>
          </a:p>
          <a:p>
            <a:pPr marL="0" indent="0" algn="l" eaLnBrk="1" hangingPunct="1">
              <a:lnSpc>
                <a:spcPct val="150000"/>
              </a:lnSpc>
            </a:pPr>
            <a:r>
              <a:rPr lang="it-IT" sz="2200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endometrio 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già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chemiotrattate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. </a:t>
            </a:r>
          </a:p>
          <a:p>
            <a:pPr marL="0" indent="0" eaLnBrk="1" hangingPunct="1">
              <a:spcBef>
                <a:spcPct val="20000"/>
              </a:spcBef>
              <a:buSzPct val="120000"/>
            </a:pPr>
            <a:endParaRPr lang="en-US" sz="2200" dirty="0">
              <a:solidFill>
                <a:srgbClr val="000000"/>
              </a:solidFill>
              <a:latin typeface="Century Gothic" charset="0"/>
            </a:endParaRPr>
          </a:p>
        </p:txBody>
      </p:sp>
      <p:pic>
        <p:nvPicPr>
          <p:cNvPr id="12" name="Picture 3" descr="gin0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0120" y="4170040"/>
            <a:ext cx="3600400" cy="313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9562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0160" y="2081627"/>
            <a:ext cx="2376579" cy="5040560"/>
          </a:xfrm>
          <a:prstGeom prst="round1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43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26411396"/>
              </p:ext>
            </p:extLst>
          </p:nvPr>
        </p:nvGraphicFramePr>
        <p:xfrm>
          <a:off x="1217441" y="2105690"/>
          <a:ext cx="4824536" cy="5013176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412268"/>
                <a:gridCol w="2412268"/>
              </a:tblGrid>
              <a:tr h="970312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sym typeface="Times New Roman" charset="0"/>
                        </a:rPr>
                        <a:t>Country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ea typeface="ヒラギノ明朝 ProN W3" charset="0"/>
                        <a:cs typeface="Times New Roman" charset="0"/>
                        <a:sym typeface="Times New Roman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sym typeface="Times New Roman" charset="0"/>
                        </a:rPr>
                        <a:t>Risk (%)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ea typeface="ヒラギノ明朝 ProN W3" charset="0"/>
                        <a:cs typeface="Times New Roman" charset="0"/>
                        <a:sym typeface="Times New Roman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  <a:tr h="1344163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 Narrow" panose="020B0606020202030204" pitchFamily="34" charset="0"/>
                          <a:sym typeface="Times New Roman" charset="0"/>
                        </a:rPr>
                        <a:t>U.S. White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Times New Roman" charset="0"/>
                        <a:sym typeface="Times New Roman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 Narrow" panose="020B0606020202030204" pitchFamily="34" charset="0"/>
                          <a:sym typeface="Times New Roman" charset="0"/>
                        </a:rPr>
                        <a:t>3.05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Times New Roman" charset="0"/>
                        <a:sym typeface="Times New Roman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</a:tr>
              <a:tr h="1341908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Arial Narrow" panose="020B0606020202030204" pitchFamily="34" charset="0"/>
                          <a:sym typeface="Times New Roman" charset="0"/>
                        </a:rPr>
                        <a:t>U.S. Black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Times New Roman" charset="0"/>
                        <a:sym typeface="Times New Roman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 Narrow" panose="020B0606020202030204" pitchFamily="34" charset="0"/>
                          <a:sym typeface="Times New Roman" charset="0"/>
                        </a:rPr>
                        <a:t>1.34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Times New Roman" charset="0"/>
                        <a:sym typeface="Times New Roman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</a:tr>
              <a:tr h="1356793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 Narrow" panose="020B0606020202030204" pitchFamily="34" charset="0"/>
                          <a:sym typeface="Times New Roman" charset="0"/>
                        </a:rPr>
                        <a:t>South East Asia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Times New Roman" charset="0"/>
                        <a:sym typeface="Times New Roman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 Narrow" panose="020B0606020202030204" pitchFamily="34" charset="0"/>
                          <a:sym typeface="Times New Roman" charset="0"/>
                        </a:rPr>
                        <a:t>0.2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ヒラギノ明朝 ProN W3" charset="0"/>
                        <a:cs typeface="Times New Roman" charset="0"/>
                        <a:sym typeface="Times New Roman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7" name="Rettangolo 6"/>
          <p:cNvSpPr/>
          <p:nvPr/>
        </p:nvSpPr>
        <p:spPr>
          <a:xfrm>
            <a:off x="255463" y="433134"/>
            <a:ext cx="9648445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AMERICAN CANCER SOCIETY FEMALE CANCERS: </a:t>
            </a: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     2000 STATISTICS</a:t>
            </a:r>
            <a:endParaRPr lang="en-US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3954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9480" y="209600"/>
            <a:ext cx="9312511" cy="1171549"/>
          </a:xfrm>
        </p:spPr>
        <p:txBody>
          <a:bodyPr/>
          <a:lstStyle/>
          <a:p>
            <a:r>
              <a:rPr lang="en-US" dirty="0" smtClean="0"/>
              <a:t>GRAZIE PER L’ATTENZIONE</a:t>
            </a:r>
            <a:endParaRPr lang="en-US" dirty="0"/>
          </a:p>
        </p:txBody>
      </p:sp>
      <p:pic>
        <p:nvPicPr>
          <p:cNvPr id="6" name="Picture 5" descr="come_abbiamo_fat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7552" y="1793776"/>
            <a:ext cx="8098982" cy="541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845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433134"/>
            <a:ext cx="9648445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AMERICAN CANCER SOCIETY FEMALE CANCERS: </a:t>
            </a: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     2000 STATISTICS</a:t>
            </a:r>
            <a:endParaRPr lang="en-US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ＭＳ Ｐゴシック" pitchFamily="-84" charset="-128"/>
            </a:endParaRP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xmlns="" val="1570350231"/>
              </p:ext>
            </p:extLst>
          </p:nvPr>
        </p:nvGraphicFramePr>
        <p:xfrm>
          <a:off x="255463" y="2081808"/>
          <a:ext cx="7246977" cy="2037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11271877"/>
              </p:ext>
            </p:extLst>
          </p:nvPr>
        </p:nvGraphicFramePr>
        <p:xfrm>
          <a:off x="280385" y="3432321"/>
          <a:ext cx="9623523" cy="4170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460185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NEOPLASIE UTERINE: CLASSIFICAZIONE ISTOLOGICA</a:t>
            </a: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xmlns="" val="2776292630"/>
              </p:ext>
            </p:extLst>
          </p:nvPr>
        </p:nvGraphicFramePr>
        <p:xfrm>
          <a:off x="28001" y="1793776"/>
          <a:ext cx="5844087" cy="5583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xmlns="" val="3438841986"/>
              </p:ext>
            </p:extLst>
          </p:nvPr>
        </p:nvGraphicFramePr>
        <p:xfrm>
          <a:off x="5995716" y="1793776"/>
          <a:ext cx="3884938" cy="5583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Parentesi graffa aperta 10"/>
          <p:cNvSpPr>
            <a:spLocks/>
          </p:cNvSpPr>
          <p:nvPr/>
        </p:nvSpPr>
        <p:spPr bwMode="auto">
          <a:xfrm>
            <a:off x="5695337" y="1793776"/>
            <a:ext cx="395111" cy="5583985"/>
          </a:xfrm>
          <a:prstGeom prst="leftBrace">
            <a:avLst>
              <a:gd name="adj1" fmla="val 46789"/>
              <a:gd name="adj2" fmla="val 22606"/>
            </a:avLst>
          </a:prstGeom>
          <a:noFill/>
          <a:ln w="50800">
            <a:solidFill>
              <a:srgbClr val="48544F"/>
            </a:solidFill>
            <a:round/>
            <a:headEnd/>
            <a:tailEnd/>
          </a:ln>
          <a:effectLst>
            <a:outerShdw blurRad="63500" dist="38100" algn="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113788" tIns="56894" rIns="113788" bIns="56894" anchor="ctr"/>
          <a:lstStyle/>
          <a:p>
            <a:pPr algn="ctr">
              <a:defRPr/>
            </a:pPr>
            <a:endParaRPr lang="it-IT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564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55463" y="648577"/>
            <a:ext cx="964844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ＭＳ Ｐゴシック" pitchFamily="-84" charset="-128"/>
              </a:rPr>
              <a:t>EPIDEMIOLOGIA TIPO I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759520" y="2538553"/>
            <a:ext cx="6480720" cy="458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788" tIns="56894" rIns="113788" bIns="56894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Età mediana alla diagnosi 61 anni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Raro prima dei 40 anni: 3-5% 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Meno del 10% dei casi in premenopausa.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Tipico della </a:t>
            </a:r>
            <a:r>
              <a:rPr lang="it-IT" sz="2200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postmenopausa</a:t>
            </a: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 con un picco di incidenza tra i 60-64 anni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Buona prognosi negli stadi iniziali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Estrogeno correlato</a:t>
            </a:r>
          </a:p>
          <a:p>
            <a:pPr algn="l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it-IT" sz="22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Times New Roman" charset="0"/>
              </a:rPr>
              <a:t>Associazione mutazione PTEN</a:t>
            </a:r>
          </a:p>
          <a:p>
            <a:pPr eaLnBrk="1" hangingPunct="1">
              <a:spcBef>
                <a:spcPct val="20000"/>
              </a:spcBef>
              <a:buSzPct val="120000"/>
            </a:pPr>
            <a:endParaRPr lang="en-US" sz="2200" dirty="0">
              <a:solidFill>
                <a:srgbClr val="000000"/>
              </a:solidFill>
              <a:latin typeface="Century Gothic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0240" y="2324700"/>
            <a:ext cx="2266950" cy="200977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0240" y="5001344"/>
            <a:ext cx="22669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560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arrotondato 8"/>
          <p:cNvSpPr/>
          <p:nvPr/>
        </p:nvSpPr>
        <p:spPr>
          <a:xfrm>
            <a:off x="6448152" y="1026476"/>
            <a:ext cx="3312368" cy="568863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788" tIns="56894" rIns="113788" bIns="56894" anchor="ctr"/>
          <a:lstStyle/>
          <a:p>
            <a:pPr algn="ctr">
              <a:defRPr/>
            </a:pPr>
            <a:endParaRPr lang="it-IT"/>
          </a:p>
        </p:txBody>
      </p:sp>
      <p:graphicFrame>
        <p:nvGraphicFramePr>
          <p:cNvPr id="3" name="Group 1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1746131"/>
              </p:ext>
            </p:extLst>
          </p:nvPr>
        </p:nvGraphicFramePr>
        <p:xfrm>
          <a:off x="1167143" y="282422"/>
          <a:ext cx="5112568" cy="7127977"/>
        </p:xfrm>
        <a:graphic>
          <a:graphicData uri="http://schemas.openxmlformats.org/drawingml/2006/table">
            <a:tbl>
              <a:tblPr/>
              <a:tblGrid>
                <a:gridCol w="2968910"/>
                <a:gridCol w="2143658"/>
              </a:tblGrid>
              <a:tr h="1191631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Caratteristiche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  <a:sym typeface="Times New Roman" charset="0"/>
                      </a:endParaRPr>
                    </a:p>
                  </a:txBody>
                  <a:tcPr marL="56433" marR="56433" marT="75231" marB="752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Relative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Risk [X]</a:t>
                      </a:r>
                    </a:p>
                  </a:txBody>
                  <a:tcPr marL="56433" marR="56433" marT="75231" marB="752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9594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AEH</a:t>
                      </a:r>
                    </a:p>
                  </a:txBody>
                  <a:tcPr marL="56433" marR="56433" marT="75231" marB="75231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29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59594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Obesità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 &gt;25 Kg</a:t>
                      </a:r>
                    </a:p>
                  </a:txBody>
                  <a:tcPr marL="56433" marR="56433" marT="75231" marB="7523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10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59594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Obesità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 &gt;15 Kg</a:t>
                      </a:r>
                    </a:p>
                  </a:txBody>
                  <a:tcPr marL="56433" marR="56433" marT="75231" marB="75231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3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59594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Estrogeni</a:t>
                      </a:r>
                    </a:p>
                  </a:txBody>
                  <a:tcPr marL="56433" marR="56433" marT="75231" marB="75231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9.5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59594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E  &lt;5yrs vs. &gt;7yrs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5-14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59594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Menopausa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tardiva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 (&gt;52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)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  <a:sym typeface="Times New Roman" charset="0"/>
                      </a:endParaRP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4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59594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Diabete</a:t>
                      </a:r>
                    </a:p>
                  </a:txBody>
                  <a:tcPr marL="56433" marR="56433" marT="75231" marB="75231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2.8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59594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Nulliparità</a:t>
                      </a:r>
                    </a:p>
                  </a:txBody>
                  <a:tcPr marL="56433" marR="56433" marT="75231" marB="75231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2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59594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Menarca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precoce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 (&lt;12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)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  <a:sym typeface="Times New Roman" charset="0"/>
                      </a:endParaRP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1.6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 rot="16200000">
            <a:off x="-3107352" y="3537106"/>
            <a:ext cx="7620003" cy="545787"/>
          </a:xfrm>
          <a:prstGeom prst="rect">
            <a:avLst/>
          </a:prstGeom>
          <a:solidFill>
            <a:schemeClr val="accent4">
              <a:lumMod val="75000"/>
              <a:alpha val="45000"/>
            </a:schemeClr>
          </a:solidFill>
        </p:spPr>
        <p:txBody>
          <a:bodyPr wrap="square" lIns="113788" tIns="56894" rIns="113788" bIns="56894">
            <a:spAutoFit/>
          </a:bodyPr>
          <a:lstStyle/>
          <a:p>
            <a:pPr algn="ctr">
              <a:defRPr/>
            </a:pP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ＭＳ Ｐゴシック" pitchFamily="-84" charset="-128"/>
                <a:cs typeface="+mn-cs"/>
              </a:rPr>
              <a:t>FATTORI 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ＭＳ Ｐゴシック" pitchFamily="-84" charset="-128"/>
                <a:cs typeface="+mn-cs"/>
              </a:rPr>
              <a:t>DI RISCHIO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716785" y="1720267"/>
            <a:ext cx="2746374" cy="1499894"/>
          </a:xfrm>
          <a:prstGeom prst="rect">
            <a:avLst/>
          </a:prstGeom>
          <a:noFill/>
        </p:spPr>
        <p:txBody>
          <a:bodyPr lIns="113788" tIns="56894" rIns="113788" bIns="56894">
            <a:sp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ＭＳ Ｐゴシック" pitchFamily="-84" charset="-128"/>
                <a:cs typeface="+mn-cs"/>
              </a:rPr>
              <a:t>Endometrial Cancer and Lifestyle</a:t>
            </a:r>
            <a:endParaRPr lang="it-IT" sz="3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pitchFamily="-84" charset="-128"/>
              <a:cs typeface="+mn-cs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64176" y="3690772"/>
            <a:ext cx="2986721" cy="2699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069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77510947"/>
              </p:ext>
            </p:extLst>
          </p:nvPr>
        </p:nvGraphicFramePr>
        <p:xfrm>
          <a:off x="399480" y="425624"/>
          <a:ext cx="5976664" cy="1212276"/>
        </p:xfrm>
        <a:graphic>
          <a:graphicData uri="http://schemas.openxmlformats.org/drawingml/2006/table">
            <a:tbl>
              <a:tblPr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</a:tblPr>
              <a:tblGrid>
                <a:gridCol w="3470698"/>
                <a:gridCol w="2505966"/>
              </a:tblGrid>
              <a:tr h="577966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Caratteristiche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  <a:sym typeface="Times New Roman" charset="0"/>
                      </a:endParaRPr>
                    </a:p>
                  </a:txBody>
                  <a:tcPr marL="56433" marR="56433" marT="75231" marB="752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Relative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Risk [X]</a:t>
                      </a:r>
                    </a:p>
                  </a:txBody>
                  <a:tcPr marL="56433" marR="56433" marT="75231" marB="752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14150"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Estrogeni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Narrow" panose="020B0606020202030204" pitchFamily="34" charset="0"/>
                        <a:ea typeface="ＭＳ Ｐゴシック" charset="0"/>
                        <a:cs typeface="ＭＳ Ｐゴシック" charset="0"/>
                        <a:sym typeface="Times New Roman" charset="0"/>
                      </a:endParaRPr>
                    </a:p>
                  </a:txBody>
                  <a:tcPr marL="56433" marR="56433" marT="75231" marB="75231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anose="020B0606020202030204" pitchFamily="34" charset="0"/>
                          <a:ea typeface="ＭＳ Ｐゴシック" charset="0"/>
                          <a:cs typeface="ＭＳ Ｐゴシック" charset="0"/>
                          <a:sym typeface="Times New Roman" charset="0"/>
                        </a:rPr>
                        <a:t>9.5</a:t>
                      </a:r>
                    </a:p>
                  </a:txBody>
                  <a:tcPr marL="56433" marR="56433" marT="75231" marB="7523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xmlns="" val="3690838599"/>
              </p:ext>
            </p:extLst>
          </p:nvPr>
        </p:nvGraphicFramePr>
        <p:xfrm>
          <a:off x="471488" y="2249882"/>
          <a:ext cx="9361040" cy="5112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6606" y="281608"/>
            <a:ext cx="2697284" cy="28803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9526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Foto - Orizzontale">
  <a:themeElements>
    <a:clrScheme name="">
      <a:dk1>
        <a:srgbClr val="333333"/>
      </a:dk1>
      <a:lt1>
        <a:srgbClr val="FFFBF2"/>
      </a:lt1>
      <a:dk2>
        <a:srgbClr val="00040D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6CF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Orizzontale">
      <a:majorFont>
        <a:latin typeface="Copperplate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Foto - Orizzonta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Foto - Verticale">
  <a:themeElements>
    <a:clrScheme name="">
      <a:dk1>
        <a:srgbClr val="333333"/>
      </a:dk1>
      <a:lt1>
        <a:srgbClr val="FFFBF2"/>
      </a:lt1>
      <a:dk2>
        <a:srgbClr val="00040D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6CF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Verticale">
      <a:majorFont>
        <a:latin typeface="Copperplate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Foto - Vertica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Punti elenco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FFFFFF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Punti elenco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Punti ele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olo e punti elenco - Alternato S">
  <a:themeElements>
    <a:clrScheme name="">
      <a:dk1>
        <a:srgbClr val="000000"/>
      </a:dk1>
      <a:lt1>
        <a:srgbClr val="6C7685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BABDC2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 - Alternato S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Titolo e punti elenco - Alternato 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olo e punti elenco - Alternato D">
  <a:themeElements>
    <a:clrScheme name="">
      <a:dk1>
        <a:srgbClr val="000000"/>
      </a:dk1>
      <a:lt1>
        <a:srgbClr val="6C7685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BABDC2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 - Alternato D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Titolo e punti elenco - Alternato 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Vuoto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FFFFFF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Vuoto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Vu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olo, punti elenco e foto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FFFFFF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, punti elenco e foto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Titolo, punti elenco e f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olo e punti elenco - A sinistra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FFFFFF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 - A sinistra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Titolo e punti elenco - A sinist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itolo e punti elenco - 2 colonne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FFFFFF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 - 2 colonne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Titolo e punti elenco - 2 colo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olo e punti elenco - A destra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FFFFFF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 - A destra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Titolo e punti elenco - A dest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olo - Centrato">
  <a:themeElements>
    <a:clrScheme name="">
      <a:dk1>
        <a:srgbClr val="333333"/>
      </a:dk1>
      <a:lt1>
        <a:srgbClr val="FFFBF2"/>
      </a:lt1>
      <a:dk2>
        <a:srgbClr val="00040D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6CF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- Centrato">
      <a:majorFont>
        <a:latin typeface="Copperplate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Titolo - Centra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olo e punti elenco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FFFFFF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Titolo e punti ele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olo - In alto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63859"/>
      </a:accent1>
      <a:accent2>
        <a:srgbClr val="333399"/>
      </a:accent2>
      <a:accent3>
        <a:srgbClr val="FFFFFF"/>
      </a:accent3>
      <a:accent4>
        <a:srgbClr val="000000"/>
      </a:accent4>
      <a:accent5>
        <a:srgbClr val="ABAEB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- In alto">
      <a:majorFont>
        <a:latin typeface="Copperplate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63859">
            <a:alpha val="34901"/>
          </a:srgbClr>
        </a:solidFill>
        <a:ln w="25400" cap="flat" cmpd="sng" algn="ctr">
          <a:solidFill>
            <a:srgbClr val="6E7A8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ochin" charset="0"/>
            <a:ea typeface="ヒラギノ明朝 ProN W3" charset="0"/>
            <a:cs typeface="ヒラギノ明朝 ProN W3" charset="0"/>
            <a:sym typeface="Cochin" charset="0"/>
          </a:defRPr>
        </a:defPPr>
      </a:lstStyle>
    </a:lnDef>
  </a:objectDefaults>
  <a:extraClrSchemeLst>
    <a:extraClrScheme>
      <a:clrScheme name="Titolo - In al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  <a:fontScheme name="Adjacency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Adjacency">
    <a:fillStyleLst>
      <a:solidFill>
        <a:schemeClr val="phClr"/>
      </a:solidFill>
      <a:solidFill>
        <a:schemeClr val="phClr">
          <a:tint val="55000"/>
        </a:schemeClr>
      </a:solidFill>
      <a:solidFill>
        <a:schemeClr val="phClr"/>
      </a:solidFill>
    </a:fillStyleLst>
    <a:lnStyleLst>
      <a:ln w="12700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50800" dist="25400" algn="bl" rotWithShape="0">
            <a:srgbClr val="000000">
              <a:alpha val="60000"/>
            </a:srgbClr>
          </a:outerShdw>
        </a:effectLst>
      </a:effectStyle>
      <a:effectStyle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phClr">
              <a:shade val="40000"/>
              <a:satMod val="15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</a:schemeClr>
          </a:gs>
          <a:gs pos="75000">
            <a:schemeClr val="phClr">
              <a:shade val="100000"/>
              <a:satMod val="115000"/>
            </a:schemeClr>
          </a:gs>
          <a:gs pos="100000">
            <a:schemeClr val="phClr">
              <a:shade val="70000"/>
              <a:satMod val="130000"/>
            </a:schemeClr>
          </a:gs>
        </a:gsLst>
        <a:path path="circle">
          <a:fillToRect l="20000" t="50000" r="100000" b="50000"/>
        </a:path>
      </a:gradFill>
      <a:blipFill rotWithShape="1">
        <a:blip xmlns:r="http://schemas.openxmlformats.org/officeDocument/2006/relationships" r:embed="rId1">
          <a:duotone>
            <a:schemeClr val="phClr">
              <a:tint val="97000"/>
            </a:schemeClr>
            <a:schemeClr val="phClr">
              <a:shade val="96000"/>
            </a:schemeClr>
          </a:duotone>
        </a:blip>
        <a:tile tx="0" ty="0" sx="32000" sy="32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Pages>0</Pages>
  <Words>2201</Words>
  <Characters>0</Characters>
  <Application>Microsoft Office PowerPoint</Application>
  <PresentationFormat>Personalizzato</PresentationFormat>
  <Lines>0</Lines>
  <Paragraphs>331</Paragraphs>
  <Slides>40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14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55" baseType="lpstr">
      <vt:lpstr>Foto - Orizzontale</vt:lpstr>
      <vt:lpstr>Vuoto</vt:lpstr>
      <vt:lpstr>Titolo, punti elenco e foto</vt:lpstr>
      <vt:lpstr>Titolo e punti elenco - A sinistra</vt:lpstr>
      <vt:lpstr>Titolo e punti elenco - 2 colonne</vt:lpstr>
      <vt:lpstr>Titolo e punti elenco - A destra</vt:lpstr>
      <vt:lpstr>Titolo - Centrato</vt:lpstr>
      <vt:lpstr>Titolo e punti elenco</vt:lpstr>
      <vt:lpstr>Titolo - In alto</vt:lpstr>
      <vt:lpstr>Foto - Verticale</vt:lpstr>
      <vt:lpstr>Punti elenco</vt:lpstr>
      <vt:lpstr>Titolo e punti elenco - Alternato S</vt:lpstr>
      <vt:lpstr>Titolo e punti elenco - Alternato D</vt:lpstr>
      <vt:lpstr>Grid</vt:lpstr>
      <vt:lpstr>Image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Principali studi randomizzati sulla radioterapia adiuvante del carcinoma endometriale confinato all’utero </vt:lpstr>
      <vt:lpstr>Diapositiva 36</vt:lpstr>
      <vt:lpstr>Diapositiva 37</vt:lpstr>
      <vt:lpstr>Diapositiva 38</vt:lpstr>
      <vt:lpstr>Diapositiva 39</vt:lpstr>
      <vt:lpstr>GRAZIE PER L’ATTENZIONE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User</cp:lastModifiedBy>
  <cp:revision>35</cp:revision>
  <dcterms:modified xsi:type="dcterms:W3CDTF">2014-04-05T09:06:38Z</dcterms:modified>
</cp:coreProperties>
</file>