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720" r:id="rId3"/>
    <p:sldMasterId id="2147483732" r:id="rId4"/>
  </p:sldMasterIdLst>
  <p:sldIdLst>
    <p:sldId id="257" r:id="rId5"/>
    <p:sldId id="278" r:id="rId6"/>
    <p:sldId id="259" r:id="rId7"/>
    <p:sldId id="261" r:id="rId8"/>
    <p:sldId id="256" r:id="rId9"/>
    <p:sldId id="285" r:id="rId10"/>
    <p:sldId id="262" r:id="rId11"/>
    <p:sldId id="284" r:id="rId12"/>
    <p:sldId id="287" r:id="rId13"/>
    <p:sldId id="260" r:id="rId14"/>
    <p:sldId id="286" r:id="rId15"/>
    <p:sldId id="288" r:id="rId16"/>
    <p:sldId id="289" r:id="rId17"/>
    <p:sldId id="283" r:id="rId18"/>
    <p:sldId id="258" r:id="rId19"/>
    <p:sldId id="264" r:id="rId20"/>
    <p:sldId id="304" r:id="rId21"/>
    <p:sldId id="273" r:id="rId22"/>
    <p:sldId id="274" r:id="rId23"/>
    <p:sldId id="290" r:id="rId24"/>
    <p:sldId id="279" r:id="rId25"/>
    <p:sldId id="280" r:id="rId26"/>
    <p:sldId id="291" r:id="rId27"/>
    <p:sldId id="292" r:id="rId28"/>
    <p:sldId id="293" r:id="rId29"/>
    <p:sldId id="263" r:id="rId30"/>
    <p:sldId id="266" r:id="rId31"/>
    <p:sldId id="276" r:id="rId32"/>
    <p:sldId id="277" r:id="rId33"/>
    <p:sldId id="294" r:id="rId34"/>
    <p:sldId id="295" r:id="rId35"/>
    <p:sldId id="296" r:id="rId36"/>
    <p:sldId id="297" r:id="rId37"/>
    <p:sldId id="298" r:id="rId38"/>
    <p:sldId id="299" r:id="rId39"/>
    <p:sldId id="301" r:id="rId40"/>
    <p:sldId id="302" r:id="rId41"/>
    <p:sldId id="303" r:id="rId42"/>
    <p:sldId id="305" r:id="rId43"/>
    <p:sldId id="306" r:id="rId44"/>
    <p:sldId id="307" r:id="rId45"/>
    <p:sldId id="308" r:id="rId46"/>
    <p:sldId id="309" r:id="rId47"/>
    <p:sldId id="310" r:id="rId48"/>
    <p:sldId id="268" r:id="rId49"/>
    <p:sldId id="269" r:id="rId50"/>
    <p:sldId id="270" r:id="rId51"/>
    <p:sldId id="281" r:id="rId52"/>
    <p:sldId id="271" r:id="rId53"/>
    <p:sldId id="272" r:id="rId54"/>
    <p:sldId id="275" r:id="rId55"/>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a:srgbClr val="FF3300"/>
    <a:srgbClr val="9999FF"/>
    <a:srgbClr val="FFCCCC"/>
    <a:srgbClr val="FFFFCC"/>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94660"/>
  </p:normalViewPr>
  <p:slideViewPr>
    <p:cSldViewPr>
      <p:cViewPr>
        <p:scale>
          <a:sx n="70" d="100"/>
          <a:sy n="70" d="100"/>
        </p:scale>
        <p:origin x="-55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Pedrak2\Desktop\Excel_progs\Boxplot_in_Excel.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style val="44"/>
  <c:clrMapOvr bg1="lt1" tx1="dk1" bg2="lt2" tx2="dk2" accent1="accent1" accent2="accent2" accent3="accent3" accent4="accent4" accent5="accent5" accent6="accent6" hlink="hlink" folHlink="folHlink"/>
  <c:chart>
    <c:plotArea>
      <c:layout>
        <c:manualLayout>
          <c:layoutTarget val="inner"/>
          <c:xMode val="edge"/>
          <c:yMode val="edge"/>
          <c:x val="8.4488407699037621E-2"/>
          <c:y val="3.7382211251037606E-2"/>
          <c:w val="0.88495603674540735"/>
          <c:h val="0.86893664494375633"/>
        </c:manualLayout>
      </c:layout>
      <c:barChart>
        <c:barDir val="col"/>
        <c:grouping val="stacked"/>
        <c:ser>
          <c:idx val="0"/>
          <c:order val="0"/>
          <c:spPr>
            <a:noFill/>
          </c:spPr>
          <c:errBars>
            <c:errBarType val="minus"/>
            <c:errValType val="cust"/>
            <c:plus>
              <c:numLit>
                <c:formatCode>General</c:formatCode>
                <c:ptCount val="1"/>
                <c:pt idx="0">
                  <c:v>1</c:v>
                </c:pt>
              </c:numLit>
            </c:plus>
            <c:minus>
              <c:numRef>
                <c:f>Foglio2!$B$61:$D$61</c:f>
                <c:numCache>
                  <c:formatCode>General</c:formatCode>
                  <c:ptCount val="3"/>
                  <c:pt idx="0">
                    <c:v>5.1249999999999734</c:v>
                  </c:pt>
                  <c:pt idx="1">
                    <c:v>5.3999999999999986</c:v>
                  </c:pt>
                  <c:pt idx="2">
                    <c:v>0.59999999999999465</c:v>
                  </c:pt>
                </c:numCache>
              </c:numRef>
            </c:minus>
          </c:errBars>
          <c:val>
            <c:numRef>
              <c:f>Foglio2!$B$57:$D$57</c:f>
              <c:numCache>
                <c:formatCode>General</c:formatCode>
                <c:ptCount val="3"/>
                <c:pt idx="0">
                  <c:v>31.924999999999986</c:v>
                </c:pt>
                <c:pt idx="1">
                  <c:v>33</c:v>
                </c:pt>
                <c:pt idx="2">
                  <c:v>36.700000000000003</c:v>
                </c:pt>
              </c:numCache>
            </c:numRef>
          </c:val>
        </c:ser>
        <c:ser>
          <c:idx val="1"/>
          <c:order val="1"/>
          <c:val>
            <c:numRef>
              <c:f>Foglio2!$B$58:$D$58</c:f>
              <c:numCache>
                <c:formatCode>General</c:formatCode>
                <c:ptCount val="3"/>
                <c:pt idx="0">
                  <c:v>2.1750000000000043</c:v>
                </c:pt>
                <c:pt idx="1">
                  <c:v>1.7999999999999916</c:v>
                </c:pt>
                <c:pt idx="2">
                  <c:v>1.8000000000000043</c:v>
                </c:pt>
              </c:numCache>
            </c:numRef>
          </c:val>
        </c:ser>
        <c:ser>
          <c:idx val="2"/>
          <c:order val="2"/>
          <c:errBars>
            <c:errBarType val="plus"/>
            <c:errValType val="cust"/>
            <c:plus>
              <c:numRef>
                <c:f>Foglio2!$B$60:$D$60</c:f>
                <c:numCache>
                  <c:formatCode>General</c:formatCode>
                  <c:ptCount val="3"/>
                  <c:pt idx="0">
                    <c:v>3.9249999999999972</c:v>
                  </c:pt>
                  <c:pt idx="1">
                    <c:v>6.8499999999999943</c:v>
                  </c:pt>
                  <c:pt idx="2">
                    <c:v>4.7250000000000005</c:v>
                  </c:pt>
                </c:numCache>
              </c:numRef>
            </c:plus>
            <c:minus>
              <c:numLit>
                <c:formatCode>General</c:formatCode>
                <c:ptCount val="1"/>
                <c:pt idx="0">
                  <c:v>1</c:v>
                </c:pt>
              </c:numLit>
            </c:minus>
          </c:errBars>
          <c:val>
            <c:numRef>
              <c:f>Foglio2!$B$59:$D$59</c:f>
              <c:numCache>
                <c:formatCode>General</c:formatCode>
                <c:ptCount val="3"/>
                <c:pt idx="0">
                  <c:v>1.0750000000000028</c:v>
                </c:pt>
                <c:pt idx="1">
                  <c:v>1.8500000000000085</c:v>
                </c:pt>
                <c:pt idx="2">
                  <c:v>0.87500000000000233</c:v>
                </c:pt>
              </c:numCache>
            </c:numRef>
          </c:val>
        </c:ser>
        <c:overlap val="100"/>
        <c:axId val="66736896"/>
        <c:axId val="66738816"/>
      </c:barChart>
      <c:catAx>
        <c:axId val="66736896"/>
        <c:scaling>
          <c:orientation val="minMax"/>
        </c:scaling>
        <c:axPos val="b"/>
        <c:title>
          <c:tx>
            <c:rich>
              <a:bodyPr/>
              <a:lstStyle/>
              <a:p>
                <a:pPr>
                  <a:defRPr sz="1200"/>
                </a:pPr>
                <a:r>
                  <a:rPr lang="en-US" sz="1200" b="1" i="0" baseline="0"/>
                  <a:t>Gruppo A                       Gruppo B                      Gruppo C</a:t>
                </a:r>
                <a:endParaRPr lang="it-IT" sz="1200"/>
              </a:p>
            </c:rich>
          </c:tx>
        </c:title>
        <c:majorTickMark val="none"/>
        <c:tickLblPos val="none"/>
        <c:crossAx val="66738816"/>
        <c:crosses val="autoZero"/>
        <c:auto val="1"/>
        <c:lblAlgn val="ctr"/>
        <c:lblOffset val="100"/>
      </c:catAx>
      <c:valAx>
        <c:axId val="66738816"/>
        <c:scaling>
          <c:orientation val="minMax"/>
          <c:max val="45"/>
          <c:min val="26"/>
        </c:scaling>
        <c:axPos val="l"/>
        <c:numFmt formatCode="General" sourceLinked="1"/>
        <c:tickLblPos val="nextTo"/>
        <c:crossAx val="66736896"/>
        <c:crosses val="autoZero"/>
        <c:crossBetween val="between"/>
      </c:valAx>
    </c:plotArea>
    <c:plotVisOnly val="1"/>
  </c:chart>
  <c:spPr>
    <a:ln>
      <a:solidFill>
        <a:sysClr val="windowText" lastClr="000000"/>
      </a:solidFill>
    </a:ln>
  </c:spPr>
  <c:externalData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wmf"/><Relationship Id="rId1" Type="http://schemas.openxmlformats.org/officeDocument/2006/relationships/image" Target="../media/image96.emf"/><Relationship Id="rId5" Type="http://schemas.openxmlformats.org/officeDocument/2006/relationships/image" Target="../media/image100.emf"/><Relationship Id="rId4" Type="http://schemas.openxmlformats.org/officeDocument/2006/relationships/image" Target="../media/image99.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image" Target="../media/image103.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image" Target="../media/image10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09.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112.wmf"/><Relationship Id="rId1" Type="http://schemas.openxmlformats.org/officeDocument/2006/relationships/image" Target="../media/image11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 Id="rId6" Type="http://schemas.openxmlformats.org/officeDocument/2006/relationships/image" Target="../media/image49.wmf"/><Relationship Id="rId5" Type="http://schemas.openxmlformats.org/officeDocument/2006/relationships/image" Target="../media/image48.wmf"/><Relationship Id="rId4" Type="http://schemas.openxmlformats.org/officeDocument/2006/relationships/image" Target="../media/image4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CB6A4DA-EBBC-426E-A54E-328235DB57AA}"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967DAC4-353B-43B4-94FF-DA1AC9139177}"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6E375E4-0FFF-4ADE-9877-B4A5256F640D}"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it-IT"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it-IT" sz="2400">
                  <a:latin typeface="Times New Roman" pitchFamily="18" charset="0"/>
                </a:endParaRPr>
              </a:p>
            </p:txBody>
          </p:sp>
        </p:grpSp>
      </p:grpSp>
      <p:sp>
        <p:nvSpPr>
          <p:cNvPr id="14355"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it-IT"/>
              <a:t>Fare clic per modificare lo stile del titolo</a:t>
            </a:r>
          </a:p>
        </p:txBody>
      </p:sp>
      <p:sp>
        <p:nvSpPr>
          <p:cNvPr id="14356"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it-IT"/>
              <a:t>Fare clic per modificare lo stile del sottotitolo dello schema</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it-IT"/>
          </a:p>
        </p:txBody>
      </p:sp>
      <p:sp>
        <p:nvSpPr>
          <p:cNvPr id="19" name="Rectangle 17"/>
          <p:cNvSpPr>
            <a:spLocks noGrp="1" noChangeArrowheads="1"/>
          </p:cNvSpPr>
          <p:nvPr>
            <p:ph type="ftr" sz="quarter" idx="11"/>
          </p:nvPr>
        </p:nvSpPr>
        <p:spPr/>
        <p:txBody>
          <a:bodyPr/>
          <a:lstStyle>
            <a:lvl1pPr>
              <a:defRPr/>
            </a:lvl1pPr>
          </a:lstStyle>
          <a:p>
            <a:pPr>
              <a:defRPr/>
            </a:pPr>
            <a:endParaRPr lang="it-IT"/>
          </a:p>
        </p:txBody>
      </p:sp>
      <p:sp>
        <p:nvSpPr>
          <p:cNvPr id="20" name="Rectangle 18"/>
          <p:cNvSpPr>
            <a:spLocks noGrp="1" noChangeArrowheads="1"/>
          </p:cNvSpPr>
          <p:nvPr>
            <p:ph type="sldNum" sz="quarter" idx="12"/>
          </p:nvPr>
        </p:nvSpPr>
        <p:spPr/>
        <p:txBody>
          <a:bodyPr/>
          <a:lstStyle>
            <a:lvl1pPr>
              <a:defRPr/>
            </a:lvl1pPr>
          </a:lstStyle>
          <a:p>
            <a:pPr>
              <a:defRPr/>
            </a:pPr>
            <a:fld id="{432B2E56-69E6-4881-AD2F-09345531FC2D}"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ftr" sz="quarter"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27105630-97F8-45A1-AF40-09CA1F386C24}"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
          <p:cNvSpPr>
            <a:spLocks noGrp="1" noChangeArrowheads="1"/>
          </p:cNvSpPr>
          <p:nvPr>
            <p:ph type="ftr" sz="quarter"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77CD3EBE-6356-4143-8DD9-6671C84A12B8}"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
          <p:cNvSpPr>
            <a:spLocks noGrp="1" noChangeArrowheads="1"/>
          </p:cNvSpPr>
          <p:nvPr>
            <p:ph type="ftr" sz="quarter" idx="10"/>
          </p:nvPr>
        </p:nvSpPr>
        <p:spPr>
          <a:ln/>
        </p:spPr>
        <p:txBody>
          <a:bodyPr/>
          <a:lstStyle>
            <a:lvl1pPr>
              <a:defRPr/>
            </a:lvl1pPr>
          </a:lstStyle>
          <a:p>
            <a:pPr>
              <a:defRPr/>
            </a:pPr>
            <a:endParaRPr lang="it-IT"/>
          </a:p>
        </p:txBody>
      </p:sp>
      <p:sp>
        <p:nvSpPr>
          <p:cNvPr id="6" name="Rectangle 3"/>
          <p:cNvSpPr>
            <a:spLocks noGrp="1" noChangeArrowheads="1"/>
          </p:cNvSpPr>
          <p:nvPr>
            <p:ph type="sldNum" sz="quarter" idx="11"/>
          </p:nvPr>
        </p:nvSpPr>
        <p:spPr>
          <a:ln/>
        </p:spPr>
        <p:txBody>
          <a:bodyPr/>
          <a:lstStyle>
            <a:lvl1pPr>
              <a:defRPr/>
            </a:lvl1pPr>
          </a:lstStyle>
          <a:p>
            <a:pPr>
              <a:defRPr/>
            </a:pPr>
            <a:fld id="{D045AF7F-C013-429B-BB85-B09CEA9847C3}" type="slidenum">
              <a:rPr lang="it-IT"/>
              <a:pPr>
                <a:defRPr/>
              </a:pPr>
              <a:t>‹N›</a:t>
            </a:fld>
            <a:endParaRPr lang="it-IT"/>
          </a:p>
        </p:txBody>
      </p:sp>
      <p:sp>
        <p:nvSpPr>
          <p:cNvPr id="7"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
          <p:cNvSpPr>
            <a:spLocks noGrp="1" noChangeArrowheads="1"/>
          </p:cNvSpPr>
          <p:nvPr>
            <p:ph type="ftr" sz="quarter" idx="10"/>
          </p:nvPr>
        </p:nvSpPr>
        <p:spPr>
          <a:ln/>
        </p:spPr>
        <p:txBody>
          <a:bodyPr/>
          <a:lstStyle>
            <a:lvl1pPr>
              <a:defRPr/>
            </a:lvl1pPr>
          </a:lstStyle>
          <a:p>
            <a:pPr>
              <a:defRPr/>
            </a:pPr>
            <a:endParaRPr lang="it-IT"/>
          </a:p>
        </p:txBody>
      </p:sp>
      <p:sp>
        <p:nvSpPr>
          <p:cNvPr id="8" name="Rectangle 3"/>
          <p:cNvSpPr>
            <a:spLocks noGrp="1" noChangeArrowheads="1"/>
          </p:cNvSpPr>
          <p:nvPr>
            <p:ph type="sldNum" sz="quarter" idx="11"/>
          </p:nvPr>
        </p:nvSpPr>
        <p:spPr>
          <a:ln/>
        </p:spPr>
        <p:txBody>
          <a:bodyPr/>
          <a:lstStyle>
            <a:lvl1pPr>
              <a:defRPr/>
            </a:lvl1pPr>
          </a:lstStyle>
          <a:p>
            <a:pPr>
              <a:defRPr/>
            </a:pPr>
            <a:fld id="{4858A324-ABC6-473A-BC7E-C04CF03CFFB9}" type="slidenum">
              <a:rPr lang="it-IT"/>
              <a:pPr>
                <a:defRPr/>
              </a:pPr>
              <a:t>‹N›</a:t>
            </a:fld>
            <a:endParaRPr lang="it-IT"/>
          </a:p>
        </p:txBody>
      </p:sp>
      <p:sp>
        <p:nvSpPr>
          <p:cNvPr id="9"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
          <p:cNvSpPr>
            <a:spLocks noGrp="1" noChangeArrowheads="1"/>
          </p:cNvSpPr>
          <p:nvPr>
            <p:ph type="ftr" sz="quarter" idx="10"/>
          </p:nvPr>
        </p:nvSpPr>
        <p:spPr>
          <a:ln/>
        </p:spPr>
        <p:txBody>
          <a:bodyPr/>
          <a:lstStyle>
            <a:lvl1pPr>
              <a:defRPr/>
            </a:lvl1pPr>
          </a:lstStyle>
          <a:p>
            <a:pPr>
              <a:defRPr/>
            </a:pPr>
            <a:endParaRPr lang="it-IT"/>
          </a:p>
        </p:txBody>
      </p:sp>
      <p:sp>
        <p:nvSpPr>
          <p:cNvPr id="4" name="Rectangle 3"/>
          <p:cNvSpPr>
            <a:spLocks noGrp="1" noChangeArrowheads="1"/>
          </p:cNvSpPr>
          <p:nvPr>
            <p:ph type="sldNum" sz="quarter" idx="11"/>
          </p:nvPr>
        </p:nvSpPr>
        <p:spPr>
          <a:ln/>
        </p:spPr>
        <p:txBody>
          <a:bodyPr/>
          <a:lstStyle>
            <a:lvl1pPr>
              <a:defRPr/>
            </a:lvl1pPr>
          </a:lstStyle>
          <a:p>
            <a:pPr>
              <a:defRPr/>
            </a:pPr>
            <a:fld id="{DF92B4D3-8EB5-45BD-A720-13EBB4088089}" type="slidenum">
              <a:rPr lang="it-IT"/>
              <a:pPr>
                <a:defRPr/>
              </a:pPr>
              <a:t>‹N›</a:t>
            </a:fld>
            <a:endParaRPr lang="it-IT"/>
          </a:p>
        </p:txBody>
      </p:sp>
      <p:sp>
        <p:nvSpPr>
          <p:cNvPr id="5"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it-IT"/>
          </a:p>
        </p:txBody>
      </p:sp>
      <p:sp>
        <p:nvSpPr>
          <p:cNvPr id="3" name="Rectangle 3"/>
          <p:cNvSpPr>
            <a:spLocks noGrp="1" noChangeArrowheads="1"/>
          </p:cNvSpPr>
          <p:nvPr>
            <p:ph type="sldNum" sz="quarter" idx="11"/>
          </p:nvPr>
        </p:nvSpPr>
        <p:spPr>
          <a:ln/>
        </p:spPr>
        <p:txBody>
          <a:bodyPr/>
          <a:lstStyle>
            <a:lvl1pPr>
              <a:defRPr/>
            </a:lvl1pPr>
          </a:lstStyle>
          <a:p>
            <a:pPr>
              <a:defRPr/>
            </a:pPr>
            <a:fld id="{4163042E-EE9E-4060-95D6-EF2DEBB3C211}" type="slidenum">
              <a:rPr lang="it-IT"/>
              <a:pPr>
                <a:defRPr/>
              </a:pPr>
              <a:t>‹N›</a:t>
            </a:fld>
            <a:endParaRPr lang="it-IT"/>
          </a:p>
        </p:txBody>
      </p:sp>
      <p:sp>
        <p:nvSpPr>
          <p:cNvPr id="4"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
          <p:cNvSpPr>
            <a:spLocks noGrp="1" noChangeArrowheads="1"/>
          </p:cNvSpPr>
          <p:nvPr>
            <p:ph type="ftr" sz="quarter" idx="10"/>
          </p:nvPr>
        </p:nvSpPr>
        <p:spPr>
          <a:ln/>
        </p:spPr>
        <p:txBody>
          <a:bodyPr/>
          <a:lstStyle>
            <a:lvl1pPr>
              <a:defRPr/>
            </a:lvl1pPr>
          </a:lstStyle>
          <a:p>
            <a:pPr>
              <a:defRPr/>
            </a:pPr>
            <a:endParaRPr lang="it-IT"/>
          </a:p>
        </p:txBody>
      </p:sp>
      <p:sp>
        <p:nvSpPr>
          <p:cNvPr id="6" name="Rectangle 3"/>
          <p:cNvSpPr>
            <a:spLocks noGrp="1" noChangeArrowheads="1"/>
          </p:cNvSpPr>
          <p:nvPr>
            <p:ph type="sldNum" sz="quarter" idx="11"/>
          </p:nvPr>
        </p:nvSpPr>
        <p:spPr>
          <a:ln/>
        </p:spPr>
        <p:txBody>
          <a:bodyPr/>
          <a:lstStyle>
            <a:lvl1pPr>
              <a:defRPr/>
            </a:lvl1pPr>
          </a:lstStyle>
          <a:p>
            <a:pPr>
              <a:defRPr/>
            </a:pPr>
            <a:fld id="{2A911C39-6484-44B5-87D1-ECBF2FB1CC68}" type="slidenum">
              <a:rPr lang="it-IT"/>
              <a:pPr>
                <a:defRPr/>
              </a:pPr>
              <a:t>‹N›</a:t>
            </a:fld>
            <a:endParaRPr lang="it-IT"/>
          </a:p>
        </p:txBody>
      </p:sp>
      <p:sp>
        <p:nvSpPr>
          <p:cNvPr id="7"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48CDEB7-C025-4E1D-A74F-3DBF7B1B2F3B}"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
          <p:cNvSpPr>
            <a:spLocks noGrp="1" noChangeArrowheads="1"/>
          </p:cNvSpPr>
          <p:nvPr>
            <p:ph type="ftr" sz="quarter" idx="10"/>
          </p:nvPr>
        </p:nvSpPr>
        <p:spPr>
          <a:ln/>
        </p:spPr>
        <p:txBody>
          <a:bodyPr/>
          <a:lstStyle>
            <a:lvl1pPr>
              <a:defRPr/>
            </a:lvl1pPr>
          </a:lstStyle>
          <a:p>
            <a:pPr>
              <a:defRPr/>
            </a:pPr>
            <a:endParaRPr lang="it-IT"/>
          </a:p>
        </p:txBody>
      </p:sp>
      <p:sp>
        <p:nvSpPr>
          <p:cNvPr id="6" name="Rectangle 3"/>
          <p:cNvSpPr>
            <a:spLocks noGrp="1" noChangeArrowheads="1"/>
          </p:cNvSpPr>
          <p:nvPr>
            <p:ph type="sldNum" sz="quarter" idx="11"/>
          </p:nvPr>
        </p:nvSpPr>
        <p:spPr>
          <a:ln/>
        </p:spPr>
        <p:txBody>
          <a:bodyPr/>
          <a:lstStyle>
            <a:lvl1pPr>
              <a:defRPr/>
            </a:lvl1pPr>
          </a:lstStyle>
          <a:p>
            <a:pPr>
              <a:defRPr/>
            </a:pPr>
            <a:fld id="{3E11AF1C-D7CA-4906-8891-614D5BDE6C29}" type="slidenum">
              <a:rPr lang="it-IT"/>
              <a:pPr>
                <a:defRPr/>
              </a:pPr>
              <a:t>‹N›</a:t>
            </a:fld>
            <a:endParaRPr lang="it-IT"/>
          </a:p>
        </p:txBody>
      </p:sp>
      <p:sp>
        <p:nvSpPr>
          <p:cNvPr id="7"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ftr" sz="quarter"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7D245306-D2C3-4376-99C8-85F5C65A628F}"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457200"/>
            <a:ext cx="2057400" cy="54102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457200"/>
            <a:ext cx="6019800" cy="54102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ftr" sz="quarter"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C86132A3-2D18-464B-8838-DB409CA85E17}" type="slidenum">
              <a:rPr lang="it-IT"/>
              <a:pPr>
                <a:defRPr/>
              </a:pPr>
              <a:t>‹N›</a:t>
            </a:fld>
            <a:endParaRPr lang="it-IT"/>
          </a:p>
        </p:txBody>
      </p:sp>
      <p:sp>
        <p:nvSpPr>
          <p:cNvPr id="6" name="Rectangle 16"/>
          <p:cNvSpPr>
            <a:spLocks noGrp="1" noChangeArrowheads="1"/>
          </p:cNvSpPr>
          <p:nvPr>
            <p:ph type="dt" sz="half" idx="12"/>
          </p:nvPr>
        </p:nvSpPr>
        <p:spPr>
          <a:ln/>
        </p:spPr>
        <p:txBody>
          <a:bodyPr/>
          <a:lstStyle>
            <a:lvl1pPr>
              <a:defRPr/>
            </a:lvl1pPr>
          </a:lstStyle>
          <a:p>
            <a:pPr>
              <a:defRPr/>
            </a:pPr>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92DFE14-AD03-4A86-BCB6-B78FDE5CB9E0}" type="slidenum">
              <a:rPr lang="it-IT"/>
              <a:pPr>
                <a:defRPr/>
              </a:pPr>
              <a:t>‹N›</a:t>
            </a:fld>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18E40BC-C944-499B-9375-B6E3E4C27757}" type="slidenum">
              <a:rPr lang="it-IT"/>
              <a:pPr>
                <a:defRPr/>
              </a:pPr>
              <a:t>‹N›</a:t>
            </a:fld>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879AC75-B3C0-451D-872E-6DF2ADA2EEBE}" type="slidenum">
              <a:rPr lang="it-IT"/>
              <a:pPr>
                <a:defRPr/>
              </a:pPr>
              <a:t>‹N›</a:t>
            </a:fld>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F1DB209C-AA53-4F2A-82EA-CE228DCF6EE5}" type="slidenum">
              <a:rPr lang="it-IT"/>
              <a:pPr>
                <a:defRPr/>
              </a:pPr>
              <a:t>‹N›</a:t>
            </a:fld>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CB6A5DFB-A1F7-4C16-BEAB-6CA9D6CA8AA4}" type="slidenum">
              <a:rPr lang="it-IT"/>
              <a:pPr>
                <a:defRPr/>
              </a:pPr>
              <a:t>‹N›</a:t>
            </a:fld>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4F1AA546-E008-4DC6-9724-1A0617C960E2}" type="slidenum">
              <a:rPr lang="it-IT"/>
              <a:pPr>
                <a:defRPr/>
              </a:pPr>
              <a:t>‹N›</a:t>
            </a:fld>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681E7DFD-66CE-4A88-90F9-FC837C9D2E96}"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950B39A-F2CB-487C-92F2-EEC71F233C9D}" type="slidenum">
              <a:rPr lang="it-IT"/>
              <a:pPr>
                <a:def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0160A61-97E0-43E2-BC43-ACFF8CF790F1}" type="slidenum">
              <a:rPr lang="it-IT"/>
              <a:pPr>
                <a:defRPr/>
              </a:pPr>
              <a:t>‹N›</a:t>
            </a:fld>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9048C228-CB79-4622-B89C-6014220DAEA5}" type="slidenum">
              <a:rPr lang="it-IT"/>
              <a:pPr>
                <a:defRPr/>
              </a:pPr>
              <a:t>‹N›</a:t>
            </a:fld>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B3C3AA7-413B-4F99-AA5A-72C2514CA0A3}" type="slidenum">
              <a:rPr lang="it-IT"/>
              <a:pPr>
                <a:defRPr/>
              </a:pPr>
              <a:t>‹N›</a:t>
            </a:fld>
            <a:endParaRPr lang="it-IT"/>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A162D5B-C37F-4C73-81C5-F19C0FEAB3AA}" type="slidenum">
              <a:rPr lang="it-IT"/>
              <a:pPr>
                <a:defRPr/>
              </a:pPr>
              <a:t>‹N›</a:t>
            </a:fld>
            <a:endParaRPr lang="it-IT"/>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333561A-3259-4773-A76A-5EC632C1F638}" type="slidenum">
              <a:rPr lang="it-IT"/>
              <a:pPr>
                <a:defRPr/>
              </a:pPr>
              <a:t>‹N›</a:t>
            </a:fld>
            <a:endParaRPr lang="it-IT"/>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D8C03F1-BC23-4718-95EA-94F7FEBBC13C}" type="slidenum">
              <a:rPr lang="it-IT"/>
              <a:pPr>
                <a:defRPr/>
              </a:pPr>
              <a:t>‹N›</a:t>
            </a:fld>
            <a:endParaRPr lang="it-IT"/>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3A47B21-3ED0-4531-BF49-65FABC6EB559}" type="slidenum">
              <a:rPr lang="it-IT"/>
              <a:pPr>
                <a:defRPr/>
              </a:pPr>
              <a:t>‹N›</a:t>
            </a:fld>
            <a:endParaRPr lang="it-IT"/>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1C6C7E1-BA3A-4886-AA80-BC3F2BDABB17}" type="slidenum">
              <a:rPr lang="it-IT"/>
              <a:pPr>
                <a:defRPr/>
              </a:pPr>
              <a:t>‹N›</a:t>
            </a:fld>
            <a:endParaRPr lang="it-IT"/>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085E9493-A9B0-4B1B-8C31-933B8B7AB196}" type="slidenum">
              <a:rPr lang="it-IT"/>
              <a:pPr>
                <a:defRPr/>
              </a:pPr>
              <a:t>‹N›</a:t>
            </a:fld>
            <a:endParaRPr lang="it-IT"/>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AC5C8B-B302-4683-9901-6D80396D7B5A}"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64C216D-703D-4558-958B-5C2B12523F67}" type="slidenum">
              <a:rPr lang="it-IT"/>
              <a:pPr>
                <a:defRPr/>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3C8CA0F1-670C-49E1-82F7-ECAFBD1C4A4E}" type="slidenum">
              <a:rPr lang="it-IT"/>
              <a:pPr>
                <a:defRPr/>
              </a:pPr>
              <a:t>‹N›</a:t>
            </a:fld>
            <a:endParaRPr lang="it-IT"/>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CD758BE-74FC-4AFC-9328-9ACC001D0363}" type="slidenum">
              <a:rPr lang="it-IT"/>
              <a:pPr>
                <a:defRPr/>
              </a:pPr>
              <a:t>‹N›</a:t>
            </a:fld>
            <a:endParaRPr lang="it-IT"/>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9E8A995-3D8C-4750-9BF0-FBA6EDF7BC1F}" type="slidenum">
              <a:rPr lang="it-IT"/>
              <a:pPr>
                <a:defRPr/>
              </a:pPr>
              <a:t>‹N›</a:t>
            </a:fld>
            <a:endParaRPr lang="it-IT"/>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22C0503-6428-48DE-AE6A-D51F8E3FD17F}" type="slidenum">
              <a:rPr lang="it-IT"/>
              <a:pPr>
                <a:defRPr/>
              </a:pPr>
              <a:t>‹N›</a:t>
            </a:fld>
            <a:endParaRPr lang="it-IT"/>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CD2360D-6844-4C47-9365-938A6FFE6C02}"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9B6ABE4E-E448-4665-9D9E-3E12619FA463}"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9658466-09D6-482F-814B-99E068A4D7F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9CEF345-4499-415A-AFD3-BFCF6EE89F63}"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C9D1EAD-66B2-43E3-9719-2BD7214FC1EB}"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D647CCB-19CC-4985-B182-3D456893DA7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638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728A6D6B-7D2B-48B6-ABEE-C7FAE6C88749}"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pitchFamily="34" charset="0"/>
              </a:defRPr>
            </a:lvl1pPr>
          </a:lstStyle>
          <a:p>
            <a:pPr>
              <a:defRPr/>
            </a:pPr>
            <a:endParaRPr lang="it-IT"/>
          </a:p>
        </p:txBody>
      </p:sp>
      <p:sp>
        <p:nvSpPr>
          <p:cNvPr id="13315"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6DB848BC-4FC0-4806-AB2E-140CEF3020ED}" type="slidenum">
              <a:rPr lang="it-IT"/>
              <a:pPr>
                <a:defRPr/>
              </a:pPr>
              <a:t>‹N›</a:t>
            </a:fld>
            <a:endParaRPr lang="it-IT"/>
          </a:p>
        </p:txBody>
      </p:sp>
      <p:grpSp>
        <p:nvGrpSpPr>
          <p:cNvPr id="17412" name="Group 4"/>
          <p:cNvGrpSpPr>
            <a:grpSpLocks/>
          </p:cNvGrpSpPr>
          <p:nvPr/>
        </p:nvGrpSpPr>
        <p:grpSpPr bwMode="auto">
          <a:xfrm>
            <a:off x="0" y="0"/>
            <a:ext cx="9144000" cy="546100"/>
            <a:chOff x="0" y="0"/>
            <a:chExt cx="5760" cy="344"/>
          </a:xfrm>
        </p:grpSpPr>
        <p:sp>
          <p:nvSpPr>
            <p:cNvPr id="1331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1331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it-IT" sz="2400">
                <a:latin typeface="Times New Roman" pitchFamily="18" charset="0"/>
              </a:endParaRPr>
            </a:p>
          </p:txBody>
        </p:sp>
        <p:sp>
          <p:nvSpPr>
            <p:cNvPr id="13319"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it-IT">
                <a:solidFill>
                  <a:schemeClr val="hlink"/>
                </a:solidFill>
                <a:latin typeface="Arial" pitchFamily="34" charset="0"/>
              </a:endParaRPr>
            </a:p>
          </p:txBody>
        </p:sp>
        <p:sp>
          <p:nvSpPr>
            <p:cNvPr id="13320"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it-IT">
                <a:solidFill>
                  <a:schemeClr val="hlink"/>
                </a:solidFill>
                <a:latin typeface="Arial" pitchFamily="34" charset="0"/>
              </a:endParaRPr>
            </a:p>
          </p:txBody>
        </p:sp>
        <p:sp>
          <p:nvSpPr>
            <p:cNvPr id="13321"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it-IT">
                <a:solidFill>
                  <a:schemeClr val="accent2"/>
                </a:solidFill>
                <a:latin typeface="Arial" pitchFamily="34" charset="0"/>
              </a:endParaRPr>
            </a:p>
          </p:txBody>
        </p:sp>
        <p:sp>
          <p:nvSpPr>
            <p:cNvPr id="13322"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it-IT">
                <a:solidFill>
                  <a:schemeClr val="hlink"/>
                </a:solidFill>
                <a:latin typeface="Arial" pitchFamily="34" charset="0"/>
              </a:endParaRPr>
            </a:p>
          </p:txBody>
        </p:sp>
        <p:sp>
          <p:nvSpPr>
            <p:cNvPr id="13323"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it-IT" sz="2400">
                <a:latin typeface="Times New Roman" pitchFamily="18" charset="0"/>
              </a:endParaRPr>
            </a:p>
          </p:txBody>
        </p:sp>
        <p:sp>
          <p:nvSpPr>
            <p:cNvPr id="13324"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it-IT">
                <a:solidFill>
                  <a:schemeClr val="accent2"/>
                </a:solidFill>
                <a:latin typeface="Arial" pitchFamily="34" charset="0"/>
              </a:endParaRPr>
            </a:p>
          </p:txBody>
        </p:sp>
        <p:sp>
          <p:nvSpPr>
            <p:cNvPr id="13325"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it-IT">
                <a:solidFill>
                  <a:schemeClr val="accent2"/>
                </a:solidFill>
                <a:latin typeface="Arial" pitchFamily="34" charset="0"/>
              </a:endParaRPr>
            </a:p>
          </p:txBody>
        </p:sp>
      </p:grpSp>
      <p:sp>
        <p:nvSpPr>
          <p:cNvPr id="17413"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7414"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3328"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it-IT"/>
          </a:p>
        </p:txBody>
      </p:sp>
    </p:spTree>
  </p:cSld>
  <p:clrMap bg1="lt1" tx1="dk1" bg2="lt2" tx2="dk2" accent1="accent1" accent2="accent2" accent3="accent3" accent4="accent4" accent5="accent5" accent6="accent6" hlink="hlink" folHlink="folHlink"/>
  <p:sldLayoutIdLst>
    <p:sldLayoutId id="2147483878"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itchFamily="34" charset="0"/>
        </a:defRPr>
      </a:lvl2pPr>
      <a:lvl3pPr algn="l" rtl="0" eaLnBrk="0" fontAlgn="base" hangingPunct="0">
        <a:spcBef>
          <a:spcPct val="0"/>
        </a:spcBef>
        <a:spcAft>
          <a:spcPct val="0"/>
        </a:spcAft>
        <a:defRPr sz="4400">
          <a:solidFill>
            <a:schemeClr val="tx1"/>
          </a:solidFill>
          <a:latin typeface="Arial" pitchFamily="34" charset="0"/>
        </a:defRPr>
      </a:lvl3pPr>
      <a:lvl4pPr algn="l" rtl="0" eaLnBrk="0" fontAlgn="base" hangingPunct="0">
        <a:spcBef>
          <a:spcPct val="0"/>
        </a:spcBef>
        <a:spcAft>
          <a:spcPct val="0"/>
        </a:spcAft>
        <a:defRPr sz="4400">
          <a:solidFill>
            <a:schemeClr val="tx1"/>
          </a:solidFill>
          <a:latin typeface="Arial" pitchFamily="34" charset="0"/>
        </a:defRPr>
      </a:lvl4pPr>
      <a:lvl5pPr algn="l" rtl="0" eaLnBrk="0" fontAlgn="base" hangingPunct="0">
        <a:spcBef>
          <a:spcPct val="0"/>
        </a:spcBef>
        <a:spcAft>
          <a:spcPct val="0"/>
        </a:spcAft>
        <a:defRPr sz="4400">
          <a:solidFill>
            <a:schemeClr val="tx1"/>
          </a:solidFill>
          <a:latin typeface="Arial" pitchFamily="34" charset="0"/>
        </a:defRPr>
      </a:lvl5pPr>
      <a:lvl6pPr marL="457200" algn="l" rtl="0" fontAlgn="base">
        <a:spcBef>
          <a:spcPct val="0"/>
        </a:spcBef>
        <a:spcAft>
          <a:spcPct val="0"/>
        </a:spcAft>
        <a:defRPr sz="4400">
          <a:solidFill>
            <a:schemeClr val="tx1"/>
          </a:solidFill>
          <a:latin typeface="Arial" pitchFamily="34" charset="0"/>
        </a:defRPr>
      </a:lvl6pPr>
      <a:lvl7pPr marL="914400" algn="l" rtl="0" fontAlgn="base">
        <a:spcBef>
          <a:spcPct val="0"/>
        </a:spcBef>
        <a:spcAft>
          <a:spcPct val="0"/>
        </a:spcAft>
        <a:defRPr sz="4400">
          <a:solidFill>
            <a:schemeClr val="tx1"/>
          </a:solidFill>
          <a:latin typeface="Arial" pitchFamily="34" charset="0"/>
        </a:defRPr>
      </a:lvl7pPr>
      <a:lvl8pPr marL="1371600" algn="l" rtl="0" fontAlgn="base">
        <a:spcBef>
          <a:spcPct val="0"/>
        </a:spcBef>
        <a:spcAft>
          <a:spcPct val="0"/>
        </a:spcAft>
        <a:defRPr sz="4400">
          <a:solidFill>
            <a:schemeClr val="tx1"/>
          </a:solidFill>
          <a:latin typeface="Arial" pitchFamily="34" charset="0"/>
        </a:defRPr>
      </a:lvl8pPr>
      <a:lvl9pPr marL="1828800" algn="l" rtl="0" fontAlgn="base">
        <a:spcBef>
          <a:spcPct val="0"/>
        </a:spcBef>
        <a:spcAft>
          <a:spcPct val="0"/>
        </a:spcAft>
        <a:defRPr sz="4400">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8435"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a:defRPr/>
            </a:pPr>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defRPr>
            </a:lvl1pPr>
          </a:lstStyle>
          <a:p>
            <a:pPr>
              <a:defRPr/>
            </a:pPr>
            <a:fld id="{358A386C-C20C-4FDA-A0CF-C7F5D78EA31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458"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9459"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a:defRPr/>
            </a:pPr>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defRPr>
            </a:lvl1pPr>
          </a:lstStyle>
          <a:p>
            <a:pPr>
              <a:defRPr/>
            </a:pPr>
            <a:fld id="{1DC10C85-3649-4307-95C9-40E4E6F8454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gi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oleObject" Target="../embeddings/oleObject6.bin"/><Relationship Id="rId7" Type="http://schemas.openxmlformats.org/officeDocument/2006/relationships/oleObject" Target="../embeddings/oleObject10.bin"/><Relationship Id="rId2" Type="http://schemas.openxmlformats.org/officeDocument/2006/relationships/slideLayout" Target="../slideLayouts/slideLayout18.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oleObject" Target="../embeddings/oleObject8.bin"/><Relationship Id="rId10" Type="http://schemas.openxmlformats.org/officeDocument/2006/relationships/image" Target="../media/image25.png"/><Relationship Id="rId4" Type="http://schemas.openxmlformats.org/officeDocument/2006/relationships/oleObject" Target="../embeddings/oleObject7.bin"/><Relationship Id="rId9" Type="http://schemas.openxmlformats.org/officeDocument/2006/relationships/oleObject" Target="../embeddings/oleObject12.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7.bin"/><Relationship Id="rId2" Type="http://schemas.openxmlformats.org/officeDocument/2006/relationships/slideLayout" Target="../slideLayouts/slideLayout18.xml"/><Relationship Id="rId1" Type="http://schemas.openxmlformats.org/officeDocument/2006/relationships/vmlDrawing" Target="../drawings/vmlDrawing5.vml"/><Relationship Id="rId6" Type="http://schemas.openxmlformats.org/officeDocument/2006/relationships/oleObject" Target="../embeddings/oleObject16.bin"/><Relationship Id="rId5" Type="http://schemas.openxmlformats.org/officeDocument/2006/relationships/oleObject" Target="../embeddings/oleObject15.bin"/><Relationship Id="rId10" Type="http://schemas.openxmlformats.org/officeDocument/2006/relationships/image" Target="../media/image26.png"/><Relationship Id="rId4" Type="http://schemas.openxmlformats.org/officeDocument/2006/relationships/oleObject" Target="../embeddings/oleObject14.bin"/><Relationship Id="rId9" Type="http://schemas.openxmlformats.org/officeDocument/2006/relationships/oleObject" Target="../embeddings/oleObject19.bin"/></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8.xml"/><Relationship Id="rId1" Type="http://schemas.openxmlformats.org/officeDocument/2006/relationships/vmlDrawing" Target="../drawings/vmlDrawing6.vml"/><Relationship Id="rId5" Type="http://schemas.openxmlformats.org/officeDocument/2006/relationships/image" Target="../media/image3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8.xml"/><Relationship Id="rId1" Type="http://schemas.openxmlformats.org/officeDocument/2006/relationships/vmlDrawing" Target="../drawings/vmlDrawing7.vml"/><Relationship Id="rId6" Type="http://schemas.openxmlformats.org/officeDocument/2006/relationships/image" Target="../media/image35.png"/><Relationship Id="rId5" Type="http://schemas.openxmlformats.org/officeDocument/2006/relationships/image" Target="../media/image43.png"/><Relationship Id="rId4" Type="http://schemas.openxmlformats.org/officeDocument/2006/relationships/oleObject" Target="../embeddings/oleObject22.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oleObject" Target="../embeddings/oleObject23.bin"/><Relationship Id="rId7" Type="http://schemas.openxmlformats.org/officeDocument/2006/relationships/oleObject" Target="../embeddings/oleObject27.bin"/><Relationship Id="rId2" Type="http://schemas.openxmlformats.org/officeDocument/2006/relationships/slideLayout" Target="../slideLayouts/slideLayout18.xml"/><Relationship Id="rId1" Type="http://schemas.openxmlformats.org/officeDocument/2006/relationships/vmlDrawing" Target="../drawings/vmlDrawing8.vml"/><Relationship Id="rId6" Type="http://schemas.openxmlformats.org/officeDocument/2006/relationships/oleObject" Target="../embeddings/oleObject26.bin"/><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18.xml"/><Relationship Id="rId1" Type="http://schemas.openxmlformats.org/officeDocument/2006/relationships/vmlDrawing" Target="../drawings/vmlDrawing9.vml"/><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22.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8.xml"/><Relationship Id="rId5" Type="http://schemas.openxmlformats.org/officeDocument/2006/relationships/image" Target="../media/image78.png"/><Relationship Id="rId4"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18.xml"/><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Layout" Target="../slideLayouts/slideLayout18.xml"/><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8.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8.xml"/><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8.xml"/><Relationship Id="rId5" Type="http://schemas.openxmlformats.org/officeDocument/2006/relationships/image" Target="../media/image78.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oleObject" Target="../embeddings/oleObject31.bin"/><Relationship Id="rId7" Type="http://schemas.openxmlformats.org/officeDocument/2006/relationships/oleObject" Target="../embeddings/oleObject35.bin"/><Relationship Id="rId2" Type="http://schemas.openxmlformats.org/officeDocument/2006/relationships/slideLayout" Target="../slideLayouts/slideLayout18.xml"/><Relationship Id="rId1" Type="http://schemas.openxmlformats.org/officeDocument/2006/relationships/vmlDrawing" Target="../drawings/vmlDrawing10.vml"/><Relationship Id="rId6" Type="http://schemas.openxmlformats.org/officeDocument/2006/relationships/oleObject" Target="../embeddings/oleObject34.bin"/><Relationship Id="rId5" Type="http://schemas.openxmlformats.org/officeDocument/2006/relationships/oleObject" Target="../embeddings/oleObject33.bin"/><Relationship Id="rId4" Type="http://schemas.openxmlformats.org/officeDocument/2006/relationships/oleObject" Target="../embeddings/oleObject32.bin"/><Relationship Id="rId9" Type="http://schemas.openxmlformats.org/officeDocument/2006/relationships/image" Target="../media/image102.pn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18.xml"/><Relationship Id="rId1" Type="http://schemas.openxmlformats.org/officeDocument/2006/relationships/vmlDrawing" Target="../drawings/vmlDrawing11.vml"/><Relationship Id="rId4" Type="http://schemas.openxmlformats.org/officeDocument/2006/relationships/oleObject" Target="../embeddings/oleObject37.bin"/></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8.bin"/><Relationship Id="rId7" Type="http://schemas.openxmlformats.org/officeDocument/2006/relationships/image" Target="../media/image108.png"/><Relationship Id="rId2" Type="http://schemas.openxmlformats.org/officeDocument/2006/relationships/slideLayout" Target="../slideLayouts/slideLayout18.xml"/><Relationship Id="rId1" Type="http://schemas.openxmlformats.org/officeDocument/2006/relationships/vmlDrawing" Target="../drawings/vmlDrawing12.v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oleObject" Target="../embeddings/oleObject39.bin"/></Relationships>
</file>

<file path=ppt/slides/_rels/slide4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40.xml"/><Relationship Id="rId1" Type="http://schemas.openxmlformats.org/officeDocument/2006/relationships/vmlDrawing" Target="../drawings/vmlDrawing13.vml"/><Relationship Id="rId5" Type="http://schemas.openxmlformats.org/officeDocument/2006/relationships/oleObject" Target="../embeddings/oleObject40.bin"/><Relationship Id="rId4" Type="http://schemas.openxmlformats.org/officeDocument/2006/relationships/image" Target="../media/image110.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18.xml"/><Relationship Id="rId1" Type="http://schemas.openxmlformats.org/officeDocument/2006/relationships/vmlDrawing" Target="../drawings/vmlDrawing14.vml"/><Relationship Id="rId5" Type="http://schemas.openxmlformats.org/officeDocument/2006/relationships/image" Target="../media/image113.png"/><Relationship Id="rId4" Type="http://schemas.openxmlformats.org/officeDocument/2006/relationships/oleObject" Target="../embeddings/oleObject42.bin"/></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8.xml"/><Relationship Id="rId1" Type="http://schemas.openxmlformats.org/officeDocument/2006/relationships/vmlDrawing" Target="../drawings/vmlDrawing3.v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042988" y="260350"/>
            <a:ext cx="7850187" cy="641350"/>
          </a:xfrm>
          <a:prstGeom prst="rect">
            <a:avLst/>
          </a:prstGeom>
          <a:solidFill>
            <a:srgbClr val="CCECFF"/>
          </a:solidFill>
          <a:ln w="9525">
            <a:noFill/>
            <a:miter lim="800000"/>
            <a:headEnd/>
            <a:tailEnd/>
          </a:ln>
          <a:effectLst/>
        </p:spPr>
        <p:txBody>
          <a:bodyPr>
            <a:spAutoFit/>
          </a:bodyPr>
          <a:lstStyle/>
          <a:p>
            <a:pPr eaLnBrk="0" hangingPunct="0">
              <a:defRPr/>
            </a:pPr>
            <a:r>
              <a:rPr lang="it-IT" i="1">
                <a:solidFill>
                  <a:schemeClr val="accent2"/>
                </a:solidFill>
                <a:effectLst>
                  <a:outerShdw blurRad="38100" dist="38100" dir="2700000" algn="tl">
                    <a:srgbClr val="000000"/>
                  </a:outerShdw>
                </a:effectLst>
                <a:latin typeface="Comic Sans MS" pitchFamily="66" charset="0"/>
              </a:rPr>
              <a:t>Riassunto della puntata precedente :</a:t>
            </a:r>
          </a:p>
          <a:p>
            <a:pPr eaLnBrk="0" hangingPunct="0">
              <a:defRPr/>
            </a:pPr>
            <a:r>
              <a:rPr lang="it-IT">
                <a:effectLst>
                  <a:outerShdw blurRad="38100" dist="38100" dir="2700000" algn="tl">
                    <a:srgbClr val="FFFFFF"/>
                  </a:outerShdw>
                </a:effectLst>
                <a:latin typeface="Comic Sans MS" pitchFamily="66" charset="0"/>
              </a:rPr>
              <a:t>	misure di posizione o tendenza centrale : </a:t>
            </a:r>
            <a:r>
              <a:rPr lang="it-IT" u="sng">
                <a:effectLst>
                  <a:outerShdw blurRad="38100" dist="38100" dir="2700000" algn="tl">
                    <a:srgbClr val="FFFFFF"/>
                  </a:outerShdw>
                </a:effectLst>
                <a:latin typeface="Comic Sans MS" pitchFamily="66" charset="0"/>
              </a:rPr>
              <a:t>media, mediana, moda</a:t>
            </a:r>
            <a:endParaRPr lang="it-IT" sz="1600">
              <a:effectLst>
                <a:outerShdw blurRad="38100" dist="38100" dir="2700000" algn="tl">
                  <a:srgbClr val="FFFFFF"/>
                </a:outerShdw>
              </a:effectLst>
              <a:latin typeface="Comic Sans MS" pitchFamily="66" charset="0"/>
            </a:endParaRPr>
          </a:p>
        </p:txBody>
      </p:sp>
      <p:sp>
        <p:nvSpPr>
          <p:cNvPr id="1029" name="Text Box 3"/>
          <p:cNvSpPr txBox="1">
            <a:spLocks noChangeArrowheads="1"/>
          </p:cNvSpPr>
          <p:nvPr/>
        </p:nvSpPr>
        <p:spPr bwMode="auto">
          <a:xfrm>
            <a:off x="685800" y="1066800"/>
            <a:ext cx="3886200" cy="703263"/>
          </a:xfrm>
          <a:prstGeom prst="rect">
            <a:avLst/>
          </a:prstGeom>
          <a:noFill/>
          <a:ln w="9525">
            <a:noFill/>
            <a:miter lim="800000"/>
            <a:headEnd/>
            <a:tailEnd/>
          </a:ln>
        </p:spPr>
        <p:txBody>
          <a:bodyPr>
            <a:spAutoFit/>
          </a:bodyPr>
          <a:lstStyle/>
          <a:p>
            <a:pPr eaLnBrk="0" hangingPunct="0">
              <a:spcBef>
                <a:spcPct val="50000"/>
              </a:spcBef>
            </a:pPr>
            <a:r>
              <a:rPr lang="it-IT" sz="1600" dirty="0" smtClean="0">
                <a:solidFill>
                  <a:srgbClr val="FF3300"/>
                </a:solidFill>
                <a:latin typeface="Comic Sans MS" pitchFamily="66" charset="0"/>
              </a:rPr>
              <a:t>Media aritmetica</a:t>
            </a:r>
            <a:endParaRPr lang="it-IT" sz="1600" dirty="0">
              <a:solidFill>
                <a:srgbClr val="FF3300"/>
              </a:solidFill>
              <a:latin typeface="Comic Sans MS" pitchFamily="66" charset="0"/>
            </a:endParaRPr>
          </a:p>
          <a:p>
            <a:pPr eaLnBrk="0" hangingPunct="0">
              <a:spcBef>
                <a:spcPct val="50000"/>
              </a:spcBef>
            </a:pPr>
            <a:r>
              <a:rPr lang="it-IT" sz="1600" dirty="0">
                <a:latin typeface="Comic Sans MS" pitchFamily="66" charset="0"/>
              </a:rPr>
              <a:t>dato un set di osservazioni con valore</a:t>
            </a:r>
          </a:p>
        </p:txBody>
      </p:sp>
      <p:graphicFrame>
        <p:nvGraphicFramePr>
          <p:cNvPr id="1026" name="Object 4"/>
          <p:cNvGraphicFramePr>
            <a:graphicFrameLocks noChangeAspect="1"/>
          </p:cNvGraphicFramePr>
          <p:nvPr/>
        </p:nvGraphicFramePr>
        <p:xfrm>
          <a:off x="4648200" y="1447800"/>
          <a:ext cx="1374775" cy="342900"/>
        </p:xfrm>
        <a:graphic>
          <a:graphicData uri="http://schemas.openxmlformats.org/presentationml/2006/ole">
            <p:oleObj spid="_x0000_s1026" name="Equation" r:id="rId3" imgW="1015920" imgH="253800" progId="">
              <p:embed/>
            </p:oleObj>
          </a:graphicData>
        </a:graphic>
      </p:graphicFrame>
      <p:graphicFrame>
        <p:nvGraphicFramePr>
          <p:cNvPr id="1027" name="Object 5"/>
          <p:cNvGraphicFramePr>
            <a:graphicFrameLocks noChangeAspect="1"/>
          </p:cNvGraphicFramePr>
          <p:nvPr/>
        </p:nvGraphicFramePr>
        <p:xfrm>
          <a:off x="830263" y="1905000"/>
          <a:ext cx="2684462" cy="825500"/>
        </p:xfrm>
        <a:graphic>
          <a:graphicData uri="http://schemas.openxmlformats.org/presentationml/2006/ole">
            <p:oleObj spid="_x0000_s1027" name="Equation" r:id="rId4" imgW="1981080" imgH="609480" progId="">
              <p:embed/>
            </p:oleObj>
          </a:graphicData>
        </a:graphic>
      </p:graphicFrame>
      <p:sp>
        <p:nvSpPr>
          <p:cNvPr id="1030" name="Line 6"/>
          <p:cNvSpPr>
            <a:spLocks noChangeShapeType="1"/>
          </p:cNvSpPr>
          <p:nvPr/>
        </p:nvSpPr>
        <p:spPr bwMode="auto">
          <a:xfrm>
            <a:off x="762000" y="2971800"/>
            <a:ext cx="4038600" cy="0"/>
          </a:xfrm>
          <a:prstGeom prst="line">
            <a:avLst/>
          </a:prstGeom>
          <a:noFill/>
          <a:ln w="9525">
            <a:solidFill>
              <a:schemeClr val="tx1"/>
            </a:solidFill>
            <a:round/>
            <a:headEnd/>
            <a:tailEnd/>
          </a:ln>
        </p:spPr>
        <p:txBody>
          <a:bodyPr wrap="none" anchor="ctr"/>
          <a:lstStyle/>
          <a:p>
            <a:endParaRPr lang="it-IT"/>
          </a:p>
        </p:txBody>
      </p:sp>
      <p:sp>
        <p:nvSpPr>
          <p:cNvPr id="1031" name="Text Box 7"/>
          <p:cNvSpPr txBox="1">
            <a:spLocks noChangeArrowheads="1"/>
          </p:cNvSpPr>
          <p:nvPr/>
        </p:nvSpPr>
        <p:spPr bwMode="auto">
          <a:xfrm>
            <a:off x="762000" y="3200400"/>
            <a:ext cx="7620000" cy="1681163"/>
          </a:xfrm>
          <a:prstGeom prst="rect">
            <a:avLst/>
          </a:prstGeom>
          <a:noFill/>
          <a:ln w="9525">
            <a:noFill/>
            <a:miter lim="800000"/>
            <a:headEnd/>
            <a:tailEnd/>
          </a:ln>
        </p:spPr>
        <p:txBody>
          <a:bodyPr>
            <a:spAutoFit/>
          </a:bodyPr>
          <a:lstStyle/>
          <a:p>
            <a:pPr eaLnBrk="0" hangingPunct="0">
              <a:spcBef>
                <a:spcPct val="50000"/>
              </a:spcBef>
            </a:pPr>
            <a:r>
              <a:rPr lang="it-IT" sz="1600">
                <a:solidFill>
                  <a:srgbClr val="FF3300"/>
                </a:solidFill>
                <a:latin typeface="Comic Sans MS" pitchFamily="66" charset="0"/>
              </a:rPr>
              <a:t>Mediana</a:t>
            </a:r>
          </a:p>
          <a:p>
            <a:pPr eaLnBrk="0" hangingPunct="0">
              <a:spcBef>
                <a:spcPct val="50000"/>
              </a:spcBef>
            </a:pPr>
            <a:r>
              <a:rPr lang="it-IT" sz="1600">
                <a:latin typeface="Comic Sans MS" pitchFamily="66" charset="0"/>
              </a:rPr>
              <a:t>dato un set di numeri, la mediana è quel valore che divide il numero di osservazioni in due parti uguali (50% sopra , 50 % sotto)</a:t>
            </a:r>
          </a:p>
          <a:p>
            <a:pPr eaLnBrk="0" hangingPunct="0">
              <a:spcBef>
                <a:spcPct val="50000"/>
              </a:spcBef>
            </a:pPr>
            <a:r>
              <a:rPr lang="it-IT" sz="1600">
                <a:latin typeface="Comic Sans MS" pitchFamily="66" charset="0"/>
              </a:rPr>
              <a:t>es: (2, 10, 21, 22, 29, 50, 72) ---&gt; mediana = 22 </a:t>
            </a:r>
          </a:p>
          <a:p>
            <a:pPr eaLnBrk="0" hangingPunct="0">
              <a:spcBef>
                <a:spcPct val="50000"/>
              </a:spcBef>
            </a:pPr>
            <a:r>
              <a:rPr lang="it-IT" sz="1600">
                <a:latin typeface="Comic Sans MS" pitchFamily="66" charset="0"/>
              </a:rPr>
              <a:t>  </a:t>
            </a:r>
          </a:p>
        </p:txBody>
      </p:sp>
      <p:sp>
        <p:nvSpPr>
          <p:cNvPr id="1032" name="Text Box 8"/>
          <p:cNvSpPr txBox="1">
            <a:spLocks noChangeArrowheads="1"/>
          </p:cNvSpPr>
          <p:nvPr/>
        </p:nvSpPr>
        <p:spPr bwMode="auto">
          <a:xfrm>
            <a:off x="838200" y="5029200"/>
            <a:ext cx="7620000" cy="1314450"/>
          </a:xfrm>
          <a:prstGeom prst="rect">
            <a:avLst/>
          </a:prstGeom>
          <a:noFill/>
          <a:ln w="9525">
            <a:noFill/>
            <a:miter lim="800000"/>
            <a:headEnd/>
            <a:tailEnd/>
          </a:ln>
        </p:spPr>
        <p:txBody>
          <a:bodyPr>
            <a:spAutoFit/>
          </a:bodyPr>
          <a:lstStyle/>
          <a:p>
            <a:pPr eaLnBrk="0" hangingPunct="0">
              <a:spcBef>
                <a:spcPct val="50000"/>
              </a:spcBef>
            </a:pPr>
            <a:r>
              <a:rPr lang="it-IT" sz="1600">
                <a:solidFill>
                  <a:srgbClr val="FF3300"/>
                </a:solidFill>
                <a:latin typeface="Comic Sans MS" pitchFamily="66" charset="0"/>
              </a:rPr>
              <a:t>Moda</a:t>
            </a:r>
          </a:p>
          <a:p>
            <a:pPr eaLnBrk="0" hangingPunct="0">
              <a:spcBef>
                <a:spcPct val="50000"/>
              </a:spcBef>
            </a:pPr>
            <a:r>
              <a:rPr lang="it-IT" sz="1600">
                <a:latin typeface="Comic Sans MS" pitchFamily="66" charset="0"/>
              </a:rPr>
              <a:t>dato un set di osservazioni, la moda è il valore che compare con frequenza maggiore</a:t>
            </a:r>
          </a:p>
          <a:p>
            <a:pPr eaLnBrk="0" hangingPunct="0">
              <a:spcBef>
                <a:spcPct val="50000"/>
              </a:spcBef>
            </a:pPr>
            <a:r>
              <a:rPr lang="it-IT" sz="1600">
                <a:latin typeface="Comic Sans MS" pitchFamily="66" charset="0"/>
              </a:rPr>
              <a:t>es: (2, 2, 2, 3, 4, 5, 5, 5, 5, 8)  ---&gt; moda = 5</a:t>
            </a:r>
          </a:p>
        </p:txBody>
      </p:sp>
      <p:sp>
        <p:nvSpPr>
          <p:cNvPr id="1033" name="Line 9"/>
          <p:cNvSpPr>
            <a:spLocks noChangeShapeType="1"/>
          </p:cNvSpPr>
          <p:nvPr/>
        </p:nvSpPr>
        <p:spPr bwMode="auto">
          <a:xfrm>
            <a:off x="838200" y="4800600"/>
            <a:ext cx="4038600" cy="0"/>
          </a:xfrm>
          <a:prstGeom prst="line">
            <a:avLst/>
          </a:prstGeom>
          <a:noFill/>
          <a:ln w="9525">
            <a:solidFill>
              <a:schemeClr val="tx1"/>
            </a:solidFill>
            <a:round/>
            <a:headEnd/>
            <a:tailEnd/>
          </a:ln>
        </p:spPr>
        <p:txBody>
          <a:bodyPr wrap="none" anchor="ctr"/>
          <a:lstStyle/>
          <a:p>
            <a:endParaRPr lang="it-IT"/>
          </a:p>
        </p:txBody>
      </p:sp>
      <p:pic>
        <p:nvPicPr>
          <p:cNvPr id="1034" name="Picture 10" descr="scimmia"/>
          <p:cNvPicPr>
            <a:picLocks noChangeAspect="1" noChangeArrowheads="1" noCrop="1"/>
          </p:cNvPicPr>
          <p:nvPr/>
        </p:nvPicPr>
        <p:blipFill>
          <a:blip r:embed="rId5" cstate="print"/>
          <a:srcRect/>
          <a:stretch>
            <a:fillRect/>
          </a:stretch>
        </p:blipFill>
        <p:spPr bwMode="auto">
          <a:xfrm>
            <a:off x="0" y="0"/>
            <a:ext cx="614363" cy="963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611188" y="476250"/>
            <a:ext cx="7215187" cy="457200"/>
          </a:xfrm>
          <a:prstGeom prst="rect">
            <a:avLst/>
          </a:prstGeom>
          <a:noFill/>
          <a:ln w="9525">
            <a:noFill/>
            <a:miter lim="800000"/>
            <a:headEnd/>
            <a:tailEnd/>
          </a:ln>
          <a:effectLst/>
        </p:spPr>
        <p:txBody>
          <a:bodyPr>
            <a:spAutoFit/>
          </a:bodyPr>
          <a:lstStyle/>
          <a:p>
            <a:pPr eaLnBrk="0" hangingPunct="0">
              <a:defRPr/>
            </a:pPr>
            <a:r>
              <a:rPr lang="it-IT" sz="2400">
                <a:solidFill>
                  <a:srgbClr val="FF3300"/>
                </a:solidFill>
                <a:effectLst>
                  <a:outerShdw blurRad="38100" dist="38100" dir="2700000" algn="tl">
                    <a:srgbClr val="C0C0C0"/>
                  </a:outerShdw>
                </a:effectLst>
                <a:latin typeface="Comic Sans MS" pitchFamily="66" charset="0"/>
              </a:rPr>
              <a:t>Misure di dispersione o variazione</a:t>
            </a:r>
          </a:p>
        </p:txBody>
      </p:sp>
      <p:sp>
        <p:nvSpPr>
          <p:cNvPr id="4102" name="Text Box 4"/>
          <p:cNvSpPr txBox="1">
            <a:spLocks noChangeArrowheads="1"/>
          </p:cNvSpPr>
          <p:nvPr/>
        </p:nvSpPr>
        <p:spPr bwMode="auto">
          <a:xfrm>
            <a:off x="467544" y="4869160"/>
            <a:ext cx="3886200" cy="366713"/>
          </a:xfrm>
          <a:prstGeom prst="rect">
            <a:avLst/>
          </a:prstGeom>
          <a:noFill/>
          <a:ln w="9525">
            <a:noFill/>
            <a:miter lim="800000"/>
            <a:headEnd/>
            <a:tailEnd/>
          </a:ln>
        </p:spPr>
        <p:txBody>
          <a:bodyPr>
            <a:spAutoFit/>
          </a:bodyPr>
          <a:lstStyle/>
          <a:p>
            <a:pPr eaLnBrk="0" hangingPunct="0">
              <a:spcBef>
                <a:spcPct val="50000"/>
              </a:spcBef>
            </a:pPr>
            <a:r>
              <a:rPr lang="it-IT" dirty="0" smtClean="0">
                <a:solidFill>
                  <a:srgbClr val="FF3300"/>
                </a:solidFill>
                <a:latin typeface="Comic Sans MS" pitchFamily="66" charset="0"/>
              </a:rPr>
              <a:t>Somma degli scostamenti</a:t>
            </a:r>
            <a:endParaRPr lang="it-IT" dirty="0">
              <a:solidFill>
                <a:srgbClr val="FF3300"/>
              </a:solidFill>
              <a:latin typeface="Comic Sans MS" pitchFamily="66" charset="0"/>
            </a:endParaRPr>
          </a:p>
        </p:txBody>
      </p:sp>
      <p:sp>
        <p:nvSpPr>
          <p:cNvPr id="4103" name="Text Box 11"/>
          <p:cNvSpPr txBox="1">
            <a:spLocks noChangeArrowheads="1"/>
          </p:cNvSpPr>
          <p:nvPr/>
        </p:nvSpPr>
        <p:spPr bwMode="auto">
          <a:xfrm>
            <a:off x="323528" y="1556792"/>
            <a:ext cx="3886200" cy="366713"/>
          </a:xfrm>
          <a:prstGeom prst="rect">
            <a:avLst/>
          </a:prstGeom>
          <a:noFill/>
          <a:ln w="9525">
            <a:noFill/>
            <a:miter lim="800000"/>
            <a:headEnd/>
            <a:tailEnd/>
          </a:ln>
        </p:spPr>
        <p:txBody>
          <a:bodyPr>
            <a:spAutoFit/>
          </a:bodyPr>
          <a:lstStyle/>
          <a:p>
            <a:pPr eaLnBrk="0" hangingPunct="0">
              <a:spcBef>
                <a:spcPct val="50000"/>
              </a:spcBef>
            </a:pPr>
            <a:r>
              <a:rPr lang="it-IT" dirty="0" smtClean="0">
                <a:solidFill>
                  <a:srgbClr val="FF3300"/>
                </a:solidFill>
                <a:latin typeface="Comic Sans MS" pitchFamily="66" charset="0"/>
              </a:rPr>
              <a:t>Scostamento (scarto) </a:t>
            </a:r>
            <a:r>
              <a:rPr lang="it-IT" dirty="0">
                <a:solidFill>
                  <a:srgbClr val="FF3300"/>
                </a:solidFill>
                <a:latin typeface="Comic Sans MS" pitchFamily="66" charset="0"/>
              </a:rPr>
              <a:t>dalla media</a:t>
            </a:r>
          </a:p>
        </p:txBody>
      </p:sp>
      <p:graphicFrame>
        <p:nvGraphicFramePr>
          <p:cNvPr id="4099" name="Object 19"/>
          <p:cNvGraphicFramePr>
            <a:graphicFrameLocks noChangeAspect="1"/>
          </p:cNvGraphicFramePr>
          <p:nvPr/>
        </p:nvGraphicFramePr>
        <p:xfrm>
          <a:off x="3851920" y="1988840"/>
          <a:ext cx="1749425" cy="388938"/>
        </p:xfrm>
        <a:graphic>
          <a:graphicData uri="http://schemas.openxmlformats.org/presentationml/2006/ole">
            <p:oleObj spid="_x0000_s4099" name="Equation" r:id="rId3" imgW="1028520" imgH="228600" progId="Equation.3">
              <p:embed/>
            </p:oleObj>
          </a:graphicData>
        </a:graphic>
      </p:graphicFrame>
      <p:graphicFrame>
        <p:nvGraphicFramePr>
          <p:cNvPr id="4100" name="Object 20"/>
          <p:cNvGraphicFramePr>
            <a:graphicFrameLocks noChangeAspect="1"/>
          </p:cNvGraphicFramePr>
          <p:nvPr/>
        </p:nvGraphicFramePr>
        <p:xfrm>
          <a:off x="1476375" y="2060575"/>
          <a:ext cx="1209675" cy="388938"/>
        </p:xfrm>
        <a:graphic>
          <a:graphicData uri="http://schemas.openxmlformats.org/presentationml/2006/ole">
            <p:oleObj spid="_x0000_s4100" name="Equation" r:id="rId4" imgW="711000" imgH="228600" progId="Equation.3">
              <p:embed/>
            </p:oleObj>
          </a:graphicData>
        </a:graphic>
      </p:graphicFrame>
      <p:graphicFrame>
        <p:nvGraphicFramePr>
          <p:cNvPr id="4104" name="Object 5"/>
          <p:cNvGraphicFramePr>
            <a:graphicFrameLocks noChangeAspect="1"/>
          </p:cNvGraphicFramePr>
          <p:nvPr/>
        </p:nvGraphicFramePr>
        <p:xfrm>
          <a:off x="5940152" y="2852936"/>
          <a:ext cx="2532062" cy="158750"/>
        </p:xfrm>
        <a:graphic>
          <a:graphicData uri="http://schemas.openxmlformats.org/presentationml/2006/ole">
            <p:oleObj spid="_x0000_s4104" name="Microsoft Drawing" r:id="rId5" imgW="6180138" imgH="1160463" progId="">
              <p:embed/>
            </p:oleObj>
          </a:graphicData>
        </a:graphic>
      </p:graphicFrame>
      <p:graphicFrame>
        <p:nvGraphicFramePr>
          <p:cNvPr id="4105" name="Object 5"/>
          <p:cNvGraphicFramePr>
            <a:graphicFrameLocks noChangeAspect="1"/>
          </p:cNvGraphicFramePr>
          <p:nvPr/>
        </p:nvGraphicFramePr>
        <p:xfrm>
          <a:off x="395288" y="2852738"/>
          <a:ext cx="5667375" cy="158750"/>
        </p:xfrm>
        <a:graphic>
          <a:graphicData uri="http://schemas.openxmlformats.org/presentationml/2006/ole">
            <p:oleObj spid="_x0000_s4105" name="Microsoft Drawing" r:id="rId6" imgW="6180138" imgH="1160463" progId="">
              <p:embed/>
            </p:oleObj>
          </a:graphicData>
        </a:graphic>
      </p:graphicFrame>
      <p:sp>
        <p:nvSpPr>
          <p:cNvPr id="10" name="CasellaDiTesto 9"/>
          <p:cNvSpPr txBox="1"/>
          <p:nvPr/>
        </p:nvSpPr>
        <p:spPr>
          <a:xfrm>
            <a:off x="539552" y="2996952"/>
            <a:ext cx="7369325" cy="369332"/>
          </a:xfrm>
          <a:prstGeom prst="rect">
            <a:avLst/>
          </a:prstGeom>
          <a:noFill/>
        </p:spPr>
        <p:txBody>
          <a:bodyPr wrap="none" rtlCol="0">
            <a:spAutoFit/>
          </a:bodyPr>
          <a:lstStyle/>
          <a:p>
            <a:r>
              <a:rPr lang="it-IT" dirty="0" smtClean="0">
                <a:latin typeface="Calibri" pitchFamily="34" charset="0"/>
              </a:rPr>
              <a:t>x</a:t>
            </a:r>
            <a:r>
              <a:rPr lang="it-IT" baseline="-25000" dirty="0" smtClean="0">
                <a:latin typeface="Calibri" pitchFamily="34" charset="0"/>
              </a:rPr>
              <a:t>1</a:t>
            </a:r>
            <a:r>
              <a:rPr lang="it-IT" dirty="0" smtClean="0">
                <a:latin typeface="Calibri" pitchFamily="34" charset="0"/>
              </a:rPr>
              <a:t>                  x</a:t>
            </a:r>
            <a:r>
              <a:rPr lang="it-IT" baseline="-25000" dirty="0" smtClean="0">
                <a:latin typeface="Calibri" pitchFamily="34" charset="0"/>
              </a:rPr>
              <a:t>2</a:t>
            </a:r>
            <a:r>
              <a:rPr lang="it-IT" dirty="0" smtClean="0">
                <a:latin typeface="Calibri" pitchFamily="34" charset="0"/>
              </a:rPr>
              <a:t>                                                                    x</a:t>
            </a:r>
            <a:r>
              <a:rPr lang="it-IT" baseline="-25000" dirty="0" smtClean="0">
                <a:latin typeface="Calibri" pitchFamily="34" charset="0"/>
              </a:rPr>
              <a:t>3</a:t>
            </a:r>
            <a:r>
              <a:rPr lang="it-IT" dirty="0" smtClean="0">
                <a:latin typeface="Calibri" pitchFamily="34" charset="0"/>
              </a:rPr>
              <a:t>         x</a:t>
            </a:r>
            <a:r>
              <a:rPr lang="it-IT" baseline="-25000" dirty="0" smtClean="0">
                <a:latin typeface="Calibri" pitchFamily="34" charset="0"/>
              </a:rPr>
              <a:t>4 </a:t>
            </a:r>
            <a:r>
              <a:rPr lang="it-IT" dirty="0" smtClean="0">
                <a:latin typeface="Calibri" pitchFamily="34" charset="0"/>
              </a:rPr>
              <a:t>                  x</a:t>
            </a:r>
            <a:r>
              <a:rPr lang="it-IT" baseline="-25000" dirty="0" smtClean="0">
                <a:latin typeface="Calibri" pitchFamily="34" charset="0"/>
              </a:rPr>
              <a:t>5</a:t>
            </a:r>
            <a:r>
              <a:rPr lang="it-IT" dirty="0" smtClean="0">
                <a:latin typeface="Calibri" pitchFamily="34" charset="0"/>
              </a:rPr>
              <a:t>      </a:t>
            </a:r>
            <a:endParaRPr lang="it-IT" dirty="0">
              <a:latin typeface="Calibri" pitchFamily="34" charset="0"/>
            </a:endParaRPr>
          </a:p>
        </p:txBody>
      </p:sp>
      <p:graphicFrame>
        <p:nvGraphicFramePr>
          <p:cNvPr id="11" name="Oggetto 10"/>
          <p:cNvGraphicFramePr>
            <a:graphicFrameLocks noChangeAspect="1"/>
          </p:cNvGraphicFramePr>
          <p:nvPr/>
        </p:nvGraphicFramePr>
        <p:xfrm>
          <a:off x="4932040" y="3068960"/>
          <a:ext cx="280988" cy="331788"/>
        </p:xfrm>
        <a:graphic>
          <a:graphicData uri="http://schemas.openxmlformats.org/presentationml/2006/ole">
            <p:oleObj spid="_x0000_s4106" name="Equation" r:id="rId7" imgW="139680" imgH="164880" progId="Equation.3">
              <p:embed/>
            </p:oleObj>
          </a:graphicData>
        </a:graphic>
      </p:graphicFrame>
      <p:graphicFrame>
        <p:nvGraphicFramePr>
          <p:cNvPr id="4107" name="Object 20"/>
          <p:cNvGraphicFramePr>
            <a:graphicFrameLocks noChangeAspect="1"/>
          </p:cNvGraphicFramePr>
          <p:nvPr/>
        </p:nvGraphicFramePr>
        <p:xfrm>
          <a:off x="899592" y="3645024"/>
          <a:ext cx="1209675" cy="366713"/>
        </p:xfrm>
        <a:graphic>
          <a:graphicData uri="http://schemas.openxmlformats.org/presentationml/2006/ole">
            <p:oleObj spid="_x0000_s4107" name="Equation" r:id="rId8" imgW="711000" imgH="215640" progId="Equation.3">
              <p:embed/>
            </p:oleObj>
          </a:graphicData>
        </a:graphic>
      </p:graphicFrame>
      <p:cxnSp>
        <p:nvCxnSpPr>
          <p:cNvPr id="13" name="Connettore 2 12"/>
          <p:cNvCxnSpPr/>
          <p:nvPr/>
        </p:nvCxnSpPr>
        <p:spPr>
          <a:xfrm>
            <a:off x="649660" y="3645024"/>
            <a:ext cx="4498404" cy="1588"/>
          </a:xfrm>
          <a:prstGeom prst="straightConnector1">
            <a:avLst/>
          </a:prstGeom>
          <a:ln w="25400">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rot="5400000">
            <a:off x="14288" y="3115568"/>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rot="5400000">
            <a:off x="4499992" y="3140968"/>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a:off x="1763688" y="3501008"/>
            <a:ext cx="3384376" cy="1588"/>
          </a:xfrm>
          <a:prstGeom prst="straightConnector1">
            <a:avLst/>
          </a:prstGeom>
          <a:ln w="254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rot="5400000">
            <a:off x="1404000" y="3104964"/>
            <a:ext cx="792088"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108" name="Object 20"/>
          <p:cNvGraphicFramePr>
            <a:graphicFrameLocks noChangeAspect="1"/>
          </p:cNvGraphicFramePr>
          <p:nvPr/>
        </p:nvGraphicFramePr>
        <p:xfrm>
          <a:off x="2092325" y="3141663"/>
          <a:ext cx="1274763" cy="366712"/>
        </p:xfrm>
        <a:graphic>
          <a:graphicData uri="http://schemas.openxmlformats.org/presentationml/2006/ole">
            <p:oleObj spid="_x0000_s4108" name="Equation" r:id="rId9" imgW="749160" imgH="215640" progId="Equation.3">
              <p:embed/>
            </p:oleObj>
          </a:graphicData>
        </a:graphic>
      </p:graphicFrame>
      <p:sp>
        <p:nvSpPr>
          <p:cNvPr id="411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112"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11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115" name="Picture 19"/>
          <p:cNvPicPr>
            <a:picLocks noChangeAspect="1" noChangeArrowheads="1"/>
          </p:cNvPicPr>
          <p:nvPr/>
        </p:nvPicPr>
        <p:blipFill>
          <a:blip r:embed="rId10" cstate="print"/>
          <a:srcRect/>
          <a:stretch>
            <a:fillRect/>
          </a:stretch>
        </p:blipFill>
        <p:spPr bwMode="auto">
          <a:xfrm>
            <a:off x="1" y="5229200"/>
            <a:ext cx="9144000" cy="8875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611188" y="476250"/>
            <a:ext cx="7215187" cy="457200"/>
          </a:xfrm>
          <a:prstGeom prst="rect">
            <a:avLst/>
          </a:prstGeom>
          <a:noFill/>
          <a:ln w="9525">
            <a:noFill/>
            <a:miter lim="800000"/>
            <a:headEnd/>
            <a:tailEnd/>
          </a:ln>
          <a:effectLst/>
        </p:spPr>
        <p:txBody>
          <a:bodyPr>
            <a:spAutoFit/>
          </a:bodyPr>
          <a:lstStyle/>
          <a:p>
            <a:pPr eaLnBrk="0" hangingPunct="0">
              <a:defRPr/>
            </a:pPr>
            <a:r>
              <a:rPr lang="it-IT" sz="2400">
                <a:solidFill>
                  <a:srgbClr val="FF3300"/>
                </a:solidFill>
                <a:effectLst>
                  <a:outerShdw blurRad="38100" dist="38100" dir="2700000" algn="tl">
                    <a:srgbClr val="C0C0C0"/>
                  </a:outerShdw>
                </a:effectLst>
                <a:latin typeface="Comic Sans MS" pitchFamily="66" charset="0"/>
              </a:rPr>
              <a:t>Misure di dispersione o variazione</a:t>
            </a:r>
          </a:p>
        </p:txBody>
      </p:sp>
      <p:sp>
        <p:nvSpPr>
          <p:cNvPr id="4102" name="Text Box 4"/>
          <p:cNvSpPr txBox="1">
            <a:spLocks noChangeArrowheads="1"/>
          </p:cNvSpPr>
          <p:nvPr/>
        </p:nvSpPr>
        <p:spPr bwMode="auto">
          <a:xfrm>
            <a:off x="611560" y="4365104"/>
            <a:ext cx="7920880" cy="1615827"/>
          </a:xfrm>
          <a:prstGeom prst="rect">
            <a:avLst/>
          </a:prstGeom>
          <a:noFill/>
          <a:ln w="9525">
            <a:noFill/>
            <a:miter lim="800000"/>
            <a:headEnd/>
            <a:tailEnd/>
          </a:ln>
        </p:spPr>
        <p:txBody>
          <a:bodyPr wrap="square">
            <a:spAutoFit/>
          </a:bodyPr>
          <a:lstStyle/>
          <a:p>
            <a:pPr eaLnBrk="0" hangingPunct="0">
              <a:spcBef>
                <a:spcPct val="50000"/>
              </a:spcBef>
            </a:pPr>
            <a:r>
              <a:rPr lang="it-IT" dirty="0" smtClean="0">
                <a:solidFill>
                  <a:srgbClr val="FF3300"/>
                </a:solidFill>
                <a:latin typeface="Comic Sans MS" pitchFamily="66" charset="0"/>
              </a:rPr>
              <a:t>Se la somma degli scarti = 0                    somma degli scarti al quadrato</a:t>
            </a:r>
          </a:p>
          <a:p>
            <a:pPr eaLnBrk="0" hangingPunct="0">
              <a:spcBef>
                <a:spcPct val="50000"/>
              </a:spcBef>
            </a:pPr>
            <a:endParaRPr lang="it-IT" dirty="0">
              <a:solidFill>
                <a:srgbClr val="FF3300"/>
              </a:solidFill>
              <a:latin typeface="Comic Sans MS" pitchFamily="66" charset="0"/>
            </a:endParaRPr>
          </a:p>
          <a:p>
            <a:pPr eaLnBrk="0" hangingPunct="0">
              <a:spcBef>
                <a:spcPct val="50000"/>
              </a:spcBef>
            </a:pPr>
            <a:endParaRPr lang="it-IT" dirty="0" smtClean="0">
              <a:solidFill>
                <a:srgbClr val="FF3300"/>
              </a:solidFill>
              <a:latin typeface="Comic Sans MS" pitchFamily="66" charset="0"/>
            </a:endParaRPr>
          </a:p>
          <a:p>
            <a:pPr eaLnBrk="0" hangingPunct="0">
              <a:spcBef>
                <a:spcPct val="50000"/>
              </a:spcBef>
            </a:pPr>
            <a:endParaRPr lang="it-IT" dirty="0">
              <a:solidFill>
                <a:srgbClr val="FF3300"/>
              </a:solidFill>
              <a:latin typeface="Comic Sans MS" pitchFamily="66" charset="0"/>
            </a:endParaRPr>
          </a:p>
        </p:txBody>
      </p:sp>
      <p:graphicFrame>
        <p:nvGraphicFramePr>
          <p:cNvPr id="4099" name="Object 19"/>
          <p:cNvGraphicFramePr>
            <a:graphicFrameLocks noChangeAspect="1"/>
          </p:cNvGraphicFramePr>
          <p:nvPr/>
        </p:nvGraphicFramePr>
        <p:xfrm>
          <a:off x="3851920" y="1484784"/>
          <a:ext cx="1749425" cy="388938"/>
        </p:xfrm>
        <a:graphic>
          <a:graphicData uri="http://schemas.openxmlformats.org/presentationml/2006/ole">
            <p:oleObj spid="_x0000_s125954" name="Equation" r:id="rId3" imgW="1028520" imgH="228600" progId="Equation.3">
              <p:embed/>
            </p:oleObj>
          </a:graphicData>
        </a:graphic>
      </p:graphicFrame>
      <p:graphicFrame>
        <p:nvGraphicFramePr>
          <p:cNvPr id="4100" name="Object 20"/>
          <p:cNvGraphicFramePr>
            <a:graphicFrameLocks noChangeAspect="1"/>
          </p:cNvGraphicFramePr>
          <p:nvPr/>
        </p:nvGraphicFramePr>
        <p:xfrm>
          <a:off x="1475656" y="1556792"/>
          <a:ext cx="1209675" cy="388938"/>
        </p:xfrm>
        <a:graphic>
          <a:graphicData uri="http://schemas.openxmlformats.org/presentationml/2006/ole">
            <p:oleObj spid="_x0000_s125955" name="Equation" r:id="rId4" imgW="711000" imgH="228600" progId="Equation.3">
              <p:embed/>
            </p:oleObj>
          </a:graphicData>
        </a:graphic>
      </p:graphicFrame>
      <p:graphicFrame>
        <p:nvGraphicFramePr>
          <p:cNvPr id="4104" name="Object 5"/>
          <p:cNvGraphicFramePr>
            <a:graphicFrameLocks noChangeAspect="1"/>
          </p:cNvGraphicFramePr>
          <p:nvPr/>
        </p:nvGraphicFramePr>
        <p:xfrm>
          <a:off x="5940152" y="2348880"/>
          <a:ext cx="2532062" cy="158750"/>
        </p:xfrm>
        <a:graphic>
          <a:graphicData uri="http://schemas.openxmlformats.org/presentationml/2006/ole">
            <p:oleObj spid="_x0000_s125956" name="Microsoft Drawing" r:id="rId5" imgW="6180138" imgH="1160463" progId="">
              <p:embed/>
            </p:oleObj>
          </a:graphicData>
        </a:graphic>
      </p:graphicFrame>
      <p:graphicFrame>
        <p:nvGraphicFramePr>
          <p:cNvPr id="4105" name="Object 5"/>
          <p:cNvGraphicFramePr>
            <a:graphicFrameLocks noChangeAspect="1"/>
          </p:cNvGraphicFramePr>
          <p:nvPr/>
        </p:nvGraphicFramePr>
        <p:xfrm>
          <a:off x="395288" y="2348682"/>
          <a:ext cx="5667375" cy="158750"/>
        </p:xfrm>
        <a:graphic>
          <a:graphicData uri="http://schemas.openxmlformats.org/presentationml/2006/ole">
            <p:oleObj spid="_x0000_s125957" name="Microsoft Drawing" r:id="rId6" imgW="6180138" imgH="1160463" progId="">
              <p:embed/>
            </p:oleObj>
          </a:graphicData>
        </a:graphic>
      </p:graphicFrame>
      <p:sp>
        <p:nvSpPr>
          <p:cNvPr id="10" name="CasellaDiTesto 9"/>
          <p:cNvSpPr txBox="1"/>
          <p:nvPr/>
        </p:nvSpPr>
        <p:spPr>
          <a:xfrm>
            <a:off x="539552" y="2492896"/>
            <a:ext cx="7369325" cy="369332"/>
          </a:xfrm>
          <a:prstGeom prst="rect">
            <a:avLst/>
          </a:prstGeom>
          <a:noFill/>
        </p:spPr>
        <p:txBody>
          <a:bodyPr wrap="none" rtlCol="0">
            <a:spAutoFit/>
          </a:bodyPr>
          <a:lstStyle/>
          <a:p>
            <a:r>
              <a:rPr lang="it-IT" dirty="0" smtClean="0">
                <a:latin typeface="Calibri" pitchFamily="34" charset="0"/>
              </a:rPr>
              <a:t>x</a:t>
            </a:r>
            <a:r>
              <a:rPr lang="it-IT" baseline="-25000" dirty="0" smtClean="0">
                <a:latin typeface="Calibri" pitchFamily="34" charset="0"/>
              </a:rPr>
              <a:t>1</a:t>
            </a:r>
            <a:r>
              <a:rPr lang="it-IT" dirty="0" smtClean="0">
                <a:latin typeface="Calibri" pitchFamily="34" charset="0"/>
              </a:rPr>
              <a:t>                  x</a:t>
            </a:r>
            <a:r>
              <a:rPr lang="it-IT" baseline="-25000" dirty="0" smtClean="0">
                <a:latin typeface="Calibri" pitchFamily="34" charset="0"/>
              </a:rPr>
              <a:t>2</a:t>
            </a:r>
            <a:r>
              <a:rPr lang="it-IT" dirty="0" smtClean="0">
                <a:latin typeface="Calibri" pitchFamily="34" charset="0"/>
              </a:rPr>
              <a:t>                                                                    x</a:t>
            </a:r>
            <a:r>
              <a:rPr lang="it-IT" baseline="-25000" dirty="0" smtClean="0">
                <a:latin typeface="Calibri" pitchFamily="34" charset="0"/>
              </a:rPr>
              <a:t>3</a:t>
            </a:r>
            <a:r>
              <a:rPr lang="it-IT" dirty="0" smtClean="0">
                <a:latin typeface="Calibri" pitchFamily="34" charset="0"/>
              </a:rPr>
              <a:t>         x</a:t>
            </a:r>
            <a:r>
              <a:rPr lang="it-IT" baseline="-25000" dirty="0" smtClean="0">
                <a:latin typeface="Calibri" pitchFamily="34" charset="0"/>
              </a:rPr>
              <a:t>4 </a:t>
            </a:r>
            <a:r>
              <a:rPr lang="it-IT" dirty="0" smtClean="0">
                <a:latin typeface="Calibri" pitchFamily="34" charset="0"/>
              </a:rPr>
              <a:t>                  x</a:t>
            </a:r>
            <a:r>
              <a:rPr lang="it-IT" baseline="-25000" dirty="0" smtClean="0">
                <a:latin typeface="Calibri" pitchFamily="34" charset="0"/>
              </a:rPr>
              <a:t>5</a:t>
            </a:r>
            <a:r>
              <a:rPr lang="it-IT" dirty="0" smtClean="0">
                <a:latin typeface="Calibri" pitchFamily="34" charset="0"/>
              </a:rPr>
              <a:t>      </a:t>
            </a:r>
            <a:endParaRPr lang="it-IT" dirty="0">
              <a:latin typeface="Calibri" pitchFamily="34" charset="0"/>
            </a:endParaRPr>
          </a:p>
        </p:txBody>
      </p:sp>
      <p:graphicFrame>
        <p:nvGraphicFramePr>
          <p:cNvPr id="11" name="Oggetto 10"/>
          <p:cNvGraphicFramePr>
            <a:graphicFrameLocks noChangeAspect="1"/>
          </p:cNvGraphicFramePr>
          <p:nvPr/>
        </p:nvGraphicFramePr>
        <p:xfrm>
          <a:off x="4932040" y="2564904"/>
          <a:ext cx="280988" cy="331788"/>
        </p:xfrm>
        <a:graphic>
          <a:graphicData uri="http://schemas.openxmlformats.org/presentationml/2006/ole">
            <p:oleObj spid="_x0000_s125958" name="Equation" r:id="rId7" imgW="139680" imgH="164880" progId="Equation.3">
              <p:embed/>
            </p:oleObj>
          </a:graphicData>
        </a:graphic>
      </p:graphicFrame>
      <p:graphicFrame>
        <p:nvGraphicFramePr>
          <p:cNvPr id="4107" name="Object 20"/>
          <p:cNvGraphicFramePr>
            <a:graphicFrameLocks noChangeAspect="1"/>
          </p:cNvGraphicFramePr>
          <p:nvPr/>
        </p:nvGraphicFramePr>
        <p:xfrm>
          <a:off x="899592" y="3140968"/>
          <a:ext cx="1209675" cy="366713"/>
        </p:xfrm>
        <a:graphic>
          <a:graphicData uri="http://schemas.openxmlformats.org/presentationml/2006/ole">
            <p:oleObj spid="_x0000_s125959" name="Equation" r:id="rId8" imgW="711000" imgH="215640" progId="Equation.3">
              <p:embed/>
            </p:oleObj>
          </a:graphicData>
        </a:graphic>
      </p:graphicFrame>
      <p:cxnSp>
        <p:nvCxnSpPr>
          <p:cNvPr id="13" name="Connettore 2 12"/>
          <p:cNvCxnSpPr/>
          <p:nvPr/>
        </p:nvCxnSpPr>
        <p:spPr>
          <a:xfrm>
            <a:off x="649660" y="3140968"/>
            <a:ext cx="4498404" cy="1588"/>
          </a:xfrm>
          <a:prstGeom prst="straightConnector1">
            <a:avLst/>
          </a:prstGeom>
          <a:ln w="25400">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rot="5400000">
            <a:off x="14288" y="2611512"/>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rot="5400000">
            <a:off x="4499992" y="2636912"/>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a:off x="1763688" y="2996952"/>
            <a:ext cx="3384376" cy="1588"/>
          </a:xfrm>
          <a:prstGeom prst="straightConnector1">
            <a:avLst/>
          </a:prstGeom>
          <a:ln w="254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rot="5400000">
            <a:off x="1314000" y="2502557"/>
            <a:ext cx="987177" cy="161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108" name="Object 20"/>
          <p:cNvGraphicFramePr>
            <a:graphicFrameLocks noChangeAspect="1"/>
          </p:cNvGraphicFramePr>
          <p:nvPr/>
        </p:nvGraphicFramePr>
        <p:xfrm>
          <a:off x="2092325" y="2637607"/>
          <a:ext cx="1274763" cy="366712"/>
        </p:xfrm>
        <a:graphic>
          <a:graphicData uri="http://schemas.openxmlformats.org/presentationml/2006/ole">
            <p:oleObj spid="_x0000_s125960" name="Equation" r:id="rId9" imgW="749160" imgH="215640" progId="Equation.3">
              <p:embed/>
            </p:oleObj>
          </a:graphicData>
        </a:graphic>
      </p:graphicFrame>
      <p:sp>
        <p:nvSpPr>
          <p:cNvPr id="411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112"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11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2596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2596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2596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2596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30" name="Freccia a destra 29"/>
          <p:cNvSpPr/>
          <p:nvPr/>
        </p:nvSpPr>
        <p:spPr>
          <a:xfrm>
            <a:off x="3995936" y="4293096"/>
            <a:ext cx="864096" cy="504056"/>
          </a:xfrm>
          <a:prstGeom prst="rightArrow">
            <a:avLst/>
          </a:prstGeom>
          <a:solidFill>
            <a:srgbClr val="FFC000"/>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5969" name="Picture 17"/>
          <p:cNvPicPr>
            <a:picLocks noChangeAspect="1" noChangeArrowheads="1"/>
          </p:cNvPicPr>
          <p:nvPr/>
        </p:nvPicPr>
        <p:blipFill>
          <a:blip r:embed="rId10" cstate="print"/>
          <a:srcRect/>
          <a:stretch>
            <a:fillRect/>
          </a:stretch>
        </p:blipFill>
        <p:spPr bwMode="auto">
          <a:xfrm>
            <a:off x="1691680" y="5114922"/>
            <a:ext cx="6912768" cy="951663"/>
          </a:xfrm>
          <a:prstGeom prst="rect">
            <a:avLst/>
          </a:prstGeom>
          <a:noFill/>
          <a:ln w="9525">
            <a:noFill/>
            <a:miter lim="800000"/>
            <a:headEnd/>
            <a:tailEnd/>
          </a:ln>
        </p:spPr>
      </p:pic>
      <p:sp>
        <p:nvSpPr>
          <p:cNvPr id="26" name="CasellaDiTesto 25"/>
          <p:cNvSpPr txBox="1"/>
          <p:nvPr/>
        </p:nvSpPr>
        <p:spPr>
          <a:xfrm>
            <a:off x="154380" y="5420717"/>
            <a:ext cx="1386918" cy="369332"/>
          </a:xfrm>
          <a:prstGeom prst="rect">
            <a:avLst/>
          </a:prstGeom>
          <a:noFill/>
        </p:spPr>
        <p:txBody>
          <a:bodyPr wrap="none" rtlCol="0">
            <a:spAutoFit/>
          </a:bodyPr>
          <a:lstStyle/>
          <a:p>
            <a:r>
              <a:rPr lang="it-IT" dirty="0" smtClean="0">
                <a:latin typeface="Century Schoolbook" pitchFamily="18" charset="0"/>
              </a:rPr>
              <a:t>Devianza =</a:t>
            </a:r>
            <a:endParaRPr lang="it-IT" dirty="0">
              <a:latin typeface="Century Schoolbook"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p:cNvPicPr>
            <a:picLocks noChangeAspect="1" noChangeArrowheads="1"/>
          </p:cNvPicPr>
          <p:nvPr/>
        </p:nvPicPr>
        <p:blipFill>
          <a:blip r:embed="rId2" cstate="print"/>
          <a:srcRect/>
          <a:stretch>
            <a:fillRect/>
          </a:stretch>
        </p:blipFill>
        <p:spPr bwMode="auto">
          <a:xfrm>
            <a:off x="323528" y="764704"/>
            <a:ext cx="8352928" cy="1149925"/>
          </a:xfrm>
          <a:prstGeom prst="rect">
            <a:avLst/>
          </a:prstGeom>
          <a:noFill/>
          <a:ln w="9525">
            <a:noFill/>
            <a:miter lim="800000"/>
            <a:headEnd/>
            <a:tailEnd/>
          </a:ln>
        </p:spPr>
      </p:pic>
      <p:sp>
        <p:nvSpPr>
          <p:cNvPr id="3" name="CasellaDiTesto 2"/>
          <p:cNvSpPr txBox="1"/>
          <p:nvPr/>
        </p:nvSpPr>
        <p:spPr>
          <a:xfrm>
            <a:off x="395536" y="2012647"/>
            <a:ext cx="8352928" cy="1200329"/>
          </a:xfrm>
          <a:prstGeom prst="rect">
            <a:avLst/>
          </a:prstGeom>
          <a:noFill/>
        </p:spPr>
        <p:txBody>
          <a:bodyPr wrap="square" rtlCol="0">
            <a:spAutoFit/>
          </a:bodyPr>
          <a:lstStyle/>
          <a:p>
            <a:r>
              <a:rPr lang="it-IT" dirty="0" smtClean="0">
                <a:latin typeface="Calibri" pitchFamily="34" charset="0"/>
              </a:rPr>
              <a:t>Se utilizziamo la somma degli scostamenti al quadrato nella forma riportata sopra vediamo che il totale dipenderà inevitabilmente dal numero N di osservazioni raccolte. </a:t>
            </a:r>
          </a:p>
          <a:p>
            <a:r>
              <a:rPr lang="it-IT" dirty="0" smtClean="0">
                <a:latin typeface="Calibri" pitchFamily="34" charset="0"/>
              </a:rPr>
              <a:t>Si avrà quindi il problema che insiemi ugualmente variabili, cioè con uguali scostamenti dalla media, ma diversa numerosità produrranno somme differenti :</a:t>
            </a:r>
          </a:p>
        </p:txBody>
      </p:sp>
      <p:pic>
        <p:nvPicPr>
          <p:cNvPr id="126979" name="Picture 3"/>
          <p:cNvPicPr>
            <a:picLocks noChangeAspect="1" noChangeArrowheads="1"/>
          </p:cNvPicPr>
          <p:nvPr/>
        </p:nvPicPr>
        <p:blipFill>
          <a:blip r:embed="rId3" cstate="print"/>
          <a:srcRect/>
          <a:stretch>
            <a:fillRect/>
          </a:stretch>
        </p:blipFill>
        <p:spPr bwMode="auto">
          <a:xfrm>
            <a:off x="1547664" y="3573016"/>
            <a:ext cx="6219825" cy="2771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1196752"/>
            <a:ext cx="8352928" cy="4247317"/>
          </a:xfrm>
          <a:prstGeom prst="rect">
            <a:avLst/>
          </a:prstGeom>
          <a:noFill/>
        </p:spPr>
        <p:txBody>
          <a:bodyPr wrap="square" rtlCol="0">
            <a:spAutoFit/>
          </a:bodyPr>
          <a:lstStyle/>
          <a:p>
            <a:r>
              <a:rPr lang="it-IT" dirty="0" smtClean="0">
                <a:latin typeface="Calibri" pitchFamily="34" charset="0"/>
              </a:rPr>
              <a:t>Occorre identificare un </a:t>
            </a:r>
            <a:r>
              <a:rPr lang="it-IT" b="1" dirty="0" smtClean="0">
                <a:latin typeface="Calibri" pitchFamily="34" charset="0"/>
              </a:rPr>
              <a:t>indice di variabilità </a:t>
            </a:r>
            <a:r>
              <a:rPr lang="it-IT" dirty="0" smtClean="0">
                <a:latin typeface="Calibri" pitchFamily="34" charset="0"/>
              </a:rPr>
              <a:t>che non dipenda dalla numerosità dell’insieme in oggetto. Il confronto di due insiemi ugualmente variabili ma con diversa dimensione dovrà produrre lo stesso valore di questo indice. </a:t>
            </a:r>
          </a:p>
          <a:p>
            <a:endParaRPr lang="it-IT" dirty="0">
              <a:latin typeface="Calibri" pitchFamily="34" charset="0"/>
            </a:endParaRPr>
          </a:p>
          <a:p>
            <a:r>
              <a:rPr lang="it-IT" dirty="0" smtClean="0">
                <a:latin typeface="Calibri" pitchFamily="34" charset="0"/>
              </a:rPr>
              <a:t>Ad esempio la quantità </a:t>
            </a:r>
          </a:p>
          <a:p>
            <a:endParaRPr lang="it-IT" dirty="0">
              <a:latin typeface="Calibri" pitchFamily="34" charset="0"/>
            </a:endParaRPr>
          </a:p>
          <a:p>
            <a:endParaRPr lang="it-IT" dirty="0" smtClean="0">
              <a:latin typeface="Calibri" pitchFamily="34" charset="0"/>
            </a:endParaRPr>
          </a:p>
          <a:p>
            <a:endParaRPr lang="it-IT" dirty="0">
              <a:latin typeface="Calibri" pitchFamily="34" charset="0"/>
            </a:endParaRPr>
          </a:p>
          <a:p>
            <a:endParaRPr lang="it-IT" dirty="0" smtClean="0">
              <a:latin typeface="Calibri" pitchFamily="34" charset="0"/>
            </a:endParaRPr>
          </a:p>
          <a:p>
            <a:endParaRPr lang="it-IT" dirty="0">
              <a:latin typeface="Calibri" pitchFamily="34" charset="0"/>
            </a:endParaRPr>
          </a:p>
          <a:p>
            <a:r>
              <a:rPr lang="it-IT" dirty="0">
                <a:latin typeface="Calibri" pitchFamily="34" charset="0"/>
              </a:rPr>
              <a:t>c</a:t>
            </a:r>
            <a:r>
              <a:rPr lang="it-IT" dirty="0" smtClean="0">
                <a:latin typeface="Calibri" pitchFamily="34" charset="0"/>
              </a:rPr>
              <a:t>he corrisponde a calcolare la media degli scostamenti al quadrato rispetto a µ, risponde a questa richiesta.</a:t>
            </a:r>
          </a:p>
          <a:p>
            <a:endParaRPr lang="it-IT" dirty="0">
              <a:latin typeface="Calibri" pitchFamily="34" charset="0"/>
            </a:endParaRPr>
          </a:p>
          <a:p>
            <a:r>
              <a:rPr lang="it-IT" dirty="0" smtClean="0">
                <a:latin typeface="Calibri" pitchFamily="34" charset="0"/>
              </a:rPr>
              <a:t> </a:t>
            </a:r>
          </a:p>
          <a:p>
            <a:endParaRPr lang="it-IT" dirty="0" smtClean="0">
              <a:latin typeface="Calibri" pitchFamily="34" charset="0"/>
            </a:endParaRPr>
          </a:p>
        </p:txBody>
      </p:sp>
      <p:pic>
        <p:nvPicPr>
          <p:cNvPr id="4" name="Picture 9"/>
          <p:cNvPicPr>
            <a:picLocks noChangeAspect="1" noChangeArrowheads="1"/>
          </p:cNvPicPr>
          <p:nvPr/>
        </p:nvPicPr>
        <p:blipFill>
          <a:blip r:embed="rId2" cstate="print"/>
          <a:srcRect/>
          <a:stretch>
            <a:fillRect/>
          </a:stretch>
        </p:blipFill>
        <p:spPr bwMode="auto">
          <a:xfrm>
            <a:off x="467544" y="2780928"/>
            <a:ext cx="8028384" cy="889670"/>
          </a:xfrm>
          <a:prstGeom prst="rect">
            <a:avLst/>
          </a:prstGeom>
          <a:noFill/>
          <a:ln w="9525">
            <a:noFill/>
            <a:miter lim="800000"/>
            <a:headEnd/>
            <a:tailEnd/>
          </a:ln>
        </p:spPr>
      </p:pic>
      <p:pic>
        <p:nvPicPr>
          <p:cNvPr id="5" name="Immagine 4" descr="Abacus-01.gif"/>
          <p:cNvPicPr>
            <a:picLocks noChangeAspect="1"/>
          </p:cNvPicPr>
          <p:nvPr/>
        </p:nvPicPr>
        <p:blipFill>
          <a:blip r:embed="rId3" cstate="print"/>
          <a:stretch>
            <a:fillRect/>
          </a:stretch>
        </p:blipFill>
        <p:spPr>
          <a:xfrm>
            <a:off x="3779912" y="4725144"/>
            <a:ext cx="1252852" cy="86409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900113" y="2420938"/>
            <a:ext cx="4241800" cy="2925762"/>
          </a:xfrm>
          <a:prstGeom prst="rect">
            <a:avLst/>
          </a:prstGeom>
          <a:solidFill>
            <a:srgbClr val="FFFFFF"/>
          </a:solidFill>
          <a:ln w="57150">
            <a:solidFill>
              <a:schemeClr val="accent2"/>
            </a:solidFill>
            <a:miter lim="800000"/>
            <a:headEnd/>
            <a:tailEnd/>
          </a:ln>
        </p:spPr>
        <p:txBody>
          <a:bodyPr/>
          <a:lstStyle/>
          <a:p>
            <a:endParaRPr lang="it-IT"/>
          </a:p>
        </p:txBody>
      </p:sp>
      <p:sp>
        <p:nvSpPr>
          <p:cNvPr id="24579" name="Oval 5"/>
          <p:cNvSpPr>
            <a:spLocks noChangeArrowheads="1"/>
          </p:cNvSpPr>
          <p:nvPr/>
        </p:nvSpPr>
        <p:spPr bwMode="auto">
          <a:xfrm>
            <a:off x="3276600" y="2819400"/>
            <a:ext cx="1736725" cy="1651000"/>
          </a:xfrm>
          <a:prstGeom prst="ellipse">
            <a:avLst/>
          </a:prstGeom>
          <a:solidFill>
            <a:srgbClr val="00CCFF"/>
          </a:solidFill>
          <a:ln w="9525">
            <a:solidFill>
              <a:srgbClr val="000000"/>
            </a:solidFill>
            <a:round/>
            <a:headEnd/>
            <a:tailEnd/>
          </a:ln>
        </p:spPr>
        <p:txBody>
          <a:bodyPr/>
          <a:lstStyle/>
          <a:p>
            <a:endParaRPr lang="it-IT"/>
          </a:p>
        </p:txBody>
      </p:sp>
      <p:sp>
        <p:nvSpPr>
          <p:cNvPr id="24580" name="AutoShape 6"/>
          <p:cNvSpPr>
            <a:spLocks noChangeArrowheads="1"/>
          </p:cNvSpPr>
          <p:nvPr/>
        </p:nvSpPr>
        <p:spPr bwMode="auto">
          <a:xfrm>
            <a:off x="1295400" y="47244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1" name="AutoShape 7"/>
          <p:cNvSpPr>
            <a:spLocks noChangeArrowheads="1"/>
          </p:cNvSpPr>
          <p:nvPr/>
        </p:nvSpPr>
        <p:spPr bwMode="auto">
          <a:xfrm>
            <a:off x="3275856" y="4725144"/>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2" name="AutoShape 8"/>
          <p:cNvSpPr>
            <a:spLocks noChangeArrowheads="1"/>
          </p:cNvSpPr>
          <p:nvPr/>
        </p:nvSpPr>
        <p:spPr bwMode="auto">
          <a:xfrm>
            <a:off x="3505200" y="3886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3" name="AutoShape 9"/>
          <p:cNvSpPr>
            <a:spLocks noChangeArrowheads="1"/>
          </p:cNvSpPr>
          <p:nvPr/>
        </p:nvSpPr>
        <p:spPr bwMode="auto">
          <a:xfrm>
            <a:off x="1447800" y="2743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4" name="AutoShape 10"/>
          <p:cNvSpPr>
            <a:spLocks noChangeArrowheads="1"/>
          </p:cNvSpPr>
          <p:nvPr/>
        </p:nvSpPr>
        <p:spPr bwMode="auto">
          <a:xfrm>
            <a:off x="1447800" y="3276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5" name="AutoShape 11"/>
          <p:cNvSpPr>
            <a:spLocks noChangeArrowheads="1"/>
          </p:cNvSpPr>
          <p:nvPr/>
        </p:nvSpPr>
        <p:spPr bwMode="auto">
          <a:xfrm>
            <a:off x="2133600" y="3276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6" name="AutoShape 12"/>
          <p:cNvSpPr>
            <a:spLocks noChangeArrowheads="1"/>
          </p:cNvSpPr>
          <p:nvPr/>
        </p:nvSpPr>
        <p:spPr bwMode="auto">
          <a:xfrm>
            <a:off x="1187450" y="2997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7" name="AutoShape 13"/>
          <p:cNvSpPr>
            <a:spLocks noChangeArrowheads="1"/>
          </p:cNvSpPr>
          <p:nvPr/>
        </p:nvSpPr>
        <p:spPr bwMode="auto">
          <a:xfrm>
            <a:off x="4419600" y="45720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8" name="AutoShape 14"/>
          <p:cNvSpPr>
            <a:spLocks noChangeArrowheads="1"/>
          </p:cNvSpPr>
          <p:nvPr/>
        </p:nvSpPr>
        <p:spPr bwMode="auto">
          <a:xfrm>
            <a:off x="1752600" y="4648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89" name="AutoShape 15"/>
          <p:cNvSpPr>
            <a:spLocks noChangeArrowheads="1"/>
          </p:cNvSpPr>
          <p:nvPr/>
        </p:nvSpPr>
        <p:spPr bwMode="auto">
          <a:xfrm>
            <a:off x="2895600" y="4419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0" name="AutoShape 16"/>
          <p:cNvSpPr>
            <a:spLocks noChangeArrowheads="1"/>
          </p:cNvSpPr>
          <p:nvPr/>
        </p:nvSpPr>
        <p:spPr bwMode="auto">
          <a:xfrm>
            <a:off x="4343400" y="3657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1" name="AutoShape 17"/>
          <p:cNvSpPr>
            <a:spLocks noChangeArrowheads="1"/>
          </p:cNvSpPr>
          <p:nvPr/>
        </p:nvSpPr>
        <p:spPr bwMode="auto">
          <a:xfrm>
            <a:off x="4267200" y="3276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2" name="AutoShape 18"/>
          <p:cNvSpPr>
            <a:spLocks noChangeArrowheads="1"/>
          </p:cNvSpPr>
          <p:nvPr/>
        </p:nvSpPr>
        <p:spPr bwMode="auto">
          <a:xfrm>
            <a:off x="3657600" y="2590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3" name="AutoShape 19"/>
          <p:cNvSpPr>
            <a:spLocks noChangeArrowheads="1"/>
          </p:cNvSpPr>
          <p:nvPr/>
        </p:nvSpPr>
        <p:spPr bwMode="auto">
          <a:xfrm>
            <a:off x="3200400" y="2743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4" name="AutoShape 20"/>
          <p:cNvSpPr>
            <a:spLocks noChangeArrowheads="1"/>
          </p:cNvSpPr>
          <p:nvPr/>
        </p:nvSpPr>
        <p:spPr bwMode="auto">
          <a:xfrm>
            <a:off x="2895600" y="3733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5" name="AutoShape 21"/>
          <p:cNvSpPr>
            <a:spLocks noChangeArrowheads="1"/>
          </p:cNvSpPr>
          <p:nvPr/>
        </p:nvSpPr>
        <p:spPr bwMode="auto">
          <a:xfrm>
            <a:off x="3962400" y="3124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6" name="AutoShape 22"/>
          <p:cNvSpPr>
            <a:spLocks noChangeArrowheads="1"/>
          </p:cNvSpPr>
          <p:nvPr/>
        </p:nvSpPr>
        <p:spPr bwMode="auto">
          <a:xfrm>
            <a:off x="2438400" y="3733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7" name="AutoShape 23"/>
          <p:cNvSpPr>
            <a:spLocks noChangeArrowheads="1"/>
          </p:cNvSpPr>
          <p:nvPr/>
        </p:nvSpPr>
        <p:spPr bwMode="auto">
          <a:xfrm>
            <a:off x="2438400" y="4876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8" name="AutoShape 24"/>
          <p:cNvSpPr>
            <a:spLocks noChangeArrowheads="1"/>
          </p:cNvSpPr>
          <p:nvPr/>
        </p:nvSpPr>
        <p:spPr bwMode="auto">
          <a:xfrm>
            <a:off x="1828800" y="3886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599" name="AutoShape 25"/>
          <p:cNvSpPr>
            <a:spLocks noChangeArrowheads="1"/>
          </p:cNvSpPr>
          <p:nvPr/>
        </p:nvSpPr>
        <p:spPr bwMode="auto">
          <a:xfrm>
            <a:off x="1828800" y="35814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0" name="AutoShape 26"/>
          <p:cNvSpPr>
            <a:spLocks noChangeArrowheads="1"/>
          </p:cNvSpPr>
          <p:nvPr/>
        </p:nvSpPr>
        <p:spPr bwMode="auto">
          <a:xfrm>
            <a:off x="2590800" y="2743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1" name="AutoShape 27"/>
          <p:cNvSpPr>
            <a:spLocks noChangeArrowheads="1"/>
          </p:cNvSpPr>
          <p:nvPr/>
        </p:nvSpPr>
        <p:spPr bwMode="auto">
          <a:xfrm>
            <a:off x="1828800" y="26670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2" name="AutoShape 28"/>
          <p:cNvSpPr>
            <a:spLocks noChangeArrowheads="1"/>
          </p:cNvSpPr>
          <p:nvPr/>
        </p:nvSpPr>
        <p:spPr bwMode="auto">
          <a:xfrm>
            <a:off x="2819400" y="32004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3" name="AutoShape 29"/>
          <p:cNvSpPr>
            <a:spLocks noChangeArrowheads="1"/>
          </p:cNvSpPr>
          <p:nvPr/>
        </p:nvSpPr>
        <p:spPr bwMode="auto">
          <a:xfrm>
            <a:off x="3886200" y="4800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4" name="AutoShape 30"/>
          <p:cNvSpPr>
            <a:spLocks noChangeArrowheads="1"/>
          </p:cNvSpPr>
          <p:nvPr/>
        </p:nvSpPr>
        <p:spPr bwMode="auto">
          <a:xfrm>
            <a:off x="2133600" y="41910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5" name="AutoShape 31"/>
          <p:cNvSpPr>
            <a:spLocks noChangeArrowheads="1"/>
          </p:cNvSpPr>
          <p:nvPr/>
        </p:nvSpPr>
        <p:spPr bwMode="auto">
          <a:xfrm>
            <a:off x="4038600" y="39624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6" name="AutoShape 32"/>
          <p:cNvSpPr>
            <a:spLocks noChangeArrowheads="1"/>
          </p:cNvSpPr>
          <p:nvPr/>
        </p:nvSpPr>
        <p:spPr bwMode="auto">
          <a:xfrm>
            <a:off x="1295400" y="3733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7" name="Oval 33"/>
          <p:cNvSpPr>
            <a:spLocks noChangeArrowheads="1"/>
          </p:cNvSpPr>
          <p:nvPr/>
        </p:nvSpPr>
        <p:spPr bwMode="auto">
          <a:xfrm>
            <a:off x="6019800" y="2895600"/>
            <a:ext cx="1736725" cy="1651000"/>
          </a:xfrm>
          <a:prstGeom prst="ellipse">
            <a:avLst/>
          </a:prstGeom>
          <a:solidFill>
            <a:srgbClr val="00CCFF"/>
          </a:solidFill>
          <a:ln w="9525">
            <a:solidFill>
              <a:srgbClr val="000000"/>
            </a:solidFill>
            <a:round/>
            <a:headEnd/>
            <a:tailEnd/>
          </a:ln>
        </p:spPr>
        <p:txBody>
          <a:bodyPr/>
          <a:lstStyle/>
          <a:p>
            <a:endParaRPr lang="it-IT"/>
          </a:p>
        </p:txBody>
      </p:sp>
      <p:sp>
        <p:nvSpPr>
          <p:cNvPr id="24608" name="AutoShape 34"/>
          <p:cNvSpPr>
            <a:spLocks noChangeArrowheads="1"/>
          </p:cNvSpPr>
          <p:nvPr/>
        </p:nvSpPr>
        <p:spPr bwMode="auto">
          <a:xfrm>
            <a:off x="7239000" y="3352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09" name="AutoShape 35"/>
          <p:cNvSpPr>
            <a:spLocks noChangeArrowheads="1"/>
          </p:cNvSpPr>
          <p:nvPr/>
        </p:nvSpPr>
        <p:spPr bwMode="auto">
          <a:xfrm>
            <a:off x="7086600" y="3886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0" name="AutoShape 36"/>
          <p:cNvSpPr>
            <a:spLocks noChangeArrowheads="1"/>
          </p:cNvSpPr>
          <p:nvPr/>
        </p:nvSpPr>
        <p:spPr bwMode="auto">
          <a:xfrm>
            <a:off x="6781800" y="3352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1" name="AutoShape 37"/>
          <p:cNvSpPr>
            <a:spLocks noChangeArrowheads="1"/>
          </p:cNvSpPr>
          <p:nvPr/>
        </p:nvSpPr>
        <p:spPr bwMode="auto">
          <a:xfrm>
            <a:off x="6400800" y="34290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2" name="AutoShape 38"/>
          <p:cNvSpPr>
            <a:spLocks noChangeArrowheads="1"/>
          </p:cNvSpPr>
          <p:nvPr/>
        </p:nvSpPr>
        <p:spPr bwMode="auto">
          <a:xfrm>
            <a:off x="6858000" y="39624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3" name="AutoShape 39"/>
          <p:cNvSpPr>
            <a:spLocks noChangeArrowheads="1"/>
          </p:cNvSpPr>
          <p:nvPr/>
        </p:nvSpPr>
        <p:spPr bwMode="auto">
          <a:xfrm>
            <a:off x="6477000" y="38862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4" name="AutoShape 40"/>
          <p:cNvSpPr>
            <a:spLocks noChangeArrowheads="1"/>
          </p:cNvSpPr>
          <p:nvPr/>
        </p:nvSpPr>
        <p:spPr bwMode="auto">
          <a:xfrm>
            <a:off x="4800600" y="3581400"/>
            <a:ext cx="1203325" cy="288925"/>
          </a:xfrm>
          <a:prstGeom prst="rightArrow">
            <a:avLst>
              <a:gd name="adj1" fmla="val 50000"/>
              <a:gd name="adj2" fmla="val 104121"/>
            </a:avLst>
          </a:prstGeom>
          <a:solidFill>
            <a:srgbClr val="FFFFFF"/>
          </a:solidFill>
          <a:ln w="9525">
            <a:solidFill>
              <a:srgbClr val="000000"/>
            </a:solidFill>
            <a:miter lim="800000"/>
            <a:headEnd/>
            <a:tailEnd/>
          </a:ln>
        </p:spPr>
        <p:txBody>
          <a:bodyPr/>
          <a:lstStyle/>
          <a:p>
            <a:endParaRPr lang="it-IT"/>
          </a:p>
        </p:txBody>
      </p:sp>
      <p:sp>
        <p:nvSpPr>
          <p:cNvPr id="24615" name="AutoShape 41"/>
          <p:cNvSpPr>
            <a:spLocks noChangeArrowheads="1"/>
          </p:cNvSpPr>
          <p:nvPr/>
        </p:nvSpPr>
        <p:spPr bwMode="auto">
          <a:xfrm>
            <a:off x="1371600" y="41148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6" name="AutoShape 42"/>
          <p:cNvSpPr>
            <a:spLocks noChangeArrowheads="1"/>
          </p:cNvSpPr>
          <p:nvPr/>
        </p:nvSpPr>
        <p:spPr bwMode="auto">
          <a:xfrm>
            <a:off x="2514600" y="3276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7" name="AutoShape 43"/>
          <p:cNvSpPr>
            <a:spLocks noChangeArrowheads="1"/>
          </p:cNvSpPr>
          <p:nvPr/>
        </p:nvSpPr>
        <p:spPr bwMode="auto">
          <a:xfrm>
            <a:off x="2133600" y="26670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8" name="AutoShape 44"/>
          <p:cNvSpPr>
            <a:spLocks noChangeArrowheads="1"/>
          </p:cNvSpPr>
          <p:nvPr/>
        </p:nvSpPr>
        <p:spPr bwMode="auto">
          <a:xfrm>
            <a:off x="3581400" y="3276600"/>
            <a:ext cx="258763" cy="247650"/>
          </a:xfrm>
          <a:prstGeom prst="smileyFace">
            <a:avLst>
              <a:gd name="adj" fmla="val 4653"/>
            </a:avLst>
          </a:prstGeom>
          <a:solidFill>
            <a:srgbClr val="FFFF99"/>
          </a:solidFill>
          <a:ln w="9525">
            <a:solidFill>
              <a:srgbClr val="000000"/>
            </a:solidFill>
            <a:round/>
            <a:headEnd/>
            <a:tailEnd/>
          </a:ln>
        </p:spPr>
        <p:txBody>
          <a:bodyPr/>
          <a:lstStyle/>
          <a:p>
            <a:endParaRPr lang="it-IT"/>
          </a:p>
        </p:txBody>
      </p:sp>
      <p:sp>
        <p:nvSpPr>
          <p:cNvPr id="24619" name="Rectangle 4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t-IT"/>
          </a:p>
        </p:txBody>
      </p:sp>
      <p:sp>
        <p:nvSpPr>
          <p:cNvPr id="24620" name="Rectangle 4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a:tabLst>
                <a:tab pos="285750" algn="l"/>
                <a:tab pos="457200" algn="l"/>
                <a:tab pos="685800" algn="l"/>
                <a:tab pos="857250" algn="l"/>
                <a:tab pos="1143000" algn="l"/>
              </a:tabLst>
            </a:pPr>
            <a:endParaRPr lang="ko-KR" altLang="en-US" sz="2400">
              <a:latin typeface="Times New Roman" pitchFamily="18" charset="0"/>
              <a:ea typeface="Gulim" pitchFamily="34" charset="-127"/>
            </a:endParaRPr>
          </a:p>
        </p:txBody>
      </p:sp>
      <p:sp>
        <p:nvSpPr>
          <p:cNvPr id="24621" name="Text Box 47"/>
          <p:cNvSpPr txBox="1">
            <a:spLocks noChangeArrowheads="1"/>
          </p:cNvSpPr>
          <p:nvPr/>
        </p:nvSpPr>
        <p:spPr bwMode="auto">
          <a:xfrm>
            <a:off x="900113" y="1000125"/>
            <a:ext cx="7315200" cy="1169988"/>
          </a:xfrm>
          <a:prstGeom prst="rect">
            <a:avLst/>
          </a:prstGeom>
          <a:noFill/>
          <a:ln w="9525">
            <a:noFill/>
            <a:miter lim="800000"/>
            <a:headEnd/>
            <a:tailEnd/>
          </a:ln>
        </p:spPr>
        <p:txBody>
          <a:bodyPr>
            <a:spAutoFit/>
          </a:bodyPr>
          <a:lstStyle/>
          <a:p>
            <a:pPr latinLnBrk="1"/>
            <a:r>
              <a:rPr kumimoji="1" lang="en-US" altLang="ko-KR" sz="2000" b="1">
                <a:latin typeface="Calibri" pitchFamily="34" charset="0"/>
                <a:ea typeface="Gulim" pitchFamily="34" charset="-127"/>
              </a:rPr>
              <a:t>Popolazione:  	</a:t>
            </a:r>
            <a:r>
              <a:rPr lang="it-IT" sz="2000">
                <a:latin typeface="Calibri" pitchFamily="34" charset="0"/>
                <a:cs typeface="Arial" charset="0"/>
              </a:rPr>
              <a:t>un insieme finito di dati statistici tra loro omogenei </a:t>
            </a:r>
          </a:p>
          <a:p>
            <a:pPr latinLnBrk="1"/>
            <a:r>
              <a:rPr lang="it-IT" sz="2000">
                <a:latin typeface="Calibri" pitchFamily="34" charset="0"/>
                <a:cs typeface="Arial" charset="0"/>
              </a:rPr>
              <a:t>		per quanto riguarda una o più caratteristiche</a:t>
            </a:r>
            <a:r>
              <a:rPr kumimoji="1" lang="en-US" altLang="ko-KR" sz="2000">
                <a:latin typeface="Calibri" pitchFamily="34" charset="0"/>
                <a:ea typeface="Gulim" pitchFamily="34" charset="-127"/>
              </a:rPr>
              <a:t> </a:t>
            </a:r>
          </a:p>
          <a:p>
            <a:pPr latinLnBrk="1">
              <a:spcBef>
                <a:spcPct val="50000"/>
              </a:spcBef>
            </a:pPr>
            <a:r>
              <a:rPr kumimoji="1" lang="en-US" altLang="ko-KR" sz="2000">
                <a:latin typeface="Calibri" pitchFamily="34" charset="0"/>
                <a:ea typeface="Gulim" pitchFamily="34" charset="-127"/>
              </a:rPr>
              <a:t>l’intero gruppo di “soggetti” sui quali desideriamo avere informazioni </a:t>
            </a:r>
          </a:p>
        </p:txBody>
      </p:sp>
      <p:sp>
        <p:nvSpPr>
          <p:cNvPr id="24622" name="Text Box 48"/>
          <p:cNvSpPr txBox="1">
            <a:spLocks noChangeArrowheads="1"/>
          </p:cNvSpPr>
          <p:nvPr/>
        </p:nvSpPr>
        <p:spPr bwMode="auto">
          <a:xfrm>
            <a:off x="5902325" y="5142061"/>
            <a:ext cx="3278187" cy="1311275"/>
          </a:xfrm>
          <a:prstGeom prst="rect">
            <a:avLst/>
          </a:prstGeom>
          <a:noFill/>
          <a:ln w="9525">
            <a:noFill/>
            <a:miter lim="800000"/>
            <a:headEnd/>
            <a:tailEnd/>
          </a:ln>
        </p:spPr>
        <p:txBody>
          <a:bodyPr>
            <a:spAutoFit/>
          </a:bodyPr>
          <a:lstStyle/>
          <a:p>
            <a:pPr latinLnBrk="1"/>
            <a:r>
              <a:rPr kumimoji="1" lang="en-US" altLang="ko-KR" sz="2000" b="1" dirty="0" err="1">
                <a:latin typeface="Calibri" pitchFamily="34" charset="0"/>
                <a:ea typeface="Gulim" pitchFamily="34" charset="-127"/>
              </a:rPr>
              <a:t>Campione</a:t>
            </a:r>
            <a:r>
              <a:rPr kumimoji="1" lang="en-US" altLang="ko-KR" sz="2000" b="1" dirty="0">
                <a:latin typeface="Calibri" pitchFamily="34" charset="0"/>
                <a:ea typeface="Gulim" pitchFamily="34" charset="-127"/>
              </a:rPr>
              <a:t>:</a:t>
            </a:r>
            <a:r>
              <a:rPr kumimoji="1" lang="en-US" altLang="ko-KR" sz="2000" dirty="0">
                <a:latin typeface="Calibri" pitchFamily="34" charset="0"/>
                <a:ea typeface="Gulim" pitchFamily="34" charset="-127"/>
              </a:rPr>
              <a:t> </a:t>
            </a:r>
          </a:p>
          <a:p>
            <a:pPr latinLnBrk="1"/>
            <a:endParaRPr kumimoji="1" lang="en-US" altLang="ko-KR" sz="2000" dirty="0">
              <a:latin typeface="Calibri" pitchFamily="34" charset="0"/>
              <a:ea typeface="Gulim" pitchFamily="34" charset="-127"/>
            </a:endParaRPr>
          </a:p>
          <a:p>
            <a:pPr latinLnBrk="1"/>
            <a:r>
              <a:rPr kumimoji="1" lang="en-US" altLang="ko-KR" sz="2000" dirty="0" err="1">
                <a:latin typeface="Calibri" pitchFamily="34" charset="0"/>
                <a:ea typeface="Gulim" pitchFamily="34" charset="-127"/>
              </a:rPr>
              <a:t>una</a:t>
            </a:r>
            <a:r>
              <a:rPr kumimoji="1" lang="en-US" altLang="ko-KR" sz="2000" dirty="0">
                <a:latin typeface="Calibri" pitchFamily="34" charset="0"/>
                <a:ea typeface="Gulim" pitchFamily="34" charset="-127"/>
              </a:rPr>
              <a:t> parte (un </a:t>
            </a:r>
            <a:r>
              <a:rPr kumimoji="1" lang="en-US" altLang="ko-KR" sz="2000" dirty="0" err="1">
                <a:latin typeface="Calibri" pitchFamily="34" charset="0"/>
                <a:ea typeface="Gulim" pitchFamily="34" charset="-127"/>
              </a:rPr>
              <a:t>sottinsieme</a:t>
            </a:r>
            <a:r>
              <a:rPr kumimoji="1" lang="en-US" altLang="ko-KR" sz="2000" dirty="0">
                <a:latin typeface="Calibri" pitchFamily="34" charset="0"/>
                <a:ea typeface="Gulim" pitchFamily="34" charset="-127"/>
              </a:rPr>
              <a:t>) </a:t>
            </a:r>
            <a:r>
              <a:rPr kumimoji="1" lang="en-US" altLang="ko-KR" sz="2000" dirty="0" err="1">
                <a:latin typeface="Calibri" pitchFamily="34" charset="0"/>
                <a:ea typeface="Gulim" pitchFamily="34" charset="-127"/>
              </a:rPr>
              <a:t>della</a:t>
            </a:r>
            <a:r>
              <a:rPr kumimoji="1" lang="en-US" altLang="ko-KR" sz="2000" dirty="0">
                <a:latin typeface="Calibri" pitchFamily="34" charset="0"/>
                <a:ea typeface="Gulim" pitchFamily="34" charset="-127"/>
              </a:rPr>
              <a:t> </a:t>
            </a:r>
            <a:r>
              <a:rPr kumimoji="1" lang="en-US" altLang="ko-KR" sz="2000" dirty="0" err="1">
                <a:latin typeface="Calibri" pitchFamily="34" charset="0"/>
                <a:ea typeface="Gulim" pitchFamily="34" charset="-127"/>
              </a:rPr>
              <a:t>popolazione</a:t>
            </a:r>
            <a:r>
              <a:rPr kumimoji="1" lang="en-US" altLang="ko-KR" sz="2000" dirty="0">
                <a:latin typeface="Calibri" pitchFamily="34" charset="0"/>
                <a:ea typeface="Gulim" pitchFamily="34" charset="-127"/>
              </a:rPr>
              <a:t> in </a:t>
            </a:r>
            <a:r>
              <a:rPr kumimoji="1" lang="en-US" altLang="ko-KR" sz="2000" dirty="0" err="1">
                <a:latin typeface="Calibri" pitchFamily="34" charset="0"/>
                <a:ea typeface="Gulim" pitchFamily="34" charset="-127"/>
              </a:rPr>
              <a:t>esame</a:t>
            </a:r>
            <a:endParaRPr kumimoji="1" lang="ko-KR" altLang="en-US" sz="2000" dirty="0">
              <a:latin typeface="Calibri" pitchFamily="34" charset="0"/>
              <a:ea typeface="Gulim" pitchFamily="34" charset="-127"/>
            </a:endParaRPr>
          </a:p>
        </p:txBody>
      </p:sp>
      <p:pic>
        <p:nvPicPr>
          <p:cNvPr id="24623" name="Picture 47"/>
          <p:cNvPicPr>
            <a:picLocks noChangeAspect="1" noChangeArrowheads="1"/>
          </p:cNvPicPr>
          <p:nvPr/>
        </p:nvPicPr>
        <p:blipFill>
          <a:blip r:embed="rId2" cstate="print"/>
          <a:srcRect/>
          <a:stretch>
            <a:fillRect/>
          </a:stretch>
        </p:blipFill>
        <p:spPr bwMode="auto">
          <a:xfrm>
            <a:off x="3347864" y="5157192"/>
            <a:ext cx="1656184" cy="572259"/>
          </a:xfrm>
          <a:prstGeom prst="rect">
            <a:avLst/>
          </a:prstGeom>
          <a:noFill/>
          <a:ln w="34925">
            <a:solidFill>
              <a:srgbClr val="9999FF"/>
            </a:solidFill>
            <a:miter lim="800000"/>
            <a:headEnd/>
            <a:tailEnd/>
          </a:ln>
        </p:spPr>
      </p:pic>
      <p:pic>
        <p:nvPicPr>
          <p:cNvPr id="24624" name="Picture 48"/>
          <p:cNvPicPr>
            <a:picLocks noChangeAspect="1" noChangeArrowheads="1"/>
          </p:cNvPicPr>
          <p:nvPr/>
        </p:nvPicPr>
        <p:blipFill>
          <a:blip r:embed="rId3" cstate="print"/>
          <a:srcRect/>
          <a:stretch>
            <a:fillRect/>
          </a:stretch>
        </p:blipFill>
        <p:spPr bwMode="auto">
          <a:xfrm>
            <a:off x="6228184" y="4571493"/>
            <a:ext cx="1359024" cy="441683"/>
          </a:xfrm>
          <a:prstGeom prst="rect">
            <a:avLst/>
          </a:prstGeom>
          <a:noFill/>
          <a:ln w="9525">
            <a:solidFill>
              <a:srgbClr val="9999FF"/>
            </a:solid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33536" y="553690"/>
            <a:ext cx="6962800" cy="427038"/>
          </a:xfrm>
          <a:prstGeom prst="rect">
            <a:avLst/>
          </a:prstGeom>
          <a:solidFill>
            <a:srgbClr val="CCECFF"/>
          </a:solidFill>
          <a:ln w="9525">
            <a:noFill/>
            <a:miter lim="800000"/>
            <a:headEnd/>
            <a:tailEnd/>
          </a:ln>
          <a:effectLst/>
        </p:spPr>
        <p:txBody>
          <a:bodyPr wrap="square">
            <a:spAutoFit/>
          </a:bodyPr>
          <a:lstStyle/>
          <a:p>
            <a:pPr eaLnBrk="0" hangingPunct="0">
              <a:defRPr/>
            </a:pPr>
            <a:r>
              <a:rPr lang="it-IT" sz="2200" dirty="0" smtClean="0">
                <a:effectLst>
                  <a:outerShdw blurRad="38100" dist="38100" dir="2700000" algn="tl">
                    <a:srgbClr val="FFFFFF"/>
                  </a:outerShdw>
                </a:effectLst>
                <a:latin typeface="Comic Sans MS" pitchFamily="66" charset="0"/>
              </a:rPr>
              <a:t>Vengono definite : </a:t>
            </a:r>
            <a:endParaRPr lang="it-IT" sz="2200" dirty="0">
              <a:effectLst>
                <a:outerShdw blurRad="38100" dist="38100" dir="2700000" algn="tl">
                  <a:srgbClr val="FFFFFF"/>
                </a:outerShdw>
              </a:effectLst>
              <a:latin typeface="Comic Sans MS" pitchFamily="66" charset="0"/>
            </a:endParaRPr>
          </a:p>
        </p:txBody>
      </p:sp>
      <p:sp>
        <p:nvSpPr>
          <p:cNvPr id="5126" name="Text Box 4"/>
          <p:cNvSpPr txBox="1">
            <a:spLocks noChangeArrowheads="1"/>
          </p:cNvSpPr>
          <p:nvPr/>
        </p:nvSpPr>
        <p:spPr bwMode="auto">
          <a:xfrm>
            <a:off x="611560" y="1700808"/>
            <a:ext cx="6480720" cy="400110"/>
          </a:xfrm>
          <a:prstGeom prst="rect">
            <a:avLst/>
          </a:prstGeom>
          <a:noFill/>
          <a:ln w="9525">
            <a:noFill/>
            <a:miter lim="800000"/>
            <a:headEnd/>
            <a:tailEnd/>
          </a:ln>
        </p:spPr>
        <p:txBody>
          <a:bodyPr wrap="square">
            <a:spAutoFit/>
          </a:bodyPr>
          <a:lstStyle/>
          <a:p>
            <a:pPr eaLnBrk="0" hangingPunct="0">
              <a:spcBef>
                <a:spcPct val="50000"/>
              </a:spcBef>
            </a:pPr>
            <a:r>
              <a:rPr lang="it-IT" sz="2000" dirty="0" smtClean="0">
                <a:solidFill>
                  <a:srgbClr val="FF3300"/>
                </a:solidFill>
                <a:latin typeface="Comic Sans MS" pitchFamily="66" charset="0"/>
              </a:rPr>
              <a:t>Varianza </a:t>
            </a:r>
            <a:r>
              <a:rPr lang="it-IT" sz="2000" dirty="0" smtClean="0">
                <a:latin typeface="Comic Sans MS" pitchFamily="66" charset="0"/>
              </a:rPr>
              <a:t>di una popolazione </a:t>
            </a:r>
            <a:r>
              <a:rPr lang="it-IT" sz="2000" dirty="0">
                <a:latin typeface="Comic Sans MS" pitchFamily="66" charset="0"/>
              </a:rPr>
              <a:t>(N elementi, media </a:t>
            </a:r>
            <a:r>
              <a:rPr lang="en-US" sz="2000" dirty="0">
                <a:latin typeface="Comic Sans MS" pitchFamily="66" charset="0"/>
              </a:rPr>
              <a:t>µ</a:t>
            </a:r>
            <a:r>
              <a:rPr lang="it-IT" sz="2000" dirty="0">
                <a:latin typeface="Comic Sans MS" pitchFamily="66" charset="0"/>
              </a:rPr>
              <a:t> ) </a:t>
            </a:r>
            <a:r>
              <a:rPr lang="it-IT" sz="2000" dirty="0" smtClean="0">
                <a:latin typeface="Comic Sans MS" pitchFamily="66" charset="0"/>
              </a:rPr>
              <a:t>:</a:t>
            </a:r>
          </a:p>
        </p:txBody>
      </p:sp>
      <p:sp>
        <p:nvSpPr>
          <p:cNvPr id="5127" name="Text Box 5"/>
          <p:cNvSpPr txBox="1">
            <a:spLocks noChangeArrowheads="1"/>
          </p:cNvSpPr>
          <p:nvPr/>
        </p:nvSpPr>
        <p:spPr bwMode="auto">
          <a:xfrm>
            <a:off x="611560" y="4005064"/>
            <a:ext cx="7200800" cy="400110"/>
          </a:xfrm>
          <a:prstGeom prst="rect">
            <a:avLst/>
          </a:prstGeom>
          <a:noFill/>
          <a:ln w="9525">
            <a:noFill/>
            <a:miter lim="800000"/>
            <a:headEnd/>
            <a:tailEnd/>
          </a:ln>
        </p:spPr>
        <p:txBody>
          <a:bodyPr wrap="square">
            <a:spAutoFit/>
          </a:bodyPr>
          <a:lstStyle/>
          <a:p>
            <a:pPr eaLnBrk="0" hangingPunct="0">
              <a:spcBef>
                <a:spcPct val="50000"/>
              </a:spcBef>
            </a:pPr>
            <a:r>
              <a:rPr lang="it-IT" sz="2000" dirty="0" smtClean="0">
                <a:solidFill>
                  <a:srgbClr val="FF3300"/>
                </a:solidFill>
                <a:latin typeface="Comic Sans MS" pitchFamily="66" charset="0"/>
              </a:rPr>
              <a:t>Varianza campionaria </a:t>
            </a:r>
            <a:r>
              <a:rPr lang="it-IT" sz="2000" dirty="0" smtClean="0">
                <a:latin typeface="Comic Sans MS" pitchFamily="66" charset="0"/>
              </a:rPr>
              <a:t>[campione </a:t>
            </a:r>
            <a:r>
              <a:rPr lang="it-IT" sz="2000" dirty="0">
                <a:latin typeface="Comic Sans MS" pitchFamily="66" charset="0"/>
              </a:rPr>
              <a:t>(n elementi, </a:t>
            </a:r>
            <a:r>
              <a:rPr lang="it-IT" sz="2000" dirty="0" smtClean="0">
                <a:latin typeface="Comic Sans MS" pitchFamily="66" charset="0"/>
              </a:rPr>
              <a:t> media    )] </a:t>
            </a:r>
            <a:r>
              <a:rPr lang="it-IT" sz="2000" dirty="0">
                <a:latin typeface="Comic Sans MS" pitchFamily="66" charset="0"/>
              </a:rPr>
              <a:t>:</a:t>
            </a:r>
          </a:p>
        </p:txBody>
      </p:sp>
      <p:graphicFrame>
        <p:nvGraphicFramePr>
          <p:cNvPr id="5124" name="Object 11"/>
          <p:cNvGraphicFramePr>
            <a:graphicFrameLocks noChangeAspect="1"/>
          </p:cNvGraphicFramePr>
          <p:nvPr/>
        </p:nvGraphicFramePr>
        <p:xfrm>
          <a:off x="6740525" y="4047604"/>
          <a:ext cx="269875" cy="317500"/>
        </p:xfrm>
        <a:graphic>
          <a:graphicData uri="http://schemas.openxmlformats.org/presentationml/2006/ole">
            <p:oleObj spid="_x0000_s5124" name="Equation" r:id="rId3" imgW="139680" imgH="164880" progId="Equation.3">
              <p:embed/>
            </p:oleObj>
          </a:graphicData>
        </a:graphic>
      </p:graphicFrame>
      <p:pic>
        <p:nvPicPr>
          <p:cNvPr id="5129" name="Picture 9"/>
          <p:cNvPicPr>
            <a:picLocks noChangeAspect="1" noChangeArrowheads="1"/>
          </p:cNvPicPr>
          <p:nvPr/>
        </p:nvPicPr>
        <p:blipFill>
          <a:blip r:embed="rId4" cstate="print"/>
          <a:srcRect/>
          <a:stretch>
            <a:fillRect/>
          </a:stretch>
        </p:blipFill>
        <p:spPr bwMode="auto">
          <a:xfrm>
            <a:off x="539552" y="2204864"/>
            <a:ext cx="8028384" cy="889670"/>
          </a:xfrm>
          <a:prstGeom prst="rect">
            <a:avLst/>
          </a:prstGeom>
          <a:noFill/>
          <a:ln w="9525">
            <a:noFill/>
            <a:miter lim="800000"/>
            <a:headEnd/>
            <a:tailEnd/>
          </a:ln>
        </p:spPr>
      </p:pic>
      <p:pic>
        <p:nvPicPr>
          <p:cNvPr id="5131" name="Picture 11"/>
          <p:cNvPicPr>
            <a:picLocks noChangeAspect="1" noChangeArrowheads="1"/>
          </p:cNvPicPr>
          <p:nvPr/>
        </p:nvPicPr>
        <p:blipFill>
          <a:blip r:embed="rId5" cstate="print"/>
          <a:srcRect/>
          <a:stretch>
            <a:fillRect/>
          </a:stretch>
        </p:blipFill>
        <p:spPr bwMode="auto">
          <a:xfrm>
            <a:off x="323528" y="4725144"/>
            <a:ext cx="8604448" cy="852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611188" y="450850"/>
            <a:ext cx="4644861" cy="523220"/>
          </a:xfrm>
          <a:prstGeom prst="rect">
            <a:avLst/>
          </a:prstGeom>
          <a:noFill/>
          <a:ln w="9525">
            <a:noFill/>
            <a:miter lim="800000"/>
            <a:headEnd/>
            <a:tailEnd/>
          </a:ln>
          <a:effectLst/>
        </p:spPr>
        <p:txBody>
          <a:bodyPr wrap="none">
            <a:spAutoFit/>
          </a:bodyPr>
          <a:lstStyle/>
          <a:p>
            <a:pPr>
              <a:defRPr/>
            </a:pPr>
            <a:r>
              <a:rPr lang="it-IT" sz="2800" dirty="0" smtClean="0">
                <a:solidFill>
                  <a:srgbClr val="FF3300"/>
                </a:solidFill>
                <a:effectLst>
                  <a:outerShdw blurRad="38100" dist="38100" dir="2700000" algn="tl">
                    <a:srgbClr val="C0C0C0"/>
                  </a:outerShdw>
                </a:effectLst>
                <a:latin typeface="Calibri" pitchFamily="34" charset="0"/>
              </a:rPr>
              <a:t>Varianza </a:t>
            </a:r>
            <a:r>
              <a:rPr lang="it-IT" sz="2800" dirty="0">
                <a:solidFill>
                  <a:srgbClr val="FF3300"/>
                </a:solidFill>
                <a:effectLst>
                  <a:outerShdw blurRad="38100" dist="38100" dir="2700000" algn="tl">
                    <a:srgbClr val="C0C0C0"/>
                  </a:outerShdw>
                </a:effectLst>
                <a:latin typeface="Calibri" pitchFamily="34" charset="0"/>
              </a:rPr>
              <a:t>- Deviazione standard</a:t>
            </a:r>
          </a:p>
        </p:txBody>
      </p:sp>
      <p:sp>
        <p:nvSpPr>
          <p:cNvPr id="6151" name="Text Box 10"/>
          <p:cNvSpPr txBox="1">
            <a:spLocks noChangeArrowheads="1"/>
          </p:cNvSpPr>
          <p:nvPr/>
        </p:nvSpPr>
        <p:spPr bwMode="auto">
          <a:xfrm>
            <a:off x="755576" y="1196752"/>
            <a:ext cx="7002366" cy="430887"/>
          </a:xfrm>
          <a:prstGeom prst="rect">
            <a:avLst/>
          </a:prstGeom>
          <a:solidFill>
            <a:srgbClr val="FFFFCC"/>
          </a:solidFill>
          <a:ln w="9525">
            <a:noFill/>
            <a:miter lim="800000"/>
            <a:headEnd/>
            <a:tailEnd/>
          </a:ln>
        </p:spPr>
        <p:txBody>
          <a:bodyPr wrap="none">
            <a:spAutoFit/>
          </a:bodyPr>
          <a:lstStyle/>
          <a:p>
            <a:r>
              <a:rPr lang="it-IT" sz="2200" dirty="0">
                <a:solidFill>
                  <a:srgbClr val="002060"/>
                </a:solidFill>
                <a:latin typeface="Calibri" pitchFamily="34" charset="0"/>
              </a:rPr>
              <a:t>Varianza – popolazione                           Varianza campionaria</a:t>
            </a:r>
          </a:p>
        </p:txBody>
      </p:sp>
      <p:sp>
        <p:nvSpPr>
          <p:cNvPr id="6152" name="Text Box 11"/>
          <p:cNvSpPr txBox="1">
            <a:spLocks noChangeArrowheads="1"/>
          </p:cNvSpPr>
          <p:nvPr/>
        </p:nvSpPr>
        <p:spPr bwMode="auto">
          <a:xfrm>
            <a:off x="395536" y="5085184"/>
            <a:ext cx="8501063" cy="369887"/>
          </a:xfrm>
          <a:prstGeom prst="rect">
            <a:avLst/>
          </a:prstGeom>
          <a:solidFill>
            <a:srgbClr val="FFFFCC"/>
          </a:solidFill>
          <a:ln w="9525">
            <a:noFill/>
            <a:miter lim="800000"/>
            <a:headEnd/>
            <a:tailEnd/>
          </a:ln>
        </p:spPr>
        <p:txBody>
          <a:bodyPr>
            <a:spAutoFit/>
          </a:bodyPr>
          <a:lstStyle/>
          <a:p>
            <a:r>
              <a:rPr lang="it-IT" dirty="0">
                <a:solidFill>
                  <a:srgbClr val="002060"/>
                </a:solidFill>
              </a:rPr>
              <a:t>Deviazione Standard – popolazione          Deviazione Standard campionaria</a:t>
            </a:r>
          </a:p>
        </p:txBody>
      </p:sp>
      <p:sp>
        <p:nvSpPr>
          <p:cNvPr id="9" name="CasellaDiTesto 8"/>
          <p:cNvSpPr txBox="1"/>
          <p:nvPr/>
        </p:nvSpPr>
        <p:spPr>
          <a:xfrm>
            <a:off x="395536" y="2780928"/>
            <a:ext cx="8496944" cy="1938992"/>
          </a:xfrm>
          <a:prstGeom prst="rect">
            <a:avLst/>
          </a:prstGeom>
          <a:noFill/>
        </p:spPr>
        <p:txBody>
          <a:bodyPr wrap="square" rtlCol="0">
            <a:spAutoFit/>
          </a:bodyPr>
          <a:lstStyle/>
          <a:p>
            <a:r>
              <a:rPr lang="it-IT" sz="2000" dirty="0" smtClean="0">
                <a:latin typeface="Calibri" pitchFamily="34" charset="0"/>
              </a:rPr>
              <a:t>Se la misura originale ha una dimensione, ad esempio cm, kg, km, s, o altro, la varianza fornisce una misura di variabilità espressa nelle stesse grandezze al quadrato, cm</a:t>
            </a:r>
            <a:r>
              <a:rPr lang="it-IT" sz="2000" baseline="30000" dirty="0" smtClean="0">
                <a:latin typeface="Calibri" pitchFamily="34" charset="0"/>
              </a:rPr>
              <a:t>2</a:t>
            </a:r>
            <a:r>
              <a:rPr lang="it-IT" sz="2000" dirty="0" smtClean="0">
                <a:latin typeface="Calibri" pitchFamily="34" charset="0"/>
              </a:rPr>
              <a:t>, kg</a:t>
            </a:r>
            <a:r>
              <a:rPr lang="it-IT" sz="2000" baseline="30000" dirty="0" smtClean="0">
                <a:latin typeface="Calibri" pitchFamily="34" charset="0"/>
              </a:rPr>
              <a:t>2</a:t>
            </a:r>
            <a:r>
              <a:rPr lang="it-IT" sz="2000" dirty="0" smtClean="0">
                <a:latin typeface="Calibri" pitchFamily="34" charset="0"/>
              </a:rPr>
              <a:t>, km</a:t>
            </a:r>
            <a:r>
              <a:rPr lang="it-IT" sz="2000" baseline="30000" dirty="0" smtClean="0">
                <a:latin typeface="Calibri" pitchFamily="34" charset="0"/>
              </a:rPr>
              <a:t>2 </a:t>
            </a:r>
            <a:r>
              <a:rPr lang="it-IT" sz="2000" dirty="0" smtClean="0">
                <a:latin typeface="Calibri" pitchFamily="34" charset="0"/>
              </a:rPr>
              <a:t>, s</a:t>
            </a:r>
            <a:r>
              <a:rPr lang="it-IT" sz="2000" baseline="30000" dirty="0" smtClean="0">
                <a:latin typeface="Calibri" pitchFamily="34" charset="0"/>
              </a:rPr>
              <a:t>2</a:t>
            </a:r>
            <a:r>
              <a:rPr lang="it-IT" sz="2000" dirty="0">
                <a:latin typeface="Calibri" pitchFamily="34" charset="0"/>
              </a:rPr>
              <a:t>.</a:t>
            </a:r>
            <a:r>
              <a:rPr lang="it-IT" sz="2000" dirty="0" smtClean="0">
                <a:latin typeface="Calibri" pitchFamily="34" charset="0"/>
              </a:rPr>
              <a:t> Per questa ragione si preferisce utilizzare la radice quadrata della varianza che riporta le dimensioni a quelle originali. Questa grandezza prende il nome di </a:t>
            </a:r>
            <a:r>
              <a:rPr lang="it-IT" sz="2000" b="1" i="1" dirty="0" smtClean="0">
                <a:latin typeface="Calibri" pitchFamily="34" charset="0"/>
              </a:rPr>
              <a:t>scarto quadratico medio</a:t>
            </a:r>
            <a:r>
              <a:rPr lang="it-IT" sz="2000" dirty="0" smtClean="0">
                <a:latin typeface="Calibri" pitchFamily="34" charset="0"/>
              </a:rPr>
              <a:t>, </a:t>
            </a:r>
            <a:r>
              <a:rPr lang="it-IT" sz="2000" b="1" i="1" dirty="0" smtClean="0">
                <a:latin typeface="Calibri" pitchFamily="34" charset="0"/>
              </a:rPr>
              <a:t>scostamento quadratico medio , scarto tipo , </a:t>
            </a:r>
            <a:r>
              <a:rPr lang="it-IT" sz="2000" dirty="0" smtClean="0">
                <a:latin typeface="Calibri" pitchFamily="34" charset="0"/>
              </a:rPr>
              <a:t>o </a:t>
            </a:r>
            <a:r>
              <a:rPr lang="it-IT" sz="2000" b="1" i="1" dirty="0" smtClean="0">
                <a:latin typeface="Calibri" pitchFamily="34" charset="0"/>
              </a:rPr>
              <a:t>deviazione standard </a:t>
            </a:r>
            <a:r>
              <a:rPr lang="it-IT" sz="2000" dirty="0" smtClean="0">
                <a:latin typeface="Calibri" pitchFamily="34" charset="0"/>
              </a:rPr>
              <a:t>.</a:t>
            </a:r>
            <a:endParaRPr lang="it-IT" sz="2000" dirty="0">
              <a:latin typeface="Calibri" pitchFamily="34" charset="0"/>
            </a:endParaRPr>
          </a:p>
        </p:txBody>
      </p:sp>
      <p:pic>
        <p:nvPicPr>
          <p:cNvPr id="6154" name="Picture 10"/>
          <p:cNvPicPr>
            <a:picLocks noChangeAspect="1" noChangeArrowheads="1"/>
          </p:cNvPicPr>
          <p:nvPr/>
        </p:nvPicPr>
        <p:blipFill>
          <a:blip r:embed="rId2" cstate="print"/>
          <a:srcRect/>
          <a:stretch>
            <a:fillRect/>
          </a:stretch>
        </p:blipFill>
        <p:spPr bwMode="auto">
          <a:xfrm>
            <a:off x="4788024" y="1628800"/>
            <a:ext cx="3152775" cy="1057275"/>
          </a:xfrm>
          <a:prstGeom prst="rect">
            <a:avLst/>
          </a:prstGeom>
          <a:noFill/>
          <a:ln w="9525">
            <a:noFill/>
            <a:miter lim="800000"/>
            <a:headEnd/>
            <a:tailEnd/>
          </a:ln>
        </p:spPr>
      </p:pic>
      <p:pic>
        <p:nvPicPr>
          <p:cNvPr id="6155" name="Picture 11"/>
          <p:cNvPicPr>
            <a:picLocks noChangeAspect="1" noChangeArrowheads="1"/>
          </p:cNvPicPr>
          <p:nvPr/>
        </p:nvPicPr>
        <p:blipFill>
          <a:blip r:embed="rId3" cstate="print"/>
          <a:srcRect/>
          <a:stretch>
            <a:fillRect/>
          </a:stretch>
        </p:blipFill>
        <p:spPr bwMode="auto">
          <a:xfrm>
            <a:off x="4932040" y="5517232"/>
            <a:ext cx="3181350" cy="1076325"/>
          </a:xfrm>
          <a:prstGeom prst="rect">
            <a:avLst/>
          </a:prstGeom>
          <a:noFill/>
          <a:ln w="9525">
            <a:noFill/>
            <a:miter lim="800000"/>
            <a:headEnd/>
            <a:tailEnd/>
          </a:ln>
        </p:spPr>
      </p:pic>
      <p:pic>
        <p:nvPicPr>
          <p:cNvPr id="6156" name="Picture 12"/>
          <p:cNvPicPr>
            <a:picLocks noChangeAspect="1" noChangeArrowheads="1"/>
          </p:cNvPicPr>
          <p:nvPr/>
        </p:nvPicPr>
        <p:blipFill>
          <a:blip r:embed="rId4" cstate="print"/>
          <a:srcRect/>
          <a:stretch>
            <a:fillRect/>
          </a:stretch>
        </p:blipFill>
        <p:spPr bwMode="auto">
          <a:xfrm>
            <a:off x="971600" y="1772816"/>
            <a:ext cx="2969244" cy="864096"/>
          </a:xfrm>
          <a:prstGeom prst="rect">
            <a:avLst/>
          </a:prstGeom>
          <a:noFill/>
          <a:ln w="9525">
            <a:noFill/>
            <a:miter lim="800000"/>
            <a:headEnd/>
            <a:tailEnd/>
          </a:ln>
        </p:spPr>
      </p:pic>
      <p:pic>
        <p:nvPicPr>
          <p:cNvPr id="6157" name="Picture 13"/>
          <p:cNvPicPr>
            <a:picLocks noChangeAspect="1" noChangeArrowheads="1"/>
          </p:cNvPicPr>
          <p:nvPr/>
        </p:nvPicPr>
        <p:blipFill>
          <a:blip r:embed="rId5" cstate="print"/>
          <a:srcRect/>
          <a:stretch>
            <a:fillRect/>
          </a:stretch>
        </p:blipFill>
        <p:spPr bwMode="auto">
          <a:xfrm>
            <a:off x="827584" y="5589240"/>
            <a:ext cx="2885306" cy="10271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flipH="1">
            <a:off x="395536" y="404664"/>
            <a:ext cx="8496944" cy="1877437"/>
          </a:xfrm>
          <a:prstGeom prst="rect">
            <a:avLst/>
          </a:prstGeom>
          <a:noFill/>
        </p:spPr>
        <p:txBody>
          <a:bodyPr wrap="square" rtlCol="0">
            <a:spAutoFit/>
          </a:bodyPr>
          <a:lstStyle/>
          <a:p>
            <a:r>
              <a:rPr lang="it-IT" sz="2400" b="1" i="1" dirty="0" smtClean="0">
                <a:solidFill>
                  <a:srgbClr val="FF0000"/>
                </a:solidFill>
                <a:latin typeface="Century Schoolbook" pitchFamily="18" charset="0"/>
              </a:rPr>
              <a:t>ESEMPIO</a:t>
            </a:r>
          </a:p>
          <a:p>
            <a:endParaRPr lang="it-IT" sz="2400" b="1" i="1" dirty="0" smtClean="0">
              <a:solidFill>
                <a:srgbClr val="FF0000"/>
              </a:solidFill>
              <a:latin typeface="Century Schoolbook" pitchFamily="18" charset="0"/>
            </a:endParaRPr>
          </a:p>
          <a:p>
            <a:r>
              <a:rPr lang="it-IT" sz="2000" dirty="0" smtClean="0">
                <a:latin typeface="Century Schoolbook" pitchFamily="18" charset="0"/>
              </a:rPr>
              <a:t>Si abbia una popolazione costituita </a:t>
            </a:r>
          </a:p>
          <a:p>
            <a:r>
              <a:rPr lang="it-IT" sz="2000" dirty="0" smtClean="0">
                <a:latin typeface="Century Schoolbook" pitchFamily="18" charset="0"/>
              </a:rPr>
              <a:t>                     dall’insieme dei valori	</a:t>
            </a:r>
            <a:r>
              <a:rPr lang="it-IT" sz="2800" dirty="0" smtClean="0">
                <a:solidFill>
                  <a:srgbClr val="FF0000"/>
                </a:solidFill>
              </a:rPr>
              <a:t>	</a:t>
            </a:r>
            <a:r>
              <a:rPr lang="it-IT" sz="2800" i="1" dirty="0" smtClean="0">
                <a:solidFill>
                  <a:srgbClr val="FF0000"/>
                </a:solidFill>
              </a:rPr>
              <a:t>[2, 3, 6, 9, 15]</a:t>
            </a:r>
          </a:p>
          <a:p>
            <a:r>
              <a:rPr lang="it-IT" sz="2000" dirty="0" smtClean="0">
                <a:latin typeface="Century Schoolbook" pitchFamily="18" charset="0"/>
              </a:rPr>
              <a:t>Calcolare media aritmetica, varianza e deviazione standard </a:t>
            </a:r>
            <a:endParaRPr lang="it-IT" sz="2000" dirty="0">
              <a:latin typeface="Century Schoolbook" pitchFamily="18" charset="0"/>
            </a:endParaRPr>
          </a:p>
        </p:txBody>
      </p:sp>
      <p:pic>
        <p:nvPicPr>
          <p:cNvPr id="152584" name="Picture 8"/>
          <p:cNvPicPr>
            <a:picLocks noChangeAspect="1" noChangeArrowheads="1"/>
          </p:cNvPicPr>
          <p:nvPr/>
        </p:nvPicPr>
        <p:blipFill>
          <a:blip r:embed="rId2" cstate="print"/>
          <a:srcRect/>
          <a:stretch>
            <a:fillRect/>
          </a:stretch>
        </p:blipFill>
        <p:spPr bwMode="auto">
          <a:xfrm>
            <a:off x="2339752" y="2492896"/>
            <a:ext cx="4392488" cy="875099"/>
          </a:xfrm>
          <a:prstGeom prst="rect">
            <a:avLst/>
          </a:prstGeom>
          <a:noFill/>
          <a:ln w="9525">
            <a:noFill/>
            <a:miter lim="800000"/>
            <a:headEnd/>
            <a:tailEnd/>
          </a:ln>
        </p:spPr>
      </p:pic>
      <p:pic>
        <p:nvPicPr>
          <p:cNvPr id="152585" name="Picture 9"/>
          <p:cNvPicPr>
            <a:picLocks noChangeAspect="1" noChangeArrowheads="1"/>
          </p:cNvPicPr>
          <p:nvPr/>
        </p:nvPicPr>
        <p:blipFill>
          <a:blip r:embed="rId3" cstate="print"/>
          <a:srcRect/>
          <a:stretch>
            <a:fillRect/>
          </a:stretch>
        </p:blipFill>
        <p:spPr bwMode="auto">
          <a:xfrm>
            <a:off x="899592" y="3284984"/>
            <a:ext cx="7115894" cy="927427"/>
          </a:xfrm>
          <a:prstGeom prst="rect">
            <a:avLst/>
          </a:prstGeom>
          <a:noFill/>
          <a:ln w="9525">
            <a:noFill/>
            <a:miter lim="800000"/>
            <a:headEnd/>
            <a:tailEnd/>
          </a:ln>
        </p:spPr>
      </p:pic>
      <p:pic>
        <p:nvPicPr>
          <p:cNvPr id="152586" name="Picture 10"/>
          <p:cNvPicPr>
            <a:picLocks noChangeAspect="1" noChangeArrowheads="1"/>
          </p:cNvPicPr>
          <p:nvPr/>
        </p:nvPicPr>
        <p:blipFill>
          <a:blip r:embed="rId4" cstate="print"/>
          <a:srcRect/>
          <a:stretch>
            <a:fillRect/>
          </a:stretch>
        </p:blipFill>
        <p:spPr bwMode="auto">
          <a:xfrm>
            <a:off x="1763688" y="4077072"/>
            <a:ext cx="5544616" cy="884417"/>
          </a:xfrm>
          <a:prstGeom prst="rect">
            <a:avLst/>
          </a:prstGeom>
          <a:noFill/>
          <a:ln w="9525">
            <a:noFill/>
            <a:miter lim="800000"/>
            <a:headEnd/>
            <a:tailEnd/>
          </a:ln>
        </p:spPr>
      </p:pic>
      <p:pic>
        <p:nvPicPr>
          <p:cNvPr id="152587" name="Picture 11"/>
          <p:cNvPicPr>
            <a:picLocks noChangeAspect="1" noChangeArrowheads="1"/>
          </p:cNvPicPr>
          <p:nvPr/>
        </p:nvPicPr>
        <p:blipFill>
          <a:blip r:embed="rId5" cstate="print"/>
          <a:srcRect/>
          <a:stretch>
            <a:fillRect/>
          </a:stretch>
        </p:blipFill>
        <p:spPr bwMode="auto">
          <a:xfrm>
            <a:off x="2195736" y="4941168"/>
            <a:ext cx="5046454" cy="936104"/>
          </a:xfrm>
          <a:prstGeom prst="rect">
            <a:avLst/>
          </a:prstGeom>
          <a:noFill/>
          <a:ln w="9525">
            <a:noFill/>
            <a:miter lim="800000"/>
            <a:headEnd/>
            <a:tailEnd/>
          </a:ln>
        </p:spPr>
      </p:pic>
      <p:pic>
        <p:nvPicPr>
          <p:cNvPr id="152588" name="Picture 12"/>
          <p:cNvPicPr>
            <a:picLocks noChangeAspect="1" noChangeArrowheads="1"/>
          </p:cNvPicPr>
          <p:nvPr/>
        </p:nvPicPr>
        <p:blipFill>
          <a:blip r:embed="rId6" cstate="print"/>
          <a:srcRect/>
          <a:stretch>
            <a:fillRect/>
          </a:stretch>
        </p:blipFill>
        <p:spPr bwMode="auto">
          <a:xfrm>
            <a:off x="1907704" y="5915025"/>
            <a:ext cx="5905500" cy="942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2584"/>
                                        </p:tgtEl>
                                        <p:attrNameLst>
                                          <p:attrName>style.visibility</p:attrName>
                                        </p:attrNameLst>
                                      </p:cBhvr>
                                      <p:to>
                                        <p:strVal val="visible"/>
                                      </p:to>
                                    </p:set>
                                    <p:anim calcmode="lin" valueType="num">
                                      <p:cBhvr>
                                        <p:cTn id="7" dur="1000" fill="hold"/>
                                        <p:tgtEl>
                                          <p:spTgt spid="152584"/>
                                        </p:tgtEl>
                                        <p:attrNameLst>
                                          <p:attrName>ppt_w</p:attrName>
                                        </p:attrNameLst>
                                      </p:cBhvr>
                                      <p:tavLst>
                                        <p:tav tm="0">
                                          <p:val>
                                            <p:strVal val="#ppt_w*0.70"/>
                                          </p:val>
                                        </p:tav>
                                        <p:tav tm="100000">
                                          <p:val>
                                            <p:strVal val="#ppt_w"/>
                                          </p:val>
                                        </p:tav>
                                      </p:tavLst>
                                    </p:anim>
                                    <p:anim calcmode="lin" valueType="num">
                                      <p:cBhvr>
                                        <p:cTn id="8" dur="1000" fill="hold"/>
                                        <p:tgtEl>
                                          <p:spTgt spid="152584"/>
                                        </p:tgtEl>
                                        <p:attrNameLst>
                                          <p:attrName>ppt_h</p:attrName>
                                        </p:attrNameLst>
                                      </p:cBhvr>
                                      <p:tavLst>
                                        <p:tav tm="0">
                                          <p:val>
                                            <p:strVal val="#ppt_h"/>
                                          </p:val>
                                        </p:tav>
                                        <p:tav tm="100000">
                                          <p:val>
                                            <p:strVal val="#ppt_h"/>
                                          </p:val>
                                        </p:tav>
                                      </p:tavLst>
                                    </p:anim>
                                    <p:animEffect transition="in" filter="fade">
                                      <p:cBhvr>
                                        <p:cTn id="9" dur="1000"/>
                                        <p:tgtEl>
                                          <p:spTgt spid="15258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52585"/>
                                        </p:tgtEl>
                                        <p:attrNameLst>
                                          <p:attrName>style.visibility</p:attrName>
                                        </p:attrNameLst>
                                      </p:cBhvr>
                                      <p:to>
                                        <p:strVal val="visible"/>
                                      </p:to>
                                    </p:set>
                                    <p:anim calcmode="lin" valueType="num">
                                      <p:cBhvr>
                                        <p:cTn id="14" dur="1000" fill="hold"/>
                                        <p:tgtEl>
                                          <p:spTgt spid="152585"/>
                                        </p:tgtEl>
                                        <p:attrNameLst>
                                          <p:attrName>ppt_w</p:attrName>
                                        </p:attrNameLst>
                                      </p:cBhvr>
                                      <p:tavLst>
                                        <p:tav tm="0">
                                          <p:val>
                                            <p:strVal val="#ppt_w*0.70"/>
                                          </p:val>
                                        </p:tav>
                                        <p:tav tm="100000">
                                          <p:val>
                                            <p:strVal val="#ppt_w"/>
                                          </p:val>
                                        </p:tav>
                                      </p:tavLst>
                                    </p:anim>
                                    <p:anim calcmode="lin" valueType="num">
                                      <p:cBhvr>
                                        <p:cTn id="15" dur="1000" fill="hold"/>
                                        <p:tgtEl>
                                          <p:spTgt spid="152585"/>
                                        </p:tgtEl>
                                        <p:attrNameLst>
                                          <p:attrName>ppt_h</p:attrName>
                                        </p:attrNameLst>
                                      </p:cBhvr>
                                      <p:tavLst>
                                        <p:tav tm="0">
                                          <p:val>
                                            <p:strVal val="#ppt_h"/>
                                          </p:val>
                                        </p:tav>
                                        <p:tav tm="100000">
                                          <p:val>
                                            <p:strVal val="#ppt_h"/>
                                          </p:val>
                                        </p:tav>
                                      </p:tavLst>
                                    </p:anim>
                                    <p:animEffect transition="in" filter="fade">
                                      <p:cBhvr>
                                        <p:cTn id="16" dur="1000"/>
                                        <p:tgtEl>
                                          <p:spTgt spid="152585"/>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52586"/>
                                        </p:tgtEl>
                                        <p:attrNameLst>
                                          <p:attrName>style.visibility</p:attrName>
                                        </p:attrNameLst>
                                      </p:cBhvr>
                                      <p:to>
                                        <p:strVal val="visible"/>
                                      </p:to>
                                    </p:set>
                                    <p:anim calcmode="lin" valueType="num">
                                      <p:cBhvr>
                                        <p:cTn id="21" dur="1000" fill="hold"/>
                                        <p:tgtEl>
                                          <p:spTgt spid="152586"/>
                                        </p:tgtEl>
                                        <p:attrNameLst>
                                          <p:attrName>ppt_w</p:attrName>
                                        </p:attrNameLst>
                                      </p:cBhvr>
                                      <p:tavLst>
                                        <p:tav tm="0">
                                          <p:val>
                                            <p:strVal val="#ppt_w*0.70"/>
                                          </p:val>
                                        </p:tav>
                                        <p:tav tm="100000">
                                          <p:val>
                                            <p:strVal val="#ppt_w"/>
                                          </p:val>
                                        </p:tav>
                                      </p:tavLst>
                                    </p:anim>
                                    <p:anim calcmode="lin" valueType="num">
                                      <p:cBhvr>
                                        <p:cTn id="22" dur="1000" fill="hold"/>
                                        <p:tgtEl>
                                          <p:spTgt spid="152586"/>
                                        </p:tgtEl>
                                        <p:attrNameLst>
                                          <p:attrName>ppt_h</p:attrName>
                                        </p:attrNameLst>
                                      </p:cBhvr>
                                      <p:tavLst>
                                        <p:tav tm="0">
                                          <p:val>
                                            <p:strVal val="#ppt_h"/>
                                          </p:val>
                                        </p:tav>
                                        <p:tav tm="100000">
                                          <p:val>
                                            <p:strVal val="#ppt_h"/>
                                          </p:val>
                                        </p:tav>
                                      </p:tavLst>
                                    </p:anim>
                                    <p:animEffect transition="in" filter="fade">
                                      <p:cBhvr>
                                        <p:cTn id="23" dur="1000"/>
                                        <p:tgtEl>
                                          <p:spTgt spid="152586"/>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52587"/>
                                        </p:tgtEl>
                                        <p:attrNameLst>
                                          <p:attrName>style.visibility</p:attrName>
                                        </p:attrNameLst>
                                      </p:cBhvr>
                                      <p:to>
                                        <p:strVal val="visible"/>
                                      </p:to>
                                    </p:set>
                                    <p:anim calcmode="lin" valueType="num">
                                      <p:cBhvr>
                                        <p:cTn id="28" dur="1000" fill="hold"/>
                                        <p:tgtEl>
                                          <p:spTgt spid="152587"/>
                                        </p:tgtEl>
                                        <p:attrNameLst>
                                          <p:attrName>ppt_w</p:attrName>
                                        </p:attrNameLst>
                                      </p:cBhvr>
                                      <p:tavLst>
                                        <p:tav tm="0">
                                          <p:val>
                                            <p:strVal val="#ppt_w*0.70"/>
                                          </p:val>
                                        </p:tav>
                                        <p:tav tm="100000">
                                          <p:val>
                                            <p:strVal val="#ppt_w"/>
                                          </p:val>
                                        </p:tav>
                                      </p:tavLst>
                                    </p:anim>
                                    <p:anim calcmode="lin" valueType="num">
                                      <p:cBhvr>
                                        <p:cTn id="29" dur="1000" fill="hold"/>
                                        <p:tgtEl>
                                          <p:spTgt spid="152587"/>
                                        </p:tgtEl>
                                        <p:attrNameLst>
                                          <p:attrName>ppt_h</p:attrName>
                                        </p:attrNameLst>
                                      </p:cBhvr>
                                      <p:tavLst>
                                        <p:tav tm="0">
                                          <p:val>
                                            <p:strVal val="#ppt_h"/>
                                          </p:val>
                                        </p:tav>
                                        <p:tav tm="100000">
                                          <p:val>
                                            <p:strVal val="#ppt_h"/>
                                          </p:val>
                                        </p:tav>
                                      </p:tavLst>
                                    </p:anim>
                                    <p:animEffect transition="in" filter="fade">
                                      <p:cBhvr>
                                        <p:cTn id="30" dur="1000"/>
                                        <p:tgtEl>
                                          <p:spTgt spid="152587"/>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52588"/>
                                        </p:tgtEl>
                                        <p:attrNameLst>
                                          <p:attrName>style.visibility</p:attrName>
                                        </p:attrNameLst>
                                      </p:cBhvr>
                                      <p:to>
                                        <p:strVal val="visible"/>
                                      </p:to>
                                    </p:set>
                                    <p:anim calcmode="lin" valueType="num">
                                      <p:cBhvr>
                                        <p:cTn id="35" dur="1000" fill="hold"/>
                                        <p:tgtEl>
                                          <p:spTgt spid="152588"/>
                                        </p:tgtEl>
                                        <p:attrNameLst>
                                          <p:attrName>ppt_w</p:attrName>
                                        </p:attrNameLst>
                                      </p:cBhvr>
                                      <p:tavLst>
                                        <p:tav tm="0">
                                          <p:val>
                                            <p:strVal val="#ppt_w*0.70"/>
                                          </p:val>
                                        </p:tav>
                                        <p:tav tm="100000">
                                          <p:val>
                                            <p:strVal val="#ppt_w"/>
                                          </p:val>
                                        </p:tav>
                                      </p:tavLst>
                                    </p:anim>
                                    <p:anim calcmode="lin" valueType="num">
                                      <p:cBhvr>
                                        <p:cTn id="36" dur="1000" fill="hold"/>
                                        <p:tgtEl>
                                          <p:spTgt spid="152588"/>
                                        </p:tgtEl>
                                        <p:attrNameLst>
                                          <p:attrName>ppt_h</p:attrName>
                                        </p:attrNameLst>
                                      </p:cBhvr>
                                      <p:tavLst>
                                        <p:tav tm="0">
                                          <p:val>
                                            <p:strVal val="#ppt_h"/>
                                          </p:val>
                                        </p:tav>
                                        <p:tav tm="100000">
                                          <p:val>
                                            <p:strVal val="#ppt_h"/>
                                          </p:val>
                                        </p:tav>
                                      </p:tavLst>
                                    </p:anim>
                                    <p:animEffect transition="in" filter="fade">
                                      <p:cBhvr>
                                        <p:cTn id="37" dur="1000"/>
                                        <p:tgtEl>
                                          <p:spTgt spid="152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5" name="Gruppo 34"/>
          <p:cNvGrpSpPr>
            <a:grpSpLocks/>
          </p:cNvGrpSpPr>
          <p:nvPr/>
        </p:nvGrpSpPr>
        <p:grpSpPr bwMode="auto">
          <a:xfrm>
            <a:off x="251717" y="332656"/>
            <a:ext cx="8640763" cy="2416175"/>
            <a:chOff x="107950" y="476250"/>
            <a:chExt cx="8640763" cy="2416175"/>
          </a:xfrm>
        </p:grpSpPr>
        <p:sp>
          <p:nvSpPr>
            <p:cNvPr id="7178" name="Line 4"/>
            <p:cNvSpPr>
              <a:spLocks noChangeShapeType="1"/>
            </p:cNvSpPr>
            <p:nvPr/>
          </p:nvSpPr>
          <p:spPr bwMode="auto">
            <a:xfrm>
              <a:off x="395288" y="1339850"/>
              <a:ext cx="3744912" cy="1588"/>
            </a:xfrm>
            <a:prstGeom prst="line">
              <a:avLst/>
            </a:prstGeom>
            <a:noFill/>
            <a:ln w="9525">
              <a:solidFill>
                <a:schemeClr val="tx1"/>
              </a:solidFill>
              <a:round/>
              <a:headEnd/>
              <a:tailEnd/>
            </a:ln>
          </p:spPr>
          <p:txBody>
            <a:bodyPr/>
            <a:lstStyle/>
            <a:p>
              <a:endParaRPr lang="it-IT"/>
            </a:p>
          </p:txBody>
        </p:sp>
        <p:sp>
          <p:nvSpPr>
            <p:cNvPr id="7179" name="Line 5"/>
            <p:cNvSpPr>
              <a:spLocks noChangeShapeType="1"/>
            </p:cNvSpPr>
            <p:nvPr/>
          </p:nvSpPr>
          <p:spPr bwMode="auto">
            <a:xfrm>
              <a:off x="5580063" y="1339850"/>
              <a:ext cx="2736850" cy="0"/>
            </a:xfrm>
            <a:prstGeom prst="line">
              <a:avLst/>
            </a:prstGeom>
            <a:noFill/>
            <a:ln w="9525">
              <a:solidFill>
                <a:schemeClr val="tx1"/>
              </a:solidFill>
              <a:round/>
              <a:headEnd/>
              <a:tailEnd/>
            </a:ln>
          </p:spPr>
          <p:txBody>
            <a:bodyPr/>
            <a:lstStyle/>
            <a:p>
              <a:endParaRPr lang="it-IT"/>
            </a:p>
          </p:txBody>
        </p:sp>
        <p:sp>
          <p:nvSpPr>
            <p:cNvPr id="7180" name="Line 6"/>
            <p:cNvSpPr>
              <a:spLocks noChangeShapeType="1"/>
            </p:cNvSpPr>
            <p:nvPr/>
          </p:nvSpPr>
          <p:spPr bwMode="auto">
            <a:xfrm>
              <a:off x="2268538" y="1123950"/>
              <a:ext cx="0" cy="431800"/>
            </a:xfrm>
            <a:prstGeom prst="line">
              <a:avLst/>
            </a:prstGeom>
            <a:noFill/>
            <a:ln w="38100">
              <a:solidFill>
                <a:schemeClr val="tx1"/>
              </a:solidFill>
              <a:round/>
              <a:headEnd/>
              <a:tailEnd/>
            </a:ln>
          </p:spPr>
          <p:txBody>
            <a:bodyPr/>
            <a:lstStyle/>
            <a:p>
              <a:endParaRPr lang="it-IT"/>
            </a:p>
          </p:txBody>
        </p:sp>
        <p:sp>
          <p:nvSpPr>
            <p:cNvPr id="7181" name="Line 7"/>
            <p:cNvSpPr>
              <a:spLocks noChangeShapeType="1"/>
            </p:cNvSpPr>
            <p:nvPr/>
          </p:nvSpPr>
          <p:spPr bwMode="auto">
            <a:xfrm>
              <a:off x="7019925" y="1123950"/>
              <a:ext cx="0" cy="431800"/>
            </a:xfrm>
            <a:prstGeom prst="line">
              <a:avLst/>
            </a:prstGeom>
            <a:noFill/>
            <a:ln w="38100">
              <a:solidFill>
                <a:schemeClr val="tx1"/>
              </a:solidFill>
              <a:round/>
              <a:headEnd/>
              <a:tailEnd/>
            </a:ln>
          </p:spPr>
          <p:txBody>
            <a:bodyPr/>
            <a:lstStyle/>
            <a:p>
              <a:endParaRPr lang="it-IT"/>
            </a:p>
          </p:txBody>
        </p:sp>
        <p:sp>
          <p:nvSpPr>
            <p:cNvPr id="7182" name="Line 8"/>
            <p:cNvSpPr>
              <a:spLocks noChangeShapeType="1"/>
            </p:cNvSpPr>
            <p:nvPr/>
          </p:nvSpPr>
          <p:spPr bwMode="auto">
            <a:xfrm>
              <a:off x="1476375" y="1268413"/>
              <a:ext cx="0" cy="215900"/>
            </a:xfrm>
            <a:prstGeom prst="line">
              <a:avLst/>
            </a:prstGeom>
            <a:noFill/>
            <a:ln w="9525">
              <a:solidFill>
                <a:schemeClr val="tx1"/>
              </a:solidFill>
              <a:round/>
              <a:headEnd/>
              <a:tailEnd/>
            </a:ln>
          </p:spPr>
          <p:txBody>
            <a:bodyPr/>
            <a:lstStyle/>
            <a:p>
              <a:endParaRPr lang="it-IT"/>
            </a:p>
          </p:txBody>
        </p:sp>
        <p:sp>
          <p:nvSpPr>
            <p:cNvPr id="7183" name="Line 9"/>
            <p:cNvSpPr>
              <a:spLocks noChangeShapeType="1"/>
            </p:cNvSpPr>
            <p:nvPr/>
          </p:nvSpPr>
          <p:spPr bwMode="auto">
            <a:xfrm>
              <a:off x="2987675" y="1268413"/>
              <a:ext cx="0" cy="215900"/>
            </a:xfrm>
            <a:prstGeom prst="line">
              <a:avLst/>
            </a:prstGeom>
            <a:noFill/>
            <a:ln w="9525">
              <a:solidFill>
                <a:schemeClr val="tx1"/>
              </a:solidFill>
              <a:round/>
              <a:headEnd/>
              <a:tailEnd/>
            </a:ln>
          </p:spPr>
          <p:txBody>
            <a:bodyPr/>
            <a:lstStyle/>
            <a:p>
              <a:endParaRPr lang="it-IT"/>
            </a:p>
          </p:txBody>
        </p:sp>
        <p:sp>
          <p:nvSpPr>
            <p:cNvPr id="7184" name="Line 10"/>
            <p:cNvSpPr>
              <a:spLocks noChangeShapeType="1"/>
            </p:cNvSpPr>
            <p:nvPr/>
          </p:nvSpPr>
          <p:spPr bwMode="auto">
            <a:xfrm>
              <a:off x="755650" y="1268413"/>
              <a:ext cx="0" cy="215900"/>
            </a:xfrm>
            <a:prstGeom prst="line">
              <a:avLst/>
            </a:prstGeom>
            <a:noFill/>
            <a:ln w="9525">
              <a:solidFill>
                <a:schemeClr val="tx1"/>
              </a:solidFill>
              <a:round/>
              <a:headEnd/>
              <a:tailEnd/>
            </a:ln>
          </p:spPr>
          <p:txBody>
            <a:bodyPr/>
            <a:lstStyle/>
            <a:p>
              <a:endParaRPr lang="it-IT"/>
            </a:p>
          </p:txBody>
        </p:sp>
        <p:sp>
          <p:nvSpPr>
            <p:cNvPr id="7185" name="Line 11"/>
            <p:cNvSpPr>
              <a:spLocks noChangeShapeType="1"/>
            </p:cNvSpPr>
            <p:nvPr/>
          </p:nvSpPr>
          <p:spPr bwMode="auto">
            <a:xfrm>
              <a:off x="3779838" y="1268413"/>
              <a:ext cx="0" cy="215900"/>
            </a:xfrm>
            <a:prstGeom prst="line">
              <a:avLst/>
            </a:prstGeom>
            <a:noFill/>
            <a:ln w="9525">
              <a:solidFill>
                <a:schemeClr val="tx1"/>
              </a:solidFill>
              <a:round/>
              <a:headEnd/>
              <a:tailEnd/>
            </a:ln>
          </p:spPr>
          <p:txBody>
            <a:bodyPr/>
            <a:lstStyle/>
            <a:p>
              <a:endParaRPr lang="it-IT"/>
            </a:p>
          </p:txBody>
        </p:sp>
        <p:sp>
          <p:nvSpPr>
            <p:cNvPr id="7186" name="Line 12"/>
            <p:cNvSpPr>
              <a:spLocks noChangeShapeType="1"/>
            </p:cNvSpPr>
            <p:nvPr/>
          </p:nvSpPr>
          <p:spPr bwMode="auto">
            <a:xfrm>
              <a:off x="1835150" y="1268413"/>
              <a:ext cx="0" cy="215900"/>
            </a:xfrm>
            <a:prstGeom prst="line">
              <a:avLst/>
            </a:prstGeom>
            <a:noFill/>
            <a:ln w="9525">
              <a:solidFill>
                <a:schemeClr val="tx1"/>
              </a:solidFill>
              <a:round/>
              <a:headEnd/>
              <a:tailEnd/>
            </a:ln>
          </p:spPr>
          <p:txBody>
            <a:bodyPr/>
            <a:lstStyle/>
            <a:p>
              <a:endParaRPr lang="it-IT"/>
            </a:p>
          </p:txBody>
        </p:sp>
        <p:sp>
          <p:nvSpPr>
            <p:cNvPr id="7187" name="Line 13"/>
            <p:cNvSpPr>
              <a:spLocks noChangeShapeType="1"/>
            </p:cNvSpPr>
            <p:nvPr/>
          </p:nvSpPr>
          <p:spPr bwMode="auto">
            <a:xfrm>
              <a:off x="2700338" y="1268413"/>
              <a:ext cx="0" cy="215900"/>
            </a:xfrm>
            <a:prstGeom prst="line">
              <a:avLst/>
            </a:prstGeom>
            <a:noFill/>
            <a:ln w="9525">
              <a:solidFill>
                <a:schemeClr val="tx1"/>
              </a:solidFill>
              <a:round/>
              <a:headEnd/>
              <a:tailEnd/>
            </a:ln>
          </p:spPr>
          <p:txBody>
            <a:bodyPr/>
            <a:lstStyle/>
            <a:p>
              <a:endParaRPr lang="it-IT"/>
            </a:p>
          </p:txBody>
        </p:sp>
        <p:sp>
          <p:nvSpPr>
            <p:cNvPr id="7188" name="Line 14"/>
            <p:cNvSpPr>
              <a:spLocks noChangeShapeType="1"/>
            </p:cNvSpPr>
            <p:nvPr/>
          </p:nvSpPr>
          <p:spPr bwMode="auto">
            <a:xfrm>
              <a:off x="468313" y="1268413"/>
              <a:ext cx="0" cy="215900"/>
            </a:xfrm>
            <a:prstGeom prst="line">
              <a:avLst/>
            </a:prstGeom>
            <a:noFill/>
            <a:ln w="9525">
              <a:solidFill>
                <a:schemeClr val="tx1"/>
              </a:solidFill>
              <a:round/>
              <a:headEnd/>
              <a:tailEnd/>
            </a:ln>
          </p:spPr>
          <p:txBody>
            <a:bodyPr/>
            <a:lstStyle/>
            <a:p>
              <a:endParaRPr lang="it-IT"/>
            </a:p>
          </p:txBody>
        </p:sp>
        <p:sp>
          <p:nvSpPr>
            <p:cNvPr id="7189" name="Line 15"/>
            <p:cNvSpPr>
              <a:spLocks noChangeShapeType="1"/>
            </p:cNvSpPr>
            <p:nvPr/>
          </p:nvSpPr>
          <p:spPr bwMode="auto">
            <a:xfrm>
              <a:off x="4067175" y="1268413"/>
              <a:ext cx="0" cy="215900"/>
            </a:xfrm>
            <a:prstGeom prst="line">
              <a:avLst/>
            </a:prstGeom>
            <a:noFill/>
            <a:ln w="9525">
              <a:solidFill>
                <a:schemeClr val="tx1"/>
              </a:solidFill>
              <a:round/>
              <a:headEnd/>
              <a:tailEnd/>
            </a:ln>
          </p:spPr>
          <p:txBody>
            <a:bodyPr/>
            <a:lstStyle/>
            <a:p>
              <a:endParaRPr lang="it-IT"/>
            </a:p>
          </p:txBody>
        </p:sp>
        <p:sp>
          <p:nvSpPr>
            <p:cNvPr id="7190" name="Line 16"/>
            <p:cNvSpPr>
              <a:spLocks noChangeShapeType="1"/>
            </p:cNvSpPr>
            <p:nvPr/>
          </p:nvSpPr>
          <p:spPr bwMode="auto">
            <a:xfrm>
              <a:off x="3635375" y="1268413"/>
              <a:ext cx="0" cy="215900"/>
            </a:xfrm>
            <a:prstGeom prst="line">
              <a:avLst/>
            </a:prstGeom>
            <a:noFill/>
            <a:ln w="9525">
              <a:solidFill>
                <a:schemeClr val="tx1"/>
              </a:solidFill>
              <a:round/>
              <a:headEnd/>
              <a:tailEnd/>
            </a:ln>
          </p:spPr>
          <p:txBody>
            <a:bodyPr/>
            <a:lstStyle/>
            <a:p>
              <a:endParaRPr lang="it-IT"/>
            </a:p>
          </p:txBody>
        </p:sp>
        <p:sp>
          <p:nvSpPr>
            <p:cNvPr id="7191" name="Line 17"/>
            <p:cNvSpPr>
              <a:spLocks noChangeShapeType="1"/>
            </p:cNvSpPr>
            <p:nvPr/>
          </p:nvSpPr>
          <p:spPr bwMode="auto">
            <a:xfrm>
              <a:off x="900113" y="1268413"/>
              <a:ext cx="0" cy="215900"/>
            </a:xfrm>
            <a:prstGeom prst="line">
              <a:avLst/>
            </a:prstGeom>
            <a:noFill/>
            <a:ln w="9525">
              <a:solidFill>
                <a:schemeClr val="tx1"/>
              </a:solidFill>
              <a:round/>
              <a:headEnd/>
              <a:tailEnd/>
            </a:ln>
          </p:spPr>
          <p:txBody>
            <a:bodyPr/>
            <a:lstStyle/>
            <a:p>
              <a:endParaRPr lang="it-IT"/>
            </a:p>
          </p:txBody>
        </p:sp>
        <p:sp>
          <p:nvSpPr>
            <p:cNvPr id="7192" name="Line 18"/>
            <p:cNvSpPr>
              <a:spLocks noChangeShapeType="1"/>
            </p:cNvSpPr>
            <p:nvPr/>
          </p:nvSpPr>
          <p:spPr bwMode="auto">
            <a:xfrm>
              <a:off x="6948488" y="1268413"/>
              <a:ext cx="0" cy="215900"/>
            </a:xfrm>
            <a:prstGeom prst="line">
              <a:avLst/>
            </a:prstGeom>
            <a:noFill/>
            <a:ln w="9525">
              <a:solidFill>
                <a:schemeClr val="tx1"/>
              </a:solidFill>
              <a:round/>
              <a:headEnd/>
              <a:tailEnd/>
            </a:ln>
          </p:spPr>
          <p:txBody>
            <a:bodyPr/>
            <a:lstStyle/>
            <a:p>
              <a:endParaRPr lang="it-IT"/>
            </a:p>
          </p:txBody>
        </p:sp>
        <p:sp>
          <p:nvSpPr>
            <p:cNvPr id="7193" name="Line 19"/>
            <p:cNvSpPr>
              <a:spLocks noChangeShapeType="1"/>
            </p:cNvSpPr>
            <p:nvPr/>
          </p:nvSpPr>
          <p:spPr bwMode="auto">
            <a:xfrm>
              <a:off x="7091363" y="1268413"/>
              <a:ext cx="0" cy="215900"/>
            </a:xfrm>
            <a:prstGeom prst="line">
              <a:avLst/>
            </a:prstGeom>
            <a:noFill/>
            <a:ln w="9525">
              <a:solidFill>
                <a:schemeClr val="tx1"/>
              </a:solidFill>
              <a:round/>
              <a:headEnd/>
              <a:tailEnd/>
            </a:ln>
          </p:spPr>
          <p:txBody>
            <a:bodyPr/>
            <a:lstStyle/>
            <a:p>
              <a:endParaRPr lang="it-IT"/>
            </a:p>
          </p:txBody>
        </p:sp>
        <p:sp>
          <p:nvSpPr>
            <p:cNvPr id="7194" name="Line 20"/>
            <p:cNvSpPr>
              <a:spLocks noChangeShapeType="1"/>
            </p:cNvSpPr>
            <p:nvPr/>
          </p:nvSpPr>
          <p:spPr bwMode="auto">
            <a:xfrm>
              <a:off x="7164388" y="1268413"/>
              <a:ext cx="0" cy="215900"/>
            </a:xfrm>
            <a:prstGeom prst="line">
              <a:avLst/>
            </a:prstGeom>
            <a:noFill/>
            <a:ln w="9525">
              <a:solidFill>
                <a:schemeClr val="tx1"/>
              </a:solidFill>
              <a:round/>
              <a:headEnd/>
              <a:tailEnd/>
            </a:ln>
          </p:spPr>
          <p:txBody>
            <a:bodyPr/>
            <a:lstStyle/>
            <a:p>
              <a:endParaRPr lang="it-IT"/>
            </a:p>
          </p:txBody>
        </p:sp>
        <p:sp>
          <p:nvSpPr>
            <p:cNvPr id="7195" name="Line 21"/>
            <p:cNvSpPr>
              <a:spLocks noChangeShapeType="1"/>
            </p:cNvSpPr>
            <p:nvPr/>
          </p:nvSpPr>
          <p:spPr bwMode="auto">
            <a:xfrm>
              <a:off x="6875463" y="1268413"/>
              <a:ext cx="0" cy="215900"/>
            </a:xfrm>
            <a:prstGeom prst="line">
              <a:avLst/>
            </a:prstGeom>
            <a:noFill/>
            <a:ln w="9525">
              <a:solidFill>
                <a:schemeClr val="tx1"/>
              </a:solidFill>
              <a:round/>
              <a:headEnd/>
              <a:tailEnd/>
            </a:ln>
          </p:spPr>
          <p:txBody>
            <a:bodyPr/>
            <a:lstStyle/>
            <a:p>
              <a:endParaRPr lang="it-IT"/>
            </a:p>
          </p:txBody>
        </p:sp>
        <p:sp>
          <p:nvSpPr>
            <p:cNvPr id="7196" name="Line 22"/>
            <p:cNvSpPr>
              <a:spLocks noChangeShapeType="1"/>
            </p:cNvSpPr>
            <p:nvPr/>
          </p:nvSpPr>
          <p:spPr bwMode="auto">
            <a:xfrm>
              <a:off x="7235825" y="1268413"/>
              <a:ext cx="0" cy="215900"/>
            </a:xfrm>
            <a:prstGeom prst="line">
              <a:avLst/>
            </a:prstGeom>
            <a:noFill/>
            <a:ln w="9525">
              <a:solidFill>
                <a:schemeClr val="tx1"/>
              </a:solidFill>
              <a:round/>
              <a:headEnd/>
              <a:tailEnd/>
            </a:ln>
          </p:spPr>
          <p:txBody>
            <a:bodyPr/>
            <a:lstStyle/>
            <a:p>
              <a:endParaRPr lang="it-IT"/>
            </a:p>
          </p:txBody>
        </p:sp>
        <p:sp>
          <p:nvSpPr>
            <p:cNvPr id="7197" name="Line 23"/>
            <p:cNvSpPr>
              <a:spLocks noChangeShapeType="1"/>
            </p:cNvSpPr>
            <p:nvPr/>
          </p:nvSpPr>
          <p:spPr bwMode="auto">
            <a:xfrm>
              <a:off x="6804025" y="1268413"/>
              <a:ext cx="0" cy="215900"/>
            </a:xfrm>
            <a:prstGeom prst="line">
              <a:avLst/>
            </a:prstGeom>
            <a:noFill/>
            <a:ln w="9525">
              <a:solidFill>
                <a:schemeClr val="tx1"/>
              </a:solidFill>
              <a:round/>
              <a:headEnd/>
              <a:tailEnd/>
            </a:ln>
          </p:spPr>
          <p:txBody>
            <a:bodyPr/>
            <a:lstStyle/>
            <a:p>
              <a:endParaRPr lang="it-IT"/>
            </a:p>
          </p:txBody>
        </p:sp>
        <p:sp>
          <p:nvSpPr>
            <p:cNvPr id="7198" name="Text Box 24"/>
            <p:cNvSpPr txBox="1">
              <a:spLocks noChangeArrowheads="1"/>
            </p:cNvSpPr>
            <p:nvPr/>
          </p:nvSpPr>
          <p:spPr bwMode="auto">
            <a:xfrm>
              <a:off x="2051050" y="476250"/>
              <a:ext cx="387350" cy="457200"/>
            </a:xfrm>
            <a:prstGeom prst="rect">
              <a:avLst/>
            </a:prstGeom>
            <a:noFill/>
            <a:ln w="9525">
              <a:noFill/>
              <a:miter lim="800000"/>
              <a:headEnd/>
              <a:tailEnd/>
            </a:ln>
          </p:spPr>
          <p:txBody>
            <a:bodyPr wrap="none">
              <a:spAutoFit/>
            </a:bodyPr>
            <a:lstStyle/>
            <a:p>
              <a:r>
                <a:rPr lang="it-IT" sz="2400">
                  <a:solidFill>
                    <a:srgbClr val="FF3300"/>
                  </a:solidFill>
                </a:rPr>
                <a:t>A</a:t>
              </a:r>
            </a:p>
          </p:txBody>
        </p:sp>
        <p:sp>
          <p:nvSpPr>
            <p:cNvPr id="7199" name="Text Box 25"/>
            <p:cNvSpPr txBox="1">
              <a:spLocks noChangeArrowheads="1"/>
            </p:cNvSpPr>
            <p:nvPr/>
          </p:nvSpPr>
          <p:spPr bwMode="auto">
            <a:xfrm>
              <a:off x="6804025" y="476250"/>
              <a:ext cx="387350" cy="457200"/>
            </a:xfrm>
            <a:prstGeom prst="rect">
              <a:avLst/>
            </a:prstGeom>
            <a:noFill/>
            <a:ln w="9525">
              <a:noFill/>
              <a:miter lim="800000"/>
              <a:headEnd/>
              <a:tailEnd/>
            </a:ln>
          </p:spPr>
          <p:txBody>
            <a:bodyPr wrap="none">
              <a:spAutoFit/>
            </a:bodyPr>
            <a:lstStyle/>
            <a:p>
              <a:r>
                <a:rPr lang="it-IT" sz="2400">
                  <a:solidFill>
                    <a:schemeClr val="accent2"/>
                  </a:solidFill>
                </a:rPr>
                <a:t>B</a:t>
              </a:r>
            </a:p>
          </p:txBody>
        </p:sp>
        <p:sp>
          <p:nvSpPr>
            <p:cNvPr id="7200" name="Text Box 26"/>
            <p:cNvSpPr txBox="1">
              <a:spLocks noChangeArrowheads="1"/>
            </p:cNvSpPr>
            <p:nvPr/>
          </p:nvSpPr>
          <p:spPr bwMode="auto">
            <a:xfrm>
              <a:off x="179388" y="1557338"/>
              <a:ext cx="4537075" cy="304800"/>
            </a:xfrm>
            <a:prstGeom prst="rect">
              <a:avLst/>
            </a:prstGeom>
            <a:noFill/>
            <a:ln w="9525">
              <a:noFill/>
              <a:miter lim="800000"/>
              <a:headEnd/>
              <a:tailEnd/>
            </a:ln>
          </p:spPr>
          <p:txBody>
            <a:bodyPr>
              <a:spAutoFit/>
            </a:bodyPr>
            <a:lstStyle/>
            <a:p>
              <a:pPr>
                <a:spcBef>
                  <a:spcPct val="50000"/>
                </a:spcBef>
              </a:pPr>
              <a:r>
                <a:rPr lang="it-IT" sz="1400">
                  <a:solidFill>
                    <a:srgbClr val="FF3300"/>
                  </a:solidFill>
                </a:rPr>
                <a:t>65   70 72        85  90            110  115  128 130 135</a:t>
              </a:r>
            </a:p>
          </p:txBody>
        </p:sp>
        <p:sp>
          <p:nvSpPr>
            <p:cNvPr id="7201" name="Text Box 27"/>
            <p:cNvSpPr txBox="1">
              <a:spLocks noChangeArrowheads="1"/>
            </p:cNvSpPr>
            <p:nvPr/>
          </p:nvSpPr>
          <p:spPr bwMode="auto">
            <a:xfrm>
              <a:off x="5867400" y="1628775"/>
              <a:ext cx="2808288" cy="304800"/>
            </a:xfrm>
            <a:prstGeom prst="rect">
              <a:avLst/>
            </a:prstGeom>
            <a:noFill/>
            <a:ln w="9525">
              <a:noFill/>
              <a:miter lim="800000"/>
              <a:headEnd/>
              <a:tailEnd/>
            </a:ln>
          </p:spPr>
          <p:txBody>
            <a:bodyPr>
              <a:spAutoFit/>
            </a:bodyPr>
            <a:lstStyle/>
            <a:p>
              <a:pPr>
                <a:spcBef>
                  <a:spcPct val="50000"/>
                </a:spcBef>
              </a:pPr>
              <a:r>
                <a:rPr lang="it-IT" sz="1400">
                  <a:solidFill>
                    <a:schemeClr val="hlink"/>
                  </a:solidFill>
                </a:rPr>
                <a:t>96 97 98 99   101 102 103 104</a:t>
              </a:r>
              <a:r>
                <a:rPr lang="it-IT" sz="1400">
                  <a:solidFill>
                    <a:srgbClr val="FF3300"/>
                  </a:solidFill>
                </a:rPr>
                <a:t> </a:t>
              </a:r>
            </a:p>
          </p:txBody>
        </p:sp>
        <p:graphicFrame>
          <p:nvGraphicFramePr>
            <p:cNvPr id="7173" name="Object 28"/>
            <p:cNvGraphicFramePr>
              <a:graphicFrameLocks noChangeAspect="1"/>
            </p:cNvGraphicFramePr>
            <p:nvPr/>
          </p:nvGraphicFramePr>
          <p:xfrm>
            <a:off x="107950" y="2420938"/>
            <a:ext cx="4405313" cy="471487"/>
          </p:xfrm>
          <a:graphic>
            <a:graphicData uri="http://schemas.openxmlformats.org/presentationml/2006/ole">
              <p:oleObj spid="_x0000_s7173" name="Equation" r:id="rId3" imgW="3682800" imgH="393480" progId="Equation.3">
                <p:embed/>
              </p:oleObj>
            </a:graphicData>
          </a:graphic>
        </p:graphicFrame>
        <p:graphicFrame>
          <p:nvGraphicFramePr>
            <p:cNvPr id="7174" name="Object 29"/>
            <p:cNvGraphicFramePr>
              <a:graphicFrameLocks noChangeAspect="1"/>
            </p:cNvGraphicFramePr>
            <p:nvPr/>
          </p:nvGraphicFramePr>
          <p:xfrm>
            <a:off x="5103813" y="2373313"/>
            <a:ext cx="3644900" cy="471487"/>
          </p:xfrm>
          <a:graphic>
            <a:graphicData uri="http://schemas.openxmlformats.org/presentationml/2006/ole">
              <p:oleObj spid="_x0000_s7174" name="Equation" r:id="rId4" imgW="3047760" imgH="393480" progId="Equation.3">
                <p:embed/>
              </p:oleObj>
            </a:graphicData>
          </a:graphic>
        </p:graphicFrame>
        <p:sp>
          <p:nvSpPr>
            <p:cNvPr id="7202" name="Line 260"/>
            <p:cNvSpPr>
              <a:spLocks noChangeShapeType="1"/>
            </p:cNvSpPr>
            <p:nvPr/>
          </p:nvSpPr>
          <p:spPr bwMode="auto">
            <a:xfrm>
              <a:off x="6732588" y="1268413"/>
              <a:ext cx="0" cy="215900"/>
            </a:xfrm>
            <a:prstGeom prst="line">
              <a:avLst/>
            </a:prstGeom>
            <a:noFill/>
            <a:ln w="9525">
              <a:solidFill>
                <a:schemeClr val="tx1"/>
              </a:solidFill>
              <a:round/>
              <a:headEnd/>
              <a:tailEnd/>
            </a:ln>
          </p:spPr>
          <p:txBody>
            <a:bodyPr/>
            <a:lstStyle/>
            <a:p>
              <a:endParaRPr lang="it-IT"/>
            </a:p>
          </p:txBody>
        </p:sp>
        <p:sp>
          <p:nvSpPr>
            <p:cNvPr id="7203" name="Line 261"/>
            <p:cNvSpPr>
              <a:spLocks noChangeShapeType="1"/>
            </p:cNvSpPr>
            <p:nvPr/>
          </p:nvSpPr>
          <p:spPr bwMode="auto">
            <a:xfrm>
              <a:off x="7308850" y="1268413"/>
              <a:ext cx="0" cy="215900"/>
            </a:xfrm>
            <a:prstGeom prst="line">
              <a:avLst/>
            </a:prstGeom>
            <a:noFill/>
            <a:ln w="9525">
              <a:solidFill>
                <a:schemeClr val="tx1"/>
              </a:solidFill>
              <a:round/>
              <a:headEnd/>
              <a:tailEnd/>
            </a:ln>
          </p:spPr>
          <p:txBody>
            <a:bodyPr/>
            <a:lstStyle/>
            <a:p>
              <a:endParaRPr lang="it-IT"/>
            </a:p>
          </p:txBody>
        </p:sp>
      </p:grpSp>
      <p:pic>
        <p:nvPicPr>
          <p:cNvPr id="3" name="Picture 8"/>
          <p:cNvPicPr>
            <a:picLocks noChangeAspect="1" noChangeArrowheads="1"/>
          </p:cNvPicPr>
          <p:nvPr/>
        </p:nvPicPr>
        <p:blipFill>
          <a:blip r:embed="rId5" cstate="print"/>
          <a:srcRect/>
          <a:stretch>
            <a:fillRect/>
          </a:stretch>
        </p:blipFill>
        <p:spPr bwMode="auto">
          <a:xfrm>
            <a:off x="179512" y="3783285"/>
            <a:ext cx="8724900" cy="2886075"/>
          </a:xfrm>
          <a:prstGeom prst="rect">
            <a:avLst/>
          </a:prstGeom>
          <a:noFill/>
          <a:ln w="9525">
            <a:noFill/>
            <a:miter lim="800000"/>
            <a:headEnd/>
            <a:tailEnd/>
          </a:ln>
        </p:spPr>
      </p:pic>
      <p:pic>
        <p:nvPicPr>
          <p:cNvPr id="41" name="Picture 11"/>
          <p:cNvPicPr>
            <a:picLocks noChangeAspect="1" noChangeArrowheads="1"/>
          </p:cNvPicPr>
          <p:nvPr/>
        </p:nvPicPr>
        <p:blipFill>
          <a:blip r:embed="rId6" cstate="print"/>
          <a:srcRect/>
          <a:stretch>
            <a:fillRect/>
          </a:stretch>
        </p:blipFill>
        <p:spPr bwMode="auto">
          <a:xfrm>
            <a:off x="3275856" y="2838922"/>
            <a:ext cx="2520280" cy="852670"/>
          </a:xfrm>
          <a:prstGeom prst="rect">
            <a:avLst/>
          </a:prstGeom>
          <a:noFill/>
          <a:ln w="38100">
            <a:solidFill>
              <a:srgbClr val="9933FF"/>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33"/>
          <p:cNvGraphicFramePr>
            <a:graphicFrameLocks noChangeAspect="1"/>
          </p:cNvGraphicFramePr>
          <p:nvPr/>
        </p:nvGraphicFramePr>
        <p:xfrm>
          <a:off x="1619250" y="4116388"/>
          <a:ext cx="1181100" cy="266700"/>
        </p:xfrm>
        <a:graphic>
          <a:graphicData uri="http://schemas.openxmlformats.org/presentationml/2006/ole">
            <p:oleObj spid="_x0000_s8194" name="Equation" r:id="rId3" imgW="787320" imgH="177480" progId="Equation.3">
              <p:embed/>
            </p:oleObj>
          </a:graphicData>
        </a:graphic>
      </p:graphicFrame>
      <p:graphicFrame>
        <p:nvGraphicFramePr>
          <p:cNvPr id="8195" name="Object 34"/>
          <p:cNvGraphicFramePr>
            <a:graphicFrameLocks noChangeAspect="1"/>
          </p:cNvGraphicFramePr>
          <p:nvPr/>
        </p:nvGraphicFramePr>
        <p:xfrm>
          <a:off x="6372225" y="4116388"/>
          <a:ext cx="1181100" cy="266700"/>
        </p:xfrm>
        <a:graphic>
          <a:graphicData uri="http://schemas.openxmlformats.org/presentationml/2006/ole">
            <p:oleObj spid="_x0000_s8195" name="Equation" r:id="rId4" imgW="787320" imgH="177480" progId="Equation.3">
              <p:embed/>
            </p:oleObj>
          </a:graphicData>
        </a:graphic>
      </p:graphicFrame>
      <p:graphicFrame>
        <p:nvGraphicFramePr>
          <p:cNvPr id="8196" name="Object 35"/>
          <p:cNvGraphicFramePr>
            <a:graphicFrameLocks noChangeAspect="1"/>
          </p:cNvGraphicFramePr>
          <p:nvPr/>
        </p:nvGraphicFramePr>
        <p:xfrm>
          <a:off x="1514475" y="4725144"/>
          <a:ext cx="1557338" cy="320675"/>
        </p:xfrm>
        <a:graphic>
          <a:graphicData uri="http://schemas.openxmlformats.org/presentationml/2006/ole">
            <p:oleObj spid="_x0000_s8196" name="Equation" r:id="rId5" imgW="863280" imgH="177480" progId="Equation.3">
              <p:embed/>
            </p:oleObj>
          </a:graphicData>
        </a:graphic>
      </p:graphicFrame>
      <p:graphicFrame>
        <p:nvGraphicFramePr>
          <p:cNvPr id="8197" name="Object 36"/>
          <p:cNvGraphicFramePr>
            <a:graphicFrameLocks noChangeAspect="1"/>
          </p:cNvGraphicFramePr>
          <p:nvPr/>
        </p:nvGraphicFramePr>
        <p:xfrm>
          <a:off x="6227763" y="4725144"/>
          <a:ext cx="1397000" cy="320675"/>
        </p:xfrm>
        <a:graphic>
          <a:graphicData uri="http://schemas.openxmlformats.org/presentationml/2006/ole">
            <p:oleObj spid="_x0000_s8197" name="Equation" r:id="rId6" imgW="774360" imgH="177480" progId="Equation.3">
              <p:embed/>
            </p:oleObj>
          </a:graphicData>
        </a:graphic>
      </p:graphicFrame>
      <p:sp>
        <p:nvSpPr>
          <p:cNvPr id="8200" name="Line 37"/>
          <p:cNvSpPr>
            <a:spLocks noChangeShapeType="1"/>
          </p:cNvSpPr>
          <p:nvPr/>
        </p:nvSpPr>
        <p:spPr bwMode="auto">
          <a:xfrm>
            <a:off x="395288" y="1339850"/>
            <a:ext cx="3744912" cy="1588"/>
          </a:xfrm>
          <a:prstGeom prst="line">
            <a:avLst/>
          </a:prstGeom>
          <a:noFill/>
          <a:ln w="9525">
            <a:solidFill>
              <a:schemeClr val="tx1"/>
            </a:solidFill>
            <a:round/>
            <a:headEnd/>
            <a:tailEnd/>
          </a:ln>
        </p:spPr>
        <p:txBody>
          <a:bodyPr/>
          <a:lstStyle/>
          <a:p>
            <a:endParaRPr lang="it-IT"/>
          </a:p>
        </p:txBody>
      </p:sp>
      <p:sp>
        <p:nvSpPr>
          <p:cNvPr id="8201" name="Line 38"/>
          <p:cNvSpPr>
            <a:spLocks noChangeShapeType="1"/>
          </p:cNvSpPr>
          <p:nvPr/>
        </p:nvSpPr>
        <p:spPr bwMode="auto">
          <a:xfrm>
            <a:off x="5580063" y="1339850"/>
            <a:ext cx="2736850" cy="0"/>
          </a:xfrm>
          <a:prstGeom prst="line">
            <a:avLst/>
          </a:prstGeom>
          <a:noFill/>
          <a:ln w="9525">
            <a:solidFill>
              <a:schemeClr val="tx1"/>
            </a:solidFill>
            <a:round/>
            <a:headEnd/>
            <a:tailEnd/>
          </a:ln>
        </p:spPr>
        <p:txBody>
          <a:bodyPr/>
          <a:lstStyle/>
          <a:p>
            <a:endParaRPr lang="it-IT"/>
          </a:p>
        </p:txBody>
      </p:sp>
      <p:sp>
        <p:nvSpPr>
          <p:cNvPr id="8202" name="Line 39"/>
          <p:cNvSpPr>
            <a:spLocks noChangeShapeType="1"/>
          </p:cNvSpPr>
          <p:nvPr/>
        </p:nvSpPr>
        <p:spPr bwMode="auto">
          <a:xfrm>
            <a:off x="2268538" y="1123950"/>
            <a:ext cx="0" cy="431800"/>
          </a:xfrm>
          <a:prstGeom prst="line">
            <a:avLst/>
          </a:prstGeom>
          <a:noFill/>
          <a:ln w="38100">
            <a:solidFill>
              <a:schemeClr val="tx1"/>
            </a:solidFill>
            <a:round/>
            <a:headEnd/>
            <a:tailEnd/>
          </a:ln>
        </p:spPr>
        <p:txBody>
          <a:bodyPr/>
          <a:lstStyle/>
          <a:p>
            <a:endParaRPr lang="it-IT"/>
          </a:p>
        </p:txBody>
      </p:sp>
      <p:sp>
        <p:nvSpPr>
          <p:cNvPr id="8203" name="Line 40"/>
          <p:cNvSpPr>
            <a:spLocks noChangeShapeType="1"/>
          </p:cNvSpPr>
          <p:nvPr/>
        </p:nvSpPr>
        <p:spPr bwMode="auto">
          <a:xfrm>
            <a:off x="7019925" y="1123950"/>
            <a:ext cx="0" cy="431800"/>
          </a:xfrm>
          <a:prstGeom prst="line">
            <a:avLst/>
          </a:prstGeom>
          <a:noFill/>
          <a:ln w="38100">
            <a:solidFill>
              <a:schemeClr val="tx1"/>
            </a:solidFill>
            <a:round/>
            <a:headEnd/>
            <a:tailEnd/>
          </a:ln>
        </p:spPr>
        <p:txBody>
          <a:bodyPr/>
          <a:lstStyle/>
          <a:p>
            <a:endParaRPr lang="it-IT"/>
          </a:p>
        </p:txBody>
      </p:sp>
      <p:sp>
        <p:nvSpPr>
          <p:cNvPr id="8204" name="Line 41"/>
          <p:cNvSpPr>
            <a:spLocks noChangeShapeType="1"/>
          </p:cNvSpPr>
          <p:nvPr/>
        </p:nvSpPr>
        <p:spPr bwMode="auto">
          <a:xfrm>
            <a:off x="1476375" y="1268413"/>
            <a:ext cx="0" cy="215900"/>
          </a:xfrm>
          <a:prstGeom prst="line">
            <a:avLst/>
          </a:prstGeom>
          <a:noFill/>
          <a:ln w="9525">
            <a:solidFill>
              <a:schemeClr val="tx1"/>
            </a:solidFill>
            <a:round/>
            <a:headEnd/>
            <a:tailEnd/>
          </a:ln>
        </p:spPr>
        <p:txBody>
          <a:bodyPr/>
          <a:lstStyle/>
          <a:p>
            <a:endParaRPr lang="it-IT"/>
          </a:p>
        </p:txBody>
      </p:sp>
      <p:sp>
        <p:nvSpPr>
          <p:cNvPr id="8205" name="Line 42"/>
          <p:cNvSpPr>
            <a:spLocks noChangeShapeType="1"/>
          </p:cNvSpPr>
          <p:nvPr/>
        </p:nvSpPr>
        <p:spPr bwMode="auto">
          <a:xfrm>
            <a:off x="2987675" y="1268413"/>
            <a:ext cx="0" cy="215900"/>
          </a:xfrm>
          <a:prstGeom prst="line">
            <a:avLst/>
          </a:prstGeom>
          <a:noFill/>
          <a:ln w="9525">
            <a:solidFill>
              <a:schemeClr val="tx1"/>
            </a:solidFill>
            <a:round/>
            <a:headEnd/>
            <a:tailEnd/>
          </a:ln>
        </p:spPr>
        <p:txBody>
          <a:bodyPr/>
          <a:lstStyle/>
          <a:p>
            <a:endParaRPr lang="it-IT"/>
          </a:p>
        </p:txBody>
      </p:sp>
      <p:sp>
        <p:nvSpPr>
          <p:cNvPr id="8206" name="Line 43"/>
          <p:cNvSpPr>
            <a:spLocks noChangeShapeType="1"/>
          </p:cNvSpPr>
          <p:nvPr/>
        </p:nvSpPr>
        <p:spPr bwMode="auto">
          <a:xfrm>
            <a:off x="755650" y="1268413"/>
            <a:ext cx="0" cy="215900"/>
          </a:xfrm>
          <a:prstGeom prst="line">
            <a:avLst/>
          </a:prstGeom>
          <a:noFill/>
          <a:ln w="9525">
            <a:solidFill>
              <a:schemeClr val="tx1"/>
            </a:solidFill>
            <a:round/>
            <a:headEnd/>
            <a:tailEnd/>
          </a:ln>
        </p:spPr>
        <p:txBody>
          <a:bodyPr/>
          <a:lstStyle/>
          <a:p>
            <a:endParaRPr lang="it-IT"/>
          </a:p>
        </p:txBody>
      </p:sp>
      <p:sp>
        <p:nvSpPr>
          <p:cNvPr id="8207" name="Line 44"/>
          <p:cNvSpPr>
            <a:spLocks noChangeShapeType="1"/>
          </p:cNvSpPr>
          <p:nvPr/>
        </p:nvSpPr>
        <p:spPr bwMode="auto">
          <a:xfrm>
            <a:off x="3779838" y="1268413"/>
            <a:ext cx="0" cy="215900"/>
          </a:xfrm>
          <a:prstGeom prst="line">
            <a:avLst/>
          </a:prstGeom>
          <a:noFill/>
          <a:ln w="9525">
            <a:solidFill>
              <a:schemeClr val="tx1"/>
            </a:solidFill>
            <a:round/>
            <a:headEnd/>
            <a:tailEnd/>
          </a:ln>
        </p:spPr>
        <p:txBody>
          <a:bodyPr/>
          <a:lstStyle/>
          <a:p>
            <a:endParaRPr lang="it-IT"/>
          </a:p>
        </p:txBody>
      </p:sp>
      <p:sp>
        <p:nvSpPr>
          <p:cNvPr id="8208" name="Line 45"/>
          <p:cNvSpPr>
            <a:spLocks noChangeShapeType="1"/>
          </p:cNvSpPr>
          <p:nvPr/>
        </p:nvSpPr>
        <p:spPr bwMode="auto">
          <a:xfrm>
            <a:off x="1835150" y="1268413"/>
            <a:ext cx="0" cy="215900"/>
          </a:xfrm>
          <a:prstGeom prst="line">
            <a:avLst/>
          </a:prstGeom>
          <a:noFill/>
          <a:ln w="9525">
            <a:solidFill>
              <a:schemeClr val="tx1"/>
            </a:solidFill>
            <a:round/>
            <a:headEnd/>
            <a:tailEnd/>
          </a:ln>
        </p:spPr>
        <p:txBody>
          <a:bodyPr/>
          <a:lstStyle/>
          <a:p>
            <a:endParaRPr lang="it-IT"/>
          </a:p>
        </p:txBody>
      </p:sp>
      <p:sp>
        <p:nvSpPr>
          <p:cNvPr id="8209" name="Line 46"/>
          <p:cNvSpPr>
            <a:spLocks noChangeShapeType="1"/>
          </p:cNvSpPr>
          <p:nvPr/>
        </p:nvSpPr>
        <p:spPr bwMode="auto">
          <a:xfrm>
            <a:off x="2700338" y="1268413"/>
            <a:ext cx="0" cy="215900"/>
          </a:xfrm>
          <a:prstGeom prst="line">
            <a:avLst/>
          </a:prstGeom>
          <a:noFill/>
          <a:ln w="9525">
            <a:solidFill>
              <a:schemeClr val="tx1"/>
            </a:solidFill>
            <a:round/>
            <a:headEnd/>
            <a:tailEnd/>
          </a:ln>
        </p:spPr>
        <p:txBody>
          <a:bodyPr/>
          <a:lstStyle/>
          <a:p>
            <a:endParaRPr lang="it-IT"/>
          </a:p>
        </p:txBody>
      </p:sp>
      <p:sp>
        <p:nvSpPr>
          <p:cNvPr id="8210" name="Line 47"/>
          <p:cNvSpPr>
            <a:spLocks noChangeShapeType="1"/>
          </p:cNvSpPr>
          <p:nvPr/>
        </p:nvSpPr>
        <p:spPr bwMode="auto">
          <a:xfrm>
            <a:off x="468313" y="1268413"/>
            <a:ext cx="0" cy="215900"/>
          </a:xfrm>
          <a:prstGeom prst="line">
            <a:avLst/>
          </a:prstGeom>
          <a:noFill/>
          <a:ln w="9525">
            <a:solidFill>
              <a:schemeClr val="tx1"/>
            </a:solidFill>
            <a:round/>
            <a:headEnd/>
            <a:tailEnd/>
          </a:ln>
        </p:spPr>
        <p:txBody>
          <a:bodyPr/>
          <a:lstStyle/>
          <a:p>
            <a:endParaRPr lang="it-IT"/>
          </a:p>
        </p:txBody>
      </p:sp>
      <p:sp>
        <p:nvSpPr>
          <p:cNvPr id="8211" name="Line 48"/>
          <p:cNvSpPr>
            <a:spLocks noChangeShapeType="1"/>
          </p:cNvSpPr>
          <p:nvPr/>
        </p:nvSpPr>
        <p:spPr bwMode="auto">
          <a:xfrm>
            <a:off x="4067175" y="1268413"/>
            <a:ext cx="0" cy="215900"/>
          </a:xfrm>
          <a:prstGeom prst="line">
            <a:avLst/>
          </a:prstGeom>
          <a:noFill/>
          <a:ln w="9525">
            <a:solidFill>
              <a:schemeClr val="tx1"/>
            </a:solidFill>
            <a:round/>
            <a:headEnd/>
            <a:tailEnd/>
          </a:ln>
        </p:spPr>
        <p:txBody>
          <a:bodyPr/>
          <a:lstStyle/>
          <a:p>
            <a:endParaRPr lang="it-IT"/>
          </a:p>
        </p:txBody>
      </p:sp>
      <p:sp>
        <p:nvSpPr>
          <p:cNvPr id="8212" name="Line 49"/>
          <p:cNvSpPr>
            <a:spLocks noChangeShapeType="1"/>
          </p:cNvSpPr>
          <p:nvPr/>
        </p:nvSpPr>
        <p:spPr bwMode="auto">
          <a:xfrm>
            <a:off x="3635375" y="1268413"/>
            <a:ext cx="0" cy="215900"/>
          </a:xfrm>
          <a:prstGeom prst="line">
            <a:avLst/>
          </a:prstGeom>
          <a:noFill/>
          <a:ln w="9525">
            <a:solidFill>
              <a:schemeClr val="tx1"/>
            </a:solidFill>
            <a:round/>
            <a:headEnd/>
            <a:tailEnd/>
          </a:ln>
        </p:spPr>
        <p:txBody>
          <a:bodyPr/>
          <a:lstStyle/>
          <a:p>
            <a:endParaRPr lang="it-IT"/>
          </a:p>
        </p:txBody>
      </p:sp>
      <p:sp>
        <p:nvSpPr>
          <p:cNvPr id="8213" name="Line 50"/>
          <p:cNvSpPr>
            <a:spLocks noChangeShapeType="1"/>
          </p:cNvSpPr>
          <p:nvPr/>
        </p:nvSpPr>
        <p:spPr bwMode="auto">
          <a:xfrm>
            <a:off x="900113" y="1268413"/>
            <a:ext cx="0" cy="215900"/>
          </a:xfrm>
          <a:prstGeom prst="line">
            <a:avLst/>
          </a:prstGeom>
          <a:noFill/>
          <a:ln w="9525">
            <a:solidFill>
              <a:schemeClr val="tx1"/>
            </a:solidFill>
            <a:round/>
            <a:headEnd/>
            <a:tailEnd/>
          </a:ln>
        </p:spPr>
        <p:txBody>
          <a:bodyPr/>
          <a:lstStyle/>
          <a:p>
            <a:endParaRPr lang="it-IT"/>
          </a:p>
        </p:txBody>
      </p:sp>
      <p:sp>
        <p:nvSpPr>
          <p:cNvPr id="8214" name="Line 51"/>
          <p:cNvSpPr>
            <a:spLocks noChangeShapeType="1"/>
          </p:cNvSpPr>
          <p:nvPr/>
        </p:nvSpPr>
        <p:spPr bwMode="auto">
          <a:xfrm>
            <a:off x="6948488" y="1268413"/>
            <a:ext cx="0" cy="215900"/>
          </a:xfrm>
          <a:prstGeom prst="line">
            <a:avLst/>
          </a:prstGeom>
          <a:noFill/>
          <a:ln w="9525">
            <a:solidFill>
              <a:schemeClr val="tx1"/>
            </a:solidFill>
            <a:round/>
            <a:headEnd/>
            <a:tailEnd/>
          </a:ln>
        </p:spPr>
        <p:txBody>
          <a:bodyPr/>
          <a:lstStyle/>
          <a:p>
            <a:endParaRPr lang="it-IT"/>
          </a:p>
        </p:txBody>
      </p:sp>
      <p:sp>
        <p:nvSpPr>
          <p:cNvPr id="8215" name="Line 52"/>
          <p:cNvSpPr>
            <a:spLocks noChangeShapeType="1"/>
          </p:cNvSpPr>
          <p:nvPr/>
        </p:nvSpPr>
        <p:spPr bwMode="auto">
          <a:xfrm>
            <a:off x="7091363" y="1268413"/>
            <a:ext cx="0" cy="215900"/>
          </a:xfrm>
          <a:prstGeom prst="line">
            <a:avLst/>
          </a:prstGeom>
          <a:noFill/>
          <a:ln w="9525">
            <a:solidFill>
              <a:schemeClr val="tx1"/>
            </a:solidFill>
            <a:round/>
            <a:headEnd/>
            <a:tailEnd/>
          </a:ln>
        </p:spPr>
        <p:txBody>
          <a:bodyPr/>
          <a:lstStyle/>
          <a:p>
            <a:endParaRPr lang="it-IT"/>
          </a:p>
        </p:txBody>
      </p:sp>
      <p:sp>
        <p:nvSpPr>
          <p:cNvPr id="8216" name="Line 53"/>
          <p:cNvSpPr>
            <a:spLocks noChangeShapeType="1"/>
          </p:cNvSpPr>
          <p:nvPr/>
        </p:nvSpPr>
        <p:spPr bwMode="auto">
          <a:xfrm>
            <a:off x="7164388" y="1268413"/>
            <a:ext cx="0" cy="215900"/>
          </a:xfrm>
          <a:prstGeom prst="line">
            <a:avLst/>
          </a:prstGeom>
          <a:noFill/>
          <a:ln w="9525">
            <a:solidFill>
              <a:schemeClr val="tx1"/>
            </a:solidFill>
            <a:round/>
            <a:headEnd/>
            <a:tailEnd/>
          </a:ln>
        </p:spPr>
        <p:txBody>
          <a:bodyPr/>
          <a:lstStyle/>
          <a:p>
            <a:endParaRPr lang="it-IT"/>
          </a:p>
        </p:txBody>
      </p:sp>
      <p:sp>
        <p:nvSpPr>
          <p:cNvPr id="8217" name="Line 54"/>
          <p:cNvSpPr>
            <a:spLocks noChangeShapeType="1"/>
          </p:cNvSpPr>
          <p:nvPr/>
        </p:nvSpPr>
        <p:spPr bwMode="auto">
          <a:xfrm>
            <a:off x="6875463" y="1268413"/>
            <a:ext cx="0" cy="215900"/>
          </a:xfrm>
          <a:prstGeom prst="line">
            <a:avLst/>
          </a:prstGeom>
          <a:noFill/>
          <a:ln w="9525">
            <a:solidFill>
              <a:schemeClr val="tx1"/>
            </a:solidFill>
            <a:round/>
            <a:headEnd/>
            <a:tailEnd/>
          </a:ln>
        </p:spPr>
        <p:txBody>
          <a:bodyPr/>
          <a:lstStyle/>
          <a:p>
            <a:endParaRPr lang="it-IT"/>
          </a:p>
        </p:txBody>
      </p:sp>
      <p:sp>
        <p:nvSpPr>
          <p:cNvPr id="8218" name="Line 55"/>
          <p:cNvSpPr>
            <a:spLocks noChangeShapeType="1"/>
          </p:cNvSpPr>
          <p:nvPr/>
        </p:nvSpPr>
        <p:spPr bwMode="auto">
          <a:xfrm>
            <a:off x="7235825" y="1268413"/>
            <a:ext cx="0" cy="215900"/>
          </a:xfrm>
          <a:prstGeom prst="line">
            <a:avLst/>
          </a:prstGeom>
          <a:noFill/>
          <a:ln w="9525">
            <a:solidFill>
              <a:schemeClr val="tx1"/>
            </a:solidFill>
            <a:round/>
            <a:headEnd/>
            <a:tailEnd/>
          </a:ln>
        </p:spPr>
        <p:txBody>
          <a:bodyPr/>
          <a:lstStyle/>
          <a:p>
            <a:endParaRPr lang="it-IT"/>
          </a:p>
        </p:txBody>
      </p:sp>
      <p:sp>
        <p:nvSpPr>
          <p:cNvPr id="8219" name="Line 56"/>
          <p:cNvSpPr>
            <a:spLocks noChangeShapeType="1"/>
          </p:cNvSpPr>
          <p:nvPr/>
        </p:nvSpPr>
        <p:spPr bwMode="auto">
          <a:xfrm>
            <a:off x="6804025" y="1268413"/>
            <a:ext cx="0" cy="215900"/>
          </a:xfrm>
          <a:prstGeom prst="line">
            <a:avLst/>
          </a:prstGeom>
          <a:noFill/>
          <a:ln w="9525">
            <a:solidFill>
              <a:schemeClr val="tx1"/>
            </a:solidFill>
            <a:round/>
            <a:headEnd/>
            <a:tailEnd/>
          </a:ln>
        </p:spPr>
        <p:txBody>
          <a:bodyPr/>
          <a:lstStyle/>
          <a:p>
            <a:endParaRPr lang="it-IT"/>
          </a:p>
        </p:txBody>
      </p:sp>
      <p:sp>
        <p:nvSpPr>
          <p:cNvPr id="8220" name="Text Box 57"/>
          <p:cNvSpPr txBox="1">
            <a:spLocks noChangeArrowheads="1"/>
          </p:cNvSpPr>
          <p:nvPr/>
        </p:nvSpPr>
        <p:spPr bwMode="auto">
          <a:xfrm>
            <a:off x="2051050" y="476250"/>
            <a:ext cx="387350" cy="457200"/>
          </a:xfrm>
          <a:prstGeom prst="rect">
            <a:avLst/>
          </a:prstGeom>
          <a:noFill/>
          <a:ln w="9525">
            <a:noFill/>
            <a:miter lim="800000"/>
            <a:headEnd/>
            <a:tailEnd/>
          </a:ln>
        </p:spPr>
        <p:txBody>
          <a:bodyPr wrap="none">
            <a:spAutoFit/>
          </a:bodyPr>
          <a:lstStyle/>
          <a:p>
            <a:r>
              <a:rPr lang="it-IT" sz="2400">
                <a:solidFill>
                  <a:srgbClr val="FF3300"/>
                </a:solidFill>
              </a:rPr>
              <a:t>A</a:t>
            </a:r>
          </a:p>
        </p:txBody>
      </p:sp>
      <p:sp>
        <p:nvSpPr>
          <p:cNvPr id="8221" name="Text Box 58"/>
          <p:cNvSpPr txBox="1">
            <a:spLocks noChangeArrowheads="1"/>
          </p:cNvSpPr>
          <p:nvPr/>
        </p:nvSpPr>
        <p:spPr bwMode="auto">
          <a:xfrm>
            <a:off x="6804025" y="476250"/>
            <a:ext cx="387350" cy="457200"/>
          </a:xfrm>
          <a:prstGeom prst="rect">
            <a:avLst/>
          </a:prstGeom>
          <a:noFill/>
          <a:ln w="9525">
            <a:noFill/>
            <a:miter lim="800000"/>
            <a:headEnd/>
            <a:tailEnd/>
          </a:ln>
        </p:spPr>
        <p:txBody>
          <a:bodyPr wrap="none">
            <a:spAutoFit/>
          </a:bodyPr>
          <a:lstStyle/>
          <a:p>
            <a:r>
              <a:rPr lang="it-IT" sz="2400">
                <a:solidFill>
                  <a:schemeClr val="accent2"/>
                </a:solidFill>
              </a:rPr>
              <a:t>B</a:t>
            </a:r>
          </a:p>
        </p:txBody>
      </p:sp>
      <p:sp>
        <p:nvSpPr>
          <p:cNvPr id="8222" name="Text Box 59"/>
          <p:cNvSpPr txBox="1">
            <a:spLocks noChangeArrowheads="1"/>
          </p:cNvSpPr>
          <p:nvPr/>
        </p:nvSpPr>
        <p:spPr bwMode="auto">
          <a:xfrm>
            <a:off x="179388" y="1557338"/>
            <a:ext cx="4537075" cy="304800"/>
          </a:xfrm>
          <a:prstGeom prst="rect">
            <a:avLst/>
          </a:prstGeom>
          <a:noFill/>
          <a:ln w="9525">
            <a:noFill/>
            <a:miter lim="800000"/>
            <a:headEnd/>
            <a:tailEnd/>
          </a:ln>
        </p:spPr>
        <p:txBody>
          <a:bodyPr>
            <a:spAutoFit/>
          </a:bodyPr>
          <a:lstStyle/>
          <a:p>
            <a:pPr>
              <a:spcBef>
                <a:spcPct val="50000"/>
              </a:spcBef>
            </a:pPr>
            <a:r>
              <a:rPr lang="it-IT" sz="1400">
                <a:solidFill>
                  <a:srgbClr val="FF3300"/>
                </a:solidFill>
              </a:rPr>
              <a:t>65   70 72        85  90            110  115  128 130 135</a:t>
            </a:r>
          </a:p>
        </p:txBody>
      </p:sp>
      <p:sp>
        <p:nvSpPr>
          <p:cNvPr id="8223" name="Text Box 60"/>
          <p:cNvSpPr txBox="1">
            <a:spLocks noChangeArrowheads="1"/>
          </p:cNvSpPr>
          <p:nvPr/>
        </p:nvSpPr>
        <p:spPr bwMode="auto">
          <a:xfrm>
            <a:off x="5867400" y="1628775"/>
            <a:ext cx="2808288" cy="304800"/>
          </a:xfrm>
          <a:prstGeom prst="rect">
            <a:avLst/>
          </a:prstGeom>
          <a:noFill/>
          <a:ln w="9525">
            <a:noFill/>
            <a:miter lim="800000"/>
            <a:headEnd/>
            <a:tailEnd/>
          </a:ln>
        </p:spPr>
        <p:txBody>
          <a:bodyPr>
            <a:spAutoFit/>
          </a:bodyPr>
          <a:lstStyle/>
          <a:p>
            <a:pPr>
              <a:spcBef>
                <a:spcPct val="50000"/>
              </a:spcBef>
            </a:pPr>
            <a:r>
              <a:rPr lang="it-IT" sz="1400">
                <a:solidFill>
                  <a:schemeClr val="hlink"/>
                </a:solidFill>
              </a:rPr>
              <a:t>96 97 98 99   101 102 103 104</a:t>
            </a:r>
            <a:r>
              <a:rPr lang="it-IT" sz="1400">
                <a:solidFill>
                  <a:srgbClr val="FF3300"/>
                </a:solidFill>
              </a:rPr>
              <a:t> </a:t>
            </a:r>
          </a:p>
        </p:txBody>
      </p:sp>
      <p:graphicFrame>
        <p:nvGraphicFramePr>
          <p:cNvPr id="8198" name="Object 61"/>
          <p:cNvGraphicFramePr>
            <a:graphicFrameLocks noChangeAspect="1"/>
          </p:cNvGraphicFramePr>
          <p:nvPr/>
        </p:nvGraphicFramePr>
        <p:xfrm>
          <a:off x="107950" y="2306638"/>
          <a:ext cx="4405313" cy="700087"/>
        </p:xfrm>
        <a:graphic>
          <a:graphicData uri="http://schemas.openxmlformats.org/presentationml/2006/ole">
            <p:oleObj spid="_x0000_s8198" name="Equation" r:id="rId7" imgW="3682800" imgH="583920" progId="Equation.3">
              <p:embed/>
            </p:oleObj>
          </a:graphicData>
        </a:graphic>
      </p:graphicFrame>
      <p:graphicFrame>
        <p:nvGraphicFramePr>
          <p:cNvPr id="8199" name="Object 62"/>
          <p:cNvGraphicFramePr>
            <a:graphicFrameLocks noChangeAspect="1"/>
          </p:cNvGraphicFramePr>
          <p:nvPr/>
        </p:nvGraphicFramePr>
        <p:xfrm>
          <a:off x="5103813" y="2259013"/>
          <a:ext cx="3644900" cy="700087"/>
        </p:xfrm>
        <a:graphic>
          <a:graphicData uri="http://schemas.openxmlformats.org/presentationml/2006/ole">
            <p:oleObj spid="_x0000_s8199" name="Equation" r:id="rId8" imgW="3047760" imgH="583920" progId="Equation.3">
              <p:embed/>
            </p:oleObj>
          </a:graphicData>
        </a:graphic>
      </p:graphicFrame>
      <p:sp>
        <p:nvSpPr>
          <p:cNvPr id="8224" name="Line 63"/>
          <p:cNvSpPr>
            <a:spLocks noChangeShapeType="1"/>
          </p:cNvSpPr>
          <p:nvPr/>
        </p:nvSpPr>
        <p:spPr bwMode="auto">
          <a:xfrm>
            <a:off x="6732588" y="1268413"/>
            <a:ext cx="0" cy="215900"/>
          </a:xfrm>
          <a:prstGeom prst="line">
            <a:avLst/>
          </a:prstGeom>
          <a:noFill/>
          <a:ln w="9525">
            <a:solidFill>
              <a:schemeClr val="tx1"/>
            </a:solidFill>
            <a:round/>
            <a:headEnd/>
            <a:tailEnd/>
          </a:ln>
        </p:spPr>
        <p:txBody>
          <a:bodyPr/>
          <a:lstStyle/>
          <a:p>
            <a:endParaRPr lang="it-IT"/>
          </a:p>
        </p:txBody>
      </p:sp>
      <p:sp>
        <p:nvSpPr>
          <p:cNvPr id="8225" name="Line 64"/>
          <p:cNvSpPr>
            <a:spLocks noChangeShapeType="1"/>
          </p:cNvSpPr>
          <p:nvPr/>
        </p:nvSpPr>
        <p:spPr bwMode="auto">
          <a:xfrm>
            <a:off x="7308850" y="1268413"/>
            <a:ext cx="0" cy="215900"/>
          </a:xfrm>
          <a:prstGeom prst="line">
            <a:avLst/>
          </a:prstGeom>
          <a:noFill/>
          <a:ln w="9525">
            <a:solidFill>
              <a:schemeClr val="tx1"/>
            </a:solidFill>
            <a:round/>
            <a:headEnd/>
            <a:tailEnd/>
          </a:ln>
        </p:spPr>
        <p:txBody>
          <a:bodyPr/>
          <a:lstStyle/>
          <a:p>
            <a:endParaRPr lang="it-IT"/>
          </a:p>
        </p:txBody>
      </p:sp>
      <p:sp>
        <p:nvSpPr>
          <p:cNvPr id="34" name="Line 37"/>
          <p:cNvSpPr>
            <a:spLocks noChangeShapeType="1"/>
          </p:cNvSpPr>
          <p:nvPr/>
        </p:nvSpPr>
        <p:spPr bwMode="auto">
          <a:xfrm>
            <a:off x="395040" y="5517356"/>
            <a:ext cx="3744912" cy="1588"/>
          </a:xfrm>
          <a:prstGeom prst="line">
            <a:avLst/>
          </a:prstGeom>
          <a:noFill/>
          <a:ln w="9525">
            <a:solidFill>
              <a:schemeClr val="tx1"/>
            </a:solidFill>
            <a:round/>
            <a:headEnd/>
            <a:tailEnd/>
          </a:ln>
        </p:spPr>
        <p:txBody>
          <a:bodyPr/>
          <a:lstStyle/>
          <a:p>
            <a:endParaRPr lang="it-IT"/>
          </a:p>
        </p:txBody>
      </p:sp>
      <p:sp>
        <p:nvSpPr>
          <p:cNvPr id="35" name="Line 39"/>
          <p:cNvSpPr>
            <a:spLocks noChangeShapeType="1"/>
          </p:cNvSpPr>
          <p:nvPr/>
        </p:nvSpPr>
        <p:spPr bwMode="auto">
          <a:xfrm>
            <a:off x="2268290" y="5301456"/>
            <a:ext cx="0" cy="431800"/>
          </a:xfrm>
          <a:prstGeom prst="line">
            <a:avLst/>
          </a:prstGeom>
          <a:noFill/>
          <a:ln w="38100">
            <a:solidFill>
              <a:schemeClr val="tx1"/>
            </a:solidFill>
            <a:round/>
            <a:headEnd/>
            <a:tailEnd/>
          </a:ln>
        </p:spPr>
        <p:txBody>
          <a:bodyPr/>
          <a:lstStyle/>
          <a:p>
            <a:endParaRPr lang="it-IT"/>
          </a:p>
        </p:txBody>
      </p:sp>
      <p:sp>
        <p:nvSpPr>
          <p:cNvPr id="36" name="Line 49"/>
          <p:cNvSpPr>
            <a:spLocks noChangeShapeType="1"/>
          </p:cNvSpPr>
          <p:nvPr/>
        </p:nvSpPr>
        <p:spPr bwMode="auto">
          <a:xfrm>
            <a:off x="3635127" y="5445919"/>
            <a:ext cx="0" cy="215900"/>
          </a:xfrm>
          <a:prstGeom prst="line">
            <a:avLst/>
          </a:prstGeom>
          <a:noFill/>
          <a:ln w="9525">
            <a:solidFill>
              <a:schemeClr val="tx1"/>
            </a:solidFill>
            <a:round/>
            <a:headEnd/>
            <a:tailEnd/>
          </a:ln>
        </p:spPr>
        <p:txBody>
          <a:bodyPr/>
          <a:lstStyle/>
          <a:p>
            <a:endParaRPr lang="it-IT"/>
          </a:p>
        </p:txBody>
      </p:sp>
      <p:sp>
        <p:nvSpPr>
          <p:cNvPr id="37" name="Line 38"/>
          <p:cNvSpPr>
            <a:spLocks noChangeShapeType="1"/>
          </p:cNvSpPr>
          <p:nvPr/>
        </p:nvSpPr>
        <p:spPr bwMode="auto">
          <a:xfrm>
            <a:off x="5579566" y="5517356"/>
            <a:ext cx="2736850" cy="0"/>
          </a:xfrm>
          <a:prstGeom prst="line">
            <a:avLst/>
          </a:prstGeom>
          <a:noFill/>
          <a:ln w="9525">
            <a:solidFill>
              <a:schemeClr val="tx1"/>
            </a:solidFill>
            <a:round/>
            <a:headEnd/>
            <a:tailEnd/>
          </a:ln>
        </p:spPr>
        <p:txBody>
          <a:bodyPr/>
          <a:lstStyle/>
          <a:p>
            <a:endParaRPr lang="it-IT"/>
          </a:p>
        </p:txBody>
      </p:sp>
      <p:sp>
        <p:nvSpPr>
          <p:cNvPr id="38" name="Line 40"/>
          <p:cNvSpPr>
            <a:spLocks noChangeShapeType="1"/>
          </p:cNvSpPr>
          <p:nvPr/>
        </p:nvSpPr>
        <p:spPr bwMode="auto">
          <a:xfrm>
            <a:off x="7019428" y="5301456"/>
            <a:ext cx="0" cy="431800"/>
          </a:xfrm>
          <a:prstGeom prst="line">
            <a:avLst/>
          </a:prstGeom>
          <a:noFill/>
          <a:ln w="38100">
            <a:solidFill>
              <a:schemeClr val="tx1"/>
            </a:solidFill>
            <a:round/>
            <a:headEnd/>
            <a:tailEnd/>
          </a:ln>
        </p:spPr>
        <p:txBody>
          <a:bodyPr/>
          <a:lstStyle/>
          <a:p>
            <a:endParaRPr lang="it-IT"/>
          </a:p>
        </p:txBody>
      </p:sp>
      <p:sp>
        <p:nvSpPr>
          <p:cNvPr id="39" name="Line 55"/>
          <p:cNvSpPr>
            <a:spLocks noChangeShapeType="1"/>
          </p:cNvSpPr>
          <p:nvPr/>
        </p:nvSpPr>
        <p:spPr bwMode="auto">
          <a:xfrm>
            <a:off x="7235328" y="5445919"/>
            <a:ext cx="0" cy="215900"/>
          </a:xfrm>
          <a:prstGeom prst="line">
            <a:avLst/>
          </a:prstGeom>
          <a:noFill/>
          <a:ln w="9525">
            <a:solidFill>
              <a:schemeClr val="tx1"/>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asellaDiTesto 23"/>
          <p:cNvSpPr txBox="1">
            <a:spLocks noChangeArrowheads="1"/>
          </p:cNvSpPr>
          <p:nvPr/>
        </p:nvSpPr>
        <p:spPr bwMode="auto">
          <a:xfrm>
            <a:off x="428625" y="1571625"/>
            <a:ext cx="8001000" cy="2246313"/>
          </a:xfrm>
          <a:prstGeom prst="rect">
            <a:avLst/>
          </a:prstGeom>
          <a:noFill/>
          <a:ln w="9525">
            <a:noFill/>
            <a:miter lim="800000"/>
            <a:headEnd/>
            <a:tailEnd/>
          </a:ln>
        </p:spPr>
        <p:txBody>
          <a:bodyPr>
            <a:spAutoFit/>
          </a:bodyPr>
          <a:lstStyle/>
          <a:p>
            <a:r>
              <a:rPr lang="it-IT" sz="2000" dirty="0">
                <a:latin typeface="Calibri" pitchFamily="34" charset="0"/>
              </a:rPr>
              <a:t>Commissionate a due diversi artigiani la produzione di un certo numero</a:t>
            </a:r>
          </a:p>
          <a:p>
            <a:r>
              <a:rPr lang="it-IT" sz="2000" dirty="0">
                <a:latin typeface="Calibri" pitchFamily="34" charset="0"/>
              </a:rPr>
              <a:t>di </a:t>
            </a:r>
            <a:r>
              <a:rPr lang="it-IT" sz="2000" dirty="0" smtClean="0">
                <a:latin typeface="Calibri" pitchFamily="34" charset="0"/>
              </a:rPr>
              <a:t>utensili, </a:t>
            </a:r>
            <a:r>
              <a:rPr lang="it-IT" sz="2000" dirty="0">
                <a:latin typeface="Calibri" pitchFamily="34" charset="0"/>
              </a:rPr>
              <a:t>richiedendo che siano tutti di lunghezza 100 mm.</a:t>
            </a:r>
          </a:p>
          <a:p>
            <a:endParaRPr lang="it-IT" sz="2000" dirty="0">
              <a:latin typeface="Calibri" pitchFamily="34" charset="0"/>
            </a:endParaRPr>
          </a:p>
          <a:p>
            <a:r>
              <a:rPr lang="it-IT" sz="2000" dirty="0">
                <a:latin typeface="Calibri" pitchFamily="34" charset="0"/>
              </a:rPr>
              <a:t>Il primo artigiano vi consegna 8 pezzi, il secondo 10.</a:t>
            </a:r>
          </a:p>
          <a:p>
            <a:r>
              <a:rPr lang="it-IT" sz="2000" dirty="0">
                <a:latin typeface="Calibri" pitchFamily="34" charset="0"/>
              </a:rPr>
              <a:t>Un vostro assistente misura i pezzi, e calcolate la media aritmetica per i due</a:t>
            </a:r>
          </a:p>
          <a:p>
            <a:r>
              <a:rPr lang="it-IT" sz="2000" dirty="0">
                <a:latin typeface="Calibri" pitchFamily="34" charset="0"/>
              </a:rPr>
              <a:t>gruppi.   Per entrambi la media è esattamente 100 mm.</a:t>
            </a:r>
          </a:p>
          <a:p>
            <a:r>
              <a:rPr lang="it-IT" sz="2000" dirty="0">
                <a:latin typeface="Calibri" pitchFamily="34" charset="0"/>
              </a:rPr>
              <a:t>È sufficiente per affermare che hanno lavorato con la stessa precisione ?</a:t>
            </a:r>
          </a:p>
        </p:txBody>
      </p:sp>
      <p:pic>
        <p:nvPicPr>
          <p:cNvPr id="21507" name="Immagine 25" descr="ball_toy.gif"/>
          <p:cNvPicPr>
            <a:picLocks noChangeAspect="1"/>
          </p:cNvPicPr>
          <p:nvPr/>
        </p:nvPicPr>
        <p:blipFill>
          <a:blip r:embed="rId2" cstate="print"/>
          <a:srcRect/>
          <a:stretch>
            <a:fillRect/>
          </a:stretch>
        </p:blipFill>
        <p:spPr bwMode="auto">
          <a:xfrm>
            <a:off x="785813" y="357188"/>
            <a:ext cx="1071562" cy="952500"/>
          </a:xfrm>
          <a:prstGeom prst="rect">
            <a:avLst/>
          </a:prstGeom>
          <a:noFill/>
          <a:ln w="9525">
            <a:noFill/>
            <a:miter lim="800000"/>
            <a:headEnd/>
            <a:tailEnd/>
          </a:ln>
        </p:spPr>
      </p:pic>
      <p:grpSp>
        <p:nvGrpSpPr>
          <p:cNvPr id="2" name="Gruppo 55"/>
          <p:cNvGrpSpPr>
            <a:grpSpLocks/>
          </p:cNvGrpSpPr>
          <p:nvPr/>
        </p:nvGrpSpPr>
        <p:grpSpPr bwMode="auto">
          <a:xfrm>
            <a:off x="179388" y="3929063"/>
            <a:ext cx="8496300" cy="1457325"/>
            <a:chOff x="179388" y="3929066"/>
            <a:chExt cx="8496300" cy="1457325"/>
          </a:xfrm>
        </p:grpSpPr>
        <p:sp>
          <p:nvSpPr>
            <p:cNvPr id="21509" name="Line 4"/>
            <p:cNvSpPr>
              <a:spLocks noChangeShapeType="1"/>
            </p:cNvSpPr>
            <p:nvPr/>
          </p:nvSpPr>
          <p:spPr bwMode="auto">
            <a:xfrm>
              <a:off x="395288" y="4792666"/>
              <a:ext cx="3744912" cy="1588"/>
            </a:xfrm>
            <a:prstGeom prst="line">
              <a:avLst/>
            </a:prstGeom>
            <a:noFill/>
            <a:ln w="9525">
              <a:solidFill>
                <a:schemeClr val="tx1"/>
              </a:solidFill>
              <a:round/>
              <a:headEnd/>
              <a:tailEnd/>
            </a:ln>
          </p:spPr>
          <p:txBody>
            <a:bodyPr/>
            <a:lstStyle/>
            <a:p>
              <a:endParaRPr lang="it-IT"/>
            </a:p>
          </p:txBody>
        </p:sp>
        <p:sp>
          <p:nvSpPr>
            <p:cNvPr id="21510" name="Line 5"/>
            <p:cNvSpPr>
              <a:spLocks noChangeShapeType="1"/>
            </p:cNvSpPr>
            <p:nvPr/>
          </p:nvSpPr>
          <p:spPr bwMode="auto">
            <a:xfrm>
              <a:off x="5580063" y="4792666"/>
              <a:ext cx="2736850" cy="0"/>
            </a:xfrm>
            <a:prstGeom prst="line">
              <a:avLst/>
            </a:prstGeom>
            <a:noFill/>
            <a:ln w="9525">
              <a:solidFill>
                <a:schemeClr val="tx1"/>
              </a:solidFill>
              <a:round/>
              <a:headEnd/>
              <a:tailEnd/>
            </a:ln>
          </p:spPr>
          <p:txBody>
            <a:bodyPr/>
            <a:lstStyle/>
            <a:p>
              <a:endParaRPr lang="it-IT"/>
            </a:p>
          </p:txBody>
        </p:sp>
        <p:sp>
          <p:nvSpPr>
            <p:cNvPr id="21511" name="Line 6"/>
            <p:cNvSpPr>
              <a:spLocks noChangeShapeType="1"/>
            </p:cNvSpPr>
            <p:nvPr/>
          </p:nvSpPr>
          <p:spPr bwMode="auto">
            <a:xfrm>
              <a:off x="2268538" y="4576766"/>
              <a:ext cx="0" cy="431800"/>
            </a:xfrm>
            <a:prstGeom prst="line">
              <a:avLst/>
            </a:prstGeom>
            <a:noFill/>
            <a:ln w="38100">
              <a:solidFill>
                <a:schemeClr val="tx1"/>
              </a:solidFill>
              <a:round/>
              <a:headEnd/>
              <a:tailEnd/>
            </a:ln>
          </p:spPr>
          <p:txBody>
            <a:bodyPr/>
            <a:lstStyle/>
            <a:p>
              <a:endParaRPr lang="it-IT"/>
            </a:p>
          </p:txBody>
        </p:sp>
        <p:sp>
          <p:nvSpPr>
            <p:cNvPr id="21512" name="Line 7"/>
            <p:cNvSpPr>
              <a:spLocks noChangeShapeType="1"/>
            </p:cNvSpPr>
            <p:nvPr/>
          </p:nvSpPr>
          <p:spPr bwMode="auto">
            <a:xfrm>
              <a:off x="7019925" y="4576766"/>
              <a:ext cx="0" cy="431800"/>
            </a:xfrm>
            <a:prstGeom prst="line">
              <a:avLst/>
            </a:prstGeom>
            <a:noFill/>
            <a:ln w="38100">
              <a:solidFill>
                <a:schemeClr val="tx1"/>
              </a:solidFill>
              <a:round/>
              <a:headEnd/>
              <a:tailEnd/>
            </a:ln>
          </p:spPr>
          <p:txBody>
            <a:bodyPr/>
            <a:lstStyle/>
            <a:p>
              <a:endParaRPr lang="it-IT"/>
            </a:p>
          </p:txBody>
        </p:sp>
        <p:sp>
          <p:nvSpPr>
            <p:cNvPr id="21513" name="Line 8"/>
            <p:cNvSpPr>
              <a:spLocks noChangeShapeType="1"/>
            </p:cNvSpPr>
            <p:nvPr/>
          </p:nvSpPr>
          <p:spPr bwMode="auto">
            <a:xfrm>
              <a:off x="1476375" y="4721229"/>
              <a:ext cx="0" cy="215900"/>
            </a:xfrm>
            <a:prstGeom prst="line">
              <a:avLst/>
            </a:prstGeom>
            <a:noFill/>
            <a:ln w="9525">
              <a:solidFill>
                <a:schemeClr val="tx1"/>
              </a:solidFill>
              <a:round/>
              <a:headEnd/>
              <a:tailEnd/>
            </a:ln>
          </p:spPr>
          <p:txBody>
            <a:bodyPr/>
            <a:lstStyle/>
            <a:p>
              <a:endParaRPr lang="it-IT"/>
            </a:p>
          </p:txBody>
        </p:sp>
        <p:sp>
          <p:nvSpPr>
            <p:cNvPr id="21514" name="Line 9"/>
            <p:cNvSpPr>
              <a:spLocks noChangeShapeType="1"/>
            </p:cNvSpPr>
            <p:nvPr/>
          </p:nvSpPr>
          <p:spPr bwMode="auto">
            <a:xfrm>
              <a:off x="2987675" y="4721229"/>
              <a:ext cx="0" cy="215900"/>
            </a:xfrm>
            <a:prstGeom prst="line">
              <a:avLst/>
            </a:prstGeom>
            <a:noFill/>
            <a:ln w="9525">
              <a:solidFill>
                <a:schemeClr val="tx1"/>
              </a:solidFill>
              <a:round/>
              <a:headEnd/>
              <a:tailEnd/>
            </a:ln>
          </p:spPr>
          <p:txBody>
            <a:bodyPr/>
            <a:lstStyle/>
            <a:p>
              <a:endParaRPr lang="it-IT"/>
            </a:p>
          </p:txBody>
        </p:sp>
        <p:sp>
          <p:nvSpPr>
            <p:cNvPr id="21515" name="Line 10"/>
            <p:cNvSpPr>
              <a:spLocks noChangeShapeType="1"/>
            </p:cNvSpPr>
            <p:nvPr/>
          </p:nvSpPr>
          <p:spPr bwMode="auto">
            <a:xfrm>
              <a:off x="755650" y="4721229"/>
              <a:ext cx="0" cy="215900"/>
            </a:xfrm>
            <a:prstGeom prst="line">
              <a:avLst/>
            </a:prstGeom>
            <a:noFill/>
            <a:ln w="9525">
              <a:solidFill>
                <a:schemeClr val="tx1"/>
              </a:solidFill>
              <a:round/>
              <a:headEnd/>
              <a:tailEnd/>
            </a:ln>
          </p:spPr>
          <p:txBody>
            <a:bodyPr/>
            <a:lstStyle/>
            <a:p>
              <a:endParaRPr lang="it-IT"/>
            </a:p>
          </p:txBody>
        </p:sp>
        <p:sp>
          <p:nvSpPr>
            <p:cNvPr id="21516" name="Line 11"/>
            <p:cNvSpPr>
              <a:spLocks noChangeShapeType="1"/>
            </p:cNvSpPr>
            <p:nvPr/>
          </p:nvSpPr>
          <p:spPr bwMode="auto">
            <a:xfrm>
              <a:off x="3779838" y="4721229"/>
              <a:ext cx="0" cy="215900"/>
            </a:xfrm>
            <a:prstGeom prst="line">
              <a:avLst/>
            </a:prstGeom>
            <a:noFill/>
            <a:ln w="9525">
              <a:solidFill>
                <a:schemeClr val="tx1"/>
              </a:solidFill>
              <a:round/>
              <a:headEnd/>
              <a:tailEnd/>
            </a:ln>
          </p:spPr>
          <p:txBody>
            <a:bodyPr/>
            <a:lstStyle/>
            <a:p>
              <a:endParaRPr lang="it-IT"/>
            </a:p>
          </p:txBody>
        </p:sp>
        <p:sp>
          <p:nvSpPr>
            <p:cNvPr id="21517" name="Line 12"/>
            <p:cNvSpPr>
              <a:spLocks noChangeShapeType="1"/>
            </p:cNvSpPr>
            <p:nvPr/>
          </p:nvSpPr>
          <p:spPr bwMode="auto">
            <a:xfrm>
              <a:off x="1835150" y="4721229"/>
              <a:ext cx="0" cy="215900"/>
            </a:xfrm>
            <a:prstGeom prst="line">
              <a:avLst/>
            </a:prstGeom>
            <a:noFill/>
            <a:ln w="9525">
              <a:solidFill>
                <a:schemeClr val="tx1"/>
              </a:solidFill>
              <a:round/>
              <a:headEnd/>
              <a:tailEnd/>
            </a:ln>
          </p:spPr>
          <p:txBody>
            <a:bodyPr/>
            <a:lstStyle/>
            <a:p>
              <a:endParaRPr lang="it-IT"/>
            </a:p>
          </p:txBody>
        </p:sp>
        <p:sp>
          <p:nvSpPr>
            <p:cNvPr id="21518" name="Line 13"/>
            <p:cNvSpPr>
              <a:spLocks noChangeShapeType="1"/>
            </p:cNvSpPr>
            <p:nvPr/>
          </p:nvSpPr>
          <p:spPr bwMode="auto">
            <a:xfrm>
              <a:off x="2700338" y="4721229"/>
              <a:ext cx="0" cy="215900"/>
            </a:xfrm>
            <a:prstGeom prst="line">
              <a:avLst/>
            </a:prstGeom>
            <a:noFill/>
            <a:ln w="9525">
              <a:solidFill>
                <a:schemeClr val="tx1"/>
              </a:solidFill>
              <a:round/>
              <a:headEnd/>
              <a:tailEnd/>
            </a:ln>
          </p:spPr>
          <p:txBody>
            <a:bodyPr/>
            <a:lstStyle/>
            <a:p>
              <a:endParaRPr lang="it-IT"/>
            </a:p>
          </p:txBody>
        </p:sp>
        <p:sp>
          <p:nvSpPr>
            <p:cNvPr id="21519" name="Line 14"/>
            <p:cNvSpPr>
              <a:spLocks noChangeShapeType="1"/>
            </p:cNvSpPr>
            <p:nvPr/>
          </p:nvSpPr>
          <p:spPr bwMode="auto">
            <a:xfrm>
              <a:off x="468313" y="4721229"/>
              <a:ext cx="0" cy="215900"/>
            </a:xfrm>
            <a:prstGeom prst="line">
              <a:avLst/>
            </a:prstGeom>
            <a:noFill/>
            <a:ln w="9525">
              <a:solidFill>
                <a:schemeClr val="tx1"/>
              </a:solidFill>
              <a:round/>
              <a:headEnd/>
              <a:tailEnd/>
            </a:ln>
          </p:spPr>
          <p:txBody>
            <a:bodyPr/>
            <a:lstStyle/>
            <a:p>
              <a:endParaRPr lang="it-IT"/>
            </a:p>
          </p:txBody>
        </p:sp>
        <p:sp>
          <p:nvSpPr>
            <p:cNvPr id="21520" name="Line 15"/>
            <p:cNvSpPr>
              <a:spLocks noChangeShapeType="1"/>
            </p:cNvSpPr>
            <p:nvPr/>
          </p:nvSpPr>
          <p:spPr bwMode="auto">
            <a:xfrm>
              <a:off x="4067175" y="4721229"/>
              <a:ext cx="0" cy="215900"/>
            </a:xfrm>
            <a:prstGeom prst="line">
              <a:avLst/>
            </a:prstGeom>
            <a:noFill/>
            <a:ln w="9525">
              <a:solidFill>
                <a:schemeClr val="tx1"/>
              </a:solidFill>
              <a:round/>
              <a:headEnd/>
              <a:tailEnd/>
            </a:ln>
          </p:spPr>
          <p:txBody>
            <a:bodyPr/>
            <a:lstStyle/>
            <a:p>
              <a:endParaRPr lang="it-IT"/>
            </a:p>
          </p:txBody>
        </p:sp>
        <p:sp>
          <p:nvSpPr>
            <p:cNvPr id="21521" name="Line 16"/>
            <p:cNvSpPr>
              <a:spLocks noChangeShapeType="1"/>
            </p:cNvSpPr>
            <p:nvPr/>
          </p:nvSpPr>
          <p:spPr bwMode="auto">
            <a:xfrm>
              <a:off x="3635375" y="4721229"/>
              <a:ext cx="0" cy="215900"/>
            </a:xfrm>
            <a:prstGeom prst="line">
              <a:avLst/>
            </a:prstGeom>
            <a:noFill/>
            <a:ln w="9525">
              <a:solidFill>
                <a:schemeClr val="tx1"/>
              </a:solidFill>
              <a:round/>
              <a:headEnd/>
              <a:tailEnd/>
            </a:ln>
          </p:spPr>
          <p:txBody>
            <a:bodyPr/>
            <a:lstStyle/>
            <a:p>
              <a:endParaRPr lang="it-IT"/>
            </a:p>
          </p:txBody>
        </p:sp>
        <p:sp>
          <p:nvSpPr>
            <p:cNvPr id="21522" name="Line 17"/>
            <p:cNvSpPr>
              <a:spLocks noChangeShapeType="1"/>
            </p:cNvSpPr>
            <p:nvPr/>
          </p:nvSpPr>
          <p:spPr bwMode="auto">
            <a:xfrm>
              <a:off x="900113" y="4721229"/>
              <a:ext cx="0" cy="215900"/>
            </a:xfrm>
            <a:prstGeom prst="line">
              <a:avLst/>
            </a:prstGeom>
            <a:noFill/>
            <a:ln w="9525">
              <a:solidFill>
                <a:schemeClr val="tx1"/>
              </a:solidFill>
              <a:round/>
              <a:headEnd/>
              <a:tailEnd/>
            </a:ln>
          </p:spPr>
          <p:txBody>
            <a:bodyPr/>
            <a:lstStyle/>
            <a:p>
              <a:endParaRPr lang="it-IT"/>
            </a:p>
          </p:txBody>
        </p:sp>
        <p:sp>
          <p:nvSpPr>
            <p:cNvPr id="21523" name="Line 18"/>
            <p:cNvSpPr>
              <a:spLocks noChangeShapeType="1"/>
            </p:cNvSpPr>
            <p:nvPr/>
          </p:nvSpPr>
          <p:spPr bwMode="auto">
            <a:xfrm>
              <a:off x="6948488" y="4721229"/>
              <a:ext cx="0" cy="215900"/>
            </a:xfrm>
            <a:prstGeom prst="line">
              <a:avLst/>
            </a:prstGeom>
            <a:noFill/>
            <a:ln w="9525">
              <a:solidFill>
                <a:schemeClr val="tx1"/>
              </a:solidFill>
              <a:round/>
              <a:headEnd/>
              <a:tailEnd/>
            </a:ln>
          </p:spPr>
          <p:txBody>
            <a:bodyPr/>
            <a:lstStyle/>
            <a:p>
              <a:endParaRPr lang="it-IT"/>
            </a:p>
          </p:txBody>
        </p:sp>
        <p:sp>
          <p:nvSpPr>
            <p:cNvPr id="21524" name="Line 19"/>
            <p:cNvSpPr>
              <a:spLocks noChangeShapeType="1"/>
            </p:cNvSpPr>
            <p:nvPr/>
          </p:nvSpPr>
          <p:spPr bwMode="auto">
            <a:xfrm>
              <a:off x="7091363" y="4721229"/>
              <a:ext cx="0" cy="215900"/>
            </a:xfrm>
            <a:prstGeom prst="line">
              <a:avLst/>
            </a:prstGeom>
            <a:noFill/>
            <a:ln w="9525">
              <a:solidFill>
                <a:schemeClr val="tx1"/>
              </a:solidFill>
              <a:round/>
              <a:headEnd/>
              <a:tailEnd/>
            </a:ln>
          </p:spPr>
          <p:txBody>
            <a:bodyPr/>
            <a:lstStyle/>
            <a:p>
              <a:endParaRPr lang="it-IT"/>
            </a:p>
          </p:txBody>
        </p:sp>
        <p:sp>
          <p:nvSpPr>
            <p:cNvPr id="21525" name="Line 20"/>
            <p:cNvSpPr>
              <a:spLocks noChangeShapeType="1"/>
            </p:cNvSpPr>
            <p:nvPr/>
          </p:nvSpPr>
          <p:spPr bwMode="auto">
            <a:xfrm>
              <a:off x="7164388" y="4721229"/>
              <a:ext cx="0" cy="215900"/>
            </a:xfrm>
            <a:prstGeom prst="line">
              <a:avLst/>
            </a:prstGeom>
            <a:noFill/>
            <a:ln w="9525">
              <a:solidFill>
                <a:schemeClr val="tx1"/>
              </a:solidFill>
              <a:round/>
              <a:headEnd/>
              <a:tailEnd/>
            </a:ln>
          </p:spPr>
          <p:txBody>
            <a:bodyPr/>
            <a:lstStyle/>
            <a:p>
              <a:endParaRPr lang="it-IT"/>
            </a:p>
          </p:txBody>
        </p:sp>
        <p:sp>
          <p:nvSpPr>
            <p:cNvPr id="21526" name="Line 21"/>
            <p:cNvSpPr>
              <a:spLocks noChangeShapeType="1"/>
            </p:cNvSpPr>
            <p:nvPr/>
          </p:nvSpPr>
          <p:spPr bwMode="auto">
            <a:xfrm>
              <a:off x="6875463" y="4721229"/>
              <a:ext cx="0" cy="215900"/>
            </a:xfrm>
            <a:prstGeom prst="line">
              <a:avLst/>
            </a:prstGeom>
            <a:noFill/>
            <a:ln w="9525">
              <a:solidFill>
                <a:schemeClr val="tx1"/>
              </a:solidFill>
              <a:round/>
              <a:headEnd/>
              <a:tailEnd/>
            </a:ln>
          </p:spPr>
          <p:txBody>
            <a:bodyPr/>
            <a:lstStyle/>
            <a:p>
              <a:endParaRPr lang="it-IT"/>
            </a:p>
          </p:txBody>
        </p:sp>
        <p:sp>
          <p:nvSpPr>
            <p:cNvPr id="21527" name="Line 22"/>
            <p:cNvSpPr>
              <a:spLocks noChangeShapeType="1"/>
            </p:cNvSpPr>
            <p:nvPr/>
          </p:nvSpPr>
          <p:spPr bwMode="auto">
            <a:xfrm>
              <a:off x="7235825" y="4721229"/>
              <a:ext cx="0" cy="215900"/>
            </a:xfrm>
            <a:prstGeom prst="line">
              <a:avLst/>
            </a:prstGeom>
            <a:noFill/>
            <a:ln w="9525">
              <a:solidFill>
                <a:schemeClr val="tx1"/>
              </a:solidFill>
              <a:round/>
              <a:headEnd/>
              <a:tailEnd/>
            </a:ln>
          </p:spPr>
          <p:txBody>
            <a:bodyPr/>
            <a:lstStyle/>
            <a:p>
              <a:endParaRPr lang="it-IT"/>
            </a:p>
          </p:txBody>
        </p:sp>
        <p:sp>
          <p:nvSpPr>
            <p:cNvPr id="21528" name="Line 23"/>
            <p:cNvSpPr>
              <a:spLocks noChangeShapeType="1"/>
            </p:cNvSpPr>
            <p:nvPr/>
          </p:nvSpPr>
          <p:spPr bwMode="auto">
            <a:xfrm>
              <a:off x="6804025" y="4721229"/>
              <a:ext cx="0" cy="215900"/>
            </a:xfrm>
            <a:prstGeom prst="line">
              <a:avLst/>
            </a:prstGeom>
            <a:noFill/>
            <a:ln w="9525">
              <a:solidFill>
                <a:schemeClr val="tx1"/>
              </a:solidFill>
              <a:round/>
              <a:headEnd/>
              <a:tailEnd/>
            </a:ln>
          </p:spPr>
          <p:txBody>
            <a:bodyPr/>
            <a:lstStyle/>
            <a:p>
              <a:endParaRPr lang="it-IT"/>
            </a:p>
          </p:txBody>
        </p:sp>
        <p:sp>
          <p:nvSpPr>
            <p:cNvPr id="21529" name="Text Box 24"/>
            <p:cNvSpPr txBox="1">
              <a:spLocks noChangeArrowheads="1"/>
            </p:cNvSpPr>
            <p:nvPr/>
          </p:nvSpPr>
          <p:spPr bwMode="auto">
            <a:xfrm>
              <a:off x="2051050" y="3929066"/>
              <a:ext cx="387350" cy="457200"/>
            </a:xfrm>
            <a:prstGeom prst="rect">
              <a:avLst/>
            </a:prstGeom>
            <a:noFill/>
            <a:ln w="9525">
              <a:noFill/>
              <a:miter lim="800000"/>
              <a:headEnd/>
              <a:tailEnd/>
            </a:ln>
          </p:spPr>
          <p:txBody>
            <a:bodyPr wrap="none">
              <a:spAutoFit/>
            </a:bodyPr>
            <a:lstStyle/>
            <a:p>
              <a:r>
                <a:rPr lang="it-IT" sz="2400">
                  <a:solidFill>
                    <a:srgbClr val="FF3300"/>
                  </a:solidFill>
                </a:rPr>
                <a:t>A</a:t>
              </a:r>
            </a:p>
          </p:txBody>
        </p:sp>
        <p:sp>
          <p:nvSpPr>
            <p:cNvPr id="21530" name="Text Box 25"/>
            <p:cNvSpPr txBox="1">
              <a:spLocks noChangeArrowheads="1"/>
            </p:cNvSpPr>
            <p:nvPr/>
          </p:nvSpPr>
          <p:spPr bwMode="auto">
            <a:xfrm>
              <a:off x="6804025" y="3929066"/>
              <a:ext cx="387350" cy="457200"/>
            </a:xfrm>
            <a:prstGeom prst="rect">
              <a:avLst/>
            </a:prstGeom>
            <a:noFill/>
            <a:ln w="9525">
              <a:noFill/>
              <a:miter lim="800000"/>
              <a:headEnd/>
              <a:tailEnd/>
            </a:ln>
          </p:spPr>
          <p:txBody>
            <a:bodyPr wrap="none">
              <a:spAutoFit/>
            </a:bodyPr>
            <a:lstStyle/>
            <a:p>
              <a:r>
                <a:rPr lang="it-IT" sz="2400">
                  <a:solidFill>
                    <a:schemeClr val="accent2"/>
                  </a:solidFill>
                </a:rPr>
                <a:t>B</a:t>
              </a:r>
            </a:p>
          </p:txBody>
        </p:sp>
        <p:sp>
          <p:nvSpPr>
            <p:cNvPr id="21531" name="Text Box 26"/>
            <p:cNvSpPr txBox="1">
              <a:spLocks noChangeArrowheads="1"/>
            </p:cNvSpPr>
            <p:nvPr/>
          </p:nvSpPr>
          <p:spPr bwMode="auto">
            <a:xfrm>
              <a:off x="179388" y="5010154"/>
              <a:ext cx="4537075" cy="304800"/>
            </a:xfrm>
            <a:prstGeom prst="rect">
              <a:avLst/>
            </a:prstGeom>
            <a:noFill/>
            <a:ln w="9525">
              <a:noFill/>
              <a:miter lim="800000"/>
              <a:headEnd/>
              <a:tailEnd/>
            </a:ln>
          </p:spPr>
          <p:txBody>
            <a:bodyPr>
              <a:spAutoFit/>
            </a:bodyPr>
            <a:lstStyle/>
            <a:p>
              <a:pPr>
                <a:spcBef>
                  <a:spcPct val="50000"/>
                </a:spcBef>
              </a:pPr>
              <a:r>
                <a:rPr lang="it-IT" sz="1400">
                  <a:solidFill>
                    <a:srgbClr val="FF3300"/>
                  </a:solidFill>
                </a:rPr>
                <a:t>65   70 72        85  90            110  115  128 130 135</a:t>
              </a:r>
            </a:p>
          </p:txBody>
        </p:sp>
        <p:sp>
          <p:nvSpPr>
            <p:cNvPr id="21532" name="Text Box 27"/>
            <p:cNvSpPr txBox="1">
              <a:spLocks noChangeArrowheads="1"/>
            </p:cNvSpPr>
            <p:nvPr/>
          </p:nvSpPr>
          <p:spPr bwMode="auto">
            <a:xfrm>
              <a:off x="5867400" y="5081591"/>
              <a:ext cx="2808288" cy="304800"/>
            </a:xfrm>
            <a:prstGeom prst="rect">
              <a:avLst/>
            </a:prstGeom>
            <a:noFill/>
            <a:ln w="9525">
              <a:noFill/>
              <a:miter lim="800000"/>
              <a:headEnd/>
              <a:tailEnd/>
            </a:ln>
          </p:spPr>
          <p:txBody>
            <a:bodyPr>
              <a:spAutoFit/>
            </a:bodyPr>
            <a:lstStyle/>
            <a:p>
              <a:pPr>
                <a:spcBef>
                  <a:spcPct val="50000"/>
                </a:spcBef>
              </a:pPr>
              <a:r>
                <a:rPr lang="it-IT" sz="1400">
                  <a:solidFill>
                    <a:schemeClr val="hlink"/>
                  </a:solidFill>
                </a:rPr>
                <a:t>96 97 98 99   101 102 103 104</a:t>
              </a:r>
              <a:r>
                <a:rPr lang="it-IT" sz="1400">
                  <a:solidFill>
                    <a:srgbClr val="FF3300"/>
                  </a:solidFill>
                </a:rPr>
                <a:t> </a:t>
              </a:r>
            </a:p>
          </p:txBody>
        </p:sp>
        <p:sp>
          <p:nvSpPr>
            <p:cNvPr id="21533" name="Line 260"/>
            <p:cNvSpPr>
              <a:spLocks noChangeShapeType="1"/>
            </p:cNvSpPr>
            <p:nvPr/>
          </p:nvSpPr>
          <p:spPr bwMode="auto">
            <a:xfrm>
              <a:off x="6732588" y="4721229"/>
              <a:ext cx="0" cy="215900"/>
            </a:xfrm>
            <a:prstGeom prst="line">
              <a:avLst/>
            </a:prstGeom>
            <a:noFill/>
            <a:ln w="9525">
              <a:solidFill>
                <a:schemeClr val="tx1"/>
              </a:solidFill>
              <a:round/>
              <a:headEnd/>
              <a:tailEnd/>
            </a:ln>
          </p:spPr>
          <p:txBody>
            <a:bodyPr/>
            <a:lstStyle/>
            <a:p>
              <a:endParaRPr lang="it-IT"/>
            </a:p>
          </p:txBody>
        </p:sp>
        <p:sp>
          <p:nvSpPr>
            <p:cNvPr id="21534" name="Line 261"/>
            <p:cNvSpPr>
              <a:spLocks noChangeShapeType="1"/>
            </p:cNvSpPr>
            <p:nvPr/>
          </p:nvSpPr>
          <p:spPr bwMode="auto">
            <a:xfrm>
              <a:off x="7308850" y="4721229"/>
              <a:ext cx="0" cy="215900"/>
            </a:xfrm>
            <a:prstGeom prst="line">
              <a:avLst/>
            </a:prstGeom>
            <a:noFill/>
            <a:ln w="9525">
              <a:solidFill>
                <a:schemeClr val="tx1"/>
              </a:solidFill>
              <a:round/>
              <a:headEnd/>
              <a:tailEnd/>
            </a:ln>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8"/>
          <p:cNvGrpSpPr>
            <a:grpSpLocks/>
          </p:cNvGrpSpPr>
          <p:nvPr/>
        </p:nvGrpSpPr>
        <p:grpSpPr bwMode="auto">
          <a:xfrm>
            <a:off x="2627784" y="1868631"/>
            <a:ext cx="4680520" cy="3360569"/>
            <a:chOff x="1338" y="2205"/>
            <a:chExt cx="2812" cy="2000"/>
          </a:xfrm>
        </p:grpSpPr>
        <p:pic>
          <p:nvPicPr>
            <p:cNvPr id="34823" name="Picture 8" descr="auto0"/>
            <p:cNvPicPr>
              <a:picLocks noChangeAspect="1" noChangeArrowheads="1"/>
            </p:cNvPicPr>
            <p:nvPr/>
          </p:nvPicPr>
          <p:blipFill>
            <a:blip r:embed="rId2" cstate="print">
              <a:lum contrast="-16000"/>
            </a:blip>
            <a:srcRect l="1608" r="35" b="9567"/>
            <a:stretch>
              <a:fillRect/>
            </a:stretch>
          </p:blipFill>
          <p:spPr bwMode="auto">
            <a:xfrm>
              <a:off x="1338" y="2205"/>
              <a:ext cx="2812" cy="1815"/>
            </a:xfrm>
            <a:prstGeom prst="rect">
              <a:avLst/>
            </a:prstGeom>
            <a:noFill/>
            <a:ln w="9525">
              <a:noFill/>
              <a:miter lim="800000"/>
              <a:headEnd/>
              <a:tailEnd/>
            </a:ln>
          </p:spPr>
        </p:pic>
        <p:sp>
          <p:nvSpPr>
            <p:cNvPr id="34824" name="Text Box 11"/>
            <p:cNvSpPr txBox="1">
              <a:spLocks noChangeArrowheads="1"/>
            </p:cNvSpPr>
            <p:nvPr/>
          </p:nvSpPr>
          <p:spPr bwMode="auto">
            <a:xfrm>
              <a:off x="2600" y="3974"/>
              <a:ext cx="362" cy="231"/>
            </a:xfrm>
            <a:prstGeom prst="rect">
              <a:avLst/>
            </a:prstGeom>
            <a:noFill/>
            <a:ln w="9525">
              <a:noFill/>
              <a:miter lim="800000"/>
              <a:headEnd/>
              <a:tailEnd/>
            </a:ln>
          </p:spPr>
          <p:txBody>
            <a:bodyPr>
              <a:spAutoFit/>
            </a:bodyPr>
            <a:lstStyle/>
            <a:p>
              <a:pPr>
                <a:spcBef>
                  <a:spcPct val="50000"/>
                </a:spcBef>
              </a:pPr>
              <a:r>
                <a:rPr lang="it-IT" dirty="0">
                  <a:sym typeface="Symbol" pitchFamily="18" charset="2"/>
                </a:rPr>
                <a:t> </a:t>
              </a:r>
            </a:p>
          </p:txBody>
        </p:sp>
        <p:sp>
          <p:nvSpPr>
            <p:cNvPr id="34825" name="Text Box 12"/>
            <p:cNvSpPr txBox="1">
              <a:spLocks noChangeArrowheads="1"/>
            </p:cNvSpPr>
            <p:nvPr/>
          </p:nvSpPr>
          <p:spPr bwMode="auto">
            <a:xfrm>
              <a:off x="2880" y="3974"/>
              <a:ext cx="499" cy="201"/>
            </a:xfrm>
            <a:prstGeom prst="rect">
              <a:avLst/>
            </a:prstGeom>
            <a:noFill/>
            <a:ln w="9525">
              <a:noFill/>
              <a:miter lim="800000"/>
              <a:headEnd/>
              <a:tailEnd/>
            </a:ln>
          </p:spPr>
          <p:txBody>
            <a:bodyPr>
              <a:spAutoFit/>
            </a:bodyPr>
            <a:lstStyle/>
            <a:p>
              <a:pPr>
                <a:spcBef>
                  <a:spcPct val="50000"/>
                </a:spcBef>
              </a:pPr>
              <a:r>
                <a:rPr lang="it-IT" dirty="0">
                  <a:sym typeface="Symbol" pitchFamily="18" charset="2"/>
                </a:rPr>
                <a:t> </a:t>
              </a:r>
              <a:r>
                <a:rPr lang="it-IT" dirty="0" smtClean="0">
                  <a:sym typeface="Symbol" pitchFamily="18" charset="2"/>
                </a:rPr>
                <a:t>+</a:t>
              </a:r>
              <a:r>
                <a:rPr lang="it-IT" dirty="0">
                  <a:sym typeface="Symbol" pitchFamily="18" charset="2"/>
                </a:rPr>
                <a:t></a:t>
              </a:r>
            </a:p>
          </p:txBody>
        </p:sp>
        <p:sp>
          <p:nvSpPr>
            <p:cNvPr id="34826" name="Text Box 13"/>
            <p:cNvSpPr txBox="1">
              <a:spLocks noChangeArrowheads="1"/>
            </p:cNvSpPr>
            <p:nvPr/>
          </p:nvSpPr>
          <p:spPr bwMode="auto">
            <a:xfrm>
              <a:off x="3198" y="3974"/>
              <a:ext cx="499" cy="201"/>
            </a:xfrm>
            <a:prstGeom prst="rect">
              <a:avLst/>
            </a:prstGeom>
            <a:noFill/>
            <a:ln w="9525">
              <a:noFill/>
              <a:miter lim="800000"/>
              <a:headEnd/>
              <a:tailEnd/>
            </a:ln>
          </p:spPr>
          <p:txBody>
            <a:bodyPr>
              <a:spAutoFit/>
            </a:bodyPr>
            <a:lstStyle/>
            <a:p>
              <a:pPr>
                <a:spcBef>
                  <a:spcPct val="50000"/>
                </a:spcBef>
              </a:pPr>
              <a:r>
                <a:rPr lang="it-IT" dirty="0">
                  <a:sym typeface="Symbol" pitchFamily="18" charset="2"/>
                </a:rPr>
                <a:t> </a:t>
              </a:r>
              <a:r>
                <a:rPr lang="it-IT" dirty="0" smtClean="0">
                  <a:sym typeface="Symbol" pitchFamily="18" charset="2"/>
                </a:rPr>
                <a:t>+</a:t>
              </a:r>
              <a:r>
                <a:rPr lang="it-IT" dirty="0">
                  <a:sym typeface="Symbol" pitchFamily="18" charset="2"/>
                </a:rPr>
                <a:t>2</a:t>
              </a:r>
            </a:p>
          </p:txBody>
        </p:sp>
        <p:sp>
          <p:nvSpPr>
            <p:cNvPr id="34827" name="Text Box 14"/>
            <p:cNvSpPr txBox="1">
              <a:spLocks noChangeArrowheads="1"/>
            </p:cNvSpPr>
            <p:nvPr/>
          </p:nvSpPr>
          <p:spPr bwMode="auto">
            <a:xfrm>
              <a:off x="3611" y="3974"/>
              <a:ext cx="499" cy="201"/>
            </a:xfrm>
            <a:prstGeom prst="rect">
              <a:avLst/>
            </a:prstGeom>
            <a:noFill/>
            <a:ln w="9525">
              <a:noFill/>
              <a:miter lim="800000"/>
              <a:headEnd/>
              <a:tailEnd/>
            </a:ln>
          </p:spPr>
          <p:txBody>
            <a:bodyPr>
              <a:spAutoFit/>
            </a:bodyPr>
            <a:lstStyle/>
            <a:p>
              <a:pPr>
                <a:spcBef>
                  <a:spcPct val="50000"/>
                </a:spcBef>
              </a:pPr>
              <a:r>
                <a:rPr lang="it-IT" dirty="0">
                  <a:sym typeface="Symbol" pitchFamily="18" charset="2"/>
                </a:rPr>
                <a:t> </a:t>
              </a:r>
              <a:r>
                <a:rPr lang="it-IT" dirty="0" smtClean="0">
                  <a:sym typeface="Symbol" pitchFamily="18" charset="2"/>
                </a:rPr>
                <a:t>+</a:t>
              </a:r>
              <a:r>
                <a:rPr lang="it-IT" dirty="0">
                  <a:sym typeface="Symbol" pitchFamily="18" charset="2"/>
                </a:rPr>
                <a:t>3</a:t>
              </a:r>
            </a:p>
          </p:txBody>
        </p:sp>
        <p:sp>
          <p:nvSpPr>
            <p:cNvPr id="34828" name="Text Box 15"/>
            <p:cNvSpPr txBox="1">
              <a:spLocks noChangeArrowheads="1"/>
            </p:cNvSpPr>
            <p:nvPr/>
          </p:nvSpPr>
          <p:spPr bwMode="auto">
            <a:xfrm>
              <a:off x="2154" y="3974"/>
              <a:ext cx="499" cy="201"/>
            </a:xfrm>
            <a:prstGeom prst="rect">
              <a:avLst/>
            </a:prstGeom>
            <a:noFill/>
            <a:ln w="9525">
              <a:noFill/>
              <a:miter lim="800000"/>
              <a:headEnd/>
              <a:tailEnd/>
            </a:ln>
          </p:spPr>
          <p:txBody>
            <a:bodyPr>
              <a:spAutoFit/>
            </a:bodyPr>
            <a:lstStyle/>
            <a:p>
              <a:pPr>
                <a:spcBef>
                  <a:spcPct val="50000"/>
                </a:spcBef>
              </a:pPr>
              <a:r>
                <a:rPr lang="it-IT" dirty="0">
                  <a:sym typeface="Symbol" pitchFamily="18" charset="2"/>
                </a:rPr>
                <a:t> </a:t>
              </a:r>
              <a:r>
                <a:rPr lang="it-IT" dirty="0" smtClean="0">
                  <a:sym typeface="Symbol" pitchFamily="18" charset="2"/>
                </a:rPr>
                <a:t>-</a:t>
              </a:r>
              <a:r>
                <a:rPr lang="it-IT" dirty="0">
                  <a:sym typeface="Symbol" pitchFamily="18" charset="2"/>
                </a:rPr>
                <a:t></a:t>
              </a:r>
            </a:p>
          </p:txBody>
        </p:sp>
        <p:sp>
          <p:nvSpPr>
            <p:cNvPr id="34829" name="Text Box 16"/>
            <p:cNvSpPr txBox="1">
              <a:spLocks noChangeArrowheads="1"/>
            </p:cNvSpPr>
            <p:nvPr/>
          </p:nvSpPr>
          <p:spPr bwMode="auto">
            <a:xfrm>
              <a:off x="1746" y="3974"/>
              <a:ext cx="499" cy="201"/>
            </a:xfrm>
            <a:prstGeom prst="rect">
              <a:avLst/>
            </a:prstGeom>
            <a:noFill/>
            <a:ln w="9525">
              <a:noFill/>
              <a:miter lim="800000"/>
              <a:headEnd/>
              <a:tailEnd/>
            </a:ln>
          </p:spPr>
          <p:txBody>
            <a:bodyPr>
              <a:spAutoFit/>
            </a:bodyPr>
            <a:lstStyle/>
            <a:p>
              <a:pPr>
                <a:spcBef>
                  <a:spcPct val="50000"/>
                </a:spcBef>
              </a:pPr>
              <a:r>
                <a:rPr lang="it-IT" dirty="0">
                  <a:sym typeface="Symbol" pitchFamily="18" charset="2"/>
                </a:rPr>
                <a:t> </a:t>
              </a:r>
              <a:r>
                <a:rPr lang="it-IT" dirty="0" smtClean="0">
                  <a:sym typeface="Symbol" pitchFamily="18" charset="2"/>
                </a:rPr>
                <a:t>-</a:t>
              </a:r>
              <a:r>
                <a:rPr lang="it-IT" dirty="0">
                  <a:sym typeface="Symbol" pitchFamily="18" charset="2"/>
                </a:rPr>
                <a:t>2</a:t>
              </a:r>
            </a:p>
          </p:txBody>
        </p:sp>
        <p:sp>
          <p:nvSpPr>
            <p:cNvPr id="34830" name="Text Box 17"/>
            <p:cNvSpPr txBox="1">
              <a:spLocks noChangeArrowheads="1"/>
            </p:cNvSpPr>
            <p:nvPr/>
          </p:nvSpPr>
          <p:spPr bwMode="auto">
            <a:xfrm>
              <a:off x="1383" y="3974"/>
              <a:ext cx="499" cy="201"/>
            </a:xfrm>
            <a:prstGeom prst="rect">
              <a:avLst/>
            </a:prstGeom>
            <a:noFill/>
            <a:ln w="9525">
              <a:noFill/>
              <a:miter lim="800000"/>
              <a:headEnd/>
              <a:tailEnd/>
            </a:ln>
          </p:spPr>
          <p:txBody>
            <a:bodyPr>
              <a:spAutoFit/>
            </a:bodyPr>
            <a:lstStyle/>
            <a:p>
              <a:pPr>
                <a:spcBef>
                  <a:spcPct val="50000"/>
                </a:spcBef>
              </a:pPr>
              <a:r>
                <a:rPr lang="it-IT" dirty="0" smtClean="0">
                  <a:sym typeface="Symbol" pitchFamily="18" charset="2"/>
                </a:rPr>
                <a:t>-</a:t>
              </a:r>
              <a:r>
                <a:rPr lang="it-IT" dirty="0">
                  <a:sym typeface="Symbol" pitchFamily="18" charset="2"/>
                </a:rPr>
                <a:t>3</a:t>
              </a:r>
            </a:p>
          </p:txBody>
        </p:sp>
      </p:grpSp>
      <p:sp>
        <p:nvSpPr>
          <p:cNvPr id="34822" name="Rectangle 19"/>
          <p:cNvSpPr>
            <a:spLocks noChangeArrowheads="1"/>
          </p:cNvSpPr>
          <p:nvPr/>
        </p:nvSpPr>
        <p:spPr bwMode="auto">
          <a:xfrm>
            <a:off x="1763688" y="5301208"/>
            <a:ext cx="6696744" cy="1077218"/>
          </a:xfrm>
          <a:prstGeom prst="rect">
            <a:avLst/>
          </a:prstGeom>
          <a:noFill/>
          <a:ln w="9525">
            <a:noFill/>
            <a:miter lim="800000"/>
            <a:headEnd/>
            <a:tailEnd/>
          </a:ln>
        </p:spPr>
        <p:txBody>
          <a:bodyPr wrap="square">
            <a:spAutoFit/>
          </a:bodyPr>
          <a:lstStyle/>
          <a:p>
            <a:endParaRPr lang="en-US" sz="1600" b="1" i="1" dirty="0">
              <a:latin typeface="Century Schoolbook" pitchFamily="18" charset="0"/>
              <a:sym typeface="Symbol" pitchFamily="18" charset="2"/>
            </a:endParaRPr>
          </a:p>
          <a:p>
            <a:pPr lvl="1"/>
            <a:r>
              <a:rPr lang="en-US" sz="1600" b="1" i="1" dirty="0">
                <a:latin typeface="Century Schoolbook" pitchFamily="18" charset="0"/>
                <a:sym typeface="Symbol" pitchFamily="18" charset="2"/>
              </a:rPr>
              <a:t> </a:t>
            </a:r>
            <a:r>
              <a:rPr lang="en-US" sz="1600" b="1" i="1" dirty="0">
                <a:latin typeface="Century Schoolbook" pitchFamily="18" charset="0"/>
              </a:rPr>
              <a:t>68%     </a:t>
            </a:r>
            <a:r>
              <a:rPr lang="en-US" sz="1600" b="1" i="1" dirty="0" err="1">
                <a:latin typeface="Century Schoolbook" pitchFamily="18" charset="0"/>
              </a:rPr>
              <a:t>delle</a:t>
            </a:r>
            <a:r>
              <a:rPr lang="en-US" sz="1600" b="1" i="1" dirty="0">
                <a:latin typeface="Century Schoolbook" pitchFamily="18" charset="0"/>
              </a:rPr>
              <a:t> </a:t>
            </a:r>
            <a:r>
              <a:rPr lang="en-US" sz="1600" b="1" i="1" dirty="0" err="1" smtClean="0">
                <a:latin typeface="Century Schoolbook" pitchFamily="18" charset="0"/>
              </a:rPr>
              <a:t>osservazioni</a:t>
            </a:r>
            <a:r>
              <a:rPr lang="en-US" sz="1600" b="1" i="1" dirty="0" smtClean="0">
                <a:latin typeface="Century Schoolbook" pitchFamily="18" charset="0"/>
              </a:rPr>
              <a:t> è </a:t>
            </a:r>
            <a:r>
              <a:rPr lang="en-US" sz="1600" b="1" i="1" dirty="0" err="1" smtClean="0">
                <a:latin typeface="Century Schoolbook" pitchFamily="18" charset="0"/>
              </a:rPr>
              <a:t>compresa</a:t>
            </a:r>
            <a:r>
              <a:rPr lang="en-US" sz="1600" b="1" i="1" dirty="0" smtClean="0">
                <a:latin typeface="Century Schoolbook" pitchFamily="18" charset="0"/>
              </a:rPr>
              <a:t> </a:t>
            </a:r>
            <a:r>
              <a:rPr lang="en-US" sz="1600" b="1" i="1" dirty="0" err="1">
                <a:latin typeface="Century Schoolbook" pitchFamily="18" charset="0"/>
              </a:rPr>
              <a:t>tra</a:t>
            </a:r>
            <a:r>
              <a:rPr lang="en-US" sz="1600" b="1" i="1" dirty="0">
                <a:latin typeface="Century Schoolbook" pitchFamily="18" charset="0"/>
              </a:rPr>
              <a:t> </a:t>
            </a:r>
            <a:r>
              <a:rPr lang="en-US" sz="1600" b="1" i="1" dirty="0">
                <a:latin typeface="Century Schoolbook" pitchFamily="18" charset="0"/>
                <a:sym typeface="Symbol" pitchFamily="18" charset="2"/>
              </a:rPr>
              <a:t></a:t>
            </a:r>
            <a:r>
              <a:rPr lang="en-US" sz="1600" b="1" i="1" dirty="0">
                <a:latin typeface="Century Schoolbook" pitchFamily="18" charset="0"/>
              </a:rPr>
              <a:t> </a:t>
            </a:r>
            <a:r>
              <a:rPr lang="en-US" sz="1600" b="1" i="1" dirty="0" smtClean="0">
                <a:latin typeface="Century Schoolbook" pitchFamily="18" charset="0"/>
              </a:rPr>
              <a:t>±</a:t>
            </a:r>
            <a:r>
              <a:rPr lang="en-US" sz="1600" b="1" i="1" dirty="0" smtClean="0">
                <a:latin typeface="Century Schoolbook" pitchFamily="18" charset="0"/>
                <a:sym typeface="Symbol" pitchFamily="18" charset="2"/>
              </a:rPr>
              <a:t></a:t>
            </a:r>
            <a:endParaRPr lang="en-US" sz="1600" b="1" i="1" dirty="0">
              <a:latin typeface="Century Schoolbook" pitchFamily="18" charset="0"/>
              <a:sym typeface="Symbol" pitchFamily="18" charset="2"/>
            </a:endParaRPr>
          </a:p>
          <a:p>
            <a:pPr lvl="1"/>
            <a:r>
              <a:rPr lang="en-US" sz="1600" b="1" i="1" dirty="0">
                <a:latin typeface="Century Schoolbook" pitchFamily="18" charset="0"/>
                <a:sym typeface="Symbol" pitchFamily="18" charset="2"/>
              </a:rPr>
              <a:t> 95%     </a:t>
            </a:r>
            <a:r>
              <a:rPr lang="en-US" sz="1600" b="1" i="1" dirty="0" err="1">
                <a:latin typeface="Century Schoolbook" pitchFamily="18" charset="0"/>
              </a:rPr>
              <a:t>delle</a:t>
            </a:r>
            <a:r>
              <a:rPr lang="en-US" sz="1600" b="1" i="1" dirty="0">
                <a:latin typeface="Century Schoolbook" pitchFamily="18" charset="0"/>
              </a:rPr>
              <a:t> </a:t>
            </a:r>
            <a:r>
              <a:rPr lang="en-US" sz="1600" b="1" i="1" dirty="0" err="1">
                <a:latin typeface="Century Schoolbook" pitchFamily="18" charset="0"/>
              </a:rPr>
              <a:t>osservazioni</a:t>
            </a:r>
            <a:r>
              <a:rPr lang="en-US" sz="1600" b="1" i="1" dirty="0">
                <a:latin typeface="Century Schoolbook" pitchFamily="18" charset="0"/>
              </a:rPr>
              <a:t> </a:t>
            </a:r>
            <a:r>
              <a:rPr lang="en-US" sz="1600" b="1" i="1" dirty="0" smtClean="0">
                <a:latin typeface="Century Schoolbook" pitchFamily="18" charset="0"/>
              </a:rPr>
              <a:t>è </a:t>
            </a:r>
            <a:r>
              <a:rPr lang="en-US" sz="1600" b="1" i="1" dirty="0" err="1" smtClean="0">
                <a:latin typeface="Century Schoolbook" pitchFamily="18" charset="0"/>
              </a:rPr>
              <a:t>compresa</a:t>
            </a:r>
            <a:r>
              <a:rPr lang="en-US" sz="1600" b="1" i="1" dirty="0" smtClean="0">
                <a:latin typeface="Century Schoolbook" pitchFamily="18" charset="0"/>
              </a:rPr>
              <a:t> </a:t>
            </a:r>
            <a:r>
              <a:rPr lang="en-US" sz="1600" b="1" i="1" dirty="0" err="1" smtClean="0">
                <a:latin typeface="Century Schoolbook" pitchFamily="18" charset="0"/>
              </a:rPr>
              <a:t>tra</a:t>
            </a:r>
            <a:r>
              <a:rPr lang="en-US" sz="1600" b="1" i="1" dirty="0" smtClean="0">
                <a:latin typeface="Century Schoolbook" pitchFamily="18" charset="0"/>
              </a:rPr>
              <a:t> </a:t>
            </a:r>
            <a:r>
              <a:rPr lang="en-US" sz="1600" b="1" i="1" dirty="0" err="1" smtClean="0">
                <a:latin typeface="Century Schoolbook" pitchFamily="18" charset="0"/>
              </a:rPr>
              <a:t>tra</a:t>
            </a:r>
            <a:r>
              <a:rPr lang="en-US" sz="1600" b="1" i="1" dirty="0" smtClean="0">
                <a:latin typeface="Century Schoolbook" pitchFamily="18" charset="0"/>
              </a:rPr>
              <a:t> </a:t>
            </a:r>
            <a:r>
              <a:rPr lang="en-US" sz="1600" b="1" i="1" dirty="0" smtClean="0">
                <a:latin typeface="Century Schoolbook" pitchFamily="18" charset="0"/>
                <a:sym typeface="Symbol" pitchFamily="18" charset="2"/>
              </a:rPr>
              <a:t> </a:t>
            </a:r>
            <a:r>
              <a:rPr lang="en-US" sz="1600" b="1" i="1" dirty="0" smtClean="0">
                <a:latin typeface="Century Schoolbook" pitchFamily="18" charset="0"/>
              </a:rPr>
              <a:t>± </a:t>
            </a:r>
            <a:r>
              <a:rPr lang="en-US" sz="1600" b="1" i="1" dirty="0">
                <a:latin typeface="Century Schoolbook" pitchFamily="18" charset="0"/>
              </a:rPr>
              <a:t>2</a:t>
            </a:r>
            <a:r>
              <a:rPr lang="en-US" sz="1600" b="1" i="1" dirty="0">
                <a:latin typeface="Century Schoolbook" pitchFamily="18" charset="0"/>
                <a:sym typeface="Symbol" pitchFamily="18" charset="2"/>
              </a:rPr>
              <a:t></a:t>
            </a:r>
          </a:p>
          <a:p>
            <a:pPr lvl="1"/>
            <a:r>
              <a:rPr lang="en-US" sz="1600" b="1" i="1" dirty="0">
                <a:latin typeface="Century Schoolbook" pitchFamily="18" charset="0"/>
                <a:sym typeface="Symbol" pitchFamily="18" charset="2"/>
              </a:rPr>
              <a:t> 99.7%  </a:t>
            </a:r>
            <a:r>
              <a:rPr lang="en-US" sz="1600" b="1" i="1" dirty="0" err="1">
                <a:latin typeface="Century Schoolbook" pitchFamily="18" charset="0"/>
              </a:rPr>
              <a:t>delle</a:t>
            </a:r>
            <a:r>
              <a:rPr lang="en-US" sz="1600" b="1" i="1" dirty="0">
                <a:latin typeface="Century Schoolbook" pitchFamily="18" charset="0"/>
              </a:rPr>
              <a:t> </a:t>
            </a:r>
            <a:r>
              <a:rPr lang="en-US" sz="1600" b="1" i="1" dirty="0" err="1">
                <a:latin typeface="Century Schoolbook" pitchFamily="18" charset="0"/>
              </a:rPr>
              <a:t>osservazioni</a:t>
            </a:r>
            <a:r>
              <a:rPr lang="en-US" sz="1600" b="1" i="1" dirty="0">
                <a:latin typeface="Century Schoolbook" pitchFamily="18" charset="0"/>
              </a:rPr>
              <a:t> </a:t>
            </a:r>
            <a:r>
              <a:rPr lang="en-US" sz="1600" b="1" i="1" dirty="0" smtClean="0">
                <a:latin typeface="Century Schoolbook" pitchFamily="18" charset="0"/>
              </a:rPr>
              <a:t>è </a:t>
            </a:r>
            <a:r>
              <a:rPr lang="en-US" sz="1600" b="1" i="1" dirty="0" err="1" smtClean="0">
                <a:latin typeface="Century Schoolbook" pitchFamily="18" charset="0"/>
              </a:rPr>
              <a:t>compresa</a:t>
            </a:r>
            <a:r>
              <a:rPr lang="en-US" sz="1600" b="1" i="1" dirty="0" smtClean="0">
                <a:latin typeface="Century Schoolbook" pitchFamily="18" charset="0"/>
              </a:rPr>
              <a:t> </a:t>
            </a:r>
            <a:r>
              <a:rPr lang="en-US" sz="1600" b="1" i="1" dirty="0" err="1" smtClean="0">
                <a:latin typeface="Century Schoolbook" pitchFamily="18" charset="0"/>
              </a:rPr>
              <a:t>tra</a:t>
            </a:r>
            <a:r>
              <a:rPr lang="en-US" sz="1600" b="1" i="1" dirty="0" smtClean="0">
                <a:latin typeface="Century Schoolbook" pitchFamily="18" charset="0"/>
              </a:rPr>
              <a:t> </a:t>
            </a:r>
            <a:r>
              <a:rPr lang="en-US" sz="1600" b="1" i="1" dirty="0" err="1" smtClean="0">
                <a:latin typeface="Century Schoolbook" pitchFamily="18" charset="0"/>
              </a:rPr>
              <a:t>tra</a:t>
            </a:r>
            <a:r>
              <a:rPr lang="en-US" sz="1600" b="1" i="1" dirty="0" smtClean="0">
                <a:latin typeface="Century Schoolbook" pitchFamily="18" charset="0"/>
              </a:rPr>
              <a:t> </a:t>
            </a:r>
            <a:r>
              <a:rPr lang="en-US" sz="1600" b="1" i="1" dirty="0">
                <a:latin typeface="Century Schoolbook" pitchFamily="18" charset="0"/>
                <a:sym typeface="Symbol" pitchFamily="18" charset="2"/>
              </a:rPr>
              <a:t></a:t>
            </a:r>
            <a:r>
              <a:rPr lang="en-US" sz="1600" b="1" i="1" dirty="0">
                <a:latin typeface="Century Schoolbook" pitchFamily="18" charset="0"/>
              </a:rPr>
              <a:t> ± 3</a:t>
            </a:r>
            <a:r>
              <a:rPr lang="en-US" sz="1600" b="1" i="1" dirty="0">
                <a:latin typeface="Century Schoolbook" pitchFamily="18" charset="0"/>
                <a:sym typeface="Symbol" pitchFamily="18" charset="2"/>
              </a:rPr>
              <a:t></a:t>
            </a:r>
            <a:r>
              <a:rPr lang="en-US" sz="1600" b="1" i="1" dirty="0">
                <a:latin typeface="Century Schoolbook" pitchFamily="18" charset="0"/>
              </a:rPr>
              <a:t> </a:t>
            </a:r>
            <a:endParaRPr lang="it-IT" sz="1600" b="1" i="1" dirty="0">
              <a:latin typeface="Century Schoolbook" pitchFamily="18" charset="0"/>
              <a:sym typeface="Symbol" pitchFamily="18" charset="2"/>
            </a:endParaRPr>
          </a:p>
        </p:txBody>
      </p:sp>
      <p:pic>
        <p:nvPicPr>
          <p:cNvPr id="18" name="Picture 6" descr="auto0"/>
          <p:cNvPicPr>
            <a:picLocks noChangeAspect="1" noChangeArrowheads="1"/>
          </p:cNvPicPr>
          <p:nvPr/>
        </p:nvPicPr>
        <p:blipFill>
          <a:blip r:embed="rId3" cstate="print">
            <a:lum bright="18000" contrast="12000"/>
          </a:blip>
          <a:srcRect b="9688"/>
          <a:stretch>
            <a:fillRect/>
          </a:stretch>
        </p:blipFill>
        <p:spPr bwMode="auto">
          <a:xfrm>
            <a:off x="1115616" y="692696"/>
            <a:ext cx="2843808" cy="2230754"/>
          </a:xfrm>
          <a:prstGeom prst="rect">
            <a:avLst/>
          </a:prstGeom>
          <a:noFill/>
          <a:ln w="9525">
            <a:solidFill>
              <a:srgbClr val="9933FF"/>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2"/>
          <p:cNvPicPr>
            <a:picLocks noChangeAspect="1" noChangeArrowheads="1"/>
          </p:cNvPicPr>
          <p:nvPr/>
        </p:nvPicPr>
        <p:blipFill>
          <a:blip r:embed="rId3" cstate="print"/>
          <a:srcRect/>
          <a:stretch>
            <a:fillRect/>
          </a:stretch>
        </p:blipFill>
        <p:spPr bwMode="auto">
          <a:xfrm>
            <a:off x="103188" y="2209800"/>
            <a:ext cx="8897937" cy="4291013"/>
          </a:xfrm>
          <a:prstGeom prst="rect">
            <a:avLst/>
          </a:prstGeom>
          <a:noFill/>
          <a:ln w="9525">
            <a:noFill/>
            <a:miter lim="800000"/>
            <a:headEnd/>
            <a:tailEnd/>
          </a:ln>
        </p:spPr>
      </p:pic>
      <p:sp>
        <p:nvSpPr>
          <p:cNvPr id="9221" name="Line 4"/>
          <p:cNvSpPr>
            <a:spLocks noChangeShapeType="1"/>
          </p:cNvSpPr>
          <p:nvPr/>
        </p:nvSpPr>
        <p:spPr bwMode="auto">
          <a:xfrm>
            <a:off x="725488" y="1506538"/>
            <a:ext cx="3455987" cy="0"/>
          </a:xfrm>
          <a:prstGeom prst="line">
            <a:avLst/>
          </a:prstGeom>
          <a:noFill/>
          <a:ln w="9525">
            <a:solidFill>
              <a:schemeClr val="tx1"/>
            </a:solidFill>
            <a:round/>
            <a:headEnd/>
            <a:tailEnd/>
          </a:ln>
        </p:spPr>
        <p:txBody>
          <a:bodyPr/>
          <a:lstStyle/>
          <a:p>
            <a:endParaRPr lang="it-IT"/>
          </a:p>
        </p:txBody>
      </p:sp>
      <p:sp>
        <p:nvSpPr>
          <p:cNvPr id="9222" name="Line 5"/>
          <p:cNvSpPr>
            <a:spLocks noChangeShapeType="1"/>
          </p:cNvSpPr>
          <p:nvPr/>
        </p:nvSpPr>
        <p:spPr bwMode="auto">
          <a:xfrm>
            <a:off x="5478463" y="1506538"/>
            <a:ext cx="2736850" cy="0"/>
          </a:xfrm>
          <a:prstGeom prst="line">
            <a:avLst/>
          </a:prstGeom>
          <a:noFill/>
          <a:ln w="9525">
            <a:solidFill>
              <a:schemeClr val="tx1"/>
            </a:solidFill>
            <a:round/>
            <a:headEnd/>
            <a:tailEnd/>
          </a:ln>
        </p:spPr>
        <p:txBody>
          <a:bodyPr/>
          <a:lstStyle/>
          <a:p>
            <a:endParaRPr lang="it-IT"/>
          </a:p>
        </p:txBody>
      </p:sp>
      <p:sp>
        <p:nvSpPr>
          <p:cNvPr id="9223" name="Line 6"/>
          <p:cNvSpPr>
            <a:spLocks noChangeShapeType="1"/>
          </p:cNvSpPr>
          <p:nvPr/>
        </p:nvSpPr>
        <p:spPr bwMode="auto">
          <a:xfrm>
            <a:off x="2598738" y="1290638"/>
            <a:ext cx="0" cy="431800"/>
          </a:xfrm>
          <a:prstGeom prst="line">
            <a:avLst/>
          </a:prstGeom>
          <a:noFill/>
          <a:ln w="38100">
            <a:solidFill>
              <a:schemeClr val="tx1"/>
            </a:solidFill>
            <a:round/>
            <a:headEnd/>
            <a:tailEnd/>
          </a:ln>
        </p:spPr>
        <p:txBody>
          <a:bodyPr/>
          <a:lstStyle/>
          <a:p>
            <a:endParaRPr lang="it-IT"/>
          </a:p>
        </p:txBody>
      </p:sp>
      <p:sp>
        <p:nvSpPr>
          <p:cNvPr id="9224" name="Line 7"/>
          <p:cNvSpPr>
            <a:spLocks noChangeShapeType="1"/>
          </p:cNvSpPr>
          <p:nvPr/>
        </p:nvSpPr>
        <p:spPr bwMode="auto">
          <a:xfrm>
            <a:off x="6918325" y="1290638"/>
            <a:ext cx="0" cy="431800"/>
          </a:xfrm>
          <a:prstGeom prst="line">
            <a:avLst/>
          </a:prstGeom>
          <a:noFill/>
          <a:ln w="38100">
            <a:solidFill>
              <a:schemeClr val="tx1"/>
            </a:solidFill>
            <a:round/>
            <a:headEnd/>
            <a:tailEnd/>
          </a:ln>
        </p:spPr>
        <p:txBody>
          <a:bodyPr/>
          <a:lstStyle/>
          <a:p>
            <a:endParaRPr lang="it-IT"/>
          </a:p>
        </p:txBody>
      </p:sp>
      <p:sp>
        <p:nvSpPr>
          <p:cNvPr id="9225" name="Line 8"/>
          <p:cNvSpPr>
            <a:spLocks noChangeShapeType="1"/>
          </p:cNvSpPr>
          <p:nvPr/>
        </p:nvSpPr>
        <p:spPr bwMode="auto">
          <a:xfrm>
            <a:off x="1806575" y="1435100"/>
            <a:ext cx="0" cy="215900"/>
          </a:xfrm>
          <a:prstGeom prst="line">
            <a:avLst/>
          </a:prstGeom>
          <a:noFill/>
          <a:ln w="9525">
            <a:solidFill>
              <a:schemeClr val="tx1"/>
            </a:solidFill>
            <a:round/>
            <a:headEnd/>
            <a:tailEnd/>
          </a:ln>
        </p:spPr>
        <p:txBody>
          <a:bodyPr/>
          <a:lstStyle/>
          <a:p>
            <a:endParaRPr lang="it-IT"/>
          </a:p>
        </p:txBody>
      </p:sp>
      <p:sp>
        <p:nvSpPr>
          <p:cNvPr id="9226" name="Line 9"/>
          <p:cNvSpPr>
            <a:spLocks noChangeShapeType="1"/>
          </p:cNvSpPr>
          <p:nvPr/>
        </p:nvSpPr>
        <p:spPr bwMode="auto">
          <a:xfrm>
            <a:off x="3317875" y="1435100"/>
            <a:ext cx="0" cy="215900"/>
          </a:xfrm>
          <a:prstGeom prst="line">
            <a:avLst/>
          </a:prstGeom>
          <a:noFill/>
          <a:ln w="9525">
            <a:solidFill>
              <a:schemeClr val="tx1"/>
            </a:solidFill>
            <a:round/>
            <a:headEnd/>
            <a:tailEnd/>
          </a:ln>
        </p:spPr>
        <p:txBody>
          <a:bodyPr/>
          <a:lstStyle/>
          <a:p>
            <a:endParaRPr lang="it-IT"/>
          </a:p>
        </p:txBody>
      </p:sp>
      <p:sp>
        <p:nvSpPr>
          <p:cNvPr id="9227" name="Line 10"/>
          <p:cNvSpPr>
            <a:spLocks noChangeShapeType="1"/>
          </p:cNvSpPr>
          <p:nvPr/>
        </p:nvSpPr>
        <p:spPr bwMode="auto">
          <a:xfrm>
            <a:off x="1085850" y="1435100"/>
            <a:ext cx="0" cy="215900"/>
          </a:xfrm>
          <a:prstGeom prst="line">
            <a:avLst/>
          </a:prstGeom>
          <a:noFill/>
          <a:ln w="9525">
            <a:solidFill>
              <a:schemeClr val="tx1"/>
            </a:solidFill>
            <a:round/>
            <a:headEnd/>
            <a:tailEnd/>
          </a:ln>
        </p:spPr>
        <p:txBody>
          <a:bodyPr/>
          <a:lstStyle/>
          <a:p>
            <a:endParaRPr lang="it-IT"/>
          </a:p>
        </p:txBody>
      </p:sp>
      <p:sp>
        <p:nvSpPr>
          <p:cNvPr id="9228" name="Line 11"/>
          <p:cNvSpPr>
            <a:spLocks noChangeShapeType="1"/>
          </p:cNvSpPr>
          <p:nvPr/>
        </p:nvSpPr>
        <p:spPr bwMode="auto">
          <a:xfrm>
            <a:off x="4038600" y="1435100"/>
            <a:ext cx="0" cy="215900"/>
          </a:xfrm>
          <a:prstGeom prst="line">
            <a:avLst/>
          </a:prstGeom>
          <a:noFill/>
          <a:ln w="9525">
            <a:solidFill>
              <a:schemeClr val="tx1"/>
            </a:solidFill>
            <a:round/>
            <a:headEnd/>
            <a:tailEnd/>
          </a:ln>
        </p:spPr>
        <p:txBody>
          <a:bodyPr/>
          <a:lstStyle/>
          <a:p>
            <a:endParaRPr lang="it-IT"/>
          </a:p>
        </p:txBody>
      </p:sp>
      <p:sp>
        <p:nvSpPr>
          <p:cNvPr id="9229" name="Line 12"/>
          <p:cNvSpPr>
            <a:spLocks noChangeShapeType="1"/>
          </p:cNvSpPr>
          <p:nvPr/>
        </p:nvSpPr>
        <p:spPr bwMode="auto">
          <a:xfrm>
            <a:off x="2022475" y="1435100"/>
            <a:ext cx="0" cy="215900"/>
          </a:xfrm>
          <a:prstGeom prst="line">
            <a:avLst/>
          </a:prstGeom>
          <a:noFill/>
          <a:ln w="9525">
            <a:solidFill>
              <a:schemeClr val="tx1"/>
            </a:solidFill>
            <a:round/>
            <a:headEnd/>
            <a:tailEnd/>
          </a:ln>
        </p:spPr>
        <p:txBody>
          <a:bodyPr/>
          <a:lstStyle/>
          <a:p>
            <a:endParaRPr lang="it-IT"/>
          </a:p>
        </p:txBody>
      </p:sp>
      <p:sp>
        <p:nvSpPr>
          <p:cNvPr id="9230" name="Line 13"/>
          <p:cNvSpPr>
            <a:spLocks noChangeShapeType="1"/>
          </p:cNvSpPr>
          <p:nvPr/>
        </p:nvSpPr>
        <p:spPr bwMode="auto">
          <a:xfrm>
            <a:off x="3101975" y="1435100"/>
            <a:ext cx="0" cy="215900"/>
          </a:xfrm>
          <a:prstGeom prst="line">
            <a:avLst/>
          </a:prstGeom>
          <a:noFill/>
          <a:ln w="9525">
            <a:solidFill>
              <a:schemeClr val="tx1"/>
            </a:solidFill>
            <a:round/>
            <a:headEnd/>
            <a:tailEnd/>
          </a:ln>
        </p:spPr>
        <p:txBody>
          <a:bodyPr/>
          <a:lstStyle/>
          <a:p>
            <a:endParaRPr lang="it-IT"/>
          </a:p>
        </p:txBody>
      </p:sp>
      <p:sp>
        <p:nvSpPr>
          <p:cNvPr id="9231" name="Line 14"/>
          <p:cNvSpPr>
            <a:spLocks noChangeShapeType="1"/>
          </p:cNvSpPr>
          <p:nvPr/>
        </p:nvSpPr>
        <p:spPr bwMode="auto">
          <a:xfrm>
            <a:off x="941388" y="1435100"/>
            <a:ext cx="0" cy="215900"/>
          </a:xfrm>
          <a:prstGeom prst="line">
            <a:avLst/>
          </a:prstGeom>
          <a:noFill/>
          <a:ln w="9525">
            <a:solidFill>
              <a:schemeClr val="tx1"/>
            </a:solidFill>
            <a:round/>
            <a:headEnd/>
            <a:tailEnd/>
          </a:ln>
        </p:spPr>
        <p:txBody>
          <a:bodyPr/>
          <a:lstStyle/>
          <a:p>
            <a:endParaRPr lang="it-IT"/>
          </a:p>
        </p:txBody>
      </p:sp>
      <p:sp>
        <p:nvSpPr>
          <p:cNvPr id="9232" name="Line 15"/>
          <p:cNvSpPr>
            <a:spLocks noChangeShapeType="1"/>
          </p:cNvSpPr>
          <p:nvPr/>
        </p:nvSpPr>
        <p:spPr bwMode="auto">
          <a:xfrm>
            <a:off x="4181475" y="1435100"/>
            <a:ext cx="0" cy="215900"/>
          </a:xfrm>
          <a:prstGeom prst="line">
            <a:avLst/>
          </a:prstGeom>
          <a:noFill/>
          <a:ln w="9525">
            <a:solidFill>
              <a:schemeClr val="tx1"/>
            </a:solidFill>
            <a:round/>
            <a:headEnd/>
            <a:tailEnd/>
          </a:ln>
        </p:spPr>
        <p:txBody>
          <a:bodyPr/>
          <a:lstStyle/>
          <a:p>
            <a:endParaRPr lang="it-IT"/>
          </a:p>
        </p:txBody>
      </p:sp>
      <p:sp>
        <p:nvSpPr>
          <p:cNvPr id="9233" name="Line 16"/>
          <p:cNvSpPr>
            <a:spLocks noChangeShapeType="1"/>
          </p:cNvSpPr>
          <p:nvPr/>
        </p:nvSpPr>
        <p:spPr bwMode="auto">
          <a:xfrm>
            <a:off x="3678238" y="1435100"/>
            <a:ext cx="0" cy="215900"/>
          </a:xfrm>
          <a:prstGeom prst="line">
            <a:avLst/>
          </a:prstGeom>
          <a:noFill/>
          <a:ln w="9525">
            <a:solidFill>
              <a:schemeClr val="tx1"/>
            </a:solidFill>
            <a:round/>
            <a:headEnd/>
            <a:tailEnd/>
          </a:ln>
        </p:spPr>
        <p:txBody>
          <a:bodyPr/>
          <a:lstStyle/>
          <a:p>
            <a:endParaRPr lang="it-IT"/>
          </a:p>
        </p:txBody>
      </p:sp>
      <p:sp>
        <p:nvSpPr>
          <p:cNvPr id="9234" name="Line 17"/>
          <p:cNvSpPr>
            <a:spLocks noChangeShapeType="1"/>
          </p:cNvSpPr>
          <p:nvPr/>
        </p:nvSpPr>
        <p:spPr bwMode="auto">
          <a:xfrm>
            <a:off x="1301750" y="1435100"/>
            <a:ext cx="0" cy="215900"/>
          </a:xfrm>
          <a:prstGeom prst="line">
            <a:avLst/>
          </a:prstGeom>
          <a:noFill/>
          <a:ln w="9525">
            <a:solidFill>
              <a:schemeClr val="tx1"/>
            </a:solidFill>
            <a:round/>
            <a:headEnd/>
            <a:tailEnd/>
          </a:ln>
        </p:spPr>
        <p:txBody>
          <a:bodyPr/>
          <a:lstStyle/>
          <a:p>
            <a:endParaRPr lang="it-IT"/>
          </a:p>
        </p:txBody>
      </p:sp>
      <p:sp>
        <p:nvSpPr>
          <p:cNvPr id="9235" name="Line 18"/>
          <p:cNvSpPr>
            <a:spLocks noChangeShapeType="1"/>
          </p:cNvSpPr>
          <p:nvPr/>
        </p:nvSpPr>
        <p:spPr bwMode="auto">
          <a:xfrm>
            <a:off x="6846888" y="1435100"/>
            <a:ext cx="0" cy="215900"/>
          </a:xfrm>
          <a:prstGeom prst="line">
            <a:avLst/>
          </a:prstGeom>
          <a:noFill/>
          <a:ln w="9525">
            <a:solidFill>
              <a:schemeClr val="tx1"/>
            </a:solidFill>
            <a:round/>
            <a:headEnd/>
            <a:tailEnd/>
          </a:ln>
        </p:spPr>
        <p:txBody>
          <a:bodyPr/>
          <a:lstStyle/>
          <a:p>
            <a:endParaRPr lang="it-IT"/>
          </a:p>
        </p:txBody>
      </p:sp>
      <p:sp>
        <p:nvSpPr>
          <p:cNvPr id="9236" name="Line 19"/>
          <p:cNvSpPr>
            <a:spLocks noChangeShapeType="1"/>
          </p:cNvSpPr>
          <p:nvPr/>
        </p:nvSpPr>
        <p:spPr bwMode="auto">
          <a:xfrm>
            <a:off x="6989763" y="1435100"/>
            <a:ext cx="0" cy="215900"/>
          </a:xfrm>
          <a:prstGeom prst="line">
            <a:avLst/>
          </a:prstGeom>
          <a:noFill/>
          <a:ln w="9525">
            <a:solidFill>
              <a:schemeClr val="tx1"/>
            </a:solidFill>
            <a:round/>
            <a:headEnd/>
            <a:tailEnd/>
          </a:ln>
        </p:spPr>
        <p:txBody>
          <a:bodyPr/>
          <a:lstStyle/>
          <a:p>
            <a:endParaRPr lang="it-IT"/>
          </a:p>
        </p:txBody>
      </p:sp>
      <p:sp>
        <p:nvSpPr>
          <p:cNvPr id="9237" name="Line 20"/>
          <p:cNvSpPr>
            <a:spLocks noChangeShapeType="1"/>
          </p:cNvSpPr>
          <p:nvPr/>
        </p:nvSpPr>
        <p:spPr bwMode="auto">
          <a:xfrm>
            <a:off x="7062788" y="1435100"/>
            <a:ext cx="0" cy="215900"/>
          </a:xfrm>
          <a:prstGeom prst="line">
            <a:avLst/>
          </a:prstGeom>
          <a:noFill/>
          <a:ln w="9525">
            <a:solidFill>
              <a:schemeClr val="tx1"/>
            </a:solidFill>
            <a:round/>
            <a:headEnd/>
            <a:tailEnd/>
          </a:ln>
        </p:spPr>
        <p:txBody>
          <a:bodyPr/>
          <a:lstStyle/>
          <a:p>
            <a:endParaRPr lang="it-IT"/>
          </a:p>
        </p:txBody>
      </p:sp>
      <p:sp>
        <p:nvSpPr>
          <p:cNvPr id="9238" name="Line 21"/>
          <p:cNvSpPr>
            <a:spLocks noChangeShapeType="1"/>
          </p:cNvSpPr>
          <p:nvPr/>
        </p:nvSpPr>
        <p:spPr bwMode="auto">
          <a:xfrm>
            <a:off x="6773863" y="1435100"/>
            <a:ext cx="0" cy="215900"/>
          </a:xfrm>
          <a:prstGeom prst="line">
            <a:avLst/>
          </a:prstGeom>
          <a:noFill/>
          <a:ln w="9525">
            <a:solidFill>
              <a:schemeClr val="tx1"/>
            </a:solidFill>
            <a:round/>
            <a:headEnd/>
            <a:tailEnd/>
          </a:ln>
        </p:spPr>
        <p:txBody>
          <a:bodyPr/>
          <a:lstStyle/>
          <a:p>
            <a:endParaRPr lang="it-IT"/>
          </a:p>
        </p:txBody>
      </p:sp>
      <p:sp>
        <p:nvSpPr>
          <p:cNvPr id="9239" name="Line 22"/>
          <p:cNvSpPr>
            <a:spLocks noChangeShapeType="1"/>
          </p:cNvSpPr>
          <p:nvPr/>
        </p:nvSpPr>
        <p:spPr bwMode="auto">
          <a:xfrm>
            <a:off x="7134225" y="1435100"/>
            <a:ext cx="0" cy="215900"/>
          </a:xfrm>
          <a:prstGeom prst="line">
            <a:avLst/>
          </a:prstGeom>
          <a:noFill/>
          <a:ln w="9525">
            <a:solidFill>
              <a:schemeClr val="tx1"/>
            </a:solidFill>
            <a:round/>
            <a:headEnd/>
            <a:tailEnd/>
          </a:ln>
        </p:spPr>
        <p:txBody>
          <a:bodyPr/>
          <a:lstStyle/>
          <a:p>
            <a:endParaRPr lang="it-IT"/>
          </a:p>
        </p:txBody>
      </p:sp>
      <p:sp>
        <p:nvSpPr>
          <p:cNvPr id="9240" name="Line 23"/>
          <p:cNvSpPr>
            <a:spLocks noChangeShapeType="1"/>
          </p:cNvSpPr>
          <p:nvPr/>
        </p:nvSpPr>
        <p:spPr bwMode="auto">
          <a:xfrm>
            <a:off x="6702425" y="1435100"/>
            <a:ext cx="0" cy="215900"/>
          </a:xfrm>
          <a:prstGeom prst="line">
            <a:avLst/>
          </a:prstGeom>
          <a:noFill/>
          <a:ln w="9525">
            <a:solidFill>
              <a:schemeClr val="tx1"/>
            </a:solidFill>
            <a:round/>
            <a:headEnd/>
            <a:tailEnd/>
          </a:ln>
        </p:spPr>
        <p:txBody>
          <a:bodyPr/>
          <a:lstStyle/>
          <a:p>
            <a:endParaRPr lang="it-IT"/>
          </a:p>
        </p:txBody>
      </p:sp>
      <p:sp>
        <p:nvSpPr>
          <p:cNvPr id="9241" name="Text Box 25"/>
          <p:cNvSpPr txBox="1">
            <a:spLocks noChangeArrowheads="1"/>
          </p:cNvSpPr>
          <p:nvPr/>
        </p:nvSpPr>
        <p:spPr bwMode="auto">
          <a:xfrm>
            <a:off x="2381250" y="642938"/>
            <a:ext cx="387350" cy="457200"/>
          </a:xfrm>
          <a:prstGeom prst="rect">
            <a:avLst/>
          </a:prstGeom>
          <a:noFill/>
          <a:ln w="9525">
            <a:noFill/>
            <a:miter lim="800000"/>
            <a:headEnd/>
            <a:tailEnd/>
          </a:ln>
        </p:spPr>
        <p:txBody>
          <a:bodyPr wrap="none">
            <a:spAutoFit/>
          </a:bodyPr>
          <a:lstStyle/>
          <a:p>
            <a:r>
              <a:rPr lang="it-IT" sz="2400">
                <a:solidFill>
                  <a:srgbClr val="FF3300"/>
                </a:solidFill>
                <a:latin typeface="Calibri" pitchFamily="34" charset="0"/>
              </a:rPr>
              <a:t>A</a:t>
            </a:r>
          </a:p>
        </p:txBody>
      </p:sp>
      <p:sp>
        <p:nvSpPr>
          <p:cNvPr id="9242" name="Text Box 26"/>
          <p:cNvSpPr txBox="1">
            <a:spLocks noChangeArrowheads="1"/>
          </p:cNvSpPr>
          <p:nvPr/>
        </p:nvSpPr>
        <p:spPr bwMode="auto">
          <a:xfrm>
            <a:off x="6702425" y="642938"/>
            <a:ext cx="387350" cy="457200"/>
          </a:xfrm>
          <a:prstGeom prst="rect">
            <a:avLst/>
          </a:prstGeom>
          <a:noFill/>
          <a:ln w="9525">
            <a:noFill/>
            <a:miter lim="800000"/>
            <a:headEnd/>
            <a:tailEnd/>
          </a:ln>
        </p:spPr>
        <p:txBody>
          <a:bodyPr wrap="none">
            <a:spAutoFit/>
          </a:bodyPr>
          <a:lstStyle/>
          <a:p>
            <a:r>
              <a:rPr lang="it-IT" sz="2400">
                <a:solidFill>
                  <a:schemeClr val="accent2"/>
                </a:solidFill>
                <a:latin typeface="Calibri" pitchFamily="34" charset="0"/>
              </a:rPr>
              <a:t>B</a:t>
            </a:r>
          </a:p>
        </p:txBody>
      </p:sp>
      <p:graphicFrame>
        <p:nvGraphicFramePr>
          <p:cNvPr id="9218" name="Object 8"/>
          <p:cNvGraphicFramePr>
            <a:graphicFrameLocks noChangeAspect="1"/>
          </p:cNvGraphicFramePr>
          <p:nvPr/>
        </p:nvGraphicFramePr>
        <p:xfrm>
          <a:off x="4214813" y="2338388"/>
          <a:ext cx="1357312" cy="733425"/>
        </p:xfrm>
        <a:graphic>
          <a:graphicData uri="http://schemas.openxmlformats.org/presentationml/2006/ole">
            <p:oleObj spid="_x0000_s9218" name="Equazione" r:id="rId4" imgW="1079280" imgH="583920" progId="Equation.3">
              <p:embed/>
            </p:oleObj>
          </a:graphicData>
        </a:graphic>
      </p:graphicFrame>
      <p:graphicFrame>
        <p:nvGraphicFramePr>
          <p:cNvPr id="9219" name="Object 3"/>
          <p:cNvGraphicFramePr>
            <a:graphicFrameLocks noChangeAspect="1"/>
          </p:cNvGraphicFramePr>
          <p:nvPr/>
        </p:nvGraphicFramePr>
        <p:xfrm>
          <a:off x="3786188" y="5786438"/>
          <a:ext cx="1485900" cy="588962"/>
        </p:xfrm>
        <a:graphic>
          <a:graphicData uri="http://schemas.openxmlformats.org/presentationml/2006/ole">
            <p:oleObj spid="_x0000_s9219" name="Equazione" r:id="rId5" imgW="990360" imgH="393480" progId="Equation.3">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CV%"/>
          <p:cNvPicPr>
            <a:picLocks noChangeAspect="1" noChangeArrowheads="1"/>
          </p:cNvPicPr>
          <p:nvPr/>
        </p:nvPicPr>
        <p:blipFill>
          <a:blip r:embed="rId2" cstate="print"/>
          <a:srcRect/>
          <a:stretch>
            <a:fillRect/>
          </a:stretch>
        </p:blipFill>
        <p:spPr bwMode="auto">
          <a:xfrm>
            <a:off x="3203575" y="0"/>
            <a:ext cx="5954713" cy="6858000"/>
          </a:xfrm>
          <a:prstGeom prst="rect">
            <a:avLst/>
          </a:prstGeom>
          <a:noFill/>
          <a:ln w="9525">
            <a:noFill/>
            <a:miter lim="800000"/>
            <a:headEnd/>
            <a:tailEnd/>
          </a:ln>
        </p:spPr>
      </p:pic>
      <p:pic>
        <p:nvPicPr>
          <p:cNvPr id="25603" name="Picture 6" descr="cute_dragon_flying_md_wht"/>
          <p:cNvPicPr>
            <a:picLocks noChangeAspect="1" noChangeArrowheads="1" noCrop="1"/>
          </p:cNvPicPr>
          <p:nvPr/>
        </p:nvPicPr>
        <p:blipFill>
          <a:blip r:embed="rId3" cstate="print"/>
          <a:srcRect/>
          <a:stretch>
            <a:fillRect/>
          </a:stretch>
        </p:blipFill>
        <p:spPr bwMode="auto">
          <a:xfrm>
            <a:off x="1285875" y="2928938"/>
            <a:ext cx="1047750" cy="952500"/>
          </a:xfrm>
          <a:prstGeom prst="rect">
            <a:avLst/>
          </a:prstGeom>
          <a:noFill/>
          <a:ln w="9525">
            <a:noFill/>
            <a:miter lim="800000"/>
            <a:headEnd/>
            <a:tailEnd/>
          </a:ln>
        </p:spPr>
      </p:pic>
      <p:sp>
        <p:nvSpPr>
          <p:cNvPr id="6" name="CasellaDiTesto 5"/>
          <p:cNvSpPr txBox="1"/>
          <p:nvPr/>
        </p:nvSpPr>
        <p:spPr>
          <a:xfrm>
            <a:off x="142844" y="1785926"/>
            <a:ext cx="2613088" cy="646331"/>
          </a:xfrm>
          <a:prstGeom prst="rect">
            <a:avLst/>
          </a:prstGeom>
        </p:spPr>
        <p:style>
          <a:lnRef idx="3">
            <a:schemeClr val="lt1"/>
          </a:lnRef>
          <a:fillRef idx="1">
            <a:schemeClr val="accent2"/>
          </a:fillRef>
          <a:effectRef idx="1">
            <a:schemeClr val="accent2"/>
          </a:effectRef>
          <a:fontRef idx="minor">
            <a:schemeClr val="lt1"/>
          </a:fontRef>
        </p:style>
        <p:txBody>
          <a:bodyPr wrap="none">
            <a:spAutoFit/>
            <a:scene3d>
              <a:camera prst="orthographicFront"/>
              <a:lightRig rig="threePt" dir="t"/>
            </a:scene3d>
            <a:sp3d extrusionH="57150">
              <a:bevelT h="25400" prst="softRound"/>
            </a:sp3d>
          </a:bodyPr>
          <a:lstStyle/>
          <a:p>
            <a:pPr>
              <a:defRPr/>
            </a:pPr>
            <a:r>
              <a:rPr lang="it-IT" b="1" dirty="0">
                <a:solidFill>
                  <a:schemeClr val="bg1"/>
                </a:solidFill>
              </a:rPr>
              <a:t>Coefficiente di Variazione</a:t>
            </a:r>
          </a:p>
          <a:p>
            <a:pPr algn="ctr">
              <a:defRPr/>
            </a:pPr>
            <a:r>
              <a:rPr lang="it-IT" b="1" dirty="0">
                <a:solidFill>
                  <a:schemeClr val="bg1"/>
                </a:solidFill>
              </a:rPr>
              <a:t>(CV %)</a:t>
            </a:r>
          </a:p>
        </p:txBody>
      </p:sp>
      <p:sp>
        <p:nvSpPr>
          <p:cNvPr id="25605" name="CasellaDiTesto 4"/>
          <p:cNvSpPr txBox="1">
            <a:spLocks noChangeArrowheads="1"/>
          </p:cNvSpPr>
          <p:nvPr/>
        </p:nvSpPr>
        <p:spPr bwMode="auto">
          <a:xfrm>
            <a:off x="428625" y="5715000"/>
            <a:ext cx="1857375" cy="708025"/>
          </a:xfrm>
          <a:prstGeom prst="rect">
            <a:avLst/>
          </a:prstGeom>
          <a:noFill/>
          <a:ln w="9525">
            <a:noFill/>
            <a:miter lim="800000"/>
            <a:headEnd/>
            <a:tailEnd/>
          </a:ln>
        </p:spPr>
        <p:txBody>
          <a:bodyPr>
            <a:spAutoFit/>
          </a:bodyPr>
          <a:lstStyle/>
          <a:p>
            <a:r>
              <a:rPr lang="it-IT" sz="1000">
                <a:latin typeface="Calibri" pitchFamily="34" charset="0"/>
              </a:rPr>
              <a:t>Tratto da:</a:t>
            </a:r>
          </a:p>
          <a:p>
            <a:r>
              <a:rPr lang="it-IT" sz="1000">
                <a:latin typeface="Calibri" pitchFamily="34" charset="0"/>
              </a:rPr>
              <a:t>A. Tampieri – Introduzione alla statistica medica e biometria – McGraw-Hill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404664"/>
            <a:ext cx="8280920" cy="923330"/>
          </a:xfrm>
          <a:prstGeom prst="rect">
            <a:avLst/>
          </a:prstGeom>
          <a:noFill/>
        </p:spPr>
        <p:txBody>
          <a:bodyPr wrap="square" rtlCol="0">
            <a:spAutoFit/>
          </a:bodyPr>
          <a:lstStyle/>
          <a:p>
            <a:r>
              <a:rPr lang="it-IT" b="1" i="1" dirty="0" smtClean="0">
                <a:solidFill>
                  <a:srgbClr val="FF0000"/>
                </a:solidFill>
                <a:latin typeface="Century Schoolbook" pitchFamily="18" charset="0"/>
              </a:rPr>
              <a:t>Esercizio			</a:t>
            </a:r>
            <a:r>
              <a:rPr lang="it-IT" sz="1200" b="1" i="1" dirty="0" smtClean="0">
                <a:latin typeface="Century Schoolbook" pitchFamily="18" charset="0"/>
              </a:rPr>
              <a:t>da:  	A. </a:t>
            </a:r>
            <a:r>
              <a:rPr lang="it-IT" sz="1200" b="1" i="1" dirty="0" err="1" smtClean="0">
                <a:latin typeface="Century Schoolbook" pitchFamily="18" charset="0"/>
              </a:rPr>
              <a:t>Cerioli</a:t>
            </a:r>
            <a:r>
              <a:rPr lang="it-IT" sz="1200" b="1" i="1" dirty="0" smtClean="0">
                <a:latin typeface="Century Schoolbook" pitchFamily="18" charset="0"/>
              </a:rPr>
              <a:t>, </a:t>
            </a:r>
            <a:r>
              <a:rPr lang="it-IT" sz="1200" b="1" i="1" dirty="0" err="1" smtClean="0">
                <a:latin typeface="Century Schoolbook" pitchFamily="18" charset="0"/>
              </a:rPr>
              <a:t>M.A.</a:t>
            </a:r>
            <a:r>
              <a:rPr lang="it-IT" sz="1200" b="1" i="1" dirty="0" smtClean="0">
                <a:latin typeface="Century Schoolbook" pitchFamily="18" charset="0"/>
              </a:rPr>
              <a:t> </a:t>
            </a:r>
            <a:r>
              <a:rPr lang="it-IT" sz="1200" b="1" i="1" dirty="0" err="1" smtClean="0">
                <a:latin typeface="Century Schoolbook" pitchFamily="18" charset="0"/>
              </a:rPr>
              <a:t>Melioli</a:t>
            </a:r>
            <a:r>
              <a:rPr lang="it-IT" sz="1200" b="1" i="1" dirty="0" smtClean="0">
                <a:latin typeface="Century Schoolbook" pitchFamily="18" charset="0"/>
              </a:rPr>
              <a:t>, M. </a:t>
            </a:r>
            <a:r>
              <a:rPr lang="it-IT" sz="1200" b="1" i="1" dirty="0" err="1" smtClean="0">
                <a:latin typeface="Century Schoolbook" pitchFamily="18" charset="0"/>
              </a:rPr>
              <a:t>Riani</a:t>
            </a:r>
            <a:r>
              <a:rPr lang="it-IT" sz="1200" b="1" i="1" dirty="0" smtClean="0">
                <a:latin typeface="Century Schoolbook" pitchFamily="18" charset="0"/>
              </a:rPr>
              <a:t>  </a:t>
            </a:r>
          </a:p>
          <a:p>
            <a:r>
              <a:rPr lang="it-IT" sz="1200" b="1" i="1" dirty="0" smtClean="0">
                <a:latin typeface="Century Schoolbook" pitchFamily="18" charset="0"/>
              </a:rPr>
              <a:t>					“Esercizi di Statistica” – parte I – 2° edizione</a:t>
            </a:r>
          </a:p>
          <a:p>
            <a:r>
              <a:rPr lang="it-IT" sz="1200" b="1" i="1" dirty="0" smtClean="0">
                <a:latin typeface="Century Schoolbook" pitchFamily="18" charset="0"/>
              </a:rPr>
              <a:t>					Ed. </a:t>
            </a:r>
            <a:r>
              <a:rPr lang="it-IT" sz="1200" b="1" i="1" dirty="0" err="1" smtClean="0">
                <a:latin typeface="Century Schoolbook" pitchFamily="18" charset="0"/>
              </a:rPr>
              <a:t>UNI.NOVA</a:t>
            </a:r>
            <a:r>
              <a:rPr lang="it-IT" sz="1200" b="1" i="1" dirty="0" smtClean="0">
                <a:latin typeface="Century Schoolbook" pitchFamily="18" charset="0"/>
              </a:rPr>
              <a:t> (PR)</a:t>
            </a:r>
          </a:p>
          <a:p>
            <a:r>
              <a:rPr lang="it-IT" sz="1200" b="1" i="1" dirty="0" smtClean="0">
                <a:latin typeface="Century Schoolbook" pitchFamily="18" charset="0"/>
              </a:rPr>
              <a:t>							</a:t>
            </a:r>
            <a:endParaRPr lang="it-IT" sz="1200" b="1" i="1" dirty="0">
              <a:latin typeface="Century Schoolbook" pitchFamily="18" charset="0"/>
            </a:endParaRPr>
          </a:p>
        </p:txBody>
      </p:sp>
      <p:sp>
        <p:nvSpPr>
          <p:cNvPr id="3" name="CasellaDiTesto 2"/>
          <p:cNvSpPr txBox="1"/>
          <p:nvPr/>
        </p:nvSpPr>
        <p:spPr>
          <a:xfrm>
            <a:off x="467544" y="1340768"/>
            <a:ext cx="8280920" cy="1077218"/>
          </a:xfrm>
          <a:prstGeom prst="rect">
            <a:avLst/>
          </a:prstGeom>
          <a:noFill/>
        </p:spPr>
        <p:txBody>
          <a:bodyPr wrap="square" rtlCol="0">
            <a:spAutoFit/>
          </a:bodyPr>
          <a:lstStyle/>
          <a:p>
            <a:r>
              <a:rPr lang="it-IT" sz="1600" dirty="0" smtClean="0">
                <a:latin typeface="Century Schoolbook" pitchFamily="18" charset="0"/>
              </a:rPr>
              <a:t>Con riferimento ad alcuni prodotti della linea “Mulino Bianco” si conoscono il valore energetico, </a:t>
            </a:r>
            <a:r>
              <a:rPr lang="it-IT" sz="1600" smtClean="0">
                <a:latin typeface="Century Schoolbook" pitchFamily="18" charset="0"/>
              </a:rPr>
              <a:t>in </a:t>
            </a:r>
            <a:r>
              <a:rPr lang="it-IT" sz="1600" smtClean="0">
                <a:latin typeface="Century Schoolbook" pitchFamily="18" charset="0"/>
              </a:rPr>
              <a:t>kcal </a:t>
            </a:r>
            <a:r>
              <a:rPr lang="it-IT" sz="1600" dirty="0" smtClean="0">
                <a:latin typeface="Century Schoolbook" pitchFamily="18" charset="0"/>
              </a:rPr>
              <a:t>(X) per 100 g di prodotto, e la quantità di carboidrati, in grammi per 100 g di prodotto (Y):</a:t>
            </a:r>
          </a:p>
          <a:p>
            <a:r>
              <a:rPr lang="it-IT" sz="1600" dirty="0" smtClean="0">
                <a:latin typeface="Century Schoolbook" pitchFamily="18" charset="0"/>
              </a:rPr>
              <a:t>							</a:t>
            </a:r>
            <a:endParaRPr lang="it-IT" sz="1600" dirty="0">
              <a:latin typeface="Century Schoolbook" pitchFamily="18" charset="0"/>
            </a:endParaRPr>
          </a:p>
        </p:txBody>
      </p:sp>
      <p:graphicFrame>
        <p:nvGraphicFramePr>
          <p:cNvPr id="4" name="Tabella 3"/>
          <p:cNvGraphicFramePr>
            <a:graphicFrameLocks noGrp="1"/>
          </p:cNvGraphicFramePr>
          <p:nvPr/>
        </p:nvGraphicFramePr>
        <p:xfrm>
          <a:off x="539552" y="2348880"/>
          <a:ext cx="6528048" cy="2346960"/>
        </p:xfrm>
        <a:graphic>
          <a:graphicData uri="http://schemas.openxmlformats.org/drawingml/2006/table">
            <a:tbl>
              <a:tblPr firstRow="1" bandRow="1">
                <a:tableStyleId>{5C22544A-7EE6-4342-B048-85BDC9FD1C3A}</a:tableStyleId>
              </a:tblPr>
              <a:tblGrid>
                <a:gridCol w="2664296"/>
                <a:gridCol w="1687736"/>
                <a:gridCol w="2176016"/>
              </a:tblGrid>
              <a:tr h="288032">
                <a:tc>
                  <a:txBody>
                    <a:bodyPr/>
                    <a:lstStyle/>
                    <a:p>
                      <a:r>
                        <a:rPr lang="it-IT" sz="1600" dirty="0" smtClean="0">
                          <a:latin typeface="Century Schoolbook" pitchFamily="18" charset="0"/>
                        </a:rPr>
                        <a:t>Biscotti</a:t>
                      </a:r>
                      <a:endParaRPr lang="it-IT" sz="1600" dirty="0">
                        <a:latin typeface="Century Schoolbook" pitchFamily="18" charset="0"/>
                      </a:endParaRPr>
                    </a:p>
                  </a:txBody>
                  <a:tcPr/>
                </a:tc>
                <a:tc>
                  <a:txBody>
                    <a:bodyPr/>
                    <a:lstStyle/>
                    <a:p>
                      <a:r>
                        <a:rPr lang="it-IT" sz="1600" dirty="0" smtClean="0">
                          <a:latin typeface="Century Schoolbook" pitchFamily="18" charset="0"/>
                        </a:rPr>
                        <a:t>Kcal (X)</a:t>
                      </a:r>
                      <a:endParaRPr lang="it-IT" sz="1600" dirty="0">
                        <a:latin typeface="Century Schoolbook" pitchFamily="18" charset="0"/>
                      </a:endParaRPr>
                    </a:p>
                  </a:txBody>
                  <a:tcPr/>
                </a:tc>
                <a:tc>
                  <a:txBody>
                    <a:bodyPr/>
                    <a:lstStyle/>
                    <a:p>
                      <a:r>
                        <a:rPr lang="it-IT" sz="1600" dirty="0" smtClean="0">
                          <a:latin typeface="Century Schoolbook" pitchFamily="18" charset="0"/>
                        </a:rPr>
                        <a:t>Carboidrati (Y)</a:t>
                      </a:r>
                      <a:endParaRPr lang="it-IT" sz="1600" dirty="0">
                        <a:latin typeface="Century Schoolbook" pitchFamily="18" charset="0"/>
                      </a:endParaRPr>
                    </a:p>
                  </a:txBody>
                  <a:tcPr/>
                </a:tc>
              </a:tr>
              <a:tr h="288032">
                <a:tc>
                  <a:txBody>
                    <a:bodyPr/>
                    <a:lstStyle/>
                    <a:p>
                      <a:pPr algn="ctr"/>
                      <a:r>
                        <a:rPr lang="it-IT" sz="1600" b="1" i="1" dirty="0" smtClean="0">
                          <a:latin typeface="Century Schoolbook" pitchFamily="18" charset="0"/>
                        </a:rPr>
                        <a:t>Primi raggi</a:t>
                      </a:r>
                      <a:endParaRPr lang="it-IT" sz="1600" b="1" i="1" dirty="0">
                        <a:latin typeface="Century Schoolbook" pitchFamily="18" charset="0"/>
                      </a:endParaRPr>
                    </a:p>
                  </a:txBody>
                  <a:tcPr/>
                </a:tc>
                <a:tc>
                  <a:txBody>
                    <a:bodyPr/>
                    <a:lstStyle/>
                    <a:p>
                      <a:pPr algn="ctr"/>
                      <a:r>
                        <a:rPr lang="it-IT" sz="1600" dirty="0" smtClean="0">
                          <a:latin typeface="Century Schoolbook" pitchFamily="18" charset="0"/>
                        </a:rPr>
                        <a:t>427</a:t>
                      </a:r>
                      <a:endParaRPr lang="it-IT" sz="1600" dirty="0">
                        <a:latin typeface="Century Schoolbook" pitchFamily="18" charset="0"/>
                      </a:endParaRPr>
                    </a:p>
                  </a:txBody>
                  <a:tcPr/>
                </a:tc>
                <a:tc>
                  <a:txBody>
                    <a:bodyPr/>
                    <a:lstStyle/>
                    <a:p>
                      <a:pPr algn="ctr"/>
                      <a:r>
                        <a:rPr lang="it-IT" sz="1600" dirty="0" smtClean="0">
                          <a:latin typeface="Century Schoolbook" pitchFamily="18" charset="0"/>
                        </a:rPr>
                        <a:t>77,8</a:t>
                      </a:r>
                      <a:endParaRPr lang="it-IT" sz="1600" dirty="0">
                        <a:latin typeface="Century Schoolbook" pitchFamily="18" charset="0"/>
                      </a:endParaRPr>
                    </a:p>
                  </a:txBody>
                  <a:tcPr/>
                </a:tc>
              </a:tr>
              <a:tr h="288032">
                <a:tc>
                  <a:txBody>
                    <a:bodyPr/>
                    <a:lstStyle/>
                    <a:p>
                      <a:pPr algn="ctr"/>
                      <a:r>
                        <a:rPr lang="it-IT" sz="1600" b="1" i="1" dirty="0" smtClean="0">
                          <a:latin typeface="Century Schoolbook" pitchFamily="18" charset="0"/>
                        </a:rPr>
                        <a:t>Pan di stelle</a:t>
                      </a:r>
                      <a:endParaRPr lang="it-IT" sz="1600" b="1" i="1" dirty="0">
                        <a:latin typeface="Century Schoolbook" pitchFamily="18" charset="0"/>
                      </a:endParaRPr>
                    </a:p>
                  </a:txBody>
                  <a:tcPr/>
                </a:tc>
                <a:tc>
                  <a:txBody>
                    <a:bodyPr/>
                    <a:lstStyle/>
                    <a:p>
                      <a:pPr algn="ctr"/>
                      <a:r>
                        <a:rPr lang="it-IT" sz="1600" dirty="0" smtClean="0">
                          <a:latin typeface="Century Schoolbook" pitchFamily="18" charset="0"/>
                        </a:rPr>
                        <a:t>492</a:t>
                      </a:r>
                      <a:endParaRPr lang="it-IT" sz="1600" dirty="0">
                        <a:latin typeface="Century Schoolbook" pitchFamily="18" charset="0"/>
                      </a:endParaRPr>
                    </a:p>
                  </a:txBody>
                  <a:tcPr/>
                </a:tc>
                <a:tc>
                  <a:txBody>
                    <a:bodyPr/>
                    <a:lstStyle/>
                    <a:p>
                      <a:pPr algn="ctr"/>
                      <a:r>
                        <a:rPr lang="it-IT" sz="1600" dirty="0" smtClean="0">
                          <a:latin typeface="Century Schoolbook" pitchFamily="18" charset="0"/>
                        </a:rPr>
                        <a:t>68,2</a:t>
                      </a:r>
                      <a:endParaRPr lang="it-IT" sz="1600" dirty="0">
                        <a:latin typeface="Century Schoolbook" pitchFamily="18" charset="0"/>
                      </a:endParaRPr>
                    </a:p>
                  </a:txBody>
                  <a:tcPr/>
                </a:tc>
              </a:tr>
              <a:tr h="288032">
                <a:tc>
                  <a:txBody>
                    <a:bodyPr/>
                    <a:lstStyle/>
                    <a:p>
                      <a:pPr algn="ctr"/>
                      <a:r>
                        <a:rPr lang="it-IT" sz="1600" b="1" i="1" dirty="0" smtClean="0">
                          <a:latin typeface="Century Schoolbook" pitchFamily="18" charset="0"/>
                        </a:rPr>
                        <a:t>Gran cereale muesli</a:t>
                      </a:r>
                      <a:endParaRPr lang="it-IT" sz="1600" b="1" i="1" dirty="0">
                        <a:latin typeface="Century Schoolbook" pitchFamily="18" charset="0"/>
                      </a:endParaRPr>
                    </a:p>
                  </a:txBody>
                  <a:tcPr/>
                </a:tc>
                <a:tc>
                  <a:txBody>
                    <a:bodyPr/>
                    <a:lstStyle/>
                    <a:p>
                      <a:pPr algn="ctr"/>
                      <a:r>
                        <a:rPr lang="it-IT" sz="1600" dirty="0" smtClean="0">
                          <a:latin typeface="Century Schoolbook" pitchFamily="18" charset="0"/>
                        </a:rPr>
                        <a:t>445</a:t>
                      </a:r>
                      <a:endParaRPr lang="it-IT" sz="1600" dirty="0">
                        <a:latin typeface="Century Schoolbook" pitchFamily="18" charset="0"/>
                      </a:endParaRPr>
                    </a:p>
                  </a:txBody>
                  <a:tcPr/>
                </a:tc>
                <a:tc>
                  <a:txBody>
                    <a:bodyPr/>
                    <a:lstStyle/>
                    <a:p>
                      <a:pPr algn="ctr"/>
                      <a:r>
                        <a:rPr lang="it-IT" sz="1600" dirty="0" smtClean="0">
                          <a:latin typeface="Century Schoolbook" pitchFamily="18" charset="0"/>
                        </a:rPr>
                        <a:t>58,9</a:t>
                      </a:r>
                      <a:endParaRPr lang="it-IT" sz="1600" dirty="0">
                        <a:latin typeface="Century Schoolbook" pitchFamily="18" charset="0"/>
                      </a:endParaRPr>
                    </a:p>
                  </a:txBody>
                  <a:tcPr/>
                </a:tc>
              </a:tr>
              <a:tr h="288032">
                <a:tc>
                  <a:txBody>
                    <a:bodyPr/>
                    <a:lstStyle/>
                    <a:p>
                      <a:pPr algn="ctr"/>
                      <a:r>
                        <a:rPr lang="it-IT" sz="1600" b="1" i="1" dirty="0" smtClean="0">
                          <a:latin typeface="Century Schoolbook" pitchFamily="18" charset="0"/>
                        </a:rPr>
                        <a:t>Gran cereale croccante</a:t>
                      </a:r>
                      <a:endParaRPr lang="it-IT" sz="1600" b="1" i="1" dirty="0">
                        <a:latin typeface="Century Schoolbook" pitchFamily="18" charset="0"/>
                      </a:endParaRPr>
                    </a:p>
                  </a:txBody>
                  <a:tcPr/>
                </a:tc>
                <a:tc>
                  <a:txBody>
                    <a:bodyPr/>
                    <a:lstStyle/>
                    <a:p>
                      <a:pPr algn="ctr"/>
                      <a:r>
                        <a:rPr lang="it-IT" sz="1600" dirty="0" smtClean="0">
                          <a:latin typeface="Century Schoolbook" pitchFamily="18" charset="0"/>
                        </a:rPr>
                        <a:t>444</a:t>
                      </a:r>
                      <a:endParaRPr lang="it-IT" sz="1600" dirty="0">
                        <a:latin typeface="Century Schoolbook" pitchFamily="18" charset="0"/>
                      </a:endParaRPr>
                    </a:p>
                  </a:txBody>
                  <a:tcPr/>
                </a:tc>
                <a:tc>
                  <a:txBody>
                    <a:bodyPr/>
                    <a:lstStyle/>
                    <a:p>
                      <a:pPr algn="ctr"/>
                      <a:r>
                        <a:rPr lang="it-IT" sz="1600" dirty="0" smtClean="0">
                          <a:latin typeface="Century Schoolbook" pitchFamily="18" charset="0"/>
                        </a:rPr>
                        <a:t>71,8</a:t>
                      </a:r>
                      <a:endParaRPr lang="it-IT" sz="1600" dirty="0">
                        <a:latin typeface="Century Schoolbook" pitchFamily="18" charset="0"/>
                      </a:endParaRPr>
                    </a:p>
                  </a:txBody>
                  <a:tcPr/>
                </a:tc>
              </a:tr>
              <a:tr h="288032">
                <a:tc>
                  <a:txBody>
                    <a:bodyPr/>
                    <a:lstStyle/>
                    <a:p>
                      <a:pPr algn="ctr"/>
                      <a:r>
                        <a:rPr lang="it-IT" sz="1600" b="1" i="1" dirty="0" smtClean="0">
                          <a:latin typeface="Century Schoolbook" pitchFamily="18" charset="0"/>
                        </a:rPr>
                        <a:t>tarallucci</a:t>
                      </a:r>
                      <a:endParaRPr lang="it-IT" sz="1600" b="1" i="1" dirty="0">
                        <a:latin typeface="Century Schoolbook" pitchFamily="18" charset="0"/>
                      </a:endParaRPr>
                    </a:p>
                  </a:txBody>
                  <a:tcPr/>
                </a:tc>
                <a:tc>
                  <a:txBody>
                    <a:bodyPr/>
                    <a:lstStyle/>
                    <a:p>
                      <a:pPr algn="ctr"/>
                      <a:r>
                        <a:rPr lang="it-IT" sz="1600" smtClean="0">
                          <a:latin typeface="Century Schoolbook" pitchFamily="18" charset="0"/>
                        </a:rPr>
                        <a:t>476</a:t>
                      </a:r>
                      <a:endParaRPr lang="it-IT" sz="1600">
                        <a:latin typeface="Century Schoolbook" pitchFamily="18" charset="0"/>
                      </a:endParaRPr>
                    </a:p>
                  </a:txBody>
                  <a:tcPr/>
                </a:tc>
                <a:tc>
                  <a:txBody>
                    <a:bodyPr/>
                    <a:lstStyle/>
                    <a:p>
                      <a:pPr algn="ctr"/>
                      <a:r>
                        <a:rPr lang="it-IT" sz="1600" dirty="0" smtClean="0">
                          <a:latin typeface="Century Schoolbook" pitchFamily="18" charset="0"/>
                        </a:rPr>
                        <a:t>72,5</a:t>
                      </a:r>
                      <a:endParaRPr lang="it-IT" sz="1600" dirty="0">
                        <a:latin typeface="Century Schoolbook" pitchFamily="18" charset="0"/>
                      </a:endParaRPr>
                    </a:p>
                  </a:txBody>
                  <a:tcPr/>
                </a:tc>
              </a:tr>
              <a:tr h="288032">
                <a:tc>
                  <a:txBody>
                    <a:bodyPr/>
                    <a:lstStyle/>
                    <a:p>
                      <a:pPr algn="ctr"/>
                      <a:r>
                        <a:rPr lang="it-IT" sz="1600" b="1" i="1" smtClean="0">
                          <a:latin typeface="Century Schoolbook" pitchFamily="18" charset="0"/>
                        </a:rPr>
                        <a:t>Campagnole</a:t>
                      </a:r>
                      <a:endParaRPr lang="it-IT" sz="1600" b="1" i="1" dirty="0">
                        <a:latin typeface="Century Schoolbook" pitchFamily="18" charset="0"/>
                      </a:endParaRPr>
                    </a:p>
                  </a:txBody>
                  <a:tcPr/>
                </a:tc>
                <a:tc>
                  <a:txBody>
                    <a:bodyPr/>
                    <a:lstStyle/>
                    <a:p>
                      <a:pPr algn="ctr"/>
                      <a:r>
                        <a:rPr lang="it-IT" sz="1600" dirty="0" smtClean="0">
                          <a:latin typeface="Century Schoolbook" pitchFamily="18" charset="0"/>
                        </a:rPr>
                        <a:t>470</a:t>
                      </a:r>
                      <a:endParaRPr lang="it-IT" sz="1600" dirty="0">
                        <a:latin typeface="Century Schoolbook" pitchFamily="18" charset="0"/>
                      </a:endParaRPr>
                    </a:p>
                  </a:txBody>
                  <a:tcPr/>
                </a:tc>
                <a:tc>
                  <a:txBody>
                    <a:bodyPr/>
                    <a:lstStyle/>
                    <a:p>
                      <a:pPr algn="ctr"/>
                      <a:r>
                        <a:rPr lang="it-IT" sz="1600" dirty="0" smtClean="0">
                          <a:latin typeface="Century Schoolbook" pitchFamily="18" charset="0"/>
                        </a:rPr>
                        <a:t>71,0</a:t>
                      </a:r>
                      <a:endParaRPr lang="it-IT" sz="1600" dirty="0">
                        <a:latin typeface="Century Schoolbook" pitchFamily="18" charset="0"/>
                      </a:endParaRPr>
                    </a:p>
                  </a:txBody>
                  <a:tcPr/>
                </a:tc>
              </a:tr>
            </a:tbl>
          </a:graphicData>
        </a:graphic>
      </p:graphicFrame>
      <p:sp>
        <p:nvSpPr>
          <p:cNvPr id="5" name="CasellaDiTesto 4"/>
          <p:cNvSpPr txBox="1"/>
          <p:nvPr/>
        </p:nvSpPr>
        <p:spPr>
          <a:xfrm>
            <a:off x="323528" y="5013176"/>
            <a:ext cx="8496944" cy="1477328"/>
          </a:xfrm>
          <a:prstGeom prst="rect">
            <a:avLst/>
          </a:prstGeom>
          <a:noFill/>
        </p:spPr>
        <p:txBody>
          <a:bodyPr wrap="square" rtlCol="0">
            <a:spAutoFit/>
          </a:bodyPr>
          <a:lstStyle/>
          <a:p>
            <a:pPr marL="342900" indent="-342900">
              <a:buAutoNum type="arabicParenR"/>
            </a:pPr>
            <a:r>
              <a:rPr lang="it-IT" sz="1500" dirty="0" smtClean="0">
                <a:latin typeface="Century Schoolbook" pitchFamily="18" charset="0"/>
              </a:rPr>
              <a:t>Si calcolino la media e la mediana di ciascuna variabile e se ne illustri l’interpretazione</a:t>
            </a:r>
          </a:p>
          <a:p>
            <a:pPr marL="342900" indent="-342900">
              <a:buAutoNum type="arabicParenR"/>
            </a:pPr>
            <a:r>
              <a:rPr lang="it-IT" sz="1500" dirty="0" smtClean="0">
                <a:latin typeface="Century Schoolbook" pitchFamily="18" charset="0"/>
              </a:rPr>
              <a:t>Si dica in quali situazioni l’utilizzo della mediana è da preferire alla media aritmetica per sintetizzare l’ordine di grandezza dei fenomeni oggetto di indagine. Si dica con riferimento ai dati in esame se ci sono controindicazioni all’utilizzo della media aritmetica.</a:t>
            </a:r>
          </a:p>
          <a:p>
            <a:pPr marL="342900" indent="-342900">
              <a:buAutoNum type="arabicParenR"/>
            </a:pPr>
            <a:r>
              <a:rPr lang="it-IT" sz="1500" dirty="0" smtClean="0">
                <a:latin typeface="Century Schoolbook" pitchFamily="18" charset="0"/>
              </a:rPr>
              <a:t>Si confronti la variabilità dei due fenomeni e si commenti il risultato ottenuto.</a:t>
            </a:r>
          </a:p>
          <a:p>
            <a:r>
              <a:rPr lang="it-IT" sz="1500" dirty="0" smtClean="0">
                <a:latin typeface="Century Schoolbook" pitchFamily="18" charset="0"/>
              </a:rPr>
              <a:t>							</a:t>
            </a:r>
            <a:endParaRPr lang="it-IT" sz="1500" dirty="0">
              <a:latin typeface="Century Schoolbook" pitchFamily="18" charset="0"/>
            </a:endParaRPr>
          </a:p>
        </p:txBody>
      </p:sp>
      <p:pic>
        <p:nvPicPr>
          <p:cNvPr id="6" name="Immagine 5" descr="tea_steaming_md_wht.gif"/>
          <p:cNvPicPr>
            <a:picLocks noChangeAspect="1"/>
          </p:cNvPicPr>
          <p:nvPr/>
        </p:nvPicPr>
        <p:blipFill>
          <a:blip r:embed="rId2" cstate="print"/>
          <a:stretch>
            <a:fillRect/>
          </a:stretch>
        </p:blipFill>
        <p:spPr>
          <a:xfrm>
            <a:off x="7380312" y="2276872"/>
            <a:ext cx="1143000" cy="100012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2" cstate="print"/>
          <a:srcRect/>
          <a:stretch>
            <a:fillRect/>
          </a:stretch>
        </p:blipFill>
        <p:spPr bwMode="auto">
          <a:xfrm>
            <a:off x="539552" y="908720"/>
            <a:ext cx="3533775" cy="1962150"/>
          </a:xfrm>
          <a:prstGeom prst="rect">
            <a:avLst/>
          </a:prstGeom>
          <a:noFill/>
          <a:ln w="9525">
            <a:noFill/>
            <a:miter lim="800000"/>
            <a:headEnd/>
            <a:tailEnd/>
          </a:ln>
        </p:spPr>
      </p:pic>
      <p:pic>
        <p:nvPicPr>
          <p:cNvPr id="139268" name="Picture 4"/>
          <p:cNvPicPr>
            <a:picLocks noChangeAspect="1" noChangeArrowheads="1"/>
          </p:cNvPicPr>
          <p:nvPr/>
        </p:nvPicPr>
        <p:blipFill>
          <a:blip r:embed="rId3" cstate="print"/>
          <a:srcRect/>
          <a:stretch>
            <a:fillRect/>
          </a:stretch>
        </p:blipFill>
        <p:spPr bwMode="auto">
          <a:xfrm>
            <a:off x="4572000" y="908720"/>
            <a:ext cx="4010025" cy="1962150"/>
          </a:xfrm>
          <a:prstGeom prst="rect">
            <a:avLst/>
          </a:prstGeom>
          <a:noFill/>
          <a:ln w="9525">
            <a:noFill/>
            <a:miter lim="800000"/>
            <a:headEnd/>
            <a:tailEnd/>
          </a:ln>
        </p:spPr>
      </p:pic>
      <p:sp>
        <p:nvSpPr>
          <p:cNvPr id="5" name="CasellaDiTesto 4"/>
          <p:cNvSpPr txBox="1"/>
          <p:nvPr/>
        </p:nvSpPr>
        <p:spPr>
          <a:xfrm>
            <a:off x="539552" y="3140968"/>
            <a:ext cx="8136904" cy="2800767"/>
          </a:xfrm>
          <a:prstGeom prst="rect">
            <a:avLst/>
          </a:prstGeom>
          <a:noFill/>
        </p:spPr>
        <p:txBody>
          <a:bodyPr wrap="square" rtlCol="0">
            <a:spAutoFit/>
          </a:bodyPr>
          <a:lstStyle/>
          <a:p>
            <a:r>
              <a:rPr lang="it-IT" sz="1600" dirty="0" smtClean="0">
                <a:latin typeface="Century Schoolbook" pitchFamily="18" charset="0"/>
              </a:rPr>
              <a:t>Interpretazione: </a:t>
            </a:r>
          </a:p>
          <a:p>
            <a:endParaRPr lang="it-IT" sz="1600" dirty="0" smtClean="0">
              <a:latin typeface="Century Schoolbook" pitchFamily="18" charset="0"/>
            </a:endParaRPr>
          </a:p>
          <a:p>
            <a:pPr>
              <a:buFontTx/>
              <a:buChar char="-"/>
            </a:pPr>
            <a:r>
              <a:rPr lang="it-IT" sz="1600" dirty="0" smtClean="0">
                <a:latin typeface="Century Schoolbook" pitchFamily="18" charset="0"/>
              </a:rPr>
              <a:t>Il valore energetico medio dei biscotti è pari a 459 Kcal ; questo sarebbe il contenuto energetico per 100 g di biscotti qualora non vi fossero differenze tra essi.</a:t>
            </a:r>
          </a:p>
          <a:p>
            <a:pPr>
              <a:buFontTx/>
              <a:buChar char="-"/>
            </a:pPr>
            <a:r>
              <a:rPr lang="it-IT" sz="1600" dirty="0" smtClean="0">
                <a:latin typeface="Century Schoolbook" pitchFamily="18" charset="0"/>
              </a:rPr>
              <a:t>Il contenuto medio di carboidrati è 70.03 ; questo sarebbe il contenuto in carboidrati di ciascun tipo di biscotto qualora non vi fossero differenze tra essi.</a:t>
            </a:r>
          </a:p>
          <a:p>
            <a:pPr>
              <a:buFontTx/>
              <a:buChar char="-"/>
            </a:pPr>
            <a:endParaRPr lang="it-IT" sz="1600" dirty="0" smtClean="0">
              <a:latin typeface="Century Schoolbook" pitchFamily="18" charset="0"/>
            </a:endParaRPr>
          </a:p>
          <a:p>
            <a:pPr>
              <a:buFontTx/>
              <a:buChar char="-"/>
            </a:pPr>
            <a:r>
              <a:rPr lang="it-IT" sz="1600" dirty="0" smtClean="0">
                <a:latin typeface="Century Schoolbook" pitchFamily="18" charset="0"/>
              </a:rPr>
              <a:t>La mediana non è sensibile ai valori estremi, a differenza della media. Essa quindi è da preferire tutte le volte in cui siamo in presenza di valori atipici (</a:t>
            </a:r>
            <a:r>
              <a:rPr lang="it-IT" sz="1600" dirty="0" err="1" smtClean="0">
                <a:latin typeface="Century Schoolbook" pitchFamily="18" charset="0"/>
              </a:rPr>
              <a:t>outliers</a:t>
            </a:r>
            <a:r>
              <a:rPr lang="it-IT" sz="1600" dirty="0" smtClean="0">
                <a:latin typeface="Century Schoolbook" pitchFamily="18" charset="0"/>
              </a:rPr>
              <a:t>). Nel presente caso, tuttavia, non sono presenti osservazioni molto differenti dalle altre quindi non vi sono controindicazioni all’utilizzo della media aritmetica.</a:t>
            </a:r>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1"/>
          <p:cNvPicPr>
            <a:picLocks noChangeAspect="1" noChangeArrowheads="1"/>
          </p:cNvPicPr>
          <p:nvPr/>
        </p:nvPicPr>
        <p:blipFill>
          <a:blip r:embed="rId2" cstate="print"/>
          <a:srcRect/>
          <a:stretch>
            <a:fillRect/>
          </a:stretch>
        </p:blipFill>
        <p:spPr bwMode="auto">
          <a:xfrm>
            <a:off x="827583" y="980728"/>
            <a:ext cx="4100633" cy="2376264"/>
          </a:xfrm>
          <a:prstGeom prst="rect">
            <a:avLst/>
          </a:prstGeom>
          <a:noFill/>
          <a:ln w="9525">
            <a:noFill/>
            <a:miter lim="800000"/>
            <a:headEnd/>
            <a:tailEnd/>
          </a:ln>
        </p:spPr>
      </p:pic>
      <p:pic>
        <p:nvPicPr>
          <p:cNvPr id="140290" name="Picture 2"/>
          <p:cNvPicPr>
            <a:picLocks noChangeAspect="1" noChangeArrowheads="1"/>
          </p:cNvPicPr>
          <p:nvPr/>
        </p:nvPicPr>
        <p:blipFill>
          <a:blip r:embed="rId3" cstate="print"/>
          <a:srcRect/>
          <a:stretch>
            <a:fillRect/>
          </a:stretch>
        </p:blipFill>
        <p:spPr bwMode="auto">
          <a:xfrm>
            <a:off x="179512" y="3429000"/>
            <a:ext cx="8602166" cy="868650"/>
          </a:xfrm>
          <a:prstGeom prst="rect">
            <a:avLst/>
          </a:prstGeom>
          <a:noFill/>
          <a:ln w="9525">
            <a:noFill/>
            <a:miter lim="800000"/>
            <a:headEnd/>
            <a:tailEnd/>
          </a:ln>
        </p:spPr>
      </p:pic>
      <p:pic>
        <p:nvPicPr>
          <p:cNvPr id="140291" name="Picture 3"/>
          <p:cNvPicPr>
            <a:picLocks noChangeAspect="1" noChangeArrowheads="1"/>
          </p:cNvPicPr>
          <p:nvPr/>
        </p:nvPicPr>
        <p:blipFill>
          <a:blip r:embed="rId4" cstate="print"/>
          <a:srcRect/>
          <a:stretch>
            <a:fillRect/>
          </a:stretch>
        </p:blipFill>
        <p:spPr bwMode="auto">
          <a:xfrm>
            <a:off x="0" y="4365104"/>
            <a:ext cx="8821488" cy="641834"/>
          </a:xfrm>
          <a:prstGeom prst="rect">
            <a:avLst/>
          </a:prstGeom>
          <a:noFill/>
          <a:ln w="9525">
            <a:noFill/>
            <a:miter lim="800000"/>
            <a:headEnd/>
            <a:tailEnd/>
          </a:ln>
        </p:spPr>
      </p:pic>
      <p:pic>
        <p:nvPicPr>
          <p:cNvPr id="140292" name="Picture 4"/>
          <p:cNvPicPr>
            <a:picLocks noChangeAspect="1" noChangeArrowheads="1"/>
          </p:cNvPicPr>
          <p:nvPr/>
        </p:nvPicPr>
        <p:blipFill>
          <a:blip r:embed="rId5" cstate="print"/>
          <a:srcRect/>
          <a:stretch>
            <a:fillRect/>
          </a:stretch>
        </p:blipFill>
        <p:spPr bwMode="auto">
          <a:xfrm>
            <a:off x="755576" y="5157192"/>
            <a:ext cx="3528392" cy="790594"/>
          </a:xfrm>
          <a:prstGeom prst="rect">
            <a:avLst/>
          </a:prstGeom>
          <a:noFill/>
          <a:ln w="9525">
            <a:noFill/>
            <a:miter lim="800000"/>
            <a:headEnd/>
            <a:tailEnd/>
          </a:ln>
        </p:spPr>
      </p:pic>
      <p:pic>
        <p:nvPicPr>
          <p:cNvPr id="140293" name="Picture 5"/>
          <p:cNvPicPr>
            <a:picLocks noChangeAspect="1" noChangeArrowheads="1"/>
          </p:cNvPicPr>
          <p:nvPr/>
        </p:nvPicPr>
        <p:blipFill>
          <a:blip r:embed="rId6" cstate="print"/>
          <a:srcRect/>
          <a:stretch>
            <a:fillRect/>
          </a:stretch>
        </p:blipFill>
        <p:spPr bwMode="auto">
          <a:xfrm>
            <a:off x="4499992" y="5222140"/>
            <a:ext cx="3960440" cy="727140"/>
          </a:xfrm>
          <a:prstGeom prst="rect">
            <a:avLst/>
          </a:prstGeom>
          <a:noFill/>
          <a:ln w="9525">
            <a:noFill/>
            <a:miter lim="800000"/>
            <a:headEnd/>
            <a:tailEnd/>
          </a:ln>
        </p:spPr>
      </p:pic>
      <p:sp>
        <p:nvSpPr>
          <p:cNvPr id="8" name="CasellaDiTesto 7"/>
          <p:cNvSpPr txBox="1"/>
          <p:nvPr/>
        </p:nvSpPr>
        <p:spPr>
          <a:xfrm>
            <a:off x="35496" y="6093296"/>
            <a:ext cx="8951489" cy="307777"/>
          </a:xfrm>
          <a:prstGeom prst="rect">
            <a:avLst/>
          </a:prstGeom>
          <a:noFill/>
        </p:spPr>
        <p:txBody>
          <a:bodyPr wrap="none" rtlCol="0">
            <a:spAutoFit/>
          </a:bodyPr>
          <a:lstStyle/>
          <a:p>
            <a:r>
              <a:rPr lang="it-IT" sz="1400" b="1" i="1" dirty="0" smtClean="0">
                <a:solidFill>
                  <a:srgbClr val="FF0000"/>
                </a:solidFill>
                <a:latin typeface="Century Schoolbook" pitchFamily="18" charset="0"/>
              </a:rPr>
              <a:t>La variabilità del contenuto di carboidrati risulta maggiore di quella del contenuto energetico</a:t>
            </a:r>
            <a:endParaRPr lang="it-IT" sz="1400" b="1" i="1" dirty="0">
              <a:solidFill>
                <a:srgbClr val="FF0000"/>
              </a:solidFill>
              <a:latin typeface="Century Schoolbook"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179388" y="981075"/>
            <a:ext cx="4321175" cy="1552575"/>
          </a:xfrm>
          <a:prstGeom prst="rect">
            <a:avLst/>
          </a:prstGeom>
          <a:noFill/>
          <a:ln w="9525">
            <a:noFill/>
            <a:miter lim="800000"/>
            <a:headEnd/>
            <a:tailEnd/>
          </a:ln>
          <a:effectLst/>
        </p:spPr>
        <p:txBody>
          <a:bodyPr>
            <a:spAutoFit/>
          </a:bodyPr>
          <a:lstStyle/>
          <a:p>
            <a:pPr>
              <a:spcBef>
                <a:spcPct val="50000"/>
              </a:spcBef>
              <a:defRPr/>
            </a:pPr>
            <a:r>
              <a:rPr lang="it-IT" sz="2400">
                <a:solidFill>
                  <a:srgbClr val="FF3300"/>
                </a:solidFill>
                <a:effectLst>
                  <a:outerShdw blurRad="38100" dist="38100" dir="2700000" algn="tl">
                    <a:srgbClr val="C0C0C0"/>
                  </a:outerShdw>
                </a:effectLst>
                <a:latin typeface="Arial" pitchFamily="34" charset="0"/>
              </a:rPr>
              <a:t>FORMA E</a:t>
            </a:r>
          </a:p>
          <a:p>
            <a:pPr>
              <a:spcBef>
                <a:spcPct val="50000"/>
              </a:spcBef>
              <a:defRPr/>
            </a:pPr>
            <a:r>
              <a:rPr lang="it-IT" sz="2400">
                <a:solidFill>
                  <a:srgbClr val="FF3300"/>
                </a:solidFill>
                <a:effectLst>
                  <a:outerShdw blurRad="38100" dist="38100" dir="2700000" algn="tl">
                    <a:srgbClr val="C0C0C0"/>
                  </a:outerShdw>
                </a:effectLst>
                <a:latin typeface="Arial" pitchFamily="34" charset="0"/>
              </a:rPr>
              <a:t>INDICI DI </a:t>
            </a:r>
          </a:p>
          <a:p>
            <a:pPr>
              <a:spcBef>
                <a:spcPct val="50000"/>
              </a:spcBef>
              <a:defRPr/>
            </a:pPr>
            <a:r>
              <a:rPr lang="it-IT" sz="2400">
                <a:solidFill>
                  <a:srgbClr val="FF3300"/>
                </a:solidFill>
                <a:effectLst>
                  <a:outerShdw blurRad="38100" dist="38100" dir="2700000" algn="tl">
                    <a:srgbClr val="C0C0C0"/>
                  </a:outerShdw>
                </a:effectLst>
                <a:latin typeface="Arial" pitchFamily="34" charset="0"/>
              </a:rPr>
              <a:t>FORMA</a:t>
            </a:r>
          </a:p>
        </p:txBody>
      </p:sp>
      <p:pic>
        <p:nvPicPr>
          <p:cNvPr id="26627" name="Picture 5" descr="percentili_1"/>
          <p:cNvPicPr>
            <a:picLocks noChangeAspect="1" noChangeArrowheads="1"/>
          </p:cNvPicPr>
          <p:nvPr/>
        </p:nvPicPr>
        <p:blipFill>
          <a:blip r:embed="rId2" cstate="print">
            <a:lum bright="-6000" contrast="18000"/>
          </a:blip>
          <a:srcRect/>
          <a:stretch>
            <a:fillRect/>
          </a:stretch>
        </p:blipFill>
        <p:spPr bwMode="auto">
          <a:xfrm>
            <a:off x="2376488" y="476250"/>
            <a:ext cx="5761037" cy="6192838"/>
          </a:xfrm>
          <a:prstGeom prst="rect">
            <a:avLst/>
          </a:prstGeom>
          <a:noFill/>
          <a:ln w="9525">
            <a:solidFill>
              <a:schemeClr val="accent2"/>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79388" y="981075"/>
            <a:ext cx="4321175" cy="2100263"/>
          </a:xfrm>
          <a:prstGeom prst="rect">
            <a:avLst/>
          </a:prstGeom>
          <a:noFill/>
          <a:ln w="9525">
            <a:noFill/>
            <a:miter lim="800000"/>
            <a:headEnd/>
            <a:tailEnd/>
          </a:ln>
          <a:effectLst/>
        </p:spPr>
        <p:txBody>
          <a:bodyPr>
            <a:spAutoFit/>
          </a:bodyPr>
          <a:lstStyle/>
          <a:p>
            <a:pPr>
              <a:spcBef>
                <a:spcPct val="50000"/>
              </a:spcBef>
              <a:defRPr/>
            </a:pPr>
            <a:r>
              <a:rPr lang="it-IT" sz="2400">
                <a:solidFill>
                  <a:srgbClr val="FF3300"/>
                </a:solidFill>
                <a:effectLst>
                  <a:outerShdw blurRad="38100" dist="38100" dir="2700000" algn="tl">
                    <a:srgbClr val="C0C0C0"/>
                  </a:outerShdw>
                </a:effectLst>
                <a:latin typeface="Arial" pitchFamily="34" charset="0"/>
              </a:rPr>
              <a:t>FORMA E</a:t>
            </a:r>
          </a:p>
          <a:p>
            <a:pPr>
              <a:spcBef>
                <a:spcPct val="50000"/>
              </a:spcBef>
              <a:defRPr/>
            </a:pPr>
            <a:r>
              <a:rPr lang="it-IT" sz="2400">
                <a:solidFill>
                  <a:srgbClr val="FF3300"/>
                </a:solidFill>
                <a:effectLst>
                  <a:outerShdw blurRad="38100" dist="38100" dir="2700000" algn="tl">
                    <a:srgbClr val="C0C0C0"/>
                  </a:outerShdw>
                </a:effectLst>
                <a:latin typeface="Arial" pitchFamily="34" charset="0"/>
              </a:rPr>
              <a:t>INDICI DI </a:t>
            </a:r>
          </a:p>
          <a:p>
            <a:pPr>
              <a:spcBef>
                <a:spcPct val="50000"/>
              </a:spcBef>
              <a:defRPr/>
            </a:pPr>
            <a:r>
              <a:rPr lang="it-IT" sz="2400">
                <a:solidFill>
                  <a:srgbClr val="FF3300"/>
                </a:solidFill>
                <a:effectLst>
                  <a:outerShdw blurRad="38100" dist="38100" dir="2700000" algn="tl">
                    <a:srgbClr val="C0C0C0"/>
                  </a:outerShdw>
                </a:effectLst>
                <a:latin typeface="Arial" pitchFamily="34" charset="0"/>
              </a:rPr>
              <a:t>FORMA</a:t>
            </a:r>
          </a:p>
          <a:p>
            <a:pPr>
              <a:spcBef>
                <a:spcPct val="50000"/>
              </a:spcBef>
              <a:defRPr/>
            </a:pPr>
            <a:endParaRPr lang="it-IT" sz="2400">
              <a:solidFill>
                <a:srgbClr val="FF3300"/>
              </a:solidFill>
              <a:effectLst>
                <a:outerShdw blurRad="38100" dist="38100" dir="2700000" algn="tl">
                  <a:srgbClr val="C0C0C0"/>
                </a:outerShdw>
              </a:effectLst>
              <a:latin typeface="Arial" pitchFamily="34" charset="0"/>
            </a:endParaRPr>
          </a:p>
        </p:txBody>
      </p:sp>
      <p:pic>
        <p:nvPicPr>
          <p:cNvPr id="27651" name="Picture 4" descr="percentili_2b"/>
          <p:cNvPicPr>
            <a:picLocks noChangeAspect="1" noChangeArrowheads="1"/>
          </p:cNvPicPr>
          <p:nvPr/>
        </p:nvPicPr>
        <p:blipFill>
          <a:blip r:embed="rId2" cstate="print"/>
          <a:srcRect r="471"/>
          <a:stretch>
            <a:fillRect/>
          </a:stretch>
        </p:blipFill>
        <p:spPr bwMode="auto">
          <a:xfrm>
            <a:off x="2563813" y="444500"/>
            <a:ext cx="5365750" cy="6337300"/>
          </a:xfrm>
          <a:prstGeom prst="rect">
            <a:avLst/>
          </a:prstGeom>
          <a:noFill/>
          <a:ln w="9525">
            <a:solidFill>
              <a:schemeClr val="accent2"/>
            </a:solidFill>
            <a:miter lim="800000"/>
            <a:headEnd/>
            <a:tailEnd/>
          </a:ln>
        </p:spPr>
      </p:pic>
      <p:cxnSp>
        <p:nvCxnSpPr>
          <p:cNvPr id="5" name="Connettore 1 4"/>
          <p:cNvCxnSpPr/>
          <p:nvPr/>
        </p:nvCxnSpPr>
        <p:spPr>
          <a:xfrm rot="5400000">
            <a:off x="3606007" y="4107656"/>
            <a:ext cx="2501900" cy="15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0" descr="v \;"/>
          <p:cNvPicPr>
            <a:picLocks noChangeAspect="1" noChangeArrowheads="1"/>
          </p:cNvPicPr>
          <p:nvPr/>
        </p:nvPicPr>
        <p:blipFill>
          <a:blip r:embed="rId2" cstate="print"/>
          <a:srcRect/>
          <a:stretch>
            <a:fillRect/>
          </a:stretch>
        </p:blipFill>
        <p:spPr bwMode="auto">
          <a:xfrm>
            <a:off x="3836988" y="-158750"/>
            <a:ext cx="95250" cy="95250"/>
          </a:xfrm>
          <a:prstGeom prst="rect">
            <a:avLst/>
          </a:prstGeom>
          <a:noFill/>
          <a:ln w="9525">
            <a:noFill/>
            <a:miter lim="800000"/>
            <a:headEnd/>
            <a:tailEnd/>
          </a:ln>
        </p:spPr>
      </p:pic>
      <p:grpSp>
        <p:nvGrpSpPr>
          <p:cNvPr id="9" name="Gruppo 8"/>
          <p:cNvGrpSpPr/>
          <p:nvPr/>
        </p:nvGrpSpPr>
        <p:grpSpPr>
          <a:xfrm>
            <a:off x="0" y="2014190"/>
            <a:ext cx="9001125" cy="3575050"/>
            <a:chOff x="0" y="1643063"/>
            <a:chExt cx="9001125" cy="3575050"/>
          </a:xfrm>
        </p:grpSpPr>
        <p:pic>
          <p:nvPicPr>
            <p:cNvPr id="28675" name="Picture 26"/>
            <p:cNvPicPr>
              <a:picLocks noChangeAspect="1" noChangeArrowheads="1"/>
            </p:cNvPicPr>
            <p:nvPr/>
          </p:nvPicPr>
          <p:blipFill>
            <a:blip r:embed="rId3" cstate="print"/>
            <a:srcRect l="12305" t="33749" r="2148" b="11874"/>
            <a:stretch>
              <a:fillRect/>
            </a:stretch>
          </p:blipFill>
          <p:spPr bwMode="auto">
            <a:xfrm>
              <a:off x="0" y="1643063"/>
              <a:ext cx="9001125" cy="3575050"/>
            </a:xfrm>
            <a:prstGeom prst="rect">
              <a:avLst/>
            </a:prstGeom>
            <a:noFill/>
            <a:ln w="9525">
              <a:noFill/>
              <a:miter lim="800000"/>
              <a:headEnd/>
              <a:tailEnd/>
            </a:ln>
          </p:spPr>
        </p:pic>
        <p:sp>
          <p:nvSpPr>
            <p:cNvPr id="30" name="Rettangolo 29"/>
            <p:cNvSpPr/>
            <p:nvPr/>
          </p:nvSpPr>
          <p:spPr>
            <a:xfrm>
              <a:off x="2286000" y="1702519"/>
              <a:ext cx="714375" cy="2143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1" name="Rettangolo 30"/>
            <p:cNvSpPr/>
            <p:nvPr/>
          </p:nvSpPr>
          <p:spPr>
            <a:xfrm>
              <a:off x="642938" y="3786188"/>
              <a:ext cx="714375"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1143000" y="2286000"/>
              <a:ext cx="571500" cy="2143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pic>
        <p:nvPicPr>
          <p:cNvPr id="8" name="Immagine 7" descr="20480big.jpeg"/>
          <p:cNvPicPr>
            <a:picLocks noChangeAspect="1"/>
          </p:cNvPicPr>
          <p:nvPr/>
        </p:nvPicPr>
        <p:blipFill>
          <a:blip r:embed="rId4" cstate="print"/>
          <a:stretch>
            <a:fillRect/>
          </a:stretch>
        </p:blipFill>
        <p:spPr>
          <a:xfrm>
            <a:off x="2772967" y="404664"/>
            <a:ext cx="1780965" cy="1656184"/>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o 11"/>
          <p:cNvGrpSpPr/>
          <p:nvPr/>
        </p:nvGrpSpPr>
        <p:grpSpPr>
          <a:xfrm>
            <a:off x="214313" y="1571625"/>
            <a:ext cx="8670925" cy="4143375"/>
            <a:chOff x="214313" y="1571625"/>
            <a:chExt cx="8670925" cy="4143375"/>
          </a:xfrm>
        </p:grpSpPr>
        <p:pic>
          <p:nvPicPr>
            <p:cNvPr id="29703" name="Picture 2"/>
            <p:cNvPicPr>
              <a:picLocks noChangeAspect="1" noChangeArrowheads="1"/>
            </p:cNvPicPr>
            <p:nvPr/>
          </p:nvPicPr>
          <p:blipFill>
            <a:blip r:embed="rId2" cstate="print"/>
            <a:srcRect l="12305" t="30937" r="21484" b="18437"/>
            <a:stretch>
              <a:fillRect/>
            </a:stretch>
          </p:blipFill>
          <p:spPr bwMode="auto">
            <a:xfrm>
              <a:off x="214313" y="1571625"/>
              <a:ext cx="8670925" cy="4143375"/>
            </a:xfrm>
            <a:prstGeom prst="rect">
              <a:avLst/>
            </a:prstGeom>
            <a:noFill/>
            <a:ln w="9525">
              <a:noFill/>
              <a:miter lim="800000"/>
              <a:headEnd/>
              <a:tailEnd/>
            </a:ln>
          </p:spPr>
        </p:pic>
        <p:sp>
          <p:nvSpPr>
            <p:cNvPr id="13" name="Rettangolo 12"/>
            <p:cNvSpPr/>
            <p:nvPr/>
          </p:nvSpPr>
          <p:spPr>
            <a:xfrm>
              <a:off x="1714500" y="1643063"/>
              <a:ext cx="714375"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5" name="Rettangolo 14"/>
            <p:cNvSpPr/>
            <p:nvPr/>
          </p:nvSpPr>
          <p:spPr>
            <a:xfrm>
              <a:off x="1000125" y="3786188"/>
              <a:ext cx="714375"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pic>
        <p:nvPicPr>
          <p:cNvPr id="29706" name="Picture 26"/>
          <p:cNvPicPr>
            <a:picLocks noChangeAspect="1" noChangeArrowheads="1"/>
          </p:cNvPicPr>
          <p:nvPr/>
        </p:nvPicPr>
        <p:blipFill>
          <a:blip r:embed="rId3" cstate="print"/>
          <a:srcRect l="12305" t="70685" r="63318" b="25456"/>
          <a:stretch>
            <a:fillRect/>
          </a:stretch>
        </p:blipFill>
        <p:spPr bwMode="auto">
          <a:xfrm>
            <a:off x="0" y="714375"/>
            <a:ext cx="3419872" cy="338361"/>
          </a:xfrm>
          <a:prstGeom prst="rect">
            <a:avLst/>
          </a:prstGeom>
          <a:noFill/>
          <a:ln w="9525">
            <a:noFill/>
            <a:miter lim="800000"/>
            <a:headEnd/>
            <a:tailEnd/>
          </a:ln>
        </p:spPr>
      </p:pic>
      <p:pic>
        <p:nvPicPr>
          <p:cNvPr id="11" name="Picture 26"/>
          <p:cNvPicPr>
            <a:picLocks noChangeAspect="1" noChangeArrowheads="1"/>
          </p:cNvPicPr>
          <p:nvPr/>
        </p:nvPicPr>
        <p:blipFill>
          <a:blip r:embed="rId3" cstate="print"/>
          <a:srcRect l="36429" t="71480" r="18443" b="26056"/>
          <a:stretch>
            <a:fillRect/>
          </a:stretch>
        </p:blipFill>
        <p:spPr bwMode="auto">
          <a:xfrm>
            <a:off x="2123728" y="1052736"/>
            <a:ext cx="6331124" cy="2160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27"/>
          <p:cNvSpPr txBox="1">
            <a:spLocks noChangeArrowheads="1"/>
          </p:cNvSpPr>
          <p:nvPr/>
        </p:nvSpPr>
        <p:spPr bwMode="auto">
          <a:xfrm>
            <a:off x="1214438" y="3571875"/>
            <a:ext cx="6881564" cy="1077218"/>
          </a:xfrm>
          <a:prstGeom prst="rect">
            <a:avLst/>
          </a:prstGeom>
          <a:noFill/>
          <a:ln w="9525">
            <a:noFill/>
            <a:miter lim="800000"/>
            <a:headEnd/>
            <a:tailEnd/>
          </a:ln>
        </p:spPr>
        <p:txBody>
          <a:bodyPr wrap="none">
            <a:spAutoFit/>
          </a:bodyPr>
          <a:lstStyle/>
          <a:p>
            <a:r>
              <a:rPr lang="it-IT" sz="3200" dirty="0">
                <a:latin typeface="Calibri" pitchFamily="34" charset="0"/>
              </a:rPr>
              <a:t>A e B hanno la stessa media aritmetica</a:t>
            </a:r>
          </a:p>
          <a:p>
            <a:r>
              <a:rPr lang="it-IT" sz="3200" dirty="0">
                <a:latin typeface="Calibri" pitchFamily="34" charset="0"/>
              </a:rPr>
              <a:t>ma diversa variabilità attorno alla media</a:t>
            </a:r>
          </a:p>
        </p:txBody>
      </p:sp>
      <p:sp>
        <p:nvSpPr>
          <p:cNvPr id="2053" name="Text Box 28"/>
          <p:cNvSpPr txBox="1">
            <a:spLocks noChangeArrowheads="1"/>
          </p:cNvSpPr>
          <p:nvPr/>
        </p:nvSpPr>
        <p:spPr bwMode="auto">
          <a:xfrm>
            <a:off x="2143125" y="5000625"/>
            <a:ext cx="4836902" cy="430887"/>
          </a:xfrm>
          <a:prstGeom prst="rect">
            <a:avLst/>
          </a:prstGeom>
          <a:noFill/>
          <a:ln w="9525">
            <a:noFill/>
            <a:miter lim="800000"/>
            <a:headEnd/>
            <a:tailEnd/>
          </a:ln>
        </p:spPr>
        <p:txBody>
          <a:bodyPr wrap="none">
            <a:spAutoFit/>
          </a:bodyPr>
          <a:lstStyle/>
          <a:p>
            <a:r>
              <a:rPr lang="it-IT" sz="2200" b="1" i="1" dirty="0">
                <a:latin typeface="Calibri" pitchFamily="34" charset="0"/>
              </a:rPr>
              <a:t>come </a:t>
            </a:r>
            <a:r>
              <a:rPr lang="it-IT" sz="2200" b="1" i="1" dirty="0" smtClean="0">
                <a:latin typeface="Calibri" pitchFamily="34" charset="0"/>
              </a:rPr>
              <a:t>possiamo </a:t>
            </a:r>
            <a:r>
              <a:rPr lang="it-IT" sz="2200" b="1" i="1" dirty="0">
                <a:latin typeface="Calibri" pitchFamily="34" charset="0"/>
              </a:rPr>
              <a:t>valutare la variabilità  ?</a:t>
            </a:r>
          </a:p>
        </p:txBody>
      </p:sp>
      <p:grpSp>
        <p:nvGrpSpPr>
          <p:cNvPr id="2054" name="Gruppo 54"/>
          <p:cNvGrpSpPr>
            <a:grpSpLocks/>
          </p:cNvGrpSpPr>
          <p:nvPr/>
        </p:nvGrpSpPr>
        <p:grpSpPr bwMode="auto">
          <a:xfrm>
            <a:off x="107950" y="476250"/>
            <a:ext cx="8640763" cy="2416175"/>
            <a:chOff x="107950" y="476250"/>
            <a:chExt cx="8640763" cy="2416175"/>
          </a:xfrm>
        </p:grpSpPr>
        <p:sp>
          <p:nvSpPr>
            <p:cNvPr id="2055" name="Line 4"/>
            <p:cNvSpPr>
              <a:spLocks noChangeShapeType="1"/>
            </p:cNvSpPr>
            <p:nvPr/>
          </p:nvSpPr>
          <p:spPr bwMode="auto">
            <a:xfrm>
              <a:off x="395288" y="1339850"/>
              <a:ext cx="3744912" cy="1588"/>
            </a:xfrm>
            <a:prstGeom prst="line">
              <a:avLst/>
            </a:prstGeom>
            <a:noFill/>
            <a:ln w="9525">
              <a:solidFill>
                <a:schemeClr val="tx1"/>
              </a:solidFill>
              <a:round/>
              <a:headEnd/>
              <a:tailEnd/>
            </a:ln>
          </p:spPr>
          <p:txBody>
            <a:bodyPr/>
            <a:lstStyle/>
            <a:p>
              <a:endParaRPr lang="it-IT"/>
            </a:p>
          </p:txBody>
        </p:sp>
        <p:sp>
          <p:nvSpPr>
            <p:cNvPr id="2056" name="Line 5"/>
            <p:cNvSpPr>
              <a:spLocks noChangeShapeType="1"/>
            </p:cNvSpPr>
            <p:nvPr/>
          </p:nvSpPr>
          <p:spPr bwMode="auto">
            <a:xfrm>
              <a:off x="5580063" y="1339850"/>
              <a:ext cx="2736850" cy="0"/>
            </a:xfrm>
            <a:prstGeom prst="line">
              <a:avLst/>
            </a:prstGeom>
            <a:noFill/>
            <a:ln w="9525">
              <a:solidFill>
                <a:schemeClr val="tx1"/>
              </a:solidFill>
              <a:round/>
              <a:headEnd/>
              <a:tailEnd/>
            </a:ln>
          </p:spPr>
          <p:txBody>
            <a:bodyPr/>
            <a:lstStyle/>
            <a:p>
              <a:endParaRPr lang="it-IT"/>
            </a:p>
          </p:txBody>
        </p:sp>
        <p:sp>
          <p:nvSpPr>
            <p:cNvPr id="2057" name="Line 6"/>
            <p:cNvSpPr>
              <a:spLocks noChangeShapeType="1"/>
            </p:cNvSpPr>
            <p:nvPr/>
          </p:nvSpPr>
          <p:spPr bwMode="auto">
            <a:xfrm>
              <a:off x="2268538" y="1123950"/>
              <a:ext cx="0" cy="431800"/>
            </a:xfrm>
            <a:prstGeom prst="line">
              <a:avLst/>
            </a:prstGeom>
            <a:noFill/>
            <a:ln w="38100">
              <a:solidFill>
                <a:schemeClr val="tx1"/>
              </a:solidFill>
              <a:round/>
              <a:headEnd/>
              <a:tailEnd/>
            </a:ln>
          </p:spPr>
          <p:txBody>
            <a:bodyPr/>
            <a:lstStyle/>
            <a:p>
              <a:endParaRPr lang="it-IT"/>
            </a:p>
          </p:txBody>
        </p:sp>
        <p:sp>
          <p:nvSpPr>
            <p:cNvPr id="2058" name="Line 7"/>
            <p:cNvSpPr>
              <a:spLocks noChangeShapeType="1"/>
            </p:cNvSpPr>
            <p:nvPr/>
          </p:nvSpPr>
          <p:spPr bwMode="auto">
            <a:xfrm>
              <a:off x="7019925" y="1123950"/>
              <a:ext cx="0" cy="431800"/>
            </a:xfrm>
            <a:prstGeom prst="line">
              <a:avLst/>
            </a:prstGeom>
            <a:noFill/>
            <a:ln w="38100">
              <a:solidFill>
                <a:schemeClr val="tx1"/>
              </a:solidFill>
              <a:round/>
              <a:headEnd/>
              <a:tailEnd/>
            </a:ln>
          </p:spPr>
          <p:txBody>
            <a:bodyPr/>
            <a:lstStyle/>
            <a:p>
              <a:endParaRPr lang="it-IT"/>
            </a:p>
          </p:txBody>
        </p:sp>
        <p:sp>
          <p:nvSpPr>
            <p:cNvPr id="2059" name="Line 8"/>
            <p:cNvSpPr>
              <a:spLocks noChangeShapeType="1"/>
            </p:cNvSpPr>
            <p:nvPr/>
          </p:nvSpPr>
          <p:spPr bwMode="auto">
            <a:xfrm>
              <a:off x="1476375" y="1268413"/>
              <a:ext cx="0" cy="215900"/>
            </a:xfrm>
            <a:prstGeom prst="line">
              <a:avLst/>
            </a:prstGeom>
            <a:noFill/>
            <a:ln w="9525">
              <a:solidFill>
                <a:schemeClr val="tx1"/>
              </a:solidFill>
              <a:round/>
              <a:headEnd/>
              <a:tailEnd/>
            </a:ln>
          </p:spPr>
          <p:txBody>
            <a:bodyPr/>
            <a:lstStyle/>
            <a:p>
              <a:endParaRPr lang="it-IT"/>
            </a:p>
          </p:txBody>
        </p:sp>
        <p:sp>
          <p:nvSpPr>
            <p:cNvPr id="2060" name="Line 9"/>
            <p:cNvSpPr>
              <a:spLocks noChangeShapeType="1"/>
            </p:cNvSpPr>
            <p:nvPr/>
          </p:nvSpPr>
          <p:spPr bwMode="auto">
            <a:xfrm>
              <a:off x="2987675" y="1268413"/>
              <a:ext cx="0" cy="215900"/>
            </a:xfrm>
            <a:prstGeom prst="line">
              <a:avLst/>
            </a:prstGeom>
            <a:noFill/>
            <a:ln w="9525">
              <a:solidFill>
                <a:schemeClr val="tx1"/>
              </a:solidFill>
              <a:round/>
              <a:headEnd/>
              <a:tailEnd/>
            </a:ln>
          </p:spPr>
          <p:txBody>
            <a:bodyPr/>
            <a:lstStyle/>
            <a:p>
              <a:endParaRPr lang="it-IT"/>
            </a:p>
          </p:txBody>
        </p:sp>
        <p:sp>
          <p:nvSpPr>
            <p:cNvPr id="2061" name="Line 10"/>
            <p:cNvSpPr>
              <a:spLocks noChangeShapeType="1"/>
            </p:cNvSpPr>
            <p:nvPr/>
          </p:nvSpPr>
          <p:spPr bwMode="auto">
            <a:xfrm>
              <a:off x="755650" y="1268413"/>
              <a:ext cx="0" cy="215900"/>
            </a:xfrm>
            <a:prstGeom prst="line">
              <a:avLst/>
            </a:prstGeom>
            <a:noFill/>
            <a:ln w="9525">
              <a:solidFill>
                <a:schemeClr val="tx1"/>
              </a:solidFill>
              <a:round/>
              <a:headEnd/>
              <a:tailEnd/>
            </a:ln>
          </p:spPr>
          <p:txBody>
            <a:bodyPr/>
            <a:lstStyle/>
            <a:p>
              <a:endParaRPr lang="it-IT"/>
            </a:p>
          </p:txBody>
        </p:sp>
        <p:sp>
          <p:nvSpPr>
            <p:cNvPr id="2062" name="Line 11"/>
            <p:cNvSpPr>
              <a:spLocks noChangeShapeType="1"/>
            </p:cNvSpPr>
            <p:nvPr/>
          </p:nvSpPr>
          <p:spPr bwMode="auto">
            <a:xfrm>
              <a:off x="3779838" y="1268413"/>
              <a:ext cx="0" cy="215900"/>
            </a:xfrm>
            <a:prstGeom prst="line">
              <a:avLst/>
            </a:prstGeom>
            <a:noFill/>
            <a:ln w="9525">
              <a:solidFill>
                <a:schemeClr val="tx1"/>
              </a:solidFill>
              <a:round/>
              <a:headEnd/>
              <a:tailEnd/>
            </a:ln>
          </p:spPr>
          <p:txBody>
            <a:bodyPr/>
            <a:lstStyle/>
            <a:p>
              <a:endParaRPr lang="it-IT"/>
            </a:p>
          </p:txBody>
        </p:sp>
        <p:sp>
          <p:nvSpPr>
            <p:cNvPr id="2063" name="Line 12"/>
            <p:cNvSpPr>
              <a:spLocks noChangeShapeType="1"/>
            </p:cNvSpPr>
            <p:nvPr/>
          </p:nvSpPr>
          <p:spPr bwMode="auto">
            <a:xfrm>
              <a:off x="1835150" y="1268413"/>
              <a:ext cx="0" cy="215900"/>
            </a:xfrm>
            <a:prstGeom prst="line">
              <a:avLst/>
            </a:prstGeom>
            <a:noFill/>
            <a:ln w="9525">
              <a:solidFill>
                <a:schemeClr val="tx1"/>
              </a:solidFill>
              <a:round/>
              <a:headEnd/>
              <a:tailEnd/>
            </a:ln>
          </p:spPr>
          <p:txBody>
            <a:bodyPr/>
            <a:lstStyle/>
            <a:p>
              <a:endParaRPr lang="it-IT"/>
            </a:p>
          </p:txBody>
        </p:sp>
        <p:sp>
          <p:nvSpPr>
            <p:cNvPr id="2064" name="Line 13"/>
            <p:cNvSpPr>
              <a:spLocks noChangeShapeType="1"/>
            </p:cNvSpPr>
            <p:nvPr/>
          </p:nvSpPr>
          <p:spPr bwMode="auto">
            <a:xfrm>
              <a:off x="2700338" y="1268413"/>
              <a:ext cx="0" cy="215900"/>
            </a:xfrm>
            <a:prstGeom prst="line">
              <a:avLst/>
            </a:prstGeom>
            <a:noFill/>
            <a:ln w="9525">
              <a:solidFill>
                <a:schemeClr val="tx1"/>
              </a:solidFill>
              <a:round/>
              <a:headEnd/>
              <a:tailEnd/>
            </a:ln>
          </p:spPr>
          <p:txBody>
            <a:bodyPr/>
            <a:lstStyle/>
            <a:p>
              <a:endParaRPr lang="it-IT"/>
            </a:p>
          </p:txBody>
        </p:sp>
        <p:sp>
          <p:nvSpPr>
            <p:cNvPr id="2065" name="Line 14"/>
            <p:cNvSpPr>
              <a:spLocks noChangeShapeType="1"/>
            </p:cNvSpPr>
            <p:nvPr/>
          </p:nvSpPr>
          <p:spPr bwMode="auto">
            <a:xfrm>
              <a:off x="468313" y="1268413"/>
              <a:ext cx="0" cy="215900"/>
            </a:xfrm>
            <a:prstGeom prst="line">
              <a:avLst/>
            </a:prstGeom>
            <a:noFill/>
            <a:ln w="9525">
              <a:solidFill>
                <a:schemeClr val="tx1"/>
              </a:solidFill>
              <a:round/>
              <a:headEnd/>
              <a:tailEnd/>
            </a:ln>
          </p:spPr>
          <p:txBody>
            <a:bodyPr/>
            <a:lstStyle/>
            <a:p>
              <a:endParaRPr lang="it-IT"/>
            </a:p>
          </p:txBody>
        </p:sp>
        <p:sp>
          <p:nvSpPr>
            <p:cNvPr id="2066" name="Line 15"/>
            <p:cNvSpPr>
              <a:spLocks noChangeShapeType="1"/>
            </p:cNvSpPr>
            <p:nvPr/>
          </p:nvSpPr>
          <p:spPr bwMode="auto">
            <a:xfrm>
              <a:off x="4067175" y="1268413"/>
              <a:ext cx="0" cy="215900"/>
            </a:xfrm>
            <a:prstGeom prst="line">
              <a:avLst/>
            </a:prstGeom>
            <a:noFill/>
            <a:ln w="9525">
              <a:solidFill>
                <a:schemeClr val="tx1"/>
              </a:solidFill>
              <a:round/>
              <a:headEnd/>
              <a:tailEnd/>
            </a:ln>
          </p:spPr>
          <p:txBody>
            <a:bodyPr/>
            <a:lstStyle/>
            <a:p>
              <a:endParaRPr lang="it-IT"/>
            </a:p>
          </p:txBody>
        </p:sp>
        <p:sp>
          <p:nvSpPr>
            <p:cNvPr id="2067" name="Line 16"/>
            <p:cNvSpPr>
              <a:spLocks noChangeShapeType="1"/>
            </p:cNvSpPr>
            <p:nvPr/>
          </p:nvSpPr>
          <p:spPr bwMode="auto">
            <a:xfrm>
              <a:off x="3635375" y="1268413"/>
              <a:ext cx="0" cy="215900"/>
            </a:xfrm>
            <a:prstGeom prst="line">
              <a:avLst/>
            </a:prstGeom>
            <a:noFill/>
            <a:ln w="9525">
              <a:solidFill>
                <a:schemeClr val="tx1"/>
              </a:solidFill>
              <a:round/>
              <a:headEnd/>
              <a:tailEnd/>
            </a:ln>
          </p:spPr>
          <p:txBody>
            <a:bodyPr/>
            <a:lstStyle/>
            <a:p>
              <a:endParaRPr lang="it-IT"/>
            </a:p>
          </p:txBody>
        </p:sp>
        <p:sp>
          <p:nvSpPr>
            <p:cNvPr id="2068" name="Line 17"/>
            <p:cNvSpPr>
              <a:spLocks noChangeShapeType="1"/>
            </p:cNvSpPr>
            <p:nvPr/>
          </p:nvSpPr>
          <p:spPr bwMode="auto">
            <a:xfrm>
              <a:off x="900113" y="1268413"/>
              <a:ext cx="0" cy="215900"/>
            </a:xfrm>
            <a:prstGeom prst="line">
              <a:avLst/>
            </a:prstGeom>
            <a:noFill/>
            <a:ln w="9525">
              <a:solidFill>
                <a:schemeClr val="tx1"/>
              </a:solidFill>
              <a:round/>
              <a:headEnd/>
              <a:tailEnd/>
            </a:ln>
          </p:spPr>
          <p:txBody>
            <a:bodyPr/>
            <a:lstStyle/>
            <a:p>
              <a:endParaRPr lang="it-IT"/>
            </a:p>
          </p:txBody>
        </p:sp>
        <p:sp>
          <p:nvSpPr>
            <p:cNvPr id="2069" name="Line 18"/>
            <p:cNvSpPr>
              <a:spLocks noChangeShapeType="1"/>
            </p:cNvSpPr>
            <p:nvPr/>
          </p:nvSpPr>
          <p:spPr bwMode="auto">
            <a:xfrm>
              <a:off x="6948488" y="1268413"/>
              <a:ext cx="0" cy="215900"/>
            </a:xfrm>
            <a:prstGeom prst="line">
              <a:avLst/>
            </a:prstGeom>
            <a:noFill/>
            <a:ln w="9525">
              <a:solidFill>
                <a:schemeClr val="tx1"/>
              </a:solidFill>
              <a:round/>
              <a:headEnd/>
              <a:tailEnd/>
            </a:ln>
          </p:spPr>
          <p:txBody>
            <a:bodyPr/>
            <a:lstStyle/>
            <a:p>
              <a:endParaRPr lang="it-IT"/>
            </a:p>
          </p:txBody>
        </p:sp>
        <p:sp>
          <p:nvSpPr>
            <p:cNvPr id="2070" name="Line 19"/>
            <p:cNvSpPr>
              <a:spLocks noChangeShapeType="1"/>
            </p:cNvSpPr>
            <p:nvPr/>
          </p:nvSpPr>
          <p:spPr bwMode="auto">
            <a:xfrm>
              <a:off x="7091363" y="1268413"/>
              <a:ext cx="0" cy="215900"/>
            </a:xfrm>
            <a:prstGeom prst="line">
              <a:avLst/>
            </a:prstGeom>
            <a:noFill/>
            <a:ln w="9525">
              <a:solidFill>
                <a:schemeClr val="tx1"/>
              </a:solidFill>
              <a:round/>
              <a:headEnd/>
              <a:tailEnd/>
            </a:ln>
          </p:spPr>
          <p:txBody>
            <a:bodyPr/>
            <a:lstStyle/>
            <a:p>
              <a:endParaRPr lang="it-IT"/>
            </a:p>
          </p:txBody>
        </p:sp>
        <p:sp>
          <p:nvSpPr>
            <p:cNvPr id="2071" name="Line 20"/>
            <p:cNvSpPr>
              <a:spLocks noChangeShapeType="1"/>
            </p:cNvSpPr>
            <p:nvPr/>
          </p:nvSpPr>
          <p:spPr bwMode="auto">
            <a:xfrm>
              <a:off x="7164388" y="1268413"/>
              <a:ext cx="0" cy="215900"/>
            </a:xfrm>
            <a:prstGeom prst="line">
              <a:avLst/>
            </a:prstGeom>
            <a:noFill/>
            <a:ln w="9525">
              <a:solidFill>
                <a:schemeClr val="tx1"/>
              </a:solidFill>
              <a:round/>
              <a:headEnd/>
              <a:tailEnd/>
            </a:ln>
          </p:spPr>
          <p:txBody>
            <a:bodyPr/>
            <a:lstStyle/>
            <a:p>
              <a:endParaRPr lang="it-IT"/>
            </a:p>
          </p:txBody>
        </p:sp>
        <p:sp>
          <p:nvSpPr>
            <p:cNvPr id="2072" name="Line 21"/>
            <p:cNvSpPr>
              <a:spLocks noChangeShapeType="1"/>
            </p:cNvSpPr>
            <p:nvPr/>
          </p:nvSpPr>
          <p:spPr bwMode="auto">
            <a:xfrm>
              <a:off x="6875463" y="1268413"/>
              <a:ext cx="0" cy="215900"/>
            </a:xfrm>
            <a:prstGeom prst="line">
              <a:avLst/>
            </a:prstGeom>
            <a:noFill/>
            <a:ln w="9525">
              <a:solidFill>
                <a:schemeClr val="tx1"/>
              </a:solidFill>
              <a:round/>
              <a:headEnd/>
              <a:tailEnd/>
            </a:ln>
          </p:spPr>
          <p:txBody>
            <a:bodyPr/>
            <a:lstStyle/>
            <a:p>
              <a:endParaRPr lang="it-IT"/>
            </a:p>
          </p:txBody>
        </p:sp>
        <p:sp>
          <p:nvSpPr>
            <p:cNvPr id="2073" name="Line 22"/>
            <p:cNvSpPr>
              <a:spLocks noChangeShapeType="1"/>
            </p:cNvSpPr>
            <p:nvPr/>
          </p:nvSpPr>
          <p:spPr bwMode="auto">
            <a:xfrm>
              <a:off x="7235825" y="1268413"/>
              <a:ext cx="0" cy="215900"/>
            </a:xfrm>
            <a:prstGeom prst="line">
              <a:avLst/>
            </a:prstGeom>
            <a:noFill/>
            <a:ln w="9525">
              <a:solidFill>
                <a:schemeClr val="tx1"/>
              </a:solidFill>
              <a:round/>
              <a:headEnd/>
              <a:tailEnd/>
            </a:ln>
          </p:spPr>
          <p:txBody>
            <a:bodyPr/>
            <a:lstStyle/>
            <a:p>
              <a:endParaRPr lang="it-IT"/>
            </a:p>
          </p:txBody>
        </p:sp>
        <p:sp>
          <p:nvSpPr>
            <p:cNvPr id="2074" name="Line 23"/>
            <p:cNvSpPr>
              <a:spLocks noChangeShapeType="1"/>
            </p:cNvSpPr>
            <p:nvPr/>
          </p:nvSpPr>
          <p:spPr bwMode="auto">
            <a:xfrm>
              <a:off x="6804025" y="1268413"/>
              <a:ext cx="0" cy="215900"/>
            </a:xfrm>
            <a:prstGeom prst="line">
              <a:avLst/>
            </a:prstGeom>
            <a:noFill/>
            <a:ln w="9525">
              <a:solidFill>
                <a:schemeClr val="tx1"/>
              </a:solidFill>
              <a:round/>
              <a:headEnd/>
              <a:tailEnd/>
            </a:ln>
          </p:spPr>
          <p:txBody>
            <a:bodyPr/>
            <a:lstStyle/>
            <a:p>
              <a:endParaRPr lang="it-IT"/>
            </a:p>
          </p:txBody>
        </p:sp>
        <p:sp>
          <p:nvSpPr>
            <p:cNvPr id="2075" name="Text Box 24"/>
            <p:cNvSpPr txBox="1">
              <a:spLocks noChangeArrowheads="1"/>
            </p:cNvSpPr>
            <p:nvPr/>
          </p:nvSpPr>
          <p:spPr bwMode="auto">
            <a:xfrm>
              <a:off x="2051050" y="476250"/>
              <a:ext cx="387350" cy="457200"/>
            </a:xfrm>
            <a:prstGeom prst="rect">
              <a:avLst/>
            </a:prstGeom>
            <a:noFill/>
            <a:ln w="9525">
              <a:noFill/>
              <a:miter lim="800000"/>
              <a:headEnd/>
              <a:tailEnd/>
            </a:ln>
          </p:spPr>
          <p:txBody>
            <a:bodyPr wrap="none">
              <a:spAutoFit/>
            </a:bodyPr>
            <a:lstStyle/>
            <a:p>
              <a:r>
                <a:rPr lang="it-IT" sz="2400">
                  <a:solidFill>
                    <a:srgbClr val="FF3300"/>
                  </a:solidFill>
                </a:rPr>
                <a:t>A</a:t>
              </a:r>
            </a:p>
          </p:txBody>
        </p:sp>
        <p:sp>
          <p:nvSpPr>
            <p:cNvPr id="2076" name="Text Box 25"/>
            <p:cNvSpPr txBox="1">
              <a:spLocks noChangeArrowheads="1"/>
            </p:cNvSpPr>
            <p:nvPr/>
          </p:nvSpPr>
          <p:spPr bwMode="auto">
            <a:xfrm>
              <a:off x="6804025" y="476250"/>
              <a:ext cx="387350" cy="457200"/>
            </a:xfrm>
            <a:prstGeom prst="rect">
              <a:avLst/>
            </a:prstGeom>
            <a:noFill/>
            <a:ln w="9525">
              <a:noFill/>
              <a:miter lim="800000"/>
              <a:headEnd/>
              <a:tailEnd/>
            </a:ln>
          </p:spPr>
          <p:txBody>
            <a:bodyPr wrap="none">
              <a:spAutoFit/>
            </a:bodyPr>
            <a:lstStyle/>
            <a:p>
              <a:r>
                <a:rPr lang="it-IT" sz="2400">
                  <a:solidFill>
                    <a:schemeClr val="accent2"/>
                  </a:solidFill>
                </a:rPr>
                <a:t>B</a:t>
              </a:r>
            </a:p>
          </p:txBody>
        </p:sp>
        <p:sp>
          <p:nvSpPr>
            <p:cNvPr id="2077" name="Text Box 26"/>
            <p:cNvSpPr txBox="1">
              <a:spLocks noChangeArrowheads="1"/>
            </p:cNvSpPr>
            <p:nvPr/>
          </p:nvSpPr>
          <p:spPr bwMode="auto">
            <a:xfrm>
              <a:off x="179388" y="1557338"/>
              <a:ext cx="4537075" cy="304800"/>
            </a:xfrm>
            <a:prstGeom prst="rect">
              <a:avLst/>
            </a:prstGeom>
            <a:noFill/>
            <a:ln w="9525">
              <a:noFill/>
              <a:miter lim="800000"/>
              <a:headEnd/>
              <a:tailEnd/>
            </a:ln>
          </p:spPr>
          <p:txBody>
            <a:bodyPr>
              <a:spAutoFit/>
            </a:bodyPr>
            <a:lstStyle/>
            <a:p>
              <a:pPr>
                <a:spcBef>
                  <a:spcPct val="50000"/>
                </a:spcBef>
              </a:pPr>
              <a:r>
                <a:rPr lang="it-IT" sz="1400">
                  <a:solidFill>
                    <a:srgbClr val="FF3300"/>
                  </a:solidFill>
                </a:rPr>
                <a:t>65   70 72        85  90            110  115  128 130 135</a:t>
              </a:r>
            </a:p>
          </p:txBody>
        </p:sp>
        <p:sp>
          <p:nvSpPr>
            <p:cNvPr id="2078" name="Text Box 27"/>
            <p:cNvSpPr txBox="1">
              <a:spLocks noChangeArrowheads="1"/>
            </p:cNvSpPr>
            <p:nvPr/>
          </p:nvSpPr>
          <p:spPr bwMode="auto">
            <a:xfrm>
              <a:off x="5867400" y="1628775"/>
              <a:ext cx="2808288" cy="304800"/>
            </a:xfrm>
            <a:prstGeom prst="rect">
              <a:avLst/>
            </a:prstGeom>
            <a:noFill/>
            <a:ln w="9525">
              <a:noFill/>
              <a:miter lim="800000"/>
              <a:headEnd/>
              <a:tailEnd/>
            </a:ln>
          </p:spPr>
          <p:txBody>
            <a:bodyPr>
              <a:spAutoFit/>
            </a:bodyPr>
            <a:lstStyle/>
            <a:p>
              <a:pPr>
                <a:spcBef>
                  <a:spcPct val="50000"/>
                </a:spcBef>
              </a:pPr>
              <a:r>
                <a:rPr lang="it-IT" sz="1400">
                  <a:solidFill>
                    <a:schemeClr val="hlink"/>
                  </a:solidFill>
                </a:rPr>
                <a:t>96 97 98 99   101 102 103 104</a:t>
              </a:r>
              <a:r>
                <a:rPr lang="it-IT" sz="1400">
                  <a:solidFill>
                    <a:srgbClr val="FF3300"/>
                  </a:solidFill>
                </a:rPr>
                <a:t> </a:t>
              </a:r>
            </a:p>
          </p:txBody>
        </p:sp>
        <p:graphicFrame>
          <p:nvGraphicFramePr>
            <p:cNvPr id="2050" name="Object 28"/>
            <p:cNvGraphicFramePr>
              <a:graphicFrameLocks noChangeAspect="1"/>
            </p:cNvGraphicFramePr>
            <p:nvPr/>
          </p:nvGraphicFramePr>
          <p:xfrm>
            <a:off x="107950" y="2420938"/>
            <a:ext cx="4405313" cy="471487"/>
          </p:xfrm>
          <a:graphic>
            <a:graphicData uri="http://schemas.openxmlformats.org/presentationml/2006/ole">
              <p:oleObj spid="_x0000_s2050" name="Equation" r:id="rId3" imgW="3682800" imgH="393480" progId="Equation.3">
                <p:embed/>
              </p:oleObj>
            </a:graphicData>
          </a:graphic>
        </p:graphicFrame>
        <p:graphicFrame>
          <p:nvGraphicFramePr>
            <p:cNvPr id="2051" name="Object 29"/>
            <p:cNvGraphicFramePr>
              <a:graphicFrameLocks noChangeAspect="1"/>
            </p:cNvGraphicFramePr>
            <p:nvPr/>
          </p:nvGraphicFramePr>
          <p:xfrm>
            <a:off x="5103813" y="2373313"/>
            <a:ext cx="3644900" cy="471487"/>
          </p:xfrm>
          <a:graphic>
            <a:graphicData uri="http://schemas.openxmlformats.org/presentationml/2006/ole">
              <p:oleObj spid="_x0000_s2051" name="Equation" r:id="rId4" imgW="3047760" imgH="393480" progId="Equation.3">
                <p:embed/>
              </p:oleObj>
            </a:graphicData>
          </a:graphic>
        </p:graphicFrame>
        <p:sp>
          <p:nvSpPr>
            <p:cNvPr id="2079" name="Line 260"/>
            <p:cNvSpPr>
              <a:spLocks noChangeShapeType="1"/>
            </p:cNvSpPr>
            <p:nvPr/>
          </p:nvSpPr>
          <p:spPr bwMode="auto">
            <a:xfrm>
              <a:off x="6732588" y="1268413"/>
              <a:ext cx="0" cy="215900"/>
            </a:xfrm>
            <a:prstGeom prst="line">
              <a:avLst/>
            </a:prstGeom>
            <a:noFill/>
            <a:ln w="9525">
              <a:solidFill>
                <a:schemeClr val="tx1"/>
              </a:solidFill>
              <a:round/>
              <a:headEnd/>
              <a:tailEnd/>
            </a:ln>
          </p:spPr>
          <p:txBody>
            <a:bodyPr/>
            <a:lstStyle/>
            <a:p>
              <a:endParaRPr lang="it-IT"/>
            </a:p>
          </p:txBody>
        </p:sp>
        <p:sp>
          <p:nvSpPr>
            <p:cNvPr id="2080" name="Line 261"/>
            <p:cNvSpPr>
              <a:spLocks noChangeShapeType="1"/>
            </p:cNvSpPr>
            <p:nvPr/>
          </p:nvSpPr>
          <p:spPr bwMode="auto">
            <a:xfrm>
              <a:off x="7308850" y="1268413"/>
              <a:ext cx="0" cy="215900"/>
            </a:xfrm>
            <a:prstGeom prst="line">
              <a:avLst/>
            </a:prstGeom>
            <a:noFill/>
            <a:ln w="9525">
              <a:solidFill>
                <a:schemeClr val="tx1"/>
              </a:solidFill>
              <a:round/>
              <a:headEnd/>
              <a:tailEnd/>
            </a:ln>
          </p:spPr>
          <p:txBody>
            <a:bodyPr/>
            <a:lstStyle/>
            <a:p>
              <a:endParaRPr lang="it-IT"/>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536" y="1700808"/>
            <a:ext cx="8280920" cy="1077218"/>
          </a:xfrm>
          <a:prstGeom prst="rect">
            <a:avLst/>
          </a:prstGeom>
          <a:noFill/>
        </p:spPr>
        <p:txBody>
          <a:bodyPr wrap="square" rtlCol="0">
            <a:spAutoFit/>
          </a:bodyPr>
          <a:lstStyle/>
          <a:p>
            <a:r>
              <a:rPr lang="it-IT" sz="1600" dirty="0" smtClean="0">
                <a:latin typeface="Century Schoolbook" pitchFamily="18" charset="0"/>
              </a:rPr>
              <a:t>La tabella riporta la distribuzione di frequenze di un campione casuale di 133 studenti della Facoltà di Economia e Commercio che hanno superato l’esame di “Analisi dei dati”  nell’anno accademico 2004/05 a seconda del voto riportato</a:t>
            </a:r>
          </a:p>
          <a:p>
            <a:r>
              <a:rPr lang="it-IT" sz="1600" dirty="0" smtClean="0">
                <a:latin typeface="Century Schoolbook" pitchFamily="18" charset="0"/>
              </a:rPr>
              <a:t>							</a:t>
            </a:r>
            <a:endParaRPr lang="it-IT" sz="1600" dirty="0">
              <a:latin typeface="Century Schoolbook" pitchFamily="18" charset="0"/>
            </a:endParaRPr>
          </a:p>
        </p:txBody>
      </p:sp>
      <p:sp>
        <p:nvSpPr>
          <p:cNvPr id="5" name="CasellaDiTesto 4"/>
          <p:cNvSpPr txBox="1"/>
          <p:nvPr/>
        </p:nvSpPr>
        <p:spPr>
          <a:xfrm>
            <a:off x="539552" y="561454"/>
            <a:ext cx="8280920" cy="923330"/>
          </a:xfrm>
          <a:prstGeom prst="rect">
            <a:avLst/>
          </a:prstGeom>
          <a:noFill/>
        </p:spPr>
        <p:txBody>
          <a:bodyPr wrap="square" rtlCol="0">
            <a:spAutoFit/>
          </a:bodyPr>
          <a:lstStyle/>
          <a:p>
            <a:r>
              <a:rPr lang="it-IT" b="1" i="1" dirty="0" smtClean="0">
                <a:solidFill>
                  <a:srgbClr val="FF0000"/>
                </a:solidFill>
                <a:latin typeface="Century Schoolbook" pitchFamily="18" charset="0"/>
              </a:rPr>
              <a:t>Esercizio			</a:t>
            </a:r>
            <a:r>
              <a:rPr lang="it-IT" sz="1200" b="1" i="1" dirty="0" smtClean="0">
                <a:latin typeface="Century Schoolbook" pitchFamily="18" charset="0"/>
              </a:rPr>
              <a:t>da:  	A. </a:t>
            </a:r>
            <a:r>
              <a:rPr lang="it-IT" sz="1200" b="1" i="1" dirty="0" err="1" smtClean="0">
                <a:latin typeface="Century Schoolbook" pitchFamily="18" charset="0"/>
              </a:rPr>
              <a:t>Cerioli</a:t>
            </a:r>
            <a:r>
              <a:rPr lang="it-IT" sz="1200" b="1" i="1" dirty="0" smtClean="0">
                <a:latin typeface="Century Schoolbook" pitchFamily="18" charset="0"/>
              </a:rPr>
              <a:t>, </a:t>
            </a:r>
            <a:r>
              <a:rPr lang="it-IT" sz="1200" b="1" i="1" dirty="0" err="1" smtClean="0">
                <a:latin typeface="Century Schoolbook" pitchFamily="18" charset="0"/>
              </a:rPr>
              <a:t>M.A.</a:t>
            </a:r>
            <a:r>
              <a:rPr lang="it-IT" sz="1200" b="1" i="1" dirty="0" smtClean="0">
                <a:latin typeface="Century Schoolbook" pitchFamily="18" charset="0"/>
              </a:rPr>
              <a:t> </a:t>
            </a:r>
            <a:r>
              <a:rPr lang="it-IT" sz="1200" b="1" i="1" dirty="0" err="1" smtClean="0">
                <a:latin typeface="Century Schoolbook" pitchFamily="18" charset="0"/>
              </a:rPr>
              <a:t>Melioli</a:t>
            </a:r>
            <a:r>
              <a:rPr lang="it-IT" sz="1200" b="1" i="1" dirty="0" smtClean="0">
                <a:latin typeface="Century Schoolbook" pitchFamily="18" charset="0"/>
              </a:rPr>
              <a:t>, M. </a:t>
            </a:r>
            <a:r>
              <a:rPr lang="it-IT" sz="1200" b="1" i="1" dirty="0" err="1" smtClean="0">
                <a:latin typeface="Century Schoolbook" pitchFamily="18" charset="0"/>
              </a:rPr>
              <a:t>Riani</a:t>
            </a:r>
            <a:r>
              <a:rPr lang="it-IT" sz="1200" b="1" i="1" dirty="0" smtClean="0">
                <a:latin typeface="Century Schoolbook" pitchFamily="18" charset="0"/>
              </a:rPr>
              <a:t>  </a:t>
            </a:r>
          </a:p>
          <a:p>
            <a:r>
              <a:rPr lang="it-IT" sz="1200" b="1" i="1" dirty="0" smtClean="0">
                <a:latin typeface="Century Schoolbook" pitchFamily="18" charset="0"/>
              </a:rPr>
              <a:t>					“Esercizi di Statistica” – parte I – 2° edizione</a:t>
            </a:r>
          </a:p>
          <a:p>
            <a:r>
              <a:rPr lang="it-IT" sz="1200" b="1" i="1" dirty="0" smtClean="0">
                <a:latin typeface="Century Schoolbook" pitchFamily="18" charset="0"/>
              </a:rPr>
              <a:t>					Ed. </a:t>
            </a:r>
            <a:r>
              <a:rPr lang="it-IT" sz="1200" b="1" i="1" dirty="0" err="1" smtClean="0">
                <a:latin typeface="Century Schoolbook" pitchFamily="18" charset="0"/>
              </a:rPr>
              <a:t>UNI.NOVA</a:t>
            </a:r>
            <a:r>
              <a:rPr lang="it-IT" sz="1200" b="1" i="1" dirty="0" smtClean="0">
                <a:latin typeface="Century Schoolbook" pitchFamily="18" charset="0"/>
              </a:rPr>
              <a:t> (PR)</a:t>
            </a:r>
          </a:p>
          <a:p>
            <a:r>
              <a:rPr lang="it-IT" sz="1200" b="1" i="1" dirty="0" smtClean="0">
                <a:latin typeface="Century Schoolbook" pitchFamily="18" charset="0"/>
              </a:rPr>
              <a:t>							</a:t>
            </a:r>
            <a:endParaRPr lang="it-IT" sz="1200" b="1" i="1" dirty="0">
              <a:latin typeface="Century Schoolbook" pitchFamily="18" charset="0"/>
            </a:endParaRPr>
          </a:p>
        </p:txBody>
      </p:sp>
      <p:pic>
        <p:nvPicPr>
          <p:cNvPr id="143363" name="Picture 3"/>
          <p:cNvPicPr>
            <a:picLocks noChangeAspect="1" noChangeArrowheads="1"/>
          </p:cNvPicPr>
          <p:nvPr/>
        </p:nvPicPr>
        <p:blipFill>
          <a:blip r:embed="rId2" cstate="print"/>
          <a:srcRect/>
          <a:stretch>
            <a:fillRect/>
          </a:stretch>
        </p:blipFill>
        <p:spPr bwMode="auto">
          <a:xfrm>
            <a:off x="1331640" y="2852936"/>
            <a:ext cx="1638300" cy="3343275"/>
          </a:xfrm>
          <a:prstGeom prst="rect">
            <a:avLst/>
          </a:prstGeom>
          <a:noFill/>
          <a:ln w="9525">
            <a:noFill/>
            <a:miter lim="800000"/>
            <a:headEnd/>
            <a:tailEnd/>
          </a:ln>
        </p:spPr>
      </p:pic>
      <p:sp>
        <p:nvSpPr>
          <p:cNvPr id="8" name="CasellaDiTesto 7"/>
          <p:cNvSpPr txBox="1"/>
          <p:nvPr/>
        </p:nvSpPr>
        <p:spPr>
          <a:xfrm>
            <a:off x="4283968" y="4077072"/>
            <a:ext cx="2880320" cy="1815882"/>
          </a:xfrm>
          <a:prstGeom prst="rect">
            <a:avLst/>
          </a:prstGeom>
          <a:noFill/>
        </p:spPr>
        <p:txBody>
          <a:bodyPr wrap="square" rtlCol="0">
            <a:spAutoFit/>
          </a:bodyPr>
          <a:lstStyle/>
          <a:p>
            <a:r>
              <a:rPr lang="it-IT" sz="1600" dirty="0" smtClean="0">
                <a:latin typeface="Century Schoolbook" pitchFamily="18" charset="0"/>
              </a:rPr>
              <a:t>Si determini la </a:t>
            </a:r>
            <a:r>
              <a:rPr lang="it-IT" sz="1600" dirty="0" smtClean="0">
                <a:solidFill>
                  <a:srgbClr val="FF0000"/>
                </a:solidFill>
                <a:latin typeface="Century Schoolbook" pitchFamily="18" charset="0"/>
              </a:rPr>
              <a:t>mediana</a:t>
            </a:r>
            <a:r>
              <a:rPr lang="it-IT" sz="1600" dirty="0" smtClean="0">
                <a:latin typeface="Century Schoolbook" pitchFamily="18" charset="0"/>
              </a:rPr>
              <a:t>, </a:t>
            </a:r>
          </a:p>
          <a:p>
            <a:r>
              <a:rPr lang="it-IT" sz="1600" dirty="0" smtClean="0">
                <a:latin typeface="Century Schoolbook" pitchFamily="18" charset="0"/>
              </a:rPr>
              <a:t>il terzo </a:t>
            </a:r>
            <a:r>
              <a:rPr lang="it-IT" sz="1600" dirty="0" smtClean="0">
                <a:solidFill>
                  <a:srgbClr val="FF0000"/>
                </a:solidFill>
                <a:latin typeface="Century Schoolbook" pitchFamily="18" charset="0"/>
              </a:rPr>
              <a:t>decile</a:t>
            </a:r>
            <a:r>
              <a:rPr lang="it-IT" sz="1600" dirty="0" smtClean="0">
                <a:latin typeface="Century Schoolbook" pitchFamily="18" charset="0"/>
              </a:rPr>
              <a:t> </a:t>
            </a:r>
          </a:p>
          <a:p>
            <a:r>
              <a:rPr lang="it-IT" sz="1600" dirty="0" smtClean="0">
                <a:latin typeface="Century Schoolbook" pitchFamily="18" charset="0"/>
              </a:rPr>
              <a:t>e l’83esimo </a:t>
            </a:r>
            <a:r>
              <a:rPr lang="it-IT" sz="1600" dirty="0" smtClean="0">
                <a:solidFill>
                  <a:srgbClr val="FF0000"/>
                </a:solidFill>
                <a:latin typeface="Century Schoolbook" pitchFamily="18" charset="0"/>
              </a:rPr>
              <a:t>percentile</a:t>
            </a:r>
            <a:r>
              <a:rPr lang="it-IT" sz="1600" dirty="0" smtClean="0">
                <a:latin typeface="Century Schoolbook" pitchFamily="18" charset="0"/>
              </a:rPr>
              <a:t>. </a:t>
            </a:r>
          </a:p>
          <a:p>
            <a:r>
              <a:rPr lang="it-IT" sz="1600" dirty="0" smtClean="0">
                <a:latin typeface="Century Schoolbook" pitchFamily="18" charset="0"/>
              </a:rPr>
              <a:t>							</a:t>
            </a:r>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a:blip r:embed="rId2" cstate="print"/>
          <a:srcRect r="56337"/>
          <a:stretch>
            <a:fillRect/>
          </a:stretch>
        </p:blipFill>
        <p:spPr bwMode="auto">
          <a:xfrm>
            <a:off x="1691680" y="764704"/>
            <a:ext cx="2520280" cy="3343275"/>
          </a:xfrm>
          <a:prstGeom prst="rect">
            <a:avLst/>
          </a:prstGeom>
          <a:noFill/>
          <a:ln w="9525">
            <a:noFill/>
            <a:miter lim="800000"/>
            <a:headEnd/>
            <a:tailEnd/>
          </a:ln>
        </p:spPr>
      </p:pic>
      <p:sp>
        <p:nvSpPr>
          <p:cNvPr id="3" name="CasellaDiTesto 2"/>
          <p:cNvSpPr txBox="1"/>
          <p:nvPr/>
        </p:nvSpPr>
        <p:spPr>
          <a:xfrm>
            <a:off x="683568" y="4221088"/>
            <a:ext cx="7632848" cy="2554545"/>
          </a:xfrm>
          <a:prstGeom prst="rect">
            <a:avLst/>
          </a:prstGeom>
          <a:noFill/>
        </p:spPr>
        <p:txBody>
          <a:bodyPr wrap="square" rtlCol="0">
            <a:spAutoFit/>
          </a:bodyPr>
          <a:lstStyle/>
          <a:p>
            <a:r>
              <a:rPr lang="it-IT" sz="1600" dirty="0" smtClean="0">
                <a:latin typeface="Century Schoolbook" pitchFamily="18" charset="0"/>
              </a:rPr>
              <a:t>Il numero di osservazioni è 133 (dispari), quindi la </a:t>
            </a:r>
            <a:r>
              <a:rPr lang="it-IT" sz="1600" dirty="0" smtClean="0">
                <a:solidFill>
                  <a:srgbClr val="FF0000"/>
                </a:solidFill>
                <a:latin typeface="Century Schoolbook" pitchFamily="18" charset="0"/>
              </a:rPr>
              <a:t>mediana</a:t>
            </a:r>
            <a:r>
              <a:rPr lang="it-IT" sz="1600" dirty="0" smtClean="0">
                <a:latin typeface="Century Schoolbook" pitchFamily="18" charset="0"/>
              </a:rPr>
              <a:t> sarà la (n+1)/2 esima osservazione = (133+1)/2 = 67esima osservazione.  Dalle frequenze cumulate vediamo che il 67esimo voto è nella classe di voto = 24 che include l’intervallo 61-82. </a:t>
            </a:r>
          </a:p>
          <a:p>
            <a:endParaRPr lang="it-IT" sz="1600" dirty="0" smtClean="0">
              <a:latin typeface="Century Schoolbook" pitchFamily="18" charset="0"/>
            </a:endParaRPr>
          </a:p>
          <a:p>
            <a:r>
              <a:rPr lang="it-IT" sz="1600" dirty="0" smtClean="0">
                <a:latin typeface="Century Schoolbook" pitchFamily="18" charset="0"/>
              </a:rPr>
              <a:t>il terzo </a:t>
            </a:r>
            <a:r>
              <a:rPr lang="it-IT" sz="1600" dirty="0" smtClean="0">
                <a:solidFill>
                  <a:srgbClr val="FF0000"/>
                </a:solidFill>
                <a:latin typeface="Century Schoolbook" pitchFamily="18" charset="0"/>
              </a:rPr>
              <a:t>decile</a:t>
            </a:r>
            <a:r>
              <a:rPr lang="it-IT" sz="1600" dirty="0" smtClean="0">
                <a:latin typeface="Century Schoolbook" pitchFamily="18" charset="0"/>
              </a:rPr>
              <a:t> si colloca a I</a:t>
            </a:r>
            <a:r>
              <a:rPr lang="it-IT" sz="1600" baseline="-25000" dirty="0" smtClean="0">
                <a:latin typeface="Century Schoolbook" pitchFamily="18" charset="0"/>
              </a:rPr>
              <a:t>30</a:t>
            </a:r>
            <a:r>
              <a:rPr lang="it-IT" sz="1600" dirty="0" smtClean="0">
                <a:latin typeface="Century Schoolbook" pitchFamily="18" charset="0"/>
              </a:rPr>
              <a:t> = 0.5 + 0.30 × 133 = 40.4 , quindi nella classe di voto 22 che include l’intervallo 35-41</a:t>
            </a:r>
          </a:p>
          <a:p>
            <a:endParaRPr lang="it-IT" sz="1600" dirty="0" smtClean="0">
              <a:latin typeface="Century Schoolbook" pitchFamily="18" charset="0"/>
            </a:endParaRPr>
          </a:p>
          <a:p>
            <a:r>
              <a:rPr lang="it-IT" sz="1600" dirty="0" smtClean="0">
                <a:latin typeface="Century Schoolbook" pitchFamily="18" charset="0"/>
              </a:rPr>
              <a:t>l’83esimo </a:t>
            </a:r>
            <a:r>
              <a:rPr lang="it-IT" sz="1600" dirty="0" smtClean="0">
                <a:solidFill>
                  <a:srgbClr val="FF0000"/>
                </a:solidFill>
                <a:latin typeface="Century Schoolbook" pitchFamily="18" charset="0"/>
              </a:rPr>
              <a:t>percentile </a:t>
            </a:r>
            <a:r>
              <a:rPr lang="it-IT" sz="1600" dirty="0" smtClean="0">
                <a:latin typeface="Century Schoolbook" pitchFamily="18" charset="0"/>
              </a:rPr>
              <a:t>si trova a I</a:t>
            </a:r>
            <a:r>
              <a:rPr lang="it-IT" sz="1600" baseline="-25000" dirty="0" smtClean="0">
                <a:latin typeface="Century Schoolbook" pitchFamily="18" charset="0"/>
              </a:rPr>
              <a:t>83</a:t>
            </a:r>
            <a:r>
              <a:rPr lang="it-IT" sz="1600" dirty="0" smtClean="0">
                <a:latin typeface="Century Schoolbook" pitchFamily="18" charset="0"/>
              </a:rPr>
              <a:t> = 0.5 + 0.83 × 133 = 110.89 </a:t>
            </a:r>
            <a:r>
              <a:rPr lang="it-IT" sz="1600" dirty="0" smtClean="0">
                <a:latin typeface="Century Schoolbook" pitchFamily="18" charset="0"/>
                <a:sym typeface="Wingdings" pitchFamily="2" charset="2"/>
              </a:rPr>
              <a:t> voto 27</a:t>
            </a:r>
            <a:endParaRPr lang="it-IT" sz="1600" dirty="0" smtClean="0">
              <a:latin typeface="Century Schoolbook" pitchFamily="18" charset="0"/>
            </a:endParaRPr>
          </a:p>
          <a:p>
            <a:r>
              <a:rPr lang="it-IT" sz="1600" dirty="0" smtClean="0">
                <a:latin typeface="Century Schoolbook" pitchFamily="18" charset="0"/>
              </a:rPr>
              <a:t>							</a:t>
            </a:r>
            <a:endParaRPr lang="it-IT" sz="1600" dirty="0">
              <a:latin typeface="Century Schoolbook" pitchFamily="18" charset="0"/>
            </a:endParaRPr>
          </a:p>
        </p:txBody>
      </p:sp>
      <p:pic>
        <p:nvPicPr>
          <p:cNvPr id="4" name="Immagine 3" descr="boy_math_md_wht.gif"/>
          <p:cNvPicPr>
            <a:picLocks noChangeAspect="1"/>
          </p:cNvPicPr>
          <p:nvPr/>
        </p:nvPicPr>
        <p:blipFill>
          <a:blip r:embed="rId3" cstate="print"/>
          <a:stretch>
            <a:fillRect/>
          </a:stretch>
        </p:blipFill>
        <p:spPr>
          <a:xfrm>
            <a:off x="5148064" y="1988840"/>
            <a:ext cx="1143000" cy="11430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a:blip r:embed="rId2" cstate="print"/>
          <a:srcRect/>
          <a:stretch>
            <a:fillRect/>
          </a:stretch>
        </p:blipFill>
        <p:spPr bwMode="auto">
          <a:xfrm>
            <a:off x="1691680" y="764704"/>
            <a:ext cx="5772150" cy="3343275"/>
          </a:xfrm>
          <a:prstGeom prst="rect">
            <a:avLst/>
          </a:prstGeom>
          <a:noFill/>
          <a:ln w="9525">
            <a:noFill/>
            <a:miter lim="800000"/>
            <a:headEnd/>
            <a:tailEnd/>
          </a:ln>
        </p:spPr>
      </p:pic>
      <p:sp>
        <p:nvSpPr>
          <p:cNvPr id="3" name="CasellaDiTesto 2"/>
          <p:cNvSpPr txBox="1"/>
          <p:nvPr/>
        </p:nvSpPr>
        <p:spPr>
          <a:xfrm>
            <a:off x="683568" y="4437112"/>
            <a:ext cx="7632848" cy="2062103"/>
          </a:xfrm>
          <a:prstGeom prst="rect">
            <a:avLst/>
          </a:prstGeom>
          <a:noFill/>
        </p:spPr>
        <p:txBody>
          <a:bodyPr wrap="square" rtlCol="0">
            <a:spAutoFit/>
          </a:bodyPr>
          <a:lstStyle/>
          <a:p>
            <a:r>
              <a:rPr lang="it-IT" sz="1600" dirty="0" smtClean="0">
                <a:latin typeface="Century Schoolbook" pitchFamily="18" charset="0"/>
              </a:rPr>
              <a:t>Il calcolo dei percentili in una distribuzione si può effettuare anche calcolando le frequenze relative cumulate, ossia quella che viene chiamata la funzione di ripartizione.  Osservando l’ultima colonna si può immediatamente stabilire che</a:t>
            </a:r>
          </a:p>
          <a:p>
            <a:endParaRPr lang="it-IT" sz="1600" dirty="0" smtClean="0">
              <a:latin typeface="Century Schoolbook" pitchFamily="18" charset="0"/>
            </a:endParaRPr>
          </a:p>
          <a:p>
            <a:r>
              <a:rPr lang="it-IT" sz="1600" dirty="0" smtClean="0">
                <a:latin typeface="Century Schoolbook" pitchFamily="18" charset="0"/>
              </a:rPr>
              <a:t>il terzo decile (0.30) si trova in corrispondenza del voto 22</a:t>
            </a:r>
          </a:p>
          <a:p>
            <a:r>
              <a:rPr lang="it-IT" sz="1600" dirty="0" smtClean="0">
                <a:latin typeface="Century Schoolbook" pitchFamily="18" charset="0"/>
              </a:rPr>
              <a:t>la mediana (0.50) si trova in corrispondenza di 24</a:t>
            </a:r>
          </a:p>
          <a:p>
            <a:r>
              <a:rPr lang="it-IT" sz="1600" dirty="0" smtClean="0">
                <a:latin typeface="Century Schoolbook" pitchFamily="18" charset="0"/>
              </a:rPr>
              <a:t>e l’83esimo percentile (0.83) si trova in corrispondenza di 27  </a:t>
            </a:r>
          </a:p>
          <a:p>
            <a:r>
              <a:rPr lang="it-IT" sz="1600" dirty="0" smtClean="0">
                <a:latin typeface="Century Schoolbook" pitchFamily="18" charset="0"/>
              </a:rPr>
              <a:t>							</a:t>
            </a:r>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561454"/>
            <a:ext cx="8280920" cy="923330"/>
          </a:xfrm>
          <a:prstGeom prst="rect">
            <a:avLst/>
          </a:prstGeom>
          <a:noFill/>
        </p:spPr>
        <p:txBody>
          <a:bodyPr wrap="square" rtlCol="0">
            <a:spAutoFit/>
          </a:bodyPr>
          <a:lstStyle/>
          <a:p>
            <a:r>
              <a:rPr lang="it-IT" b="1" i="1" dirty="0" smtClean="0">
                <a:solidFill>
                  <a:srgbClr val="FF0000"/>
                </a:solidFill>
                <a:latin typeface="Century Schoolbook" pitchFamily="18" charset="0"/>
              </a:rPr>
              <a:t>Esercizio			</a:t>
            </a:r>
            <a:r>
              <a:rPr lang="it-IT" sz="1200" b="1" i="1" dirty="0" smtClean="0">
                <a:latin typeface="Century Schoolbook" pitchFamily="18" charset="0"/>
              </a:rPr>
              <a:t>da:  	A. </a:t>
            </a:r>
            <a:r>
              <a:rPr lang="it-IT" sz="1200" b="1" i="1" dirty="0" err="1" smtClean="0">
                <a:latin typeface="Century Schoolbook" pitchFamily="18" charset="0"/>
              </a:rPr>
              <a:t>Cerioli</a:t>
            </a:r>
            <a:r>
              <a:rPr lang="it-IT" sz="1200" b="1" i="1" dirty="0" smtClean="0">
                <a:latin typeface="Century Schoolbook" pitchFamily="18" charset="0"/>
              </a:rPr>
              <a:t>, </a:t>
            </a:r>
            <a:r>
              <a:rPr lang="it-IT" sz="1200" b="1" i="1" dirty="0" err="1" smtClean="0">
                <a:latin typeface="Century Schoolbook" pitchFamily="18" charset="0"/>
              </a:rPr>
              <a:t>M.A.</a:t>
            </a:r>
            <a:r>
              <a:rPr lang="it-IT" sz="1200" b="1" i="1" dirty="0" smtClean="0">
                <a:latin typeface="Century Schoolbook" pitchFamily="18" charset="0"/>
              </a:rPr>
              <a:t> </a:t>
            </a:r>
            <a:r>
              <a:rPr lang="it-IT" sz="1200" b="1" i="1" dirty="0" err="1" smtClean="0">
                <a:latin typeface="Century Schoolbook" pitchFamily="18" charset="0"/>
              </a:rPr>
              <a:t>Melioli</a:t>
            </a:r>
            <a:r>
              <a:rPr lang="it-IT" sz="1200" b="1" i="1" dirty="0" smtClean="0">
                <a:latin typeface="Century Schoolbook" pitchFamily="18" charset="0"/>
              </a:rPr>
              <a:t>, M. </a:t>
            </a:r>
            <a:r>
              <a:rPr lang="it-IT" sz="1200" b="1" i="1" dirty="0" err="1" smtClean="0">
                <a:latin typeface="Century Schoolbook" pitchFamily="18" charset="0"/>
              </a:rPr>
              <a:t>Riani</a:t>
            </a:r>
            <a:r>
              <a:rPr lang="it-IT" sz="1200" b="1" i="1" dirty="0" smtClean="0">
                <a:latin typeface="Century Schoolbook" pitchFamily="18" charset="0"/>
              </a:rPr>
              <a:t>  </a:t>
            </a:r>
          </a:p>
          <a:p>
            <a:r>
              <a:rPr lang="it-IT" sz="1200" b="1" i="1" dirty="0" smtClean="0">
                <a:latin typeface="Century Schoolbook" pitchFamily="18" charset="0"/>
              </a:rPr>
              <a:t>					“Esercizi di Statistica” – parte I – 2° edizione</a:t>
            </a:r>
          </a:p>
          <a:p>
            <a:r>
              <a:rPr lang="it-IT" sz="1200" b="1" i="1" dirty="0" smtClean="0">
                <a:latin typeface="Century Schoolbook" pitchFamily="18" charset="0"/>
              </a:rPr>
              <a:t>					Ed. </a:t>
            </a:r>
            <a:r>
              <a:rPr lang="it-IT" sz="1200" b="1" i="1" dirty="0" err="1" smtClean="0">
                <a:latin typeface="Century Schoolbook" pitchFamily="18" charset="0"/>
              </a:rPr>
              <a:t>UNI.NOVA</a:t>
            </a:r>
            <a:r>
              <a:rPr lang="it-IT" sz="1200" b="1" i="1" dirty="0" smtClean="0">
                <a:latin typeface="Century Schoolbook" pitchFamily="18" charset="0"/>
              </a:rPr>
              <a:t> (PR)</a:t>
            </a:r>
          </a:p>
          <a:p>
            <a:r>
              <a:rPr lang="it-IT" sz="1200" b="1" i="1" dirty="0" smtClean="0">
                <a:latin typeface="Century Schoolbook" pitchFamily="18" charset="0"/>
              </a:rPr>
              <a:t>							</a:t>
            </a:r>
            <a:endParaRPr lang="it-IT" sz="1200" b="1" i="1" dirty="0">
              <a:latin typeface="Century Schoolbook" pitchFamily="18" charset="0"/>
            </a:endParaRPr>
          </a:p>
        </p:txBody>
      </p:sp>
      <p:sp>
        <p:nvSpPr>
          <p:cNvPr id="3" name="CasellaDiTesto 2"/>
          <p:cNvSpPr txBox="1"/>
          <p:nvPr/>
        </p:nvSpPr>
        <p:spPr>
          <a:xfrm>
            <a:off x="395536" y="1700808"/>
            <a:ext cx="8280920" cy="830997"/>
          </a:xfrm>
          <a:prstGeom prst="rect">
            <a:avLst/>
          </a:prstGeom>
          <a:noFill/>
        </p:spPr>
        <p:txBody>
          <a:bodyPr wrap="square" rtlCol="0">
            <a:spAutoFit/>
          </a:bodyPr>
          <a:lstStyle/>
          <a:p>
            <a:r>
              <a:rPr lang="it-IT" sz="1600" dirty="0" smtClean="0">
                <a:latin typeface="Century Schoolbook" pitchFamily="18" charset="0"/>
              </a:rPr>
              <a:t>La tabella riporta la distribuzione dei redditi, in milioni di lire, dichiarati ai fini IRPEF dai lavoratori dipendenti nel 1995 (fonte: Ministero delle Finanze)</a:t>
            </a:r>
          </a:p>
          <a:p>
            <a:r>
              <a:rPr lang="it-IT" sz="1600" dirty="0" smtClean="0">
                <a:latin typeface="Century Schoolbook" pitchFamily="18" charset="0"/>
              </a:rPr>
              <a:t>							</a:t>
            </a:r>
            <a:endParaRPr lang="it-IT" sz="1600" dirty="0">
              <a:latin typeface="Century Schoolbook" pitchFamily="18" charset="0"/>
            </a:endParaRPr>
          </a:p>
        </p:txBody>
      </p:sp>
      <p:pic>
        <p:nvPicPr>
          <p:cNvPr id="145410" name="Picture 2"/>
          <p:cNvPicPr>
            <a:picLocks noChangeAspect="1" noChangeArrowheads="1"/>
          </p:cNvPicPr>
          <p:nvPr/>
        </p:nvPicPr>
        <p:blipFill>
          <a:blip r:embed="rId2" cstate="print"/>
          <a:srcRect/>
          <a:stretch>
            <a:fillRect/>
          </a:stretch>
        </p:blipFill>
        <p:spPr bwMode="auto">
          <a:xfrm>
            <a:off x="2987824" y="2564904"/>
            <a:ext cx="3162300" cy="2867025"/>
          </a:xfrm>
          <a:prstGeom prst="rect">
            <a:avLst/>
          </a:prstGeom>
          <a:noFill/>
          <a:ln w="9525">
            <a:noFill/>
            <a:miter lim="800000"/>
            <a:headEnd/>
            <a:tailEnd/>
          </a:ln>
        </p:spPr>
      </p:pic>
      <p:sp>
        <p:nvSpPr>
          <p:cNvPr id="5" name="CasellaDiTesto 4"/>
          <p:cNvSpPr txBox="1"/>
          <p:nvPr/>
        </p:nvSpPr>
        <p:spPr>
          <a:xfrm>
            <a:off x="683568" y="5780782"/>
            <a:ext cx="8280920" cy="584775"/>
          </a:xfrm>
          <a:prstGeom prst="rect">
            <a:avLst/>
          </a:prstGeom>
          <a:noFill/>
        </p:spPr>
        <p:txBody>
          <a:bodyPr wrap="square" rtlCol="0">
            <a:spAutoFit/>
          </a:bodyPr>
          <a:lstStyle/>
          <a:p>
            <a:r>
              <a:rPr lang="it-IT" sz="1600" dirty="0" smtClean="0">
                <a:latin typeface="Century Schoolbook" pitchFamily="18" charset="0"/>
              </a:rPr>
              <a:t>Si determini la </a:t>
            </a:r>
            <a:r>
              <a:rPr lang="it-IT" sz="1600" dirty="0" smtClean="0">
                <a:solidFill>
                  <a:srgbClr val="FF0000"/>
                </a:solidFill>
                <a:latin typeface="Century Schoolbook" pitchFamily="18" charset="0"/>
              </a:rPr>
              <a:t>mediana,</a:t>
            </a:r>
            <a:r>
              <a:rPr lang="it-IT" sz="1600" dirty="0" smtClean="0">
                <a:latin typeface="Century Schoolbook" pitchFamily="18" charset="0"/>
              </a:rPr>
              <a:t> il primo </a:t>
            </a:r>
            <a:r>
              <a:rPr lang="it-IT" sz="1600" dirty="0" smtClean="0">
                <a:solidFill>
                  <a:srgbClr val="FF3300"/>
                </a:solidFill>
                <a:latin typeface="Century Schoolbook" pitchFamily="18" charset="0"/>
              </a:rPr>
              <a:t>quartile</a:t>
            </a:r>
            <a:r>
              <a:rPr lang="it-IT" sz="1600" dirty="0" smtClean="0">
                <a:latin typeface="Century Schoolbook" pitchFamily="18" charset="0"/>
              </a:rPr>
              <a:t> della distribuzione e il 92esimo </a:t>
            </a:r>
            <a:r>
              <a:rPr lang="it-IT" sz="1600" dirty="0" smtClean="0">
                <a:solidFill>
                  <a:srgbClr val="FF0000"/>
                </a:solidFill>
                <a:latin typeface="Century Schoolbook" pitchFamily="18" charset="0"/>
              </a:rPr>
              <a:t>percentile</a:t>
            </a:r>
            <a:r>
              <a:rPr lang="it-IT" sz="1600" dirty="0" smtClean="0">
                <a:latin typeface="Century Schoolbook" pitchFamily="18" charset="0"/>
              </a:rPr>
              <a:t>. </a:t>
            </a:r>
          </a:p>
          <a:p>
            <a:r>
              <a:rPr lang="it-IT" sz="1600" dirty="0" smtClean="0">
                <a:latin typeface="Century Schoolbook" pitchFamily="18" charset="0"/>
              </a:rPr>
              <a:t>							</a:t>
            </a:r>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2" cstate="print"/>
          <a:srcRect/>
          <a:stretch>
            <a:fillRect/>
          </a:stretch>
        </p:blipFill>
        <p:spPr bwMode="auto">
          <a:xfrm>
            <a:off x="1043608" y="1196752"/>
            <a:ext cx="7172325" cy="2867025"/>
          </a:xfrm>
          <a:prstGeom prst="rect">
            <a:avLst/>
          </a:prstGeom>
          <a:noFill/>
          <a:ln w="9525">
            <a:noFill/>
            <a:miter lim="800000"/>
            <a:headEnd/>
            <a:tailEnd/>
          </a:ln>
        </p:spPr>
      </p:pic>
      <p:sp>
        <p:nvSpPr>
          <p:cNvPr id="3" name="CasellaDiTesto 2"/>
          <p:cNvSpPr txBox="1"/>
          <p:nvPr/>
        </p:nvSpPr>
        <p:spPr>
          <a:xfrm>
            <a:off x="611560" y="4869160"/>
            <a:ext cx="8280920" cy="584775"/>
          </a:xfrm>
          <a:prstGeom prst="rect">
            <a:avLst/>
          </a:prstGeom>
          <a:noFill/>
        </p:spPr>
        <p:txBody>
          <a:bodyPr wrap="square" rtlCol="0">
            <a:spAutoFit/>
          </a:bodyPr>
          <a:lstStyle/>
          <a:p>
            <a:r>
              <a:rPr lang="it-IT" sz="1600" dirty="0" smtClean="0">
                <a:latin typeface="Century Schoolbook" pitchFamily="18" charset="0"/>
              </a:rPr>
              <a:t>Si determini la </a:t>
            </a:r>
            <a:r>
              <a:rPr lang="it-IT" sz="1600" dirty="0" smtClean="0">
                <a:solidFill>
                  <a:srgbClr val="FF0000"/>
                </a:solidFill>
                <a:latin typeface="Century Schoolbook" pitchFamily="18" charset="0"/>
              </a:rPr>
              <a:t>mediana,</a:t>
            </a:r>
            <a:r>
              <a:rPr lang="it-IT" sz="1600" dirty="0" smtClean="0">
                <a:latin typeface="Century Schoolbook" pitchFamily="18" charset="0"/>
              </a:rPr>
              <a:t> il primo </a:t>
            </a:r>
            <a:r>
              <a:rPr lang="it-IT" sz="1600" dirty="0" smtClean="0">
                <a:solidFill>
                  <a:srgbClr val="FF3300"/>
                </a:solidFill>
                <a:latin typeface="Century Schoolbook" pitchFamily="18" charset="0"/>
              </a:rPr>
              <a:t>quartile</a:t>
            </a:r>
            <a:r>
              <a:rPr lang="it-IT" sz="1600" dirty="0" smtClean="0">
                <a:latin typeface="Century Schoolbook" pitchFamily="18" charset="0"/>
              </a:rPr>
              <a:t> della distribuzione e il 92esimo </a:t>
            </a:r>
            <a:r>
              <a:rPr lang="it-IT" sz="1600" dirty="0" smtClean="0">
                <a:solidFill>
                  <a:srgbClr val="FF0000"/>
                </a:solidFill>
                <a:latin typeface="Century Schoolbook" pitchFamily="18" charset="0"/>
              </a:rPr>
              <a:t>percentile</a:t>
            </a:r>
            <a:r>
              <a:rPr lang="it-IT" sz="1600" dirty="0" smtClean="0">
                <a:latin typeface="Century Schoolbook" pitchFamily="18" charset="0"/>
              </a:rPr>
              <a:t>. </a:t>
            </a:r>
          </a:p>
          <a:p>
            <a:r>
              <a:rPr lang="it-IT" sz="1600" dirty="0" smtClean="0">
                <a:latin typeface="Century Schoolbook" pitchFamily="18" charset="0"/>
              </a:rPr>
              <a:t>							</a:t>
            </a:r>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2" cstate="print"/>
          <a:srcRect/>
          <a:stretch>
            <a:fillRect/>
          </a:stretch>
        </p:blipFill>
        <p:spPr bwMode="auto">
          <a:xfrm>
            <a:off x="1043608" y="1196752"/>
            <a:ext cx="7172325" cy="2867025"/>
          </a:xfrm>
          <a:prstGeom prst="rect">
            <a:avLst/>
          </a:prstGeom>
          <a:noFill/>
          <a:ln w="9525">
            <a:noFill/>
            <a:miter lim="800000"/>
            <a:headEnd/>
            <a:tailEnd/>
          </a:ln>
        </p:spPr>
      </p:pic>
      <p:sp>
        <p:nvSpPr>
          <p:cNvPr id="3" name="CasellaDiTesto 2"/>
          <p:cNvSpPr txBox="1"/>
          <p:nvPr/>
        </p:nvSpPr>
        <p:spPr>
          <a:xfrm>
            <a:off x="611560" y="4869160"/>
            <a:ext cx="8280920" cy="584775"/>
          </a:xfrm>
          <a:prstGeom prst="rect">
            <a:avLst/>
          </a:prstGeom>
          <a:noFill/>
        </p:spPr>
        <p:txBody>
          <a:bodyPr wrap="square" rtlCol="0">
            <a:spAutoFit/>
          </a:bodyPr>
          <a:lstStyle/>
          <a:p>
            <a:r>
              <a:rPr lang="it-IT" sz="1600" dirty="0" smtClean="0">
                <a:latin typeface="Century Schoolbook" pitchFamily="18" charset="0"/>
              </a:rPr>
              <a:t>Si determini la </a:t>
            </a:r>
            <a:r>
              <a:rPr lang="it-IT" sz="1600" dirty="0" smtClean="0">
                <a:solidFill>
                  <a:srgbClr val="FF0000"/>
                </a:solidFill>
                <a:latin typeface="Century Schoolbook" pitchFamily="18" charset="0"/>
              </a:rPr>
              <a:t>mediana,</a:t>
            </a:r>
            <a:r>
              <a:rPr lang="it-IT" sz="1600" dirty="0" smtClean="0">
                <a:latin typeface="Century Schoolbook" pitchFamily="18" charset="0"/>
              </a:rPr>
              <a:t> il primo </a:t>
            </a:r>
            <a:r>
              <a:rPr lang="it-IT" sz="1600" dirty="0" smtClean="0">
                <a:solidFill>
                  <a:srgbClr val="00B050"/>
                </a:solidFill>
                <a:latin typeface="Century Schoolbook" pitchFamily="18" charset="0"/>
              </a:rPr>
              <a:t>quartile</a:t>
            </a:r>
            <a:r>
              <a:rPr lang="it-IT" sz="1600" dirty="0" smtClean="0">
                <a:latin typeface="Century Schoolbook" pitchFamily="18" charset="0"/>
              </a:rPr>
              <a:t> della distribuzione e il </a:t>
            </a:r>
            <a:r>
              <a:rPr lang="it-IT" sz="1600" dirty="0" smtClean="0">
                <a:solidFill>
                  <a:srgbClr val="9933FF"/>
                </a:solidFill>
                <a:latin typeface="Century Schoolbook" pitchFamily="18" charset="0"/>
              </a:rPr>
              <a:t>92esimo percentile</a:t>
            </a:r>
            <a:r>
              <a:rPr lang="it-IT" sz="1600" dirty="0" smtClean="0">
                <a:latin typeface="Century Schoolbook" pitchFamily="18" charset="0"/>
              </a:rPr>
              <a:t>. </a:t>
            </a:r>
          </a:p>
          <a:p>
            <a:r>
              <a:rPr lang="it-IT" sz="1600" dirty="0" smtClean="0">
                <a:latin typeface="Century Schoolbook" pitchFamily="18" charset="0"/>
              </a:rPr>
              <a:t>							</a:t>
            </a:r>
            <a:endParaRPr lang="it-IT" sz="1600" dirty="0">
              <a:latin typeface="Century Schoolbook" pitchFamily="18" charset="0"/>
            </a:endParaRPr>
          </a:p>
        </p:txBody>
      </p:sp>
      <p:cxnSp>
        <p:nvCxnSpPr>
          <p:cNvPr id="5" name="Connettore 2 4"/>
          <p:cNvCxnSpPr/>
          <p:nvPr/>
        </p:nvCxnSpPr>
        <p:spPr>
          <a:xfrm flipV="1">
            <a:off x="2555776" y="2492896"/>
            <a:ext cx="4536504" cy="2376264"/>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Figura a mano libera 14"/>
          <p:cNvSpPr/>
          <p:nvPr/>
        </p:nvSpPr>
        <p:spPr>
          <a:xfrm>
            <a:off x="7623958" y="2743200"/>
            <a:ext cx="1335975" cy="2173184"/>
          </a:xfrm>
          <a:custGeom>
            <a:avLst/>
            <a:gdLst>
              <a:gd name="connsiteX0" fmla="*/ 0 w 1335975"/>
              <a:gd name="connsiteY0" fmla="*/ 2173184 h 2173184"/>
              <a:gd name="connsiteX1" fmla="*/ 700645 w 1335975"/>
              <a:gd name="connsiteY1" fmla="*/ 1911927 h 2173184"/>
              <a:gd name="connsiteX2" fmla="*/ 1199408 w 1335975"/>
              <a:gd name="connsiteY2" fmla="*/ 1436914 h 2173184"/>
              <a:gd name="connsiteX3" fmla="*/ 1330037 w 1335975"/>
              <a:gd name="connsiteY3" fmla="*/ 617517 h 2173184"/>
              <a:gd name="connsiteX4" fmla="*/ 1163782 w 1335975"/>
              <a:gd name="connsiteY4" fmla="*/ 106878 h 2173184"/>
              <a:gd name="connsiteX5" fmla="*/ 356260 w 1335975"/>
              <a:gd name="connsiteY5" fmla="*/ 0 h 2173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975" h="2173184">
                <a:moveTo>
                  <a:pt x="0" y="2173184"/>
                </a:moveTo>
                <a:cubicBezTo>
                  <a:pt x="250372" y="2103911"/>
                  <a:pt x="500744" y="2034639"/>
                  <a:pt x="700645" y="1911927"/>
                </a:cubicBezTo>
                <a:cubicBezTo>
                  <a:pt x="900546" y="1789215"/>
                  <a:pt x="1094509" y="1652649"/>
                  <a:pt x="1199408" y="1436914"/>
                </a:cubicBezTo>
                <a:cubicBezTo>
                  <a:pt x="1304307" y="1221179"/>
                  <a:pt x="1335975" y="839190"/>
                  <a:pt x="1330037" y="617517"/>
                </a:cubicBezTo>
                <a:cubicBezTo>
                  <a:pt x="1324099" y="395844"/>
                  <a:pt x="1326078" y="209797"/>
                  <a:pt x="1163782" y="106878"/>
                </a:cubicBezTo>
                <a:cubicBezTo>
                  <a:pt x="1001486" y="3959"/>
                  <a:pt x="524494" y="0"/>
                  <a:pt x="356260" y="0"/>
                </a:cubicBezTo>
              </a:path>
            </a:pathLst>
          </a:custGeom>
          <a:ln w="47625">
            <a:solidFill>
              <a:srgbClr val="9933FF"/>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6" name="Figura a mano libera 15"/>
          <p:cNvSpPr/>
          <p:nvPr/>
        </p:nvSpPr>
        <p:spPr>
          <a:xfrm>
            <a:off x="4310743" y="1969325"/>
            <a:ext cx="4429496" cy="2958935"/>
          </a:xfrm>
          <a:custGeom>
            <a:avLst/>
            <a:gdLst>
              <a:gd name="connsiteX0" fmla="*/ 0 w 4429496"/>
              <a:gd name="connsiteY0" fmla="*/ 2958935 h 2958935"/>
              <a:gd name="connsiteX1" fmla="*/ 1223158 w 4429496"/>
              <a:gd name="connsiteY1" fmla="*/ 2685802 h 2958935"/>
              <a:gd name="connsiteX2" fmla="*/ 2885704 w 4429496"/>
              <a:gd name="connsiteY2" fmla="*/ 2507672 h 2958935"/>
              <a:gd name="connsiteX3" fmla="*/ 3681351 w 4429496"/>
              <a:gd name="connsiteY3" fmla="*/ 2388919 h 2958935"/>
              <a:gd name="connsiteX4" fmla="*/ 4263241 w 4429496"/>
              <a:gd name="connsiteY4" fmla="*/ 1652649 h 2958935"/>
              <a:gd name="connsiteX5" fmla="*/ 4417621 w 4429496"/>
              <a:gd name="connsiteY5" fmla="*/ 500743 h 2958935"/>
              <a:gd name="connsiteX6" fmla="*/ 4191989 w 4429496"/>
              <a:gd name="connsiteY6" fmla="*/ 73231 h 2958935"/>
              <a:gd name="connsiteX7" fmla="*/ 3598223 w 4429496"/>
              <a:gd name="connsiteY7" fmla="*/ 61356 h 295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9496" h="2958935">
                <a:moveTo>
                  <a:pt x="0" y="2958935"/>
                </a:moveTo>
                <a:cubicBezTo>
                  <a:pt x="371103" y="2859974"/>
                  <a:pt x="742207" y="2761013"/>
                  <a:pt x="1223158" y="2685802"/>
                </a:cubicBezTo>
                <a:cubicBezTo>
                  <a:pt x="1704109" y="2610591"/>
                  <a:pt x="2476005" y="2557152"/>
                  <a:pt x="2885704" y="2507672"/>
                </a:cubicBezTo>
                <a:cubicBezTo>
                  <a:pt x="3295403" y="2458192"/>
                  <a:pt x="3451762" y="2531423"/>
                  <a:pt x="3681351" y="2388919"/>
                </a:cubicBezTo>
                <a:cubicBezTo>
                  <a:pt x="3910940" y="2246415"/>
                  <a:pt x="4140529" y="1967345"/>
                  <a:pt x="4263241" y="1652649"/>
                </a:cubicBezTo>
                <a:cubicBezTo>
                  <a:pt x="4385953" y="1337953"/>
                  <a:pt x="4429496" y="763979"/>
                  <a:pt x="4417621" y="500743"/>
                </a:cubicBezTo>
                <a:cubicBezTo>
                  <a:pt x="4405746" y="237507"/>
                  <a:pt x="4328555" y="146462"/>
                  <a:pt x="4191989" y="73231"/>
                </a:cubicBezTo>
                <a:cubicBezTo>
                  <a:pt x="4055423" y="0"/>
                  <a:pt x="3598223" y="61356"/>
                  <a:pt x="3598223" y="61356"/>
                </a:cubicBezTo>
              </a:path>
            </a:pathLst>
          </a:custGeom>
          <a:ln w="38100">
            <a:solidFill>
              <a:srgbClr val="92D050"/>
            </a:solidFill>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a:blip r:embed="rId2" cstate="print"/>
          <a:srcRect/>
          <a:stretch>
            <a:fillRect/>
          </a:stretch>
        </p:blipFill>
        <p:spPr bwMode="auto">
          <a:xfrm>
            <a:off x="1475656" y="548680"/>
            <a:ext cx="6134100" cy="3676650"/>
          </a:xfrm>
          <a:prstGeom prst="rect">
            <a:avLst/>
          </a:prstGeom>
          <a:noFill/>
          <a:ln w="9525">
            <a:noFill/>
            <a:miter lim="800000"/>
            <a:headEnd/>
            <a:tailEnd/>
          </a:ln>
        </p:spPr>
      </p:pic>
      <p:pic>
        <p:nvPicPr>
          <p:cNvPr id="147460" name="Picture 4"/>
          <p:cNvPicPr>
            <a:picLocks noChangeAspect="1" noChangeArrowheads="1"/>
          </p:cNvPicPr>
          <p:nvPr/>
        </p:nvPicPr>
        <p:blipFill>
          <a:blip r:embed="rId3" cstate="print"/>
          <a:srcRect/>
          <a:stretch>
            <a:fillRect/>
          </a:stretch>
        </p:blipFill>
        <p:spPr bwMode="auto">
          <a:xfrm>
            <a:off x="683568" y="5301208"/>
            <a:ext cx="553562" cy="432048"/>
          </a:xfrm>
          <a:prstGeom prst="rect">
            <a:avLst/>
          </a:prstGeom>
          <a:noFill/>
          <a:ln w="9525">
            <a:noFill/>
            <a:miter lim="800000"/>
            <a:headEnd/>
            <a:tailEnd/>
          </a:ln>
        </p:spPr>
      </p:pic>
      <p:pic>
        <p:nvPicPr>
          <p:cNvPr id="147462" name="Picture 6"/>
          <p:cNvPicPr>
            <a:picLocks noChangeAspect="1" noChangeArrowheads="1"/>
          </p:cNvPicPr>
          <p:nvPr/>
        </p:nvPicPr>
        <p:blipFill>
          <a:blip r:embed="rId4" cstate="print"/>
          <a:srcRect/>
          <a:stretch>
            <a:fillRect/>
          </a:stretch>
        </p:blipFill>
        <p:spPr bwMode="auto">
          <a:xfrm>
            <a:off x="1403648" y="5301208"/>
            <a:ext cx="536530" cy="360040"/>
          </a:xfrm>
          <a:prstGeom prst="rect">
            <a:avLst/>
          </a:prstGeom>
          <a:noFill/>
          <a:ln w="9525">
            <a:noFill/>
            <a:miter lim="800000"/>
            <a:headEnd/>
            <a:tailEnd/>
          </a:ln>
        </p:spPr>
      </p:pic>
      <p:sp>
        <p:nvSpPr>
          <p:cNvPr id="8" name="CasellaDiTesto 7"/>
          <p:cNvSpPr txBox="1"/>
          <p:nvPr/>
        </p:nvSpPr>
        <p:spPr>
          <a:xfrm>
            <a:off x="2123728" y="5301208"/>
            <a:ext cx="4824536" cy="584775"/>
          </a:xfrm>
          <a:prstGeom prst="rect">
            <a:avLst/>
          </a:prstGeom>
          <a:noFill/>
        </p:spPr>
        <p:txBody>
          <a:bodyPr wrap="square" rtlCol="0">
            <a:spAutoFit/>
          </a:bodyPr>
          <a:lstStyle/>
          <a:p>
            <a:r>
              <a:rPr lang="it-IT" sz="1600" dirty="0" smtClean="0">
                <a:latin typeface="Century Schoolbook" pitchFamily="18" charset="0"/>
              </a:rPr>
              <a:t>Sono rispettivamente gli estremi inferiore e superiore della classe s-esima</a:t>
            </a:r>
            <a:endParaRPr lang="it-IT" sz="1600" dirty="0">
              <a:latin typeface="Century Schoolbook" pitchFamily="18" charset="0"/>
            </a:endParaRPr>
          </a:p>
        </p:txBody>
      </p:sp>
      <p:pic>
        <p:nvPicPr>
          <p:cNvPr id="147463" name="Picture 7"/>
          <p:cNvPicPr>
            <a:picLocks noChangeAspect="1" noChangeArrowheads="1"/>
          </p:cNvPicPr>
          <p:nvPr/>
        </p:nvPicPr>
        <p:blipFill>
          <a:blip r:embed="rId5" cstate="print"/>
          <a:srcRect/>
          <a:stretch>
            <a:fillRect/>
          </a:stretch>
        </p:blipFill>
        <p:spPr bwMode="auto">
          <a:xfrm>
            <a:off x="1691680" y="4365104"/>
            <a:ext cx="5688632" cy="814569"/>
          </a:xfrm>
          <a:prstGeom prst="rect">
            <a:avLst/>
          </a:prstGeom>
          <a:noFill/>
          <a:ln w="9525">
            <a:solidFill>
              <a:srgbClr val="9933FF"/>
            </a:solid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2" cstate="print"/>
          <a:srcRect/>
          <a:stretch>
            <a:fillRect/>
          </a:stretch>
        </p:blipFill>
        <p:spPr bwMode="auto">
          <a:xfrm>
            <a:off x="1043608" y="764704"/>
            <a:ext cx="7172325" cy="2867025"/>
          </a:xfrm>
          <a:prstGeom prst="rect">
            <a:avLst/>
          </a:prstGeom>
          <a:noFill/>
          <a:ln w="9525">
            <a:noFill/>
            <a:miter lim="800000"/>
            <a:headEnd/>
            <a:tailEnd/>
          </a:ln>
        </p:spPr>
      </p:pic>
      <p:sp>
        <p:nvSpPr>
          <p:cNvPr id="5" name="Freccia a sinistra 4"/>
          <p:cNvSpPr/>
          <p:nvPr/>
        </p:nvSpPr>
        <p:spPr>
          <a:xfrm>
            <a:off x="8100392" y="1844824"/>
            <a:ext cx="720080"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8483" name="Picture 3"/>
          <p:cNvPicPr>
            <a:picLocks noChangeAspect="1" noChangeArrowheads="1"/>
          </p:cNvPicPr>
          <p:nvPr/>
        </p:nvPicPr>
        <p:blipFill>
          <a:blip r:embed="rId3" cstate="print"/>
          <a:srcRect/>
          <a:stretch>
            <a:fillRect/>
          </a:stretch>
        </p:blipFill>
        <p:spPr bwMode="auto">
          <a:xfrm>
            <a:off x="1763688" y="4077072"/>
            <a:ext cx="5760640" cy="824880"/>
          </a:xfrm>
          <a:prstGeom prst="rect">
            <a:avLst/>
          </a:prstGeom>
          <a:noFill/>
          <a:ln w="9525">
            <a:solidFill>
              <a:srgbClr val="9933FF"/>
            </a:solidFill>
            <a:miter lim="800000"/>
            <a:headEnd/>
            <a:tailEnd/>
          </a:ln>
        </p:spPr>
      </p:pic>
      <p:pic>
        <p:nvPicPr>
          <p:cNvPr id="148484" name="Picture 4"/>
          <p:cNvPicPr>
            <a:picLocks noChangeAspect="1" noChangeArrowheads="1"/>
          </p:cNvPicPr>
          <p:nvPr/>
        </p:nvPicPr>
        <p:blipFill>
          <a:blip r:embed="rId4" cstate="print"/>
          <a:srcRect/>
          <a:stretch>
            <a:fillRect/>
          </a:stretch>
        </p:blipFill>
        <p:spPr bwMode="auto">
          <a:xfrm>
            <a:off x="1368152" y="5229200"/>
            <a:ext cx="6516216" cy="76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2" cstate="print"/>
          <a:srcRect/>
          <a:stretch>
            <a:fillRect/>
          </a:stretch>
        </p:blipFill>
        <p:spPr bwMode="auto">
          <a:xfrm>
            <a:off x="1043608" y="764704"/>
            <a:ext cx="7172325" cy="2867025"/>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2483768" y="3789040"/>
            <a:ext cx="4752528" cy="857319"/>
          </a:xfrm>
          <a:prstGeom prst="rect">
            <a:avLst/>
          </a:prstGeom>
          <a:noFill/>
          <a:ln w="9525">
            <a:solidFill>
              <a:srgbClr val="9933FF"/>
            </a:solidFill>
            <a:miter lim="800000"/>
            <a:headEnd/>
            <a:tailEnd/>
          </a:ln>
        </p:spPr>
      </p:pic>
      <p:sp>
        <p:nvSpPr>
          <p:cNvPr id="5" name="Freccia a sinistra 4"/>
          <p:cNvSpPr/>
          <p:nvPr/>
        </p:nvSpPr>
        <p:spPr>
          <a:xfrm>
            <a:off x="8244408" y="1412776"/>
            <a:ext cx="72008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9506" name="Picture 2"/>
          <p:cNvPicPr>
            <a:picLocks noChangeAspect="1" noChangeArrowheads="1"/>
          </p:cNvPicPr>
          <p:nvPr/>
        </p:nvPicPr>
        <p:blipFill>
          <a:blip r:embed="rId4" cstate="print"/>
          <a:srcRect/>
          <a:stretch>
            <a:fillRect/>
          </a:stretch>
        </p:blipFill>
        <p:spPr bwMode="auto">
          <a:xfrm>
            <a:off x="2123728" y="4788420"/>
            <a:ext cx="5616624" cy="1880940"/>
          </a:xfrm>
          <a:prstGeom prst="rect">
            <a:avLst/>
          </a:prstGeom>
          <a:noFill/>
          <a:ln w="9525">
            <a:noFill/>
            <a:miter lim="800000"/>
            <a:headEnd/>
            <a:tailEnd/>
          </a:ln>
        </p:spPr>
      </p:pic>
      <p:sp>
        <p:nvSpPr>
          <p:cNvPr id="7" name="Freccia a sinistra 6"/>
          <p:cNvSpPr/>
          <p:nvPr/>
        </p:nvSpPr>
        <p:spPr>
          <a:xfrm>
            <a:off x="8244408" y="2132856"/>
            <a:ext cx="72008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1" name="Picture 1"/>
          <p:cNvPicPr>
            <a:picLocks noChangeAspect="1" noChangeArrowheads="1"/>
          </p:cNvPicPr>
          <p:nvPr/>
        </p:nvPicPr>
        <p:blipFill>
          <a:blip r:embed="rId2" cstate="print"/>
          <a:srcRect/>
          <a:stretch>
            <a:fillRect/>
          </a:stretch>
        </p:blipFill>
        <p:spPr bwMode="auto">
          <a:xfrm>
            <a:off x="1187624" y="2348880"/>
            <a:ext cx="2076450" cy="1676400"/>
          </a:xfrm>
          <a:prstGeom prst="rect">
            <a:avLst/>
          </a:prstGeom>
          <a:noFill/>
          <a:ln w="9525">
            <a:noFill/>
            <a:miter lim="800000"/>
            <a:headEnd/>
            <a:tailEnd/>
          </a:ln>
        </p:spPr>
      </p:pic>
      <p:sp>
        <p:nvSpPr>
          <p:cNvPr id="4" name="CasellaDiTesto 3"/>
          <p:cNvSpPr txBox="1"/>
          <p:nvPr/>
        </p:nvSpPr>
        <p:spPr>
          <a:xfrm>
            <a:off x="539552" y="1484784"/>
            <a:ext cx="8280920" cy="584775"/>
          </a:xfrm>
          <a:prstGeom prst="rect">
            <a:avLst/>
          </a:prstGeom>
          <a:noFill/>
        </p:spPr>
        <p:txBody>
          <a:bodyPr wrap="square" rtlCol="0">
            <a:spAutoFit/>
          </a:bodyPr>
          <a:lstStyle/>
          <a:p>
            <a:r>
              <a:rPr lang="it-IT" sz="1600" dirty="0" smtClean="0">
                <a:latin typeface="Century Schoolbook" pitchFamily="18" charset="0"/>
              </a:rPr>
              <a:t>La tabella riporta il numero di ordini effettuato da 239 clienti di una azienda nel corso del 2005.</a:t>
            </a:r>
            <a:endParaRPr lang="it-IT" sz="1600" dirty="0">
              <a:latin typeface="Century Schoolbook" pitchFamily="18" charset="0"/>
            </a:endParaRPr>
          </a:p>
        </p:txBody>
      </p:sp>
      <p:sp>
        <p:nvSpPr>
          <p:cNvPr id="5" name="CasellaDiTesto 4"/>
          <p:cNvSpPr txBox="1"/>
          <p:nvPr/>
        </p:nvSpPr>
        <p:spPr>
          <a:xfrm>
            <a:off x="539552" y="561454"/>
            <a:ext cx="8280920" cy="923330"/>
          </a:xfrm>
          <a:prstGeom prst="rect">
            <a:avLst/>
          </a:prstGeom>
          <a:noFill/>
        </p:spPr>
        <p:txBody>
          <a:bodyPr wrap="square" rtlCol="0">
            <a:spAutoFit/>
          </a:bodyPr>
          <a:lstStyle/>
          <a:p>
            <a:r>
              <a:rPr lang="it-IT" b="1" i="1" dirty="0" smtClean="0">
                <a:solidFill>
                  <a:srgbClr val="FF0000"/>
                </a:solidFill>
                <a:latin typeface="Century Schoolbook" pitchFamily="18" charset="0"/>
              </a:rPr>
              <a:t>Esercizio			</a:t>
            </a:r>
            <a:r>
              <a:rPr lang="it-IT" sz="1200" b="1" i="1" dirty="0" smtClean="0">
                <a:latin typeface="Century Schoolbook" pitchFamily="18" charset="0"/>
              </a:rPr>
              <a:t>da:  	A. </a:t>
            </a:r>
            <a:r>
              <a:rPr lang="it-IT" sz="1200" b="1" i="1" dirty="0" err="1" smtClean="0">
                <a:latin typeface="Century Schoolbook" pitchFamily="18" charset="0"/>
              </a:rPr>
              <a:t>Cerioli</a:t>
            </a:r>
            <a:r>
              <a:rPr lang="it-IT" sz="1200" b="1" i="1" dirty="0" smtClean="0">
                <a:latin typeface="Century Schoolbook" pitchFamily="18" charset="0"/>
              </a:rPr>
              <a:t>, </a:t>
            </a:r>
            <a:r>
              <a:rPr lang="it-IT" sz="1200" b="1" i="1" dirty="0" err="1" smtClean="0">
                <a:latin typeface="Century Schoolbook" pitchFamily="18" charset="0"/>
              </a:rPr>
              <a:t>M.A.</a:t>
            </a:r>
            <a:r>
              <a:rPr lang="it-IT" sz="1200" b="1" i="1" dirty="0" smtClean="0">
                <a:latin typeface="Century Schoolbook" pitchFamily="18" charset="0"/>
              </a:rPr>
              <a:t> </a:t>
            </a:r>
            <a:r>
              <a:rPr lang="it-IT" sz="1200" b="1" i="1" dirty="0" err="1" smtClean="0">
                <a:latin typeface="Century Schoolbook" pitchFamily="18" charset="0"/>
              </a:rPr>
              <a:t>Melioli</a:t>
            </a:r>
            <a:r>
              <a:rPr lang="it-IT" sz="1200" b="1" i="1" dirty="0" smtClean="0">
                <a:latin typeface="Century Schoolbook" pitchFamily="18" charset="0"/>
              </a:rPr>
              <a:t>, M. </a:t>
            </a:r>
            <a:r>
              <a:rPr lang="it-IT" sz="1200" b="1" i="1" dirty="0" err="1" smtClean="0">
                <a:latin typeface="Century Schoolbook" pitchFamily="18" charset="0"/>
              </a:rPr>
              <a:t>Riani</a:t>
            </a:r>
            <a:r>
              <a:rPr lang="it-IT" sz="1200" b="1" i="1" dirty="0" smtClean="0">
                <a:latin typeface="Century Schoolbook" pitchFamily="18" charset="0"/>
              </a:rPr>
              <a:t>  </a:t>
            </a:r>
          </a:p>
          <a:p>
            <a:r>
              <a:rPr lang="it-IT" sz="1200" b="1" i="1" dirty="0" smtClean="0">
                <a:latin typeface="Century Schoolbook" pitchFamily="18" charset="0"/>
              </a:rPr>
              <a:t>					“Esercizi di Statistica” – parte I – 2° edizione</a:t>
            </a:r>
          </a:p>
          <a:p>
            <a:r>
              <a:rPr lang="it-IT" sz="1200" b="1" i="1" dirty="0" smtClean="0">
                <a:latin typeface="Century Schoolbook" pitchFamily="18" charset="0"/>
              </a:rPr>
              <a:t>					Ed. </a:t>
            </a:r>
            <a:r>
              <a:rPr lang="it-IT" sz="1200" b="1" i="1" dirty="0" err="1" smtClean="0">
                <a:latin typeface="Century Schoolbook" pitchFamily="18" charset="0"/>
              </a:rPr>
              <a:t>UNI.NOVA</a:t>
            </a:r>
            <a:r>
              <a:rPr lang="it-IT" sz="1200" b="1" i="1" dirty="0" smtClean="0">
                <a:latin typeface="Century Schoolbook" pitchFamily="18" charset="0"/>
              </a:rPr>
              <a:t> (PR)</a:t>
            </a:r>
          </a:p>
          <a:p>
            <a:r>
              <a:rPr lang="it-IT" sz="1200" b="1" i="1" dirty="0" smtClean="0">
                <a:latin typeface="Century Schoolbook" pitchFamily="18" charset="0"/>
              </a:rPr>
              <a:t>							</a:t>
            </a:r>
            <a:endParaRPr lang="it-IT" sz="1200" b="1" i="1" dirty="0">
              <a:latin typeface="Century Schoolbook" pitchFamily="18" charset="0"/>
            </a:endParaRPr>
          </a:p>
        </p:txBody>
      </p:sp>
      <p:sp>
        <p:nvSpPr>
          <p:cNvPr id="6" name="CasellaDiTesto 5"/>
          <p:cNvSpPr txBox="1"/>
          <p:nvPr/>
        </p:nvSpPr>
        <p:spPr>
          <a:xfrm>
            <a:off x="539552" y="4509120"/>
            <a:ext cx="8280920" cy="1077218"/>
          </a:xfrm>
          <a:prstGeom prst="rect">
            <a:avLst/>
          </a:prstGeom>
          <a:noFill/>
        </p:spPr>
        <p:txBody>
          <a:bodyPr wrap="square" rtlCol="0">
            <a:spAutoFit/>
          </a:bodyPr>
          <a:lstStyle/>
          <a:p>
            <a:pPr marL="342900" indent="-342900">
              <a:buAutoNum type="arabicParenR"/>
            </a:pPr>
            <a:r>
              <a:rPr lang="it-IT" sz="1600" dirty="0" smtClean="0">
                <a:latin typeface="Century Schoolbook" pitchFamily="18" charset="0"/>
              </a:rPr>
              <a:t>Si calcoli il numero medio di ordini.</a:t>
            </a:r>
          </a:p>
          <a:p>
            <a:pPr marL="342900" indent="-342900">
              <a:buAutoNum type="arabicParenR"/>
            </a:pPr>
            <a:r>
              <a:rPr lang="it-IT" sz="1600" dirty="0" smtClean="0">
                <a:latin typeface="Century Schoolbook" pitchFamily="18" charset="0"/>
              </a:rPr>
              <a:t>Si calcoli lo scostamento quadratico medio (deviazione standard) del numero di ordini</a:t>
            </a:r>
          </a:p>
          <a:p>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395288" y="2687638"/>
            <a:ext cx="8353425" cy="3492500"/>
          </a:xfrm>
          <a:prstGeom prst="rect">
            <a:avLst/>
          </a:prstGeom>
          <a:noFill/>
          <a:ln w="9525">
            <a:noFill/>
            <a:miter lim="800000"/>
            <a:headEnd/>
            <a:tailEnd/>
          </a:ln>
        </p:spPr>
        <p:txBody>
          <a:bodyPr rIns="247572" bIns="0" anchor="ctr">
            <a:spAutoFit/>
          </a:bodyPr>
          <a:lstStyle/>
          <a:p>
            <a:pPr>
              <a:tabLst>
                <a:tab pos="228600" algn="l"/>
              </a:tabLst>
            </a:pPr>
            <a:r>
              <a:rPr lang="it-IT" sz="2000" dirty="0">
                <a:latin typeface="Calibri" pitchFamily="34" charset="0"/>
              </a:rPr>
              <a:t>La prima misura ad essere stata storicamente utilizzata per descrivere la dispersione o variabilità dei dati è </a:t>
            </a:r>
            <a:r>
              <a:rPr lang="it-IT" sz="2000" b="1" u="sng" dirty="0">
                <a:latin typeface="Calibri" pitchFamily="34" charset="0"/>
              </a:rPr>
              <a:t>il campo o intervallo di  variazione</a:t>
            </a:r>
            <a:r>
              <a:rPr lang="it-IT" sz="2000" dirty="0">
                <a:latin typeface="Calibri" pitchFamily="34" charset="0"/>
              </a:rPr>
              <a:t>, definito come </a:t>
            </a:r>
            <a:r>
              <a:rPr lang="it-IT" sz="2000" b="1" dirty="0">
                <a:latin typeface="Calibri" pitchFamily="34" charset="0"/>
              </a:rPr>
              <a:t>la differenza tra il valore massimo e quello minimo</a:t>
            </a:r>
            <a:r>
              <a:rPr lang="it-IT" sz="2000" dirty="0">
                <a:latin typeface="Calibri" pitchFamily="34" charset="0"/>
              </a:rPr>
              <a:t>. </a:t>
            </a:r>
            <a:endParaRPr lang="it-IT" sz="2000" b="1" dirty="0">
              <a:latin typeface="Calibri" pitchFamily="34" charset="0"/>
            </a:endParaRPr>
          </a:p>
          <a:p>
            <a:pPr algn="just">
              <a:tabLst>
                <a:tab pos="228600" algn="l"/>
              </a:tabLst>
            </a:pPr>
            <a:endParaRPr lang="it-IT" sz="2000" b="1" dirty="0">
              <a:latin typeface="Calibri" pitchFamily="34" charset="0"/>
            </a:endParaRPr>
          </a:p>
          <a:p>
            <a:pPr algn="just">
              <a:tabLst>
                <a:tab pos="228600" algn="l"/>
              </a:tabLst>
            </a:pPr>
            <a:r>
              <a:rPr lang="it-IT" sz="2200" b="1" i="1" dirty="0">
                <a:solidFill>
                  <a:schemeClr val="bg2"/>
                </a:solidFill>
                <a:latin typeface="Calibri" pitchFamily="34" charset="0"/>
              </a:rPr>
              <a:t>Intervallo di variazione = Valore massimo - Valore minimo</a:t>
            </a:r>
          </a:p>
          <a:p>
            <a:pPr algn="just">
              <a:tabLst>
                <a:tab pos="228600" algn="l"/>
              </a:tabLst>
            </a:pPr>
            <a:endParaRPr lang="it-IT" sz="2200" i="1" dirty="0">
              <a:latin typeface="Calibri" pitchFamily="34" charset="0"/>
            </a:endParaRPr>
          </a:p>
          <a:p>
            <a:pPr>
              <a:tabLst>
                <a:tab pos="228600" algn="l"/>
              </a:tabLst>
            </a:pPr>
            <a:r>
              <a:rPr lang="it-IT" sz="2000" dirty="0">
                <a:latin typeface="Calibri" pitchFamily="34" charset="0"/>
              </a:rPr>
              <a:t>Ha il grande vantaggio di essere un metodo intuitivo e molto semplice, in particolare quando i dati sono ordinati. </a:t>
            </a:r>
          </a:p>
          <a:p>
            <a:pPr>
              <a:tabLst>
                <a:tab pos="228600" algn="l"/>
              </a:tabLst>
            </a:pPr>
            <a:r>
              <a:rPr lang="it-IT" sz="2000" dirty="0">
                <a:latin typeface="Calibri" pitchFamily="34" charset="0"/>
              </a:rPr>
              <a:t>Tra gli inconvenienti di questa misura vi è l'</a:t>
            </a:r>
            <a:r>
              <a:rPr lang="it-IT" sz="2000" b="1" dirty="0">
                <a:latin typeface="Calibri" pitchFamily="34" charset="0"/>
              </a:rPr>
              <a:t>incapacità di sapere come i dati sono distribuiti</a:t>
            </a:r>
            <a:r>
              <a:rPr lang="it-IT" sz="2000" dirty="0">
                <a:latin typeface="Calibri" pitchFamily="34" charset="0"/>
              </a:rPr>
              <a:t> entro l'intervallo, in particolare di dedurre la presenza di valori anomali (</a:t>
            </a:r>
            <a:r>
              <a:rPr lang="it-IT" sz="2000" dirty="0" err="1">
                <a:latin typeface="Calibri" pitchFamily="34" charset="0"/>
              </a:rPr>
              <a:t>outliers</a:t>
            </a:r>
            <a:r>
              <a:rPr lang="it-IT" sz="2000" dirty="0">
                <a:latin typeface="Calibri" pitchFamily="34" charset="0"/>
              </a:rPr>
              <a:t>).</a:t>
            </a:r>
          </a:p>
        </p:txBody>
      </p:sp>
      <p:sp>
        <p:nvSpPr>
          <p:cNvPr id="8197" name="Text Box 5"/>
          <p:cNvSpPr txBox="1">
            <a:spLocks noChangeArrowheads="1"/>
          </p:cNvSpPr>
          <p:nvPr/>
        </p:nvSpPr>
        <p:spPr bwMode="auto">
          <a:xfrm>
            <a:off x="519113" y="423863"/>
            <a:ext cx="2028825" cy="457200"/>
          </a:xfrm>
          <a:prstGeom prst="rect">
            <a:avLst/>
          </a:prstGeom>
          <a:noFill/>
          <a:ln w="9525">
            <a:noFill/>
            <a:miter lim="800000"/>
            <a:headEnd/>
            <a:tailEnd/>
          </a:ln>
          <a:effectLst/>
        </p:spPr>
        <p:txBody>
          <a:bodyPr wrap="none">
            <a:spAutoFit/>
          </a:bodyPr>
          <a:lstStyle/>
          <a:p>
            <a:pPr>
              <a:defRPr/>
            </a:pPr>
            <a:r>
              <a:rPr lang="it-IT" sz="2400">
                <a:solidFill>
                  <a:srgbClr val="FF3300"/>
                </a:solidFill>
                <a:effectLst>
                  <a:outerShdw blurRad="38100" dist="38100" dir="2700000" algn="tl">
                    <a:srgbClr val="C0C0C0"/>
                  </a:outerShdw>
                </a:effectLst>
                <a:latin typeface="Arial" pitchFamily="34" charset="0"/>
              </a:rPr>
              <a:t>VARIABILIT</a:t>
            </a:r>
            <a:r>
              <a:rPr lang="en-US" sz="2400">
                <a:solidFill>
                  <a:srgbClr val="FF3300"/>
                </a:solidFill>
                <a:effectLst>
                  <a:outerShdw blurRad="38100" dist="38100" dir="2700000" algn="tl">
                    <a:srgbClr val="C0C0C0"/>
                  </a:outerShdw>
                </a:effectLst>
                <a:latin typeface="Arial" pitchFamily="34" charset="0"/>
                <a:cs typeface="Arial" pitchFamily="34" charset="0"/>
              </a:rPr>
              <a:t>À</a:t>
            </a:r>
          </a:p>
        </p:txBody>
      </p:sp>
      <p:sp>
        <p:nvSpPr>
          <p:cNvPr id="23556" name="Line 6"/>
          <p:cNvSpPr>
            <a:spLocks noChangeShapeType="1"/>
          </p:cNvSpPr>
          <p:nvPr/>
        </p:nvSpPr>
        <p:spPr bwMode="auto">
          <a:xfrm>
            <a:off x="395288" y="1844675"/>
            <a:ext cx="3455987" cy="0"/>
          </a:xfrm>
          <a:prstGeom prst="line">
            <a:avLst/>
          </a:prstGeom>
          <a:noFill/>
          <a:ln w="9525">
            <a:solidFill>
              <a:schemeClr val="tx1"/>
            </a:solidFill>
            <a:round/>
            <a:headEnd/>
            <a:tailEnd/>
          </a:ln>
        </p:spPr>
        <p:txBody>
          <a:bodyPr/>
          <a:lstStyle/>
          <a:p>
            <a:endParaRPr lang="it-IT"/>
          </a:p>
        </p:txBody>
      </p:sp>
      <p:sp>
        <p:nvSpPr>
          <p:cNvPr id="23557" name="Line 7"/>
          <p:cNvSpPr>
            <a:spLocks noChangeShapeType="1"/>
          </p:cNvSpPr>
          <p:nvPr/>
        </p:nvSpPr>
        <p:spPr bwMode="auto">
          <a:xfrm>
            <a:off x="5148263" y="1844675"/>
            <a:ext cx="2736850" cy="0"/>
          </a:xfrm>
          <a:prstGeom prst="line">
            <a:avLst/>
          </a:prstGeom>
          <a:noFill/>
          <a:ln w="9525">
            <a:solidFill>
              <a:schemeClr val="tx1"/>
            </a:solidFill>
            <a:round/>
            <a:headEnd/>
            <a:tailEnd/>
          </a:ln>
        </p:spPr>
        <p:txBody>
          <a:bodyPr/>
          <a:lstStyle/>
          <a:p>
            <a:endParaRPr lang="it-IT"/>
          </a:p>
        </p:txBody>
      </p:sp>
      <p:sp>
        <p:nvSpPr>
          <p:cNvPr id="23558" name="Line 8"/>
          <p:cNvSpPr>
            <a:spLocks noChangeShapeType="1"/>
          </p:cNvSpPr>
          <p:nvPr/>
        </p:nvSpPr>
        <p:spPr bwMode="auto">
          <a:xfrm>
            <a:off x="2268538" y="1628775"/>
            <a:ext cx="0" cy="431800"/>
          </a:xfrm>
          <a:prstGeom prst="line">
            <a:avLst/>
          </a:prstGeom>
          <a:noFill/>
          <a:ln w="38100">
            <a:solidFill>
              <a:schemeClr val="tx1"/>
            </a:solidFill>
            <a:round/>
            <a:headEnd/>
            <a:tailEnd/>
          </a:ln>
        </p:spPr>
        <p:txBody>
          <a:bodyPr/>
          <a:lstStyle/>
          <a:p>
            <a:endParaRPr lang="it-IT"/>
          </a:p>
        </p:txBody>
      </p:sp>
      <p:sp>
        <p:nvSpPr>
          <p:cNvPr id="23559" name="Line 9"/>
          <p:cNvSpPr>
            <a:spLocks noChangeShapeType="1"/>
          </p:cNvSpPr>
          <p:nvPr/>
        </p:nvSpPr>
        <p:spPr bwMode="auto">
          <a:xfrm>
            <a:off x="6588125" y="1628775"/>
            <a:ext cx="0" cy="431800"/>
          </a:xfrm>
          <a:prstGeom prst="line">
            <a:avLst/>
          </a:prstGeom>
          <a:noFill/>
          <a:ln w="38100">
            <a:solidFill>
              <a:schemeClr val="tx1"/>
            </a:solidFill>
            <a:round/>
            <a:headEnd/>
            <a:tailEnd/>
          </a:ln>
        </p:spPr>
        <p:txBody>
          <a:bodyPr/>
          <a:lstStyle/>
          <a:p>
            <a:endParaRPr lang="it-IT"/>
          </a:p>
        </p:txBody>
      </p:sp>
      <p:sp>
        <p:nvSpPr>
          <p:cNvPr id="23560" name="Line 10"/>
          <p:cNvSpPr>
            <a:spLocks noChangeShapeType="1"/>
          </p:cNvSpPr>
          <p:nvPr/>
        </p:nvSpPr>
        <p:spPr bwMode="auto">
          <a:xfrm>
            <a:off x="1476375" y="1773238"/>
            <a:ext cx="0" cy="215900"/>
          </a:xfrm>
          <a:prstGeom prst="line">
            <a:avLst/>
          </a:prstGeom>
          <a:noFill/>
          <a:ln w="9525">
            <a:solidFill>
              <a:schemeClr val="tx1"/>
            </a:solidFill>
            <a:round/>
            <a:headEnd/>
            <a:tailEnd/>
          </a:ln>
        </p:spPr>
        <p:txBody>
          <a:bodyPr/>
          <a:lstStyle/>
          <a:p>
            <a:endParaRPr lang="it-IT"/>
          </a:p>
        </p:txBody>
      </p:sp>
      <p:sp>
        <p:nvSpPr>
          <p:cNvPr id="23561" name="Line 11"/>
          <p:cNvSpPr>
            <a:spLocks noChangeShapeType="1"/>
          </p:cNvSpPr>
          <p:nvPr/>
        </p:nvSpPr>
        <p:spPr bwMode="auto">
          <a:xfrm>
            <a:off x="2987675" y="1773238"/>
            <a:ext cx="0" cy="215900"/>
          </a:xfrm>
          <a:prstGeom prst="line">
            <a:avLst/>
          </a:prstGeom>
          <a:noFill/>
          <a:ln w="9525">
            <a:solidFill>
              <a:schemeClr val="tx1"/>
            </a:solidFill>
            <a:round/>
            <a:headEnd/>
            <a:tailEnd/>
          </a:ln>
        </p:spPr>
        <p:txBody>
          <a:bodyPr/>
          <a:lstStyle/>
          <a:p>
            <a:endParaRPr lang="it-IT"/>
          </a:p>
        </p:txBody>
      </p:sp>
      <p:sp>
        <p:nvSpPr>
          <p:cNvPr id="23562" name="Line 12"/>
          <p:cNvSpPr>
            <a:spLocks noChangeShapeType="1"/>
          </p:cNvSpPr>
          <p:nvPr/>
        </p:nvSpPr>
        <p:spPr bwMode="auto">
          <a:xfrm>
            <a:off x="755650" y="1773238"/>
            <a:ext cx="0" cy="215900"/>
          </a:xfrm>
          <a:prstGeom prst="line">
            <a:avLst/>
          </a:prstGeom>
          <a:noFill/>
          <a:ln w="9525">
            <a:solidFill>
              <a:schemeClr val="tx1"/>
            </a:solidFill>
            <a:round/>
            <a:headEnd/>
            <a:tailEnd/>
          </a:ln>
        </p:spPr>
        <p:txBody>
          <a:bodyPr/>
          <a:lstStyle/>
          <a:p>
            <a:endParaRPr lang="it-IT"/>
          </a:p>
        </p:txBody>
      </p:sp>
      <p:sp>
        <p:nvSpPr>
          <p:cNvPr id="23563" name="Line 13"/>
          <p:cNvSpPr>
            <a:spLocks noChangeShapeType="1"/>
          </p:cNvSpPr>
          <p:nvPr/>
        </p:nvSpPr>
        <p:spPr bwMode="auto">
          <a:xfrm>
            <a:off x="3708400" y="1773238"/>
            <a:ext cx="0" cy="215900"/>
          </a:xfrm>
          <a:prstGeom prst="line">
            <a:avLst/>
          </a:prstGeom>
          <a:noFill/>
          <a:ln w="9525">
            <a:solidFill>
              <a:schemeClr val="tx1"/>
            </a:solidFill>
            <a:round/>
            <a:headEnd/>
            <a:tailEnd/>
          </a:ln>
        </p:spPr>
        <p:txBody>
          <a:bodyPr/>
          <a:lstStyle/>
          <a:p>
            <a:endParaRPr lang="it-IT"/>
          </a:p>
        </p:txBody>
      </p:sp>
      <p:sp>
        <p:nvSpPr>
          <p:cNvPr id="23564" name="Line 14"/>
          <p:cNvSpPr>
            <a:spLocks noChangeShapeType="1"/>
          </p:cNvSpPr>
          <p:nvPr/>
        </p:nvSpPr>
        <p:spPr bwMode="auto">
          <a:xfrm>
            <a:off x="1692275" y="1773238"/>
            <a:ext cx="0" cy="215900"/>
          </a:xfrm>
          <a:prstGeom prst="line">
            <a:avLst/>
          </a:prstGeom>
          <a:noFill/>
          <a:ln w="9525">
            <a:solidFill>
              <a:schemeClr val="tx1"/>
            </a:solidFill>
            <a:round/>
            <a:headEnd/>
            <a:tailEnd/>
          </a:ln>
        </p:spPr>
        <p:txBody>
          <a:bodyPr/>
          <a:lstStyle/>
          <a:p>
            <a:endParaRPr lang="it-IT"/>
          </a:p>
        </p:txBody>
      </p:sp>
      <p:sp>
        <p:nvSpPr>
          <p:cNvPr id="23565" name="Line 15"/>
          <p:cNvSpPr>
            <a:spLocks noChangeShapeType="1"/>
          </p:cNvSpPr>
          <p:nvPr/>
        </p:nvSpPr>
        <p:spPr bwMode="auto">
          <a:xfrm>
            <a:off x="2771775" y="1773238"/>
            <a:ext cx="0" cy="215900"/>
          </a:xfrm>
          <a:prstGeom prst="line">
            <a:avLst/>
          </a:prstGeom>
          <a:noFill/>
          <a:ln w="9525">
            <a:solidFill>
              <a:schemeClr val="tx1"/>
            </a:solidFill>
            <a:round/>
            <a:headEnd/>
            <a:tailEnd/>
          </a:ln>
        </p:spPr>
        <p:txBody>
          <a:bodyPr/>
          <a:lstStyle/>
          <a:p>
            <a:endParaRPr lang="it-IT"/>
          </a:p>
        </p:txBody>
      </p:sp>
      <p:sp>
        <p:nvSpPr>
          <p:cNvPr id="23566" name="Line 16"/>
          <p:cNvSpPr>
            <a:spLocks noChangeShapeType="1"/>
          </p:cNvSpPr>
          <p:nvPr/>
        </p:nvSpPr>
        <p:spPr bwMode="auto">
          <a:xfrm>
            <a:off x="611188" y="1773238"/>
            <a:ext cx="0" cy="215900"/>
          </a:xfrm>
          <a:prstGeom prst="line">
            <a:avLst/>
          </a:prstGeom>
          <a:noFill/>
          <a:ln w="9525">
            <a:solidFill>
              <a:schemeClr val="tx1"/>
            </a:solidFill>
            <a:round/>
            <a:headEnd/>
            <a:tailEnd/>
          </a:ln>
        </p:spPr>
        <p:txBody>
          <a:bodyPr/>
          <a:lstStyle/>
          <a:p>
            <a:endParaRPr lang="it-IT"/>
          </a:p>
        </p:txBody>
      </p:sp>
      <p:sp>
        <p:nvSpPr>
          <p:cNvPr id="23567" name="Line 17"/>
          <p:cNvSpPr>
            <a:spLocks noChangeShapeType="1"/>
          </p:cNvSpPr>
          <p:nvPr/>
        </p:nvSpPr>
        <p:spPr bwMode="auto">
          <a:xfrm>
            <a:off x="3851275" y="1773238"/>
            <a:ext cx="0" cy="215900"/>
          </a:xfrm>
          <a:prstGeom prst="line">
            <a:avLst/>
          </a:prstGeom>
          <a:noFill/>
          <a:ln w="9525">
            <a:solidFill>
              <a:schemeClr val="tx1"/>
            </a:solidFill>
            <a:round/>
            <a:headEnd/>
            <a:tailEnd/>
          </a:ln>
        </p:spPr>
        <p:txBody>
          <a:bodyPr/>
          <a:lstStyle/>
          <a:p>
            <a:endParaRPr lang="it-IT"/>
          </a:p>
        </p:txBody>
      </p:sp>
      <p:sp>
        <p:nvSpPr>
          <p:cNvPr id="23568" name="Line 18"/>
          <p:cNvSpPr>
            <a:spLocks noChangeShapeType="1"/>
          </p:cNvSpPr>
          <p:nvPr/>
        </p:nvSpPr>
        <p:spPr bwMode="auto">
          <a:xfrm>
            <a:off x="3348038" y="1773238"/>
            <a:ext cx="0" cy="215900"/>
          </a:xfrm>
          <a:prstGeom prst="line">
            <a:avLst/>
          </a:prstGeom>
          <a:noFill/>
          <a:ln w="9525">
            <a:solidFill>
              <a:schemeClr val="tx1"/>
            </a:solidFill>
            <a:round/>
            <a:headEnd/>
            <a:tailEnd/>
          </a:ln>
        </p:spPr>
        <p:txBody>
          <a:bodyPr/>
          <a:lstStyle/>
          <a:p>
            <a:endParaRPr lang="it-IT"/>
          </a:p>
        </p:txBody>
      </p:sp>
      <p:sp>
        <p:nvSpPr>
          <p:cNvPr id="23569" name="Line 19"/>
          <p:cNvSpPr>
            <a:spLocks noChangeShapeType="1"/>
          </p:cNvSpPr>
          <p:nvPr/>
        </p:nvSpPr>
        <p:spPr bwMode="auto">
          <a:xfrm>
            <a:off x="971550" y="1773238"/>
            <a:ext cx="0" cy="215900"/>
          </a:xfrm>
          <a:prstGeom prst="line">
            <a:avLst/>
          </a:prstGeom>
          <a:noFill/>
          <a:ln w="9525">
            <a:solidFill>
              <a:schemeClr val="tx1"/>
            </a:solidFill>
            <a:round/>
            <a:headEnd/>
            <a:tailEnd/>
          </a:ln>
        </p:spPr>
        <p:txBody>
          <a:bodyPr/>
          <a:lstStyle/>
          <a:p>
            <a:endParaRPr lang="it-IT"/>
          </a:p>
        </p:txBody>
      </p:sp>
      <p:sp>
        <p:nvSpPr>
          <p:cNvPr id="23570" name="Line 20"/>
          <p:cNvSpPr>
            <a:spLocks noChangeShapeType="1"/>
          </p:cNvSpPr>
          <p:nvPr/>
        </p:nvSpPr>
        <p:spPr bwMode="auto">
          <a:xfrm>
            <a:off x="6516688" y="1773238"/>
            <a:ext cx="0" cy="215900"/>
          </a:xfrm>
          <a:prstGeom prst="line">
            <a:avLst/>
          </a:prstGeom>
          <a:noFill/>
          <a:ln w="9525">
            <a:solidFill>
              <a:schemeClr val="tx1"/>
            </a:solidFill>
            <a:round/>
            <a:headEnd/>
            <a:tailEnd/>
          </a:ln>
        </p:spPr>
        <p:txBody>
          <a:bodyPr/>
          <a:lstStyle/>
          <a:p>
            <a:endParaRPr lang="it-IT"/>
          </a:p>
        </p:txBody>
      </p:sp>
      <p:sp>
        <p:nvSpPr>
          <p:cNvPr id="23571" name="Line 21"/>
          <p:cNvSpPr>
            <a:spLocks noChangeShapeType="1"/>
          </p:cNvSpPr>
          <p:nvPr/>
        </p:nvSpPr>
        <p:spPr bwMode="auto">
          <a:xfrm>
            <a:off x="6659563" y="1773238"/>
            <a:ext cx="0" cy="215900"/>
          </a:xfrm>
          <a:prstGeom prst="line">
            <a:avLst/>
          </a:prstGeom>
          <a:noFill/>
          <a:ln w="9525">
            <a:solidFill>
              <a:schemeClr val="tx1"/>
            </a:solidFill>
            <a:round/>
            <a:headEnd/>
            <a:tailEnd/>
          </a:ln>
        </p:spPr>
        <p:txBody>
          <a:bodyPr/>
          <a:lstStyle/>
          <a:p>
            <a:endParaRPr lang="it-IT"/>
          </a:p>
        </p:txBody>
      </p:sp>
      <p:sp>
        <p:nvSpPr>
          <p:cNvPr id="23572" name="Line 22"/>
          <p:cNvSpPr>
            <a:spLocks noChangeShapeType="1"/>
          </p:cNvSpPr>
          <p:nvPr/>
        </p:nvSpPr>
        <p:spPr bwMode="auto">
          <a:xfrm>
            <a:off x="6732588" y="1773238"/>
            <a:ext cx="0" cy="215900"/>
          </a:xfrm>
          <a:prstGeom prst="line">
            <a:avLst/>
          </a:prstGeom>
          <a:noFill/>
          <a:ln w="9525">
            <a:solidFill>
              <a:schemeClr val="tx1"/>
            </a:solidFill>
            <a:round/>
            <a:headEnd/>
            <a:tailEnd/>
          </a:ln>
        </p:spPr>
        <p:txBody>
          <a:bodyPr/>
          <a:lstStyle/>
          <a:p>
            <a:endParaRPr lang="it-IT"/>
          </a:p>
        </p:txBody>
      </p:sp>
      <p:sp>
        <p:nvSpPr>
          <p:cNvPr id="23573" name="Line 23"/>
          <p:cNvSpPr>
            <a:spLocks noChangeShapeType="1"/>
          </p:cNvSpPr>
          <p:nvPr/>
        </p:nvSpPr>
        <p:spPr bwMode="auto">
          <a:xfrm>
            <a:off x="6443663" y="1773238"/>
            <a:ext cx="0" cy="215900"/>
          </a:xfrm>
          <a:prstGeom prst="line">
            <a:avLst/>
          </a:prstGeom>
          <a:noFill/>
          <a:ln w="9525">
            <a:solidFill>
              <a:schemeClr val="tx1"/>
            </a:solidFill>
            <a:round/>
            <a:headEnd/>
            <a:tailEnd/>
          </a:ln>
        </p:spPr>
        <p:txBody>
          <a:bodyPr/>
          <a:lstStyle/>
          <a:p>
            <a:endParaRPr lang="it-IT"/>
          </a:p>
        </p:txBody>
      </p:sp>
      <p:sp>
        <p:nvSpPr>
          <p:cNvPr id="23574" name="Line 24"/>
          <p:cNvSpPr>
            <a:spLocks noChangeShapeType="1"/>
          </p:cNvSpPr>
          <p:nvPr/>
        </p:nvSpPr>
        <p:spPr bwMode="auto">
          <a:xfrm>
            <a:off x="6804025" y="1773238"/>
            <a:ext cx="0" cy="215900"/>
          </a:xfrm>
          <a:prstGeom prst="line">
            <a:avLst/>
          </a:prstGeom>
          <a:noFill/>
          <a:ln w="9525">
            <a:solidFill>
              <a:schemeClr val="tx1"/>
            </a:solidFill>
            <a:round/>
            <a:headEnd/>
            <a:tailEnd/>
          </a:ln>
        </p:spPr>
        <p:txBody>
          <a:bodyPr/>
          <a:lstStyle/>
          <a:p>
            <a:endParaRPr lang="it-IT"/>
          </a:p>
        </p:txBody>
      </p:sp>
      <p:sp>
        <p:nvSpPr>
          <p:cNvPr id="23575" name="Line 25"/>
          <p:cNvSpPr>
            <a:spLocks noChangeShapeType="1"/>
          </p:cNvSpPr>
          <p:nvPr/>
        </p:nvSpPr>
        <p:spPr bwMode="auto">
          <a:xfrm>
            <a:off x="6372225" y="1773238"/>
            <a:ext cx="0" cy="215900"/>
          </a:xfrm>
          <a:prstGeom prst="line">
            <a:avLst/>
          </a:prstGeom>
          <a:noFill/>
          <a:ln w="9525">
            <a:solidFill>
              <a:schemeClr val="tx1"/>
            </a:solidFill>
            <a:round/>
            <a:headEnd/>
            <a:tailEnd/>
          </a:ln>
        </p:spPr>
        <p:txBody>
          <a:bodyPr/>
          <a:lstStyle/>
          <a:p>
            <a:endParaRPr lang="it-IT"/>
          </a:p>
        </p:txBody>
      </p:sp>
      <p:sp>
        <p:nvSpPr>
          <p:cNvPr id="23576" name="Text Box 26"/>
          <p:cNvSpPr txBox="1">
            <a:spLocks noChangeArrowheads="1"/>
          </p:cNvSpPr>
          <p:nvPr/>
        </p:nvSpPr>
        <p:spPr bwMode="auto">
          <a:xfrm>
            <a:off x="2051050" y="981075"/>
            <a:ext cx="387350" cy="457200"/>
          </a:xfrm>
          <a:prstGeom prst="rect">
            <a:avLst/>
          </a:prstGeom>
          <a:noFill/>
          <a:ln w="9525">
            <a:noFill/>
            <a:miter lim="800000"/>
            <a:headEnd/>
            <a:tailEnd/>
          </a:ln>
        </p:spPr>
        <p:txBody>
          <a:bodyPr wrap="none">
            <a:spAutoFit/>
          </a:bodyPr>
          <a:lstStyle/>
          <a:p>
            <a:r>
              <a:rPr lang="it-IT" sz="2400">
                <a:solidFill>
                  <a:srgbClr val="FF3300"/>
                </a:solidFill>
              </a:rPr>
              <a:t>A</a:t>
            </a:r>
          </a:p>
        </p:txBody>
      </p:sp>
      <p:sp>
        <p:nvSpPr>
          <p:cNvPr id="23577" name="Text Box 27"/>
          <p:cNvSpPr txBox="1">
            <a:spLocks noChangeArrowheads="1"/>
          </p:cNvSpPr>
          <p:nvPr/>
        </p:nvSpPr>
        <p:spPr bwMode="auto">
          <a:xfrm>
            <a:off x="6372225" y="981075"/>
            <a:ext cx="387350" cy="457200"/>
          </a:xfrm>
          <a:prstGeom prst="rect">
            <a:avLst/>
          </a:prstGeom>
          <a:noFill/>
          <a:ln w="9525">
            <a:noFill/>
            <a:miter lim="800000"/>
            <a:headEnd/>
            <a:tailEnd/>
          </a:ln>
        </p:spPr>
        <p:txBody>
          <a:bodyPr wrap="none">
            <a:spAutoFit/>
          </a:bodyPr>
          <a:lstStyle/>
          <a:p>
            <a:r>
              <a:rPr lang="it-IT" sz="2400">
                <a:solidFill>
                  <a:schemeClr val="accent2"/>
                </a:solidFill>
              </a:rPr>
              <a:t>B</a:t>
            </a:r>
          </a:p>
        </p:txBody>
      </p:sp>
      <p:sp>
        <p:nvSpPr>
          <p:cNvPr id="23578" name="Line 28"/>
          <p:cNvSpPr>
            <a:spLocks noChangeShapeType="1"/>
          </p:cNvSpPr>
          <p:nvPr/>
        </p:nvSpPr>
        <p:spPr bwMode="auto">
          <a:xfrm>
            <a:off x="611188" y="2133600"/>
            <a:ext cx="3240087" cy="0"/>
          </a:xfrm>
          <a:prstGeom prst="line">
            <a:avLst/>
          </a:prstGeom>
          <a:noFill/>
          <a:ln w="38100">
            <a:solidFill>
              <a:srgbClr val="FF3300"/>
            </a:solidFill>
            <a:round/>
            <a:headEnd type="arrow" w="lg" len="lg"/>
            <a:tailEnd type="arrow" w="lg" len="lg"/>
          </a:ln>
        </p:spPr>
        <p:txBody>
          <a:bodyPr/>
          <a:lstStyle/>
          <a:p>
            <a:endParaRPr lang="it-IT"/>
          </a:p>
        </p:txBody>
      </p:sp>
      <p:sp>
        <p:nvSpPr>
          <p:cNvPr id="23579" name="Line 29"/>
          <p:cNvSpPr>
            <a:spLocks noChangeShapeType="1"/>
          </p:cNvSpPr>
          <p:nvPr/>
        </p:nvSpPr>
        <p:spPr bwMode="auto">
          <a:xfrm>
            <a:off x="6300788" y="2133600"/>
            <a:ext cx="576262" cy="0"/>
          </a:xfrm>
          <a:prstGeom prst="line">
            <a:avLst/>
          </a:prstGeom>
          <a:noFill/>
          <a:ln w="38100">
            <a:solidFill>
              <a:schemeClr val="accent1"/>
            </a:solidFill>
            <a:round/>
            <a:headEnd type="arrow" w="lg" len="lg"/>
            <a:tailEnd type="arrow" w="lg" len="lg"/>
          </a:ln>
        </p:spPr>
        <p:txBody>
          <a:bodyPr/>
          <a:lstStyle/>
          <a:p>
            <a:endParaRPr lang="it-IT"/>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2" cstate="print"/>
          <a:srcRect/>
          <a:stretch>
            <a:fillRect/>
          </a:stretch>
        </p:blipFill>
        <p:spPr bwMode="auto">
          <a:xfrm>
            <a:off x="2051720" y="836712"/>
            <a:ext cx="5229225" cy="1914525"/>
          </a:xfrm>
          <a:prstGeom prst="rect">
            <a:avLst/>
          </a:prstGeom>
          <a:noFill/>
          <a:ln w="9525">
            <a:noFill/>
            <a:miter lim="800000"/>
            <a:headEnd/>
            <a:tailEnd/>
          </a:ln>
        </p:spPr>
      </p:pic>
      <p:pic>
        <p:nvPicPr>
          <p:cNvPr id="156675" name="Picture 3"/>
          <p:cNvPicPr>
            <a:picLocks noChangeAspect="1" noChangeArrowheads="1"/>
          </p:cNvPicPr>
          <p:nvPr/>
        </p:nvPicPr>
        <p:blipFill>
          <a:blip r:embed="rId3" cstate="print"/>
          <a:srcRect/>
          <a:stretch>
            <a:fillRect/>
          </a:stretch>
        </p:blipFill>
        <p:spPr bwMode="auto">
          <a:xfrm>
            <a:off x="827584" y="3068960"/>
            <a:ext cx="7544718" cy="1415975"/>
          </a:xfrm>
          <a:prstGeom prst="rect">
            <a:avLst/>
          </a:prstGeom>
          <a:noFill/>
          <a:ln w="9525">
            <a:noFill/>
            <a:miter lim="800000"/>
            <a:headEnd/>
            <a:tailEnd/>
          </a:ln>
        </p:spPr>
      </p:pic>
      <p:pic>
        <p:nvPicPr>
          <p:cNvPr id="156676" name="Picture 4"/>
          <p:cNvPicPr>
            <a:picLocks noChangeAspect="1" noChangeArrowheads="1"/>
          </p:cNvPicPr>
          <p:nvPr/>
        </p:nvPicPr>
        <p:blipFill>
          <a:blip r:embed="rId4" cstate="print"/>
          <a:srcRect/>
          <a:stretch>
            <a:fillRect/>
          </a:stretch>
        </p:blipFill>
        <p:spPr bwMode="auto">
          <a:xfrm>
            <a:off x="3059832" y="4725144"/>
            <a:ext cx="3156570" cy="948419"/>
          </a:xfrm>
          <a:prstGeom prst="rect">
            <a:avLst/>
          </a:prstGeom>
          <a:noFill/>
          <a:ln w="9525">
            <a:noFill/>
            <a:miter lim="800000"/>
            <a:headEnd/>
            <a:tailEnd/>
          </a:ln>
        </p:spPr>
      </p:pic>
      <p:pic>
        <p:nvPicPr>
          <p:cNvPr id="156677" name="Picture 5"/>
          <p:cNvPicPr>
            <a:picLocks noChangeAspect="1" noChangeArrowheads="1"/>
          </p:cNvPicPr>
          <p:nvPr/>
        </p:nvPicPr>
        <p:blipFill>
          <a:blip r:embed="rId5" cstate="print"/>
          <a:srcRect t="8364" b="45818"/>
          <a:stretch>
            <a:fillRect/>
          </a:stretch>
        </p:blipFill>
        <p:spPr bwMode="auto">
          <a:xfrm>
            <a:off x="143000" y="5517232"/>
            <a:ext cx="9001000" cy="648072"/>
          </a:xfrm>
          <a:prstGeom prst="rect">
            <a:avLst/>
          </a:prstGeom>
          <a:noFill/>
          <a:ln w="9525">
            <a:noFill/>
            <a:miter lim="800000"/>
            <a:headEnd/>
            <a:tailEnd/>
          </a:ln>
        </p:spPr>
      </p:pic>
      <p:pic>
        <p:nvPicPr>
          <p:cNvPr id="156678" name="Picture 6"/>
          <p:cNvPicPr>
            <a:picLocks noChangeAspect="1" noChangeArrowheads="1"/>
          </p:cNvPicPr>
          <p:nvPr/>
        </p:nvPicPr>
        <p:blipFill>
          <a:blip r:embed="rId6" cstate="print"/>
          <a:srcRect/>
          <a:stretch>
            <a:fillRect/>
          </a:stretch>
        </p:blipFill>
        <p:spPr bwMode="auto">
          <a:xfrm>
            <a:off x="5004048" y="6082136"/>
            <a:ext cx="2446957" cy="7758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7" name="Picture 1"/>
          <p:cNvPicPr>
            <a:picLocks noChangeAspect="1" noChangeArrowheads="1"/>
          </p:cNvPicPr>
          <p:nvPr/>
        </p:nvPicPr>
        <p:blipFill>
          <a:blip r:embed="rId2" cstate="print"/>
          <a:srcRect/>
          <a:stretch>
            <a:fillRect/>
          </a:stretch>
        </p:blipFill>
        <p:spPr bwMode="auto">
          <a:xfrm>
            <a:off x="1259631" y="2348880"/>
            <a:ext cx="3415237" cy="1296144"/>
          </a:xfrm>
          <a:prstGeom prst="rect">
            <a:avLst/>
          </a:prstGeom>
          <a:noFill/>
          <a:ln w="9525">
            <a:noFill/>
            <a:miter lim="800000"/>
            <a:headEnd/>
            <a:tailEnd/>
          </a:ln>
        </p:spPr>
      </p:pic>
      <p:sp>
        <p:nvSpPr>
          <p:cNvPr id="4" name="CasellaDiTesto 3"/>
          <p:cNvSpPr txBox="1"/>
          <p:nvPr/>
        </p:nvSpPr>
        <p:spPr>
          <a:xfrm>
            <a:off x="539552" y="1484784"/>
            <a:ext cx="8280920" cy="584775"/>
          </a:xfrm>
          <a:prstGeom prst="rect">
            <a:avLst/>
          </a:prstGeom>
          <a:noFill/>
        </p:spPr>
        <p:txBody>
          <a:bodyPr wrap="square" rtlCol="0">
            <a:spAutoFit/>
          </a:bodyPr>
          <a:lstStyle/>
          <a:p>
            <a:r>
              <a:rPr lang="it-IT" sz="1600" dirty="0" smtClean="0">
                <a:latin typeface="Century Schoolbook" pitchFamily="18" charset="0"/>
              </a:rPr>
              <a:t>La tabella riporta le classi di superficie in mq dei supermercati in Italia nel corso di un determinato anno. (fonte: Ministero dell’</a:t>
            </a:r>
            <a:r>
              <a:rPr lang="it-IT" sz="1600" dirty="0" err="1" smtClean="0">
                <a:latin typeface="Century Schoolbook" pitchFamily="18" charset="0"/>
              </a:rPr>
              <a:t>Industra</a:t>
            </a:r>
            <a:r>
              <a:rPr lang="it-IT" sz="1600" dirty="0" smtClean="0">
                <a:latin typeface="Century Schoolbook" pitchFamily="18" charset="0"/>
              </a:rPr>
              <a:t> e del Commercio).</a:t>
            </a:r>
            <a:endParaRPr lang="it-IT" sz="1600" dirty="0">
              <a:latin typeface="Century Schoolbook" pitchFamily="18" charset="0"/>
            </a:endParaRPr>
          </a:p>
        </p:txBody>
      </p:sp>
      <p:sp>
        <p:nvSpPr>
          <p:cNvPr id="5" name="CasellaDiTesto 4"/>
          <p:cNvSpPr txBox="1"/>
          <p:nvPr/>
        </p:nvSpPr>
        <p:spPr>
          <a:xfrm>
            <a:off x="539552" y="561454"/>
            <a:ext cx="8280920" cy="923330"/>
          </a:xfrm>
          <a:prstGeom prst="rect">
            <a:avLst/>
          </a:prstGeom>
          <a:noFill/>
        </p:spPr>
        <p:txBody>
          <a:bodyPr wrap="square" rtlCol="0">
            <a:spAutoFit/>
          </a:bodyPr>
          <a:lstStyle/>
          <a:p>
            <a:r>
              <a:rPr lang="it-IT" b="1" i="1" dirty="0" smtClean="0">
                <a:solidFill>
                  <a:srgbClr val="FF0000"/>
                </a:solidFill>
                <a:latin typeface="Century Schoolbook" pitchFamily="18" charset="0"/>
              </a:rPr>
              <a:t>Esercizio			</a:t>
            </a:r>
            <a:r>
              <a:rPr lang="it-IT" sz="1200" b="1" i="1" dirty="0" smtClean="0">
                <a:latin typeface="Century Schoolbook" pitchFamily="18" charset="0"/>
              </a:rPr>
              <a:t>da:  	A. </a:t>
            </a:r>
            <a:r>
              <a:rPr lang="it-IT" sz="1200" b="1" i="1" dirty="0" err="1" smtClean="0">
                <a:latin typeface="Century Schoolbook" pitchFamily="18" charset="0"/>
              </a:rPr>
              <a:t>Cerioli</a:t>
            </a:r>
            <a:r>
              <a:rPr lang="it-IT" sz="1200" b="1" i="1" dirty="0" smtClean="0">
                <a:latin typeface="Century Schoolbook" pitchFamily="18" charset="0"/>
              </a:rPr>
              <a:t>, </a:t>
            </a:r>
            <a:r>
              <a:rPr lang="it-IT" sz="1200" b="1" i="1" dirty="0" err="1" smtClean="0">
                <a:latin typeface="Century Schoolbook" pitchFamily="18" charset="0"/>
              </a:rPr>
              <a:t>M.A.</a:t>
            </a:r>
            <a:r>
              <a:rPr lang="it-IT" sz="1200" b="1" i="1" dirty="0" smtClean="0">
                <a:latin typeface="Century Schoolbook" pitchFamily="18" charset="0"/>
              </a:rPr>
              <a:t> </a:t>
            </a:r>
            <a:r>
              <a:rPr lang="it-IT" sz="1200" b="1" i="1" dirty="0" err="1" smtClean="0">
                <a:latin typeface="Century Schoolbook" pitchFamily="18" charset="0"/>
              </a:rPr>
              <a:t>Melioli</a:t>
            </a:r>
            <a:r>
              <a:rPr lang="it-IT" sz="1200" b="1" i="1" dirty="0" smtClean="0">
                <a:latin typeface="Century Schoolbook" pitchFamily="18" charset="0"/>
              </a:rPr>
              <a:t>, M. </a:t>
            </a:r>
            <a:r>
              <a:rPr lang="it-IT" sz="1200" b="1" i="1" dirty="0" err="1" smtClean="0">
                <a:latin typeface="Century Schoolbook" pitchFamily="18" charset="0"/>
              </a:rPr>
              <a:t>Riani</a:t>
            </a:r>
            <a:r>
              <a:rPr lang="it-IT" sz="1200" b="1" i="1" dirty="0" smtClean="0">
                <a:latin typeface="Century Schoolbook" pitchFamily="18" charset="0"/>
              </a:rPr>
              <a:t>  </a:t>
            </a:r>
          </a:p>
          <a:p>
            <a:r>
              <a:rPr lang="it-IT" sz="1200" b="1" i="1" dirty="0" smtClean="0">
                <a:latin typeface="Century Schoolbook" pitchFamily="18" charset="0"/>
              </a:rPr>
              <a:t>					“Esercizi di Statistica” – parte I – 2° edizione</a:t>
            </a:r>
          </a:p>
          <a:p>
            <a:r>
              <a:rPr lang="it-IT" sz="1200" b="1" i="1" dirty="0" smtClean="0">
                <a:latin typeface="Century Schoolbook" pitchFamily="18" charset="0"/>
              </a:rPr>
              <a:t>					Ed. </a:t>
            </a:r>
            <a:r>
              <a:rPr lang="it-IT" sz="1200" b="1" i="1" dirty="0" err="1" smtClean="0">
                <a:latin typeface="Century Schoolbook" pitchFamily="18" charset="0"/>
              </a:rPr>
              <a:t>UNI.NOVA</a:t>
            </a:r>
            <a:r>
              <a:rPr lang="it-IT" sz="1200" b="1" i="1" dirty="0" smtClean="0">
                <a:latin typeface="Century Schoolbook" pitchFamily="18" charset="0"/>
              </a:rPr>
              <a:t> (PR)</a:t>
            </a:r>
          </a:p>
          <a:p>
            <a:r>
              <a:rPr lang="it-IT" sz="1200" b="1" i="1" dirty="0" smtClean="0">
                <a:latin typeface="Century Schoolbook" pitchFamily="18" charset="0"/>
              </a:rPr>
              <a:t>							</a:t>
            </a:r>
            <a:endParaRPr lang="it-IT" sz="1200" b="1" i="1" dirty="0">
              <a:latin typeface="Century Schoolbook" pitchFamily="18" charset="0"/>
            </a:endParaRPr>
          </a:p>
        </p:txBody>
      </p:sp>
      <p:sp>
        <p:nvSpPr>
          <p:cNvPr id="6" name="CasellaDiTesto 5"/>
          <p:cNvSpPr txBox="1"/>
          <p:nvPr/>
        </p:nvSpPr>
        <p:spPr>
          <a:xfrm>
            <a:off x="539552" y="4509120"/>
            <a:ext cx="8280920" cy="830997"/>
          </a:xfrm>
          <a:prstGeom prst="rect">
            <a:avLst/>
          </a:prstGeom>
          <a:noFill/>
        </p:spPr>
        <p:txBody>
          <a:bodyPr wrap="square" rtlCol="0">
            <a:spAutoFit/>
          </a:bodyPr>
          <a:lstStyle/>
          <a:p>
            <a:pPr marL="342900" indent="-342900"/>
            <a:r>
              <a:rPr lang="it-IT" sz="1600" dirty="0" smtClean="0">
                <a:latin typeface="Century Schoolbook" pitchFamily="18" charset="0"/>
              </a:rPr>
              <a:t>	Si calcoli la media aritmetica e lo scostamento quadratico medio (deviazione standard), in mq, della superficie dei supermercati.</a:t>
            </a:r>
          </a:p>
          <a:p>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1" name="Picture 1"/>
          <p:cNvPicPr>
            <a:picLocks noChangeAspect="1" noChangeArrowheads="1"/>
          </p:cNvPicPr>
          <p:nvPr/>
        </p:nvPicPr>
        <p:blipFill>
          <a:blip r:embed="rId2" cstate="print"/>
          <a:srcRect/>
          <a:stretch>
            <a:fillRect/>
          </a:stretch>
        </p:blipFill>
        <p:spPr bwMode="auto">
          <a:xfrm>
            <a:off x="539552" y="908720"/>
            <a:ext cx="8010525" cy="1438275"/>
          </a:xfrm>
          <a:prstGeom prst="rect">
            <a:avLst/>
          </a:prstGeom>
          <a:noFill/>
          <a:ln w="9525">
            <a:noFill/>
            <a:miter lim="800000"/>
            <a:headEnd/>
            <a:tailEnd/>
          </a:ln>
        </p:spPr>
      </p:pic>
      <p:pic>
        <p:nvPicPr>
          <p:cNvPr id="158722" name="Picture 2"/>
          <p:cNvPicPr>
            <a:picLocks noChangeAspect="1" noChangeArrowheads="1"/>
          </p:cNvPicPr>
          <p:nvPr/>
        </p:nvPicPr>
        <p:blipFill>
          <a:blip r:embed="rId3" cstate="print"/>
          <a:srcRect/>
          <a:stretch>
            <a:fillRect/>
          </a:stretch>
        </p:blipFill>
        <p:spPr bwMode="auto">
          <a:xfrm>
            <a:off x="390525" y="2636912"/>
            <a:ext cx="8362950" cy="1419225"/>
          </a:xfrm>
          <a:prstGeom prst="rect">
            <a:avLst/>
          </a:prstGeom>
          <a:noFill/>
          <a:ln w="9525">
            <a:noFill/>
            <a:miter lim="800000"/>
            <a:headEnd/>
            <a:tailEnd/>
          </a:ln>
        </p:spPr>
      </p:pic>
      <p:pic>
        <p:nvPicPr>
          <p:cNvPr id="158723" name="Picture 3"/>
          <p:cNvPicPr>
            <a:picLocks noChangeAspect="1" noChangeArrowheads="1"/>
          </p:cNvPicPr>
          <p:nvPr/>
        </p:nvPicPr>
        <p:blipFill>
          <a:blip r:embed="rId4" cstate="print"/>
          <a:srcRect/>
          <a:stretch>
            <a:fillRect/>
          </a:stretch>
        </p:blipFill>
        <p:spPr bwMode="auto">
          <a:xfrm>
            <a:off x="2771800" y="4581128"/>
            <a:ext cx="3888432" cy="18229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1484784"/>
            <a:ext cx="8280920" cy="584775"/>
          </a:xfrm>
          <a:prstGeom prst="rect">
            <a:avLst/>
          </a:prstGeom>
          <a:noFill/>
        </p:spPr>
        <p:txBody>
          <a:bodyPr wrap="square" rtlCol="0">
            <a:spAutoFit/>
          </a:bodyPr>
          <a:lstStyle/>
          <a:p>
            <a:r>
              <a:rPr lang="it-IT" sz="1600" dirty="0" smtClean="0">
                <a:latin typeface="Century Schoolbook" pitchFamily="18" charset="0"/>
              </a:rPr>
              <a:t>La tabella riporta gli investimenti in tecnologie informatiche nell’anno 2001 effettuati dalle aziende di una certa provincia. (Valori in migliaia di euro)</a:t>
            </a:r>
            <a:endParaRPr lang="it-IT" sz="1600" dirty="0">
              <a:latin typeface="Century Schoolbook" pitchFamily="18" charset="0"/>
            </a:endParaRPr>
          </a:p>
        </p:txBody>
      </p:sp>
      <p:sp>
        <p:nvSpPr>
          <p:cNvPr id="3" name="CasellaDiTesto 2"/>
          <p:cNvSpPr txBox="1"/>
          <p:nvPr/>
        </p:nvSpPr>
        <p:spPr>
          <a:xfrm>
            <a:off x="539552" y="561454"/>
            <a:ext cx="8280920" cy="923330"/>
          </a:xfrm>
          <a:prstGeom prst="rect">
            <a:avLst/>
          </a:prstGeom>
          <a:noFill/>
        </p:spPr>
        <p:txBody>
          <a:bodyPr wrap="square" rtlCol="0">
            <a:spAutoFit/>
          </a:bodyPr>
          <a:lstStyle/>
          <a:p>
            <a:r>
              <a:rPr lang="it-IT" b="1" i="1" dirty="0" smtClean="0">
                <a:solidFill>
                  <a:srgbClr val="FF0000"/>
                </a:solidFill>
                <a:latin typeface="Century Schoolbook" pitchFamily="18" charset="0"/>
              </a:rPr>
              <a:t>Esercizio			</a:t>
            </a:r>
            <a:r>
              <a:rPr lang="it-IT" sz="1200" b="1" i="1" dirty="0" smtClean="0">
                <a:latin typeface="Century Schoolbook" pitchFamily="18" charset="0"/>
              </a:rPr>
              <a:t>da:  	A. </a:t>
            </a:r>
            <a:r>
              <a:rPr lang="it-IT" sz="1200" b="1" i="1" dirty="0" err="1" smtClean="0">
                <a:latin typeface="Century Schoolbook" pitchFamily="18" charset="0"/>
              </a:rPr>
              <a:t>Cerioli</a:t>
            </a:r>
            <a:r>
              <a:rPr lang="it-IT" sz="1200" b="1" i="1" dirty="0" smtClean="0">
                <a:latin typeface="Century Schoolbook" pitchFamily="18" charset="0"/>
              </a:rPr>
              <a:t>, </a:t>
            </a:r>
            <a:r>
              <a:rPr lang="it-IT" sz="1200" b="1" i="1" dirty="0" err="1" smtClean="0">
                <a:latin typeface="Century Schoolbook" pitchFamily="18" charset="0"/>
              </a:rPr>
              <a:t>M.A.</a:t>
            </a:r>
            <a:r>
              <a:rPr lang="it-IT" sz="1200" b="1" i="1" dirty="0" smtClean="0">
                <a:latin typeface="Century Schoolbook" pitchFamily="18" charset="0"/>
              </a:rPr>
              <a:t> </a:t>
            </a:r>
            <a:r>
              <a:rPr lang="it-IT" sz="1200" b="1" i="1" dirty="0" err="1" smtClean="0">
                <a:latin typeface="Century Schoolbook" pitchFamily="18" charset="0"/>
              </a:rPr>
              <a:t>Melioli</a:t>
            </a:r>
            <a:r>
              <a:rPr lang="it-IT" sz="1200" b="1" i="1" dirty="0" smtClean="0">
                <a:latin typeface="Century Schoolbook" pitchFamily="18" charset="0"/>
              </a:rPr>
              <a:t>, M. </a:t>
            </a:r>
            <a:r>
              <a:rPr lang="it-IT" sz="1200" b="1" i="1" dirty="0" err="1" smtClean="0">
                <a:latin typeface="Century Schoolbook" pitchFamily="18" charset="0"/>
              </a:rPr>
              <a:t>Riani</a:t>
            </a:r>
            <a:r>
              <a:rPr lang="it-IT" sz="1200" b="1" i="1" dirty="0" smtClean="0">
                <a:latin typeface="Century Schoolbook" pitchFamily="18" charset="0"/>
              </a:rPr>
              <a:t>  </a:t>
            </a:r>
          </a:p>
          <a:p>
            <a:r>
              <a:rPr lang="it-IT" sz="1200" b="1" i="1" dirty="0" smtClean="0">
                <a:latin typeface="Century Schoolbook" pitchFamily="18" charset="0"/>
              </a:rPr>
              <a:t>					“Esercizi di Statistica” – parte I – 2° edizione</a:t>
            </a:r>
          </a:p>
          <a:p>
            <a:r>
              <a:rPr lang="it-IT" sz="1200" b="1" i="1" dirty="0" smtClean="0">
                <a:latin typeface="Century Schoolbook" pitchFamily="18" charset="0"/>
              </a:rPr>
              <a:t>					Ed. </a:t>
            </a:r>
            <a:r>
              <a:rPr lang="it-IT" sz="1200" b="1" i="1" dirty="0" err="1" smtClean="0">
                <a:latin typeface="Century Schoolbook" pitchFamily="18" charset="0"/>
              </a:rPr>
              <a:t>UNI.NOVA</a:t>
            </a:r>
            <a:r>
              <a:rPr lang="it-IT" sz="1200" b="1" i="1" dirty="0" smtClean="0">
                <a:latin typeface="Century Schoolbook" pitchFamily="18" charset="0"/>
              </a:rPr>
              <a:t> (PR)</a:t>
            </a:r>
          </a:p>
          <a:p>
            <a:r>
              <a:rPr lang="it-IT" sz="1200" b="1" i="1" dirty="0" smtClean="0">
                <a:latin typeface="Century Schoolbook" pitchFamily="18" charset="0"/>
              </a:rPr>
              <a:t>							</a:t>
            </a:r>
            <a:endParaRPr lang="it-IT" sz="1200" b="1" i="1" dirty="0">
              <a:latin typeface="Century Schoolbook" pitchFamily="18" charset="0"/>
            </a:endParaRPr>
          </a:p>
        </p:txBody>
      </p:sp>
      <p:pic>
        <p:nvPicPr>
          <p:cNvPr id="159746" name="Picture 2"/>
          <p:cNvPicPr>
            <a:picLocks noChangeAspect="1" noChangeArrowheads="1"/>
          </p:cNvPicPr>
          <p:nvPr/>
        </p:nvPicPr>
        <p:blipFill>
          <a:blip r:embed="rId2" cstate="print"/>
          <a:srcRect/>
          <a:stretch>
            <a:fillRect/>
          </a:stretch>
        </p:blipFill>
        <p:spPr bwMode="auto">
          <a:xfrm>
            <a:off x="1835696" y="2420888"/>
            <a:ext cx="5705808" cy="1536179"/>
          </a:xfrm>
          <a:prstGeom prst="rect">
            <a:avLst/>
          </a:prstGeom>
          <a:noFill/>
          <a:ln w="9525">
            <a:noFill/>
            <a:miter lim="800000"/>
            <a:headEnd/>
            <a:tailEnd/>
          </a:ln>
        </p:spPr>
      </p:pic>
      <p:sp>
        <p:nvSpPr>
          <p:cNvPr id="5" name="CasellaDiTesto 4"/>
          <p:cNvSpPr txBox="1"/>
          <p:nvPr/>
        </p:nvSpPr>
        <p:spPr>
          <a:xfrm>
            <a:off x="1115616" y="4653136"/>
            <a:ext cx="7128792" cy="584775"/>
          </a:xfrm>
          <a:prstGeom prst="rect">
            <a:avLst/>
          </a:prstGeom>
          <a:noFill/>
        </p:spPr>
        <p:txBody>
          <a:bodyPr wrap="square" rtlCol="0">
            <a:spAutoFit/>
          </a:bodyPr>
          <a:lstStyle/>
          <a:p>
            <a:pPr marL="342900" indent="-342900"/>
            <a:r>
              <a:rPr lang="it-IT" sz="1600" dirty="0" smtClean="0">
                <a:latin typeface="Century Schoolbook" pitchFamily="18" charset="0"/>
              </a:rPr>
              <a:t>Si calcolino la media aritmetica, la moda, e i quartili degli investimenti</a:t>
            </a:r>
          </a:p>
          <a:p>
            <a:endParaRPr lang="it-IT" sz="1600" dirty="0">
              <a:latin typeface="Century Schoolbook"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99592" y="1988840"/>
            <a:ext cx="7128792" cy="584775"/>
          </a:xfrm>
          <a:prstGeom prst="rect">
            <a:avLst/>
          </a:prstGeom>
          <a:noFill/>
        </p:spPr>
        <p:txBody>
          <a:bodyPr wrap="square" rtlCol="0">
            <a:spAutoFit/>
          </a:bodyPr>
          <a:lstStyle/>
          <a:p>
            <a:pPr marL="342900" indent="-342900"/>
            <a:r>
              <a:rPr lang="it-IT" sz="1600" dirty="0" smtClean="0">
                <a:latin typeface="Century Schoolbook" pitchFamily="18" charset="0"/>
              </a:rPr>
              <a:t>Si calcolino la media aritmetica, la moda, e i quartili degli investimenti</a:t>
            </a:r>
          </a:p>
          <a:p>
            <a:endParaRPr lang="it-IT" sz="1600" dirty="0">
              <a:latin typeface="Century Schoolbook" pitchFamily="18" charset="0"/>
            </a:endParaRPr>
          </a:p>
        </p:txBody>
      </p:sp>
      <p:pic>
        <p:nvPicPr>
          <p:cNvPr id="160771" name="Picture 3"/>
          <p:cNvPicPr>
            <a:picLocks noChangeAspect="1" noChangeArrowheads="1"/>
          </p:cNvPicPr>
          <p:nvPr/>
        </p:nvPicPr>
        <p:blipFill>
          <a:blip r:embed="rId2" cstate="print"/>
          <a:srcRect/>
          <a:stretch>
            <a:fillRect/>
          </a:stretch>
        </p:blipFill>
        <p:spPr bwMode="auto">
          <a:xfrm>
            <a:off x="683568" y="476672"/>
            <a:ext cx="7839075" cy="1438275"/>
          </a:xfrm>
          <a:prstGeom prst="rect">
            <a:avLst/>
          </a:prstGeom>
          <a:noFill/>
          <a:ln w="9525">
            <a:noFill/>
            <a:miter lim="800000"/>
            <a:headEnd/>
            <a:tailEnd/>
          </a:ln>
        </p:spPr>
      </p:pic>
      <p:pic>
        <p:nvPicPr>
          <p:cNvPr id="160772" name="Picture 4"/>
          <p:cNvPicPr>
            <a:picLocks noChangeAspect="1" noChangeArrowheads="1"/>
          </p:cNvPicPr>
          <p:nvPr/>
        </p:nvPicPr>
        <p:blipFill>
          <a:blip r:embed="rId3" cstate="print"/>
          <a:srcRect/>
          <a:stretch>
            <a:fillRect/>
          </a:stretch>
        </p:blipFill>
        <p:spPr bwMode="auto">
          <a:xfrm>
            <a:off x="755576" y="2492896"/>
            <a:ext cx="2440483" cy="1437747"/>
          </a:xfrm>
          <a:prstGeom prst="rect">
            <a:avLst/>
          </a:prstGeom>
          <a:noFill/>
          <a:ln w="9525">
            <a:noFill/>
            <a:miter lim="800000"/>
            <a:headEnd/>
            <a:tailEnd/>
          </a:ln>
        </p:spPr>
      </p:pic>
      <p:sp>
        <p:nvSpPr>
          <p:cNvPr id="6" name="CasellaDiTesto 5"/>
          <p:cNvSpPr txBox="1"/>
          <p:nvPr/>
        </p:nvSpPr>
        <p:spPr>
          <a:xfrm>
            <a:off x="3203848" y="2420888"/>
            <a:ext cx="5544616" cy="1569660"/>
          </a:xfrm>
          <a:prstGeom prst="rect">
            <a:avLst/>
          </a:prstGeom>
          <a:noFill/>
        </p:spPr>
        <p:txBody>
          <a:bodyPr wrap="square" rtlCol="0">
            <a:spAutoFit/>
          </a:bodyPr>
          <a:lstStyle/>
          <a:p>
            <a:pPr marL="342900" indent="-342900"/>
            <a:r>
              <a:rPr lang="it-IT" sz="1600" dirty="0" smtClean="0">
                <a:latin typeface="Century Schoolbook" pitchFamily="18" charset="0"/>
              </a:rPr>
              <a:t>	Per quanto riguarda la moda occorre fare riferimento alla densità di frequenza di ciascuna classe, definita come rapporto tra la frequenza (assoluta o relativa) e l’ampiezza della classe.	</a:t>
            </a:r>
          </a:p>
          <a:p>
            <a:pPr marL="342900" indent="-342900"/>
            <a:r>
              <a:rPr lang="it-IT" sz="1600" dirty="0" smtClean="0">
                <a:latin typeface="Century Schoolbook" pitchFamily="18" charset="0"/>
              </a:rPr>
              <a:t>	In questo caso la classe modale risulta la 0-10 </a:t>
            </a:r>
          </a:p>
          <a:p>
            <a:endParaRPr lang="it-IT" sz="1600" dirty="0">
              <a:latin typeface="Century Schoolbook" pitchFamily="18" charset="0"/>
            </a:endParaRPr>
          </a:p>
        </p:txBody>
      </p:sp>
      <p:pic>
        <p:nvPicPr>
          <p:cNvPr id="160773" name="Picture 5"/>
          <p:cNvPicPr>
            <a:picLocks noChangeAspect="1" noChangeArrowheads="1"/>
          </p:cNvPicPr>
          <p:nvPr/>
        </p:nvPicPr>
        <p:blipFill>
          <a:blip r:embed="rId4" cstate="print"/>
          <a:srcRect/>
          <a:stretch>
            <a:fillRect/>
          </a:stretch>
        </p:blipFill>
        <p:spPr bwMode="auto">
          <a:xfrm>
            <a:off x="3995936" y="4365104"/>
            <a:ext cx="4536504" cy="2303444"/>
          </a:xfrm>
          <a:prstGeom prst="rect">
            <a:avLst/>
          </a:prstGeom>
          <a:noFill/>
          <a:ln w="9525">
            <a:noFill/>
            <a:miter lim="800000"/>
            <a:headEnd/>
            <a:tailEnd/>
          </a:ln>
        </p:spPr>
      </p:pic>
      <p:pic>
        <p:nvPicPr>
          <p:cNvPr id="8" name="Picture 7"/>
          <p:cNvPicPr>
            <a:picLocks noChangeAspect="1" noChangeArrowheads="1"/>
          </p:cNvPicPr>
          <p:nvPr/>
        </p:nvPicPr>
        <p:blipFill>
          <a:blip r:embed="rId5" cstate="print"/>
          <a:srcRect/>
          <a:stretch>
            <a:fillRect/>
          </a:stretch>
        </p:blipFill>
        <p:spPr bwMode="auto">
          <a:xfrm>
            <a:off x="107504" y="4509120"/>
            <a:ext cx="3816424" cy="546483"/>
          </a:xfrm>
          <a:prstGeom prst="rect">
            <a:avLst/>
          </a:prstGeom>
          <a:noFill/>
          <a:ln w="9525">
            <a:solidFill>
              <a:srgbClr val="9933FF"/>
            </a:solid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179388" y="981075"/>
            <a:ext cx="4321175" cy="1016000"/>
          </a:xfrm>
          <a:prstGeom prst="rect">
            <a:avLst/>
          </a:prstGeom>
          <a:noFill/>
          <a:ln w="9525">
            <a:noFill/>
            <a:miter lim="800000"/>
            <a:headEnd/>
            <a:tailEnd/>
          </a:ln>
          <a:effectLst/>
        </p:spPr>
        <p:txBody>
          <a:bodyPr>
            <a:spAutoFit/>
          </a:bodyPr>
          <a:lstStyle/>
          <a:p>
            <a:pPr>
              <a:spcBef>
                <a:spcPct val="50000"/>
              </a:spcBef>
              <a:defRPr/>
            </a:pPr>
            <a:r>
              <a:rPr lang="it-IT" sz="2400">
                <a:solidFill>
                  <a:srgbClr val="FF3300"/>
                </a:solidFill>
                <a:effectLst>
                  <a:outerShdw blurRad="38100" dist="38100" dir="2700000" algn="tl">
                    <a:srgbClr val="C0C0C0"/>
                  </a:outerShdw>
                </a:effectLst>
                <a:latin typeface="Calibri" pitchFamily="34" charset="0"/>
              </a:rPr>
              <a:t>  INDICI DI FORMA</a:t>
            </a:r>
          </a:p>
          <a:p>
            <a:pPr>
              <a:spcBef>
                <a:spcPct val="50000"/>
              </a:spcBef>
              <a:defRPr/>
            </a:pPr>
            <a:r>
              <a:rPr lang="it-IT" sz="2400">
                <a:solidFill>
                  <a:srgbClr val="FF3300"/>
                </a:solidFill>
                <a:effectLst>
                  <a:outerShdw blurRad="38100" dist="38100" dir="2700000" algn="tl">
                    <a:srgbClr val="C0C0C0"/>
                  </a:outerShdw>
                </a:effectLst>
                <a:latin typeface="Calibri" pitchFamily="34" charset="0"/>
              </a:rPr>
              <a:t>- Simmetria -</a:t>
            </a:r>
          </a:p>
        </p:txBody>
      </p:sp>
      <p:sp>
        <p:nvSpPr>
          <p:cNvPr id="10248" name="Rectangle 7"/>
          <p:cNvSpPr>
            <a:spLocks noChangeArrowheads="1"/>
          </p:cNvSpPr>
          <p:nvPr/>
        </p:nvSpPr>
        <p:spPr bwMode="auto">
          <a:xfrm>
            <a:off x="1195388" y="1238250"/>
            <a:ext cx="2222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a:t>
            </a:r>
            <a:endParaRPr lang="it-IT"/>
          </a:p>
        </p:txBody>
      </p:sp>
      <p:graphicFrame>
        <p:nvGraphicFramePr>
          <p:cNvPr id="10242" name="Object 6"/>
          <p:cNvGraphicFramePr>
            <a:graphicFrameLocks noChangeAspect="1"/>
          </p:cNvGraphicFramePr>
          <p:nvPr/>
        </p:nvGraphicFramePr>
        <p:xfrm>
          <a:off x="2411760" y="1700808"/>
          <a:ext cx="2543175" cy="1809750"/>
        </p:xfrm>
        <a:graphic>
          <a:graphicData uri="http://schemas.openxmlformats.org/presentationml/2006/ole">
            <p:oleObj spid="_x0000_s10242" name="Grafico" r:id="rId3" imgW="2638425" imgH="1800352" progId="MSGraph.Chart.8">
              <p:embed followColorScheme="full"/>
            </p:oleObj>
          </a:graphicData>
        </a:graphic>
      </p:graphicFrame>
      <p:sp>
        <p:nvSpPr>
          <p:cNvPr id="10249" name="Rectangle 8"/>
          <p:cNvSpPr>
            <a:spLocks noChangeArrowheads="1"/>
          </p:cNvSpPr>
          <p:nvPr/>
        </p:nvSpPr>
        <p:spPr bwMode="auto">
          <a:xfrm>
            <a:off x="1195388" y="3308350"/>
            <a:ext cx="10985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	</a:t>
            </a:r>
            <a:endParaRPr lang="it-IT"/>
          </a:p>
        </p:txBody>
      </p:sp>
      <p:graphicFrame>
        <p:nvGraphicFramePr>
          <p:cNvPr id="10243" name="Object 5"/>
          <p:cNvGraphicFramePr>
            <a:graphicFrameLocks noChangeAspect="1"/>
          </p:cNvGraphicFramePr>
          <p:nvPr/>
        </p:nvGraphicFramePr>
        <p:xfrm>
          <a:off x="4355976" y="1268760"/>
          <a:ext cx="2562225" cy="1790700"/>
        </p:xfrm>
        <a:graphic>
          <a:graphicData uri="http://schemas.openxmlformats.org/presentationml/2006/ole">
            <p:oleObj spid="_x0000_s10243" name="Grafico" r:id="rId4" imgW="2560320" imgH="1790700" progId="MSGraph.Chart.8">
              <p:embed/>
            </p:oleObj>
          </a:graphicData>
        </a:graphic>
      </p:graphicFrame>
      <p:sp>
        <p:nvSpPr>
          <p:cNvPr id="10251" name="Rectangle 14"/>
          <p:cNvSpPr>
            <a:spLocks noChangeArrowheads="1"/>
          </p:cNvSpPr>
          <p:nvPr/>
        </p:nvSpPr>
        <p:spPr bwMode="auto">
          <a:xfrm>
            <a:off x="0" y="-1079500"/>
            <a:ext cx="9144000" cy="0"/>
          </a:xfrm>
          <a:prstGeom prst="rect">
            <a:avLst/>
          </a:prstGeom>
          <a:noFill/>
          <a:ln w="9525">
            <a:noFill/>
            <a:miter lim="800000"/>
            <a:headEnd/>
            <a:tailEnd/>
          </a:ln>
        </p:spPr>
        <p:txBody>
          <a:bodyPr wrap="none" anchor="ctr">
            <a:spAutoFit/>
          </a:bodyPr>
          <a:lstStyle/>
          <a:p>
            <a:pPr>
              <a:tabLst>
                <a:tab pos="3060700" algn="l"/>
              </a:tabLst>
            </a:pPr>
            <a:endParaRPr lang="it-IT"/>
          </a:p>
        </p:txBody>
      </p:sp>
      <p:sp>
        <p:nvSpPr>
          <p:cNvPr id="10252" name="Rectangle 15"/>
          <p:cNvSpPr>
            <a:spLocks noChangeArrowheads="1"/>
          </p:cNvSpPr>
          <p:nvPr/>
        </p:nvSpPr>
        <p:spPr bwMode="auto">
          <a:xfrm>
            <a:off x="0" y="892175"/>
            <a:ext cx="10985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	</a:t>
            </a:r>
            <a:endParaRPr lang="it-IT"/>
          </a:p>
        </p:txBody>
      </p:sp>
      <p:sp>
        <p:nvSpPr>
          <p:cNvPr id="10253" name="Rectangle 16"/>
          <p:cNvSpPr>
            <a:spLocks noChangeArrowheads="1"/>
          </p:cNvSpPr>
          <p:nvPr/>
        </p:nvSpPr>
        <p:spPr bwMode="auto">
          <a:xfrm>
            <a:off x="3179763" y="6251575"/>
            <a:ext cx="3790950" cy="534988"/>
          </a:xfrm>
          <a:prstGeom prst="rect">
            <a:avLst/>
          </a:prstGeom>
          <a:noFill/>
          <a:ln w="9525">
            <a:noFill/>
            <a:miter lim="800000"/>
            <a:headEnd/>
            <a:tailEnd/>
          </a:ln>
        </p:spPr>
        <p:txBody>
          <a:bodyPr wrap="none" anchor="ctr">
            <a:spAutoFit/>
          </a:bodyPr>
          <a:lstStyle/>
          <a:p>
            <a:pPr>
              <a:tabLst>
                <a:tab pos="3060700" algn="l"/>
              </a:tabLst>
            </a:pPr>
            <a:r>
              <a:rPr lang="it-IT" sz="1100">
                <a:cs typeface="Times New Roman" pitchFamily="18" charset="0"/>
              </a:rPr>
              <a:t>Distribuzioni con asimmetria a destra, e sinistra o negativa</a:t>
            </a:r>
            <a:endParaRPr lang="it-IT" sz="900"/>
          </a:p>
          <a:p>
            <a:pPr eaLnBrk="0" hangingPunct="0">
              <a:tabLst>
                <a:tab pos="3060700" algn="l"/>
              </a:tabLst>
            </a:pPr>
            <a:endParaRPr lang="it-IT"/>
          </a:p>
        </p:txBody>
      </p:sp>
      <p:graphicFrame>
        <p:nvGraphicFramePr>
          <p:cNvPr id="10244" name="Object 11"/>
          <p:cNvGraphicFramePr>
            <a:graphicFrameLocks noChangeAspect="1"/>
          </p:cNvGraphicFramePr>
          <p:nvPr/>
        </p:nvGraphicFramePr>
        <p:xfrm>
          <a:off x="6228184" y="620688"/>
          <a:ext cx="2562225" cy="1828800"/>
        </p:xfrm>
        <a:graphic>
          <a:graphicData uri="http://schemas.openxmlformats.org/presentationml/2006/ole">
            <p:oleObj spid="_x0000_s10244" name="Grafico" r:id="rId5" imgW="2524125" imgH="1723949" progId="MSGraph.Chart.8">
              <p:embed followColorScheme="full"/>
            </p:oleObj>
          </a:graphicData>
        </a:graphic>
      </p:graphicFrame>
      <p:sp>
        <p:nvSpPr>
          <p:cNvPr id="10254" name="Rectangle 17"/>
          <p:cNvSpPr>
            <a:spLocks noChangeArrowheads="1"/>
          </p:cNvSpPr>
          <p:nvPr/>
        </p:nvSpPr>
        <p:spPr bwMode="auto">
          <a:xfrm>
            <a:off x="0" y="5627688"/>
            <a:ext cx="10985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	</a:t>
            </a:r>
            <a:endParaRPr lang="it-IT"/>
          </a:p>
        </p:txBody>
      </p:sp>
      <p:grpSp>
        <p:nvGrpSpPr>
          <p:cNvPr id="10255" name="Group 20"/>
          <p:cNvGrpSpPr>
            <a:grpSpLocks/>
          </p:cNvGrpSpPr>
          <p:nvPr/>
        </p:nvGrpSpPr>
        <p:grpSpPr bwMode="auto">
          <a:xfrm>
            <a:off x="2988295" y="4089400"/>
            <a:ext cx="2663825" cy="1971675"/>
            <a:chOff x="930" y="2432"/>
            <a:chExt cx="1678" cy="1242"/>
          </a:xfrm>
        </p:grpSpPr>
        <p:graphicFrame>
          <p:nvGraphicFramePr>
            <p:cNvPr id="10245" name="Object 13"/>
            <p:cNvGraphicFramePr>
              <a:graphicFrameLocks noChangeAspect="1"/>
            </p:cNvGraphicFramePr>
            <p:nvPr/>
          </p:nvGraphicFramePr>
          <p:xfrm>
            <a:off x="930" y="2432"/>
            <a:ext cx="1614" cy="1242"/>
          </p:xfrm>
          <a:graphic>
            <a:graphicData uri="http://schemas.openxmlformats.org/presentationml/2006/ole">
              <p:oleObj spid="_x0000_s10245" name="Grafico" r:id="rId6" imgW="2752344" imgH="2124456" progId="MSGraph.Chart.8">
                <p:embed followColorScheme="full"/>
              </p:oleObj>
            </a:graphicData>
          </a:graphic>
        </p:graphicFrame>
        <p:graphicFrame>
          <p:nvGraphicFramePr>
            <p:cNvPr id="10246" name="Object 19"/>
            <p:cNvGraphicFramePr>
              <a:graphicFrameLocks noChangeAspect="1"/>
            </p:cNvGraphicFramePr>
            <p:nvPr/>
          </p:nvGraphicFramePr>
          <p:xfrm>
            <a:off x="1111" y="2478"/>
            <a:ext cx="1497" cy="1088"/>
          </p:xfrm>
          <a:graphic>
            <a:graphicData uri="http://schemas.openxmlformats.org/presentationml/2006/ole">
              <p:oleObj spid="_x0000_s10246" name="Grafico" r:id="rId7" imgW="2486025" imgH="1838147" progId="MSGraph.Chart.8">
                <p:embed followColorScheme="full"/>
              </p:oleObj>
            </a:graphicData>
          </a:graphic>
        </p:graphicFrame>
      </p:grpSp>
      <p:pic>
        <p:nvPicPr>
          <p:cNvPr id="10247" name="Picture 7"/>
          <p:cNvPicPr>
            <a:picLocks noChangeAspect="1" noChangeArrowheads="1"/>
          </p:cNvPicPr>
          <p:nvPr/>
        </p:nvPicPr>
        <p:blipFill>
          <a:blip r:embed="rId8" cstate="print"/>
          <a:srcRect/>
          <a:stretch>
            <a:fillRect/>
          </a:stretch>
        </p:blipFill>
        <p:spPr bwMode="auto">
          <a:xfrm>
            <a:off x="555526" y="3212976"/>
            <a:ext cx="2000250" cy="2400300"/>
          </a:xfrm>
          <a:prstGeom prst="rect">
            <a:avLst/>
          </a:prstGeom>
          <a:noFill/>
          <a:ln w="9525">
            <a:noFill/>
            <a:miter lim="800000"/>
            <a:headEnd/>
            <a:tailEnd/>
          </a:ln>
        </p:spPr>
      </p:pic>
      <p:pic>
        <p:nvPicPr>
          <p:cNvPr id="5" name="Picture 11"/>
          <p:cNvPicPr>
            <a:picLocks noChangeAspect="1" noChangeArrowheads="1"/>
          </p:cNvPicPr>
          <p:nvPr/>
        </p:nvPicPr>
        <p:blipFill>
          <a:blip r:embed="rId9" cstate="print"/>
          <a:srcRect b="13329"/>
          <a:stretch>
            <a:fillRect/>
          </a:stretch>
        </p:blipFill>
        <p:spPr bwMode="auto">
          <a:xfrm>
            <a:off x="5148064" y="3284984"/>
            <a:ext cx="3133725" cy="2212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8"/>
          <p:cNvSpPr>
            <a:spLocks noChangeArrowheads="1"/>
          </p:cNvSpPr>
          <p:nvPr/>
        </p:nvSpPr>
        <p:spPr bwMode="auto">
          <a:xfrm>
            <a:off x="0" y="-1079500"/>
            <a:ext cx="9144000" cy="0"/>
          </a:xfrm>
          <a:prstGeom prst="rect">
            <a:avLst/>
          </a:prstGeom>
          <a:noFill/>
          <a:ln w="9525">
            <a:noFill/>
            <a:miter lim="800000"/>
            <a:headEnd/>
            <a:tailEnd/>
          </a:ln>
        </p:spPr>
        <p:txBody>
          <a:bodyPr wrap="none" anchor="ctr">
            <a:spAutoFit/>
          </a:bodyPr>
          <a:lstStyle/>
          <a:p>
            <a:pPr>
              <a:tabLst>
                <a:tab pos="3060700" algn="l"/>
              </a:tabLst>
            </a:pPr>
            <a:endParaRPr lang="it-IT"/>
          </a:p>
        </p:txBody>
      </p:sp>
      <p:sp>
        <p:nvSpPr>
          <p:cNvPr id="11269" name="Rectangle 9"/>
          <p:cNvSpPr>
            <a:spLocks noChangeArrowheads="1"/>
          </p:cNvSpPr>
          <p:nvPr/>
        </p:nvSpPr>
        <p:spPr bwMode="auto">
          <a:xfrm>
            <a:off x="0" y="892175"/>
            <a:ext cx="10985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	</a:t>
            </a:r>
            <a:endParaRPr lang="it-IT"/>
          </a:p>
        </p:txBody>
      </p:sp>
      <p:sp>
        <p:nvSpPr>
          <p:cNvPr id="11270" name="Rectangle 11"/>
          <p:cNvSpPr>
            <a:spLocks noChangeArrowheads="1"/>
          </p:cNvSpPr>
          <p:nvPr/>
        </p:nvSpPr>
        <p:spPr bwMode="auto">
          <a:xfrm>
            <a:off x="0" y="5870575"/>
            <a:ext cx="10985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	</a:t>
            </a:r>
            <a:endParaRPr lang="it-IT"/>
          </a:p>
        </p:txBody>
      </p:sp>
      <p:sp>
        <p:nvSpPr>
          <p:cNvPr id="24591" name="Rectangle 15"/>
          <p:cNvSpPr>
            <a:spLocks noChangeArrowheads="1"/>
          </p:cNvSpPr>
          <p:nvPr/>
        </p:nvSpPr>
        <p:spPr bwMode="auto">
          <a:xfrm>
            <a:off x="395288" y="330200"/>
            <a:ext cx="8280400" cy="3170238"/>
          </a:xfrm>
          <a:prstGeom prst="rect">
            <a:avLst/>
          </a:prstGeom>
          <a:noFill/>
          <a:ln w="9525">
            <a:noFill/>
            <a:miter lim="800000"/>
            <a:headEnd/>
            <a:tailEnd/>
          </a:ln>
          <a:effectLst/>
        </p:spPr>
        <p:txBody>
          <a:bodyPr anchor="ctr">
            <a:spAutoFit/>
          </a:bodyPr>
          <a:lstStyle/>
          <a:p>
            <a:pPr>
              <a:tabLst>
                <a:tab pos="3060700" algn="l"/>
              </a:tabLst>
              <a:defRPr/>
            </a:pPr>
            <a:r>
              <a:rPr lang="it-IT" sz="2000" b="1">
                <a:solidFill>
                  <a:srgbClr val="FF3300"/>
                </a:solidFill>
                <a:effectLst>
                  <a:outerShdw blurRad="38100" dist="38100" dir="2700000" algn="tl">
                    <a:srgbClr val="C0C0C0"/>
                  </a:outerShdw>
                </a:effectLst>
                <a:latin typeface="Calibri" pitchFamily="34" charset="0"/>
                <a:cs typeface="Times New Roman" pitchFamily="18" charset="0"/>
              </a:rPr>
              <a:t>- misure dell'asimmetria assoluta </a:t>
            </a:r>
            <a:endParaRPr lang="it-IT" sz="2000">
              <a:solidFill>
                <a:srgbClr val="FF3300"/>
              </a:solidFill>
              <a:effectLst>
                <a:outerShdw blurRad="38100" dist="38100" dir="2700000" algn="tl">
                  <a:srgbClr val="C0C0C0"/>
                </a:outerShdw>
              </a:effectLst>
              <a:latin typeface="Calibri" pitchFamily="34" charset="0"/>
            </a:endParaRPr>
          </a:p>
          <a:p>
            <a:pPr eaLnBrk="0" hangingPunct="0">
              <a:tabLst>
                <a:tab pos="3060700" algn="l"/>
              </a:tabLst>
              <a:defRPr/>
            </a:pPr>
            <a:r>
              <a:rPr lang="it-IT" sz="2000" b="1">
                <a:solidFill>
                  <a:srgbClr val="FF3300"/>
                </a:solidFill>
                <a:effectLst>
                  <a:outerShdw blurRad="38100" dist="38100" dir="2700000" algn="tl">
                    <a:srgbClr val="C0C0C0"/>
                  </a:outerShdw>
                </a:effectLst>
                <a:latin typeface="Calibri" pitchFamily="34" charset="0"/>
                <a:cs typeface="Times New Roman" pitchFamily="18" charset="0"/>
              </a:rPr>
              <a:t>- misure di asimmetria relativa</a:t>
            </a:r>
            <a:r>
              <a:rPr lang="it-IT" sz="2000">
                <a:solidFill>
                  <a:srgbClr val="FF3300"/>
                </a:solidFill>
                <a:effectLst>
                  <a:outerShdw blurRad="38100" dist="38100" dir="2700000" algn="tl">
                    <a:srgbClr val="C0C0C0"/>
                  </a:outerShdw>
                </a:effectLst>
                <a:latin typeface="Calibri" pitchFamily="34" charset="0"/>
                <a:cs typeface="Times New Roman" pitchFamily="18" charset="0"/>
              </a:rPr>
              <a:t>.</a:t>
            </a:r>
            <a:endParaRPr lang="it-IT" sz="2000">
              <a:solidFill>
                <a:srgbClr val="FF3300"/>
              </a:solidFill>
              <a:effectLst>
                <a:outerShdw blurRad="38100" dist="38100" dir="2700000" algn="tl">
                  <a:srgbClr val="C0C0C0"/>
                </a:outerShdw>
              </a:effectLst>
              <a:latin typeface="Calibri" pitchFamily="34" charset="0"/>
            </a:endParaRPr>
          </a:p>
          <a:p>
            <a:pPr eaLnBrk="0" hangingPunct="0">
              <a:tabLst>
                <a:tab pos="3060700" algn="l"/>
              </a:tabLst>
              <a:defRPr/>
            </a:pPr>
            <a:endParaRPr lang="it-IT" sz="1600">
              <a:solidFill>
                <a:srgbClr val="FF3300"/>
              </a:solidFill>
              <a:effectLst>
                <a:outerShdw blurRad="38100" dist="38100" dir="2700000" algn="tl">
                  <a:srgbClr val="C0C0C0"/>
                </a:outerShdw>
              </a:effectLst>
              <a:latin typeface="Calibri" pitchFamily="34" charset="0"/>
              <a:cs typeface="Times New Roman" pitchFamily="18" charset="0"/>
            </a:endParaRPr>
          </a:p>
          <a:p>
            <a:pPr eaLnBrk="0" hangingPunct="0">
              <a:tabLst>
                <a:tab pos="3060700" algn="l"/>
              </a:tabLst>
              <a:defRPr/>
            </a:pPr>
            <a:r>
              <a:rPr lang="it-IT" sz="1600">
                <a:latin typeface="Calibri" pitchFamily="34" charset="0"/>
                <a:cs typeface="Times New Roman" pitchFamily="18" charset="0"/>
              </a:rPr>
              <a:t>Una misura assoluta, usata frequentemente, è </a:t>
            </a:r>
            <a:r>
              <a:rPr lang="it-IT" sz="1600" b="1">
                <a:latin typeface="Calibri" pitchFamily="34" charset="0"/>
                <a:cs typeface="Times New Roman" pitchFamily="18" charset="0"/>
              </a:rPr>
              <a:t>la</a:t>
            </a:r>
            <a:r>
              <a:rPr lang="it-IT" sz="1600" b="1" u="sng">
                <a:latin typeface="Calibri" pitchFamily="34" charset="0"/>
                <a:cs typeface="Times New Roman" pitchFamily="18" charset="0"/>
              </a:rPr>
              <a:t> differenza (d) tra la media e la moda</a:t>
            </a:r>
            <a:r>
              <a:rPr lang="it-IT" sz="1600">
                <a:latin typeface="Calibri" pitchFamily="34" charset="0"/>
                <a:cs typeface="Times New Roman" pitchFamily="18" charset="0"/>
              </a:rPr>
              <a:t>:</a:t>
            </a:r>
            <a:endParaRPr lang="it-IT" sz="1600">
              <a:latin typeface="Calibri" pitchFamily="34" charset="0"/>
            </a:endParaRPr>
          </a:p>
          <a:p>
            <a:pPr eaLnBrk="0" hangingPunct="0">
              <a:tabLst>
                <a:tab pos="3060700" algn="l"/>
              </a:tabLst>
              <a:defRPr/>
            </a:pPr>
            <a:endParaRPr lang="it-IT" sz="1600" b="1" i="1">
              <a:latin typeface="Calibri" pitchFamily="34" charset="0"/>
              <a:cs typeface="Times New Roman" pitchFamily="18" charset="0"/>
            </a:endParaRPr>
          </a:p>
          <a:p>
            <a:pPr eaLnBrk="0" hangingPunct="0">
              <a:tabLst>
                <a:tab pos="3060700" algn="l"/>
              </a:tabLst>
              <a:defRPr/>
            </a:pPr>
            <a:r>
              <a:rPr lang="it-IT" sz="1600" b="1" i="1" u="sng">
                <a:solidFill>
                  <a:schemeClr val="accent1"/>
                </a:solidFill>
                <a:effectLst>
                  <a:outerShdw blurRad="38100" dist="38100" dir="2700000" algn="tl">
                    <a:srgbClr val="C0C0C0"/>
                  </a:outerShdw>
                </a:effectLst>
                <a:latin typeface="Calibri" pitchFamily="34" charset="0"/>
                <a:cs typeface="Times New Roman" pitchFamily="18" charset="0"/>
              </a:rPr>
              <a:t>d = Media - Moda</a:t>
            </a:r>
            <a:endParaRPr lang="it-IT" sz="1600" i="1" u="sng">
              <a:solidFill>
                <a:schemeClr val="accent1"/>
              </a:solidFill>
              <a:effectLst>
                <a:outerShdw blurRad="38100" dist="38100" dir="2700000" algn="tl">
                  <a:srgbClr val="C0C0C0"/>
                </a:outerShdw>
              </a:effectLst>
              <a:latin typeface="Calibri" pitchFamily="34" charset="0"/>
            </a:endParaRPr>
          </a:p>
          <a:p>
            <a:pPr eaLnBrk="0" hangingPunct="0">
              <a:tabLst>
                <a:tab pos="3060700" algn="l"/>
              </a:tabLst>
              <a:defRPr/>
            </a:pPr>
            <a:endParaRPr lang="it-IT" sz="1600">
              <a:latin typeface="Calibri" pitchFamily="34" charset="0"/>
              <a:cs typeface="Times New Roman" pitchFamily="18" charset="0"/>
            </a:endParaRPr>
          </a:p>
          <a:p>
            <a:pPr eaLnBrk="0" hangingPunct="0">
              <a:tabLst>
                <a:tab pos="3060700" algn="l"/>
              </a:tabLst>
              <a:defRPr/>
            </a:pPr>
            <a:r>
              <a:rPr lang="it-IT" sz="1600">
                <a:latin typeface="Calibri" pitchFamily="34" charset="0"/>
                <a:cs typeface="Times New Roman" pitchFamily="18" charset="0"/>
              </a:rPr>
              <a:t>La differenza è:</a:t>
            </a:r>
            <a:endParaRPr lang="it-IT" sz="1600">
              <a:latin typeface="Calibri" pitchFamily="34" charset="0"/>
            </a:endParaRPr>
          </a:p>
          <a:p>
            <a:pPr eaLnBrk="0" hangingPunct="0">
              <a:tabLst>
                <a:tab pos="3060700" algn="l"/>
              </a:tabLst>
              <a:defRPr/>
            </a:pPr>
            <a:r>
              <a:rPr lang="it-IT" sz="1600">
                <a:latin typeface="Calibri" pitchFamily="34" charset="0"/>
                <a:cs typeface="Times New Roman" pitchFamily="18" charset="0"/>
              </a:rPr>
              <a:t>   </a:t>
            </a:r>
            <a:r>
              <a:rPr lang="it-IT" sz="1600" b="1">
                <a:latin typeface="Calibri" pitchFamily="34" charset="0"/>
                <a:cs typeface="Times New Roman" pitchFamily="18" charset="0"/>
              </a:rPr>
              <a:t>d = 0,  se la curva è simmetrica</a:t>
            </a:r>
            <a:r>
              <a:rPr lang="it-IT" sz="1600">
                <a:latin typeface="Calibri" pitchFamily="34" charset="0"/>
                <a:cs typeface="Times New Roman" pitchFamily="18" charset="0"/>
              </a:rPr>
              <a:t>;</a:t>
            </a:r>
            <a:endParaRPr lang="it-IT" sz="1600">
              <a:latin typeface="Calibri" pitchFamily="34" charset="0"/>
            </a:endParaRPr>
          </a:p>
          <a:p>
            <a:pPr eaLnBrk="0" hangingPunct="0">
              <a:tabLst>
                <a:tab pos="3060700" algn="l"/>
              </a:tabLst>
              <a:defRPr/>
            </a:pPr>
            <a:r>
              <a:rPr lang="it-IT" sz="1600">
                <a:latin typeface="Calibri" pitchFamily="34" charset="0"/>
                <a:cs typeface="Times New Roman" pitchFamily="18" charset="0"/>
              </a:rPr>
              <a:t>   </a:t>
            </a:r>
            <a:r>
              <a:rPr lang="it-IT" sz="1600" b="1">
                <a:latin typeface="Calibri" pitchFamily="34" charset="0"/>
                <a:cs typeface="Times New Roman" pitchFamily="18" charset="0"/>
              </a:rPr>
              <a:t>d &gt; 0,  se la curva ha asimmetria positiva (o destra </a:t>
            </a:r>
            <a:r>
              <a:rPr lang="it-IT" sz="1600">
                <a:latin typeface="Calibri" pitchFamily="34" charset="0"/>
                <a:cs typeface="Times New Roman" pitchFamily="18" charset="0"/>
              </a:rPr>
              <a:t>: media &gt; mediana &gt; moda);</a:t>
            </a:r>
            <a:endParaRPr lang="it-IT" sz="1600">
              <a:latin typeface="Calibri" pitchFamily="34" charset="0"/>
            </a:endParaRPr>
          </a:p>
          <a:p>
            <a:pPr eaLnBrk="0" hangingPunct="0">
              <a:tabLst>
                <a:tab pos="3060700" algn="l"/>
              </a:tabLst>
              <a:defRPr/>
            </a:pPr>
            <a:r>
              <a:rPr lang="it-IT" sz="1600">
                <a:latin typeface="Calibri" pitchFamily="34" charset="0"/>
                <a:cs typeface="Times New Roman" pitchFamily="18" charset="0"/>
              </a:rPr>
              <a:t>   </a:t>
            </a:r>
            <a:r>
              <a:rPr lang="it-IT" sz="1600" b="1">
                <a:latin typeface="Calibri" pitchFamily="34" charset="0"/>
                <a:cs typeface="Times New Roman" pitchFamily="18" charset="0"/>
              </a:rPr>
              <a:t>d &lt; 0,  se la curva ha asimmetria negativa (o sinistra</a:t>
            </a:r>
            <a:r>
              <a:rPr lang="it-IT" sz="1600">
                <a:latin typeface="Calibri" pitchFamily="34" charset="0"/>
                <a:cs typeface="Times New Roman" pitchFamily="18" charset="0"/>
              </a:rPr>
              <a:t> : media &lt; mediana &lt; moda).</a:t>
            </a:r>
            <a:endParaRPr lang="it-IT" sz="1600">
              <a:latin typeface="Calibri" pitchFamily="34" charset="0"/>
            </a:endParaRPr>
          </a:p>
          <a:p>
            <a:pPr eaLnBrk="0" hangingPunct="0">
              <a:tabLst>
                <a:tab pos="3060700" algn="l"/>
              </a:tabLst>
              <a:defRPr/>
            </a:pPr>
            <a:endParaRPr lang="it-IT" sz="1600">
              <a:latin typeface="Calibri" pitchFamily="34" charset="0"/>
            </a:endParaRPr>
          </a:p>
        </p:txBody>
      </p:sp>
      <p:grpSp>
        <p:nvGrpSpPr>
          <p:cNvPr id="11272" name="Group 17"/>
          <p:cNvGrpSpPr>
            <a:grpSpLocks/>
          </p:cNvGrpSpPr>
          <p:nvPr/>
        </p:nvGrpSpPr>
        <p:grpSpPr bwMode="auto">
          <a:xfrm>
            <a:off x="827584" y="3645024"/>
            <a:ext cx="6884249" cy="2003334"/>
            <a:chOff x="793" y="2585"/>
            <a:chExt cx="3716" cy="1399"/>
          </a:xfrm>
        </p:grpSpPr>
        <p:graphicFrame>
          <p:nvGraphicFramePr>
            <p:cNvPr id="11266" name="Object 14"/>
            <p:cNvGraphicFramePr>
              <a:graphicFrameLocks noChangeAspect="1"/>
            </p:cNvGraphicFramePr>
            <p:nvPr/>
          </p:nvGraphicFramePr>
          <p:xfrm>
            <a:off x="793" y="2585"/>
            <a:ext cx="1698" cy="1200"/>
          </p:xfrm>
          <a:graphic>
            <a:graphicData uri="http://schemas.openxmlformats.org/presentationml/2006/ole">
              <p:oleObj spid="_x0000_s11266" name="Microsoft Drawing" r:id="rId3" imgW="3186113" imgH="2306638" progId="">
                <p:embed/>
              </p:oleObj>
            </a:graphicData>
          </a:graphic>
        </p:graphicFrame>
        <p:graphicFrame>
          <p:nvGraphicFramePr>
            <p:cNvPr id="11267" name="Object 13"/>
            <p:cNvGraphicFramePr>
              <a:graphicFrameLocks noChangeAspect="1"/>
            </p:cNvGraphicFramePr>
            <p:nvPr/>
          </p:nvGraphicFramePr>
          <p:xfrm>
            <a:off x="2835" y="2585"/>
            <a:ext cx="1674" cy="1176"/>
          </p:xfrm>
          <a:graphic>
            <a:graphicData uri="http://schemas.openxmlformats.org/presentationml/2006/ole">
              <p:oleObj spid="_x0000_s11267" name="Microsoft Drawing" r:id="rId4" imgW="3186113" imgH="2251075" progId="">
                <p:embed/>
              </p:oleObj>
            </a:graphicData>
          </a:graphic>
        </p:graphicFrame>
        <p:sp>
          <p:nvSpPr>
            <p:cNvPr id="11274" name="Rectangle 16"/>
            <p:cNvSpPr>
              <a:spLocks noChangeArrowheads="1"/>
            </p:cNvSpPr>
            <p:nvPr/>
          </p:nvSpPr>
          <p:spPr bwMode="auto">
            <a:xfrm>
              <a:off x="1053" y="3801"/>
              <a:ext cx="3329" cy="183"/>
            </a:xfrm>
            <a:prstGeom prst="rect">
              <a:avLst/>
            </a:prstGeom>
            <a:noFill/>
            <a:ln w="9525">
              <a:noFill/>
              <a:miter lim="800000"/>
              <a:headEnd/>
              <a:tailEnd/>
            </a:ln>
          </p:spPr>
          <p:txBody>
            <a:bodyPr wrap="none" anchor="ctr">
              <a:spAutoFit/>
            </a:bodyPr>
            <a:lstStyle/>
            <a:p>
              <a:pPr algn="just"/>
              <a:r>
                <a:rPr lang="it-IT" sz="1100" dirty="0" smtClean="0">
                  <a:cs typeface="Times New Roman" pitchFamily="18" charset="0"/>
                </a:rPr>
                <a:t> Asimmetria </a:t>
              </a:r>
              <a:r>
                <a:rPr lang="it-IT" sz="1100" dirty="0">
                  <a:cs typeface="Times New Roman" pitchFamily="18" charset="0"/>
                </a:rPr>
                <a:t>destra o positiva (d&gt;0) 		Asimmetria sinistra o negativa  (d&lt;0)</a:t>
              </a:r>
              <a:endParaRPr lang="it-IT" dirty="0"/>
            </a:p>
          </p:txBody>
        </p:sp>
      </p:grpSp>
      <p:sp>
        <p:nvSpPr>
          <p:cNvPr id="11273" name="Rectangle 18"/>
          <p:cNvSpPr>
            <a:spLocks noChangeArrowheads="1"/>
          </p:cNvSpPr>
          <p:nvPr/>
        </p:nvSpPr>
        <p:spPr bwMode="auto">
          <a:xfrm>
            <a:off x="142875" y="5876925"/>
            <a:ext cx="8532813" cy="830263"/>
          </a:xfrm>
          <a:prstGeom prst="rect">
            <a:avLst/>
          </a:prstGeom>
          <a:noFill/>
          <a:ln w="9525">
            <a:noFill/>
            <a:miter lim="800000"/>
            <a:headEnd/>
            <a:tailEnd/>
          </a:ln>
        </p:spPr>
        <p:txBody>
          <a:bodyPr anchor="ctr">
            <a:spAutoFit/>
          </a:bodyPr>
          <a:lstStyle/>
          <a:p>
            <a:r>
              <a:rPr lang="it-IT" sz="1600">
                <a:latin typeface="Calibri" pitchFamily="34" charset="0"/>
              </a:rPr>
              <a:t>E' possibile valutare in modo molto semplice ed empirico il grado d’asimmetria di una distribuzione; </a:t>
            </a:r>
          </a:p>
          <a:p>
            <a:r>
              <a:rPr lang="it-IT" sz="1600">
                <a:latin typeface="Calibri" pitchFamily="34" charset="0"/>
              </a:rPr>
              <a:t>essa è ritenuta moderata se </a:t>
            </a:r>
            <a:r>
              <a:rPr lang="it-IT" sz="1600" i="1">
                <a:solidFill>
                  <a:srgbClr val="FF3300"/>
                </a:solidFill>
                <a:latin typeface="Calibri" pitchFamily="34" charset="0"/>
              </a:rPr>
              <a:t>Media -</a:t>
            </a:r>
            <a:r>
              <a:rPr lang="it-IT" sz="1600">
                <a:latin typeface="Calibri" pitchFamily="34" charset="0"/>
              </a:rPr>
              <a:t> </a:t>
            </a:r>
            <a:r>
              <a:rPr lang="it-IT" sz="1600" i="1">
                <a:solidFill>
                  <a:srgbClr val="FF3300"/>
                </a:solidFill>
                <a:latin typeface="Calibri" pitchFamily="34" charset="0"/>
              </a:rPr>
              <a:t>Moda = 3(Media - Mediana)</a:t>
            </a:r>
            <a:r>
              <a:rPr lang="it-IT" sz="1600" b="1">
                <a:latin typeface="Calibri" pitchFamily="34" charset="0"/>
              </a:rPr>
              <a:t> </a:t>
            </a:r>
            <a:r>
              <a:rPr lang="it-IT" sz="1600">
                <a:latin typeface="Calibri" pitchFamily="34" charset="0"/>
              </a:rPr>
              <a:t>ed è ritenuta forte se è sensibilmente maggiore di tale valore.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ChangeArrowheads="1"/>
          </p:cNvSpPr>
          <p:nvPr/>
        </p:nvSpPr>
        <p:spPr bwMode="auto">
          <a:xfrm>
            <a:off x="250825" y="663575"/>
            <a:ext cx="5749925" cy="3046413"/>
          </a:xfrm>
          <a:prstGeom prst="rect">
            <a:avLst/>
          </a:prstGeom>
          <a:noFill/>
          <a:ln w="9525">
            <a:noFill/>
            <a:miter lim="800000"/>
            <a:headEnd/>
            <a:tailEnd/>
          </a:ln>
          <a:effectLst/>
        </p:spPr>
        <p:txBody>
          <a:bodyPr anchor="ctr">
            <a:spAutoFit/>
          </a:bodyPr>
          <a:lstStyle/>
          <a:p>
            <a:pPr>
              <a:defRPr/>
            </a:pPr>
            <a:r>
              <a:rPr lang="it-IT" sz="1600" b="1" dirty="0">
                <a:solidFill>
                  <a:srgbClr val="FF3300"/>
                </a:solidFill>
                <a:effectLst>
                  <a:outerShdw blurRad="38100" dist="38100" dir="2700000" algn="tl">
                    <a:srgbClr val="C0C0C0"/>
                  </a:outerShdw>
                </a:effectLst>
                <a:latin typeface="Calibri" pitchFamily="34" charset="0"/>
                <a:cs typeface="Times New Roman" pitchFamily="18" charset="0"/>
              </a:rPr>
              <a:t>ASIMMETRIA - indici relativi</a:t>
            </a:r>
            <a:endParaRPr lang="it-IT" sz="1600" dirty="0">
              <a:solidFill>
                <a:srgbClr val="FF3300"/>
              </a:solidFill>
              <a:effectLst>
                <a:outerShdw blurRad="38100" dist="38100" dir="2700000" algn="tl">
                  <a:srgbClr val="C0C0C0"/>
                </a:outerShdw>
              </a:effectLst>
              <a:latin typeface="Calibri" pitchFamily="34" charset="0"/>
            </a:endParaRPr>
          </a:p>
          <a:p>
            <a:pPr eaLnBrk="0" hangingPunct="0">
              <a:defRPr/>
            </a:pPr>
            <a:r>
              <a:rPr lang="it-IT" sz="1600" dirty="0">
                <a:latin typeface="Calibri" pitchFamily="34" charset="0"/>
                <a:cs typeface="Times New Roman" pitchFamily="18" charset="0"/>
              </a:rPr>
              <a:t>   </a:t>
            </a:r>
          </a:p>
          <a:p>
            <a:pPr eaLnBrk="0" hangingPunct="0">
              <a:defRPr/>
            </a:pPr>
            <a:r>
              <a:rPr lang="it-IT" sz="1600" b="1" dirty="0" err="1">
                <a:latin typeface="Calibri" pitchFamily="34" charset="0"/>
                <a:cs typeface="Times New Roman" pitchFamily="18" charset="0"/>
              </a:rPr>
              <a:t>skewness</a:t>
            </a:r>
            <a:r>
              <a:rPr lang="it-IT" sz="1600" b="1" dirty="0">
                <a:latin typeface="Calibri" pitchFamily="34" charset="0"/>
                <a:cs typeface="Times New Roman" pitchFamily="18" charset="0"/>
              </a:rPr>
              <a:t> di </a:t>
            </a:r>
            <a:r>
              <a:rPr lang="it-IT" sz="1600" b="1" dirty="0" err="1">
                <a:latin typeface="Calibri" pitchFamily="34" charset="0"/>
                <a:cs typeface="Times New Roman" pitchFamily="18" charset="0"/>
              </a:rPr>
              <a:t>Pearson</a:t>
            </a:r>
            <a:endParaRPr lang="it-IT" sz="1600" b="1" dirty="0">
              <a:latin typeface="Calibri" pitchFamily="34" charset="0"/>
              <a:cs typeface="Times New Roman" pitchFamily="18" charset="0"/>
            </a:endParaRPr>
          </a:p>
          <a:p>
            <a:pPr eaLnBrk="0" hangingPunct="0">
              <a:defRPr/>
            </a:pPr>
            <a:endParaRPr lang="it-IT" sz="1600" dirty="0">
              <a:latin typeface="Calibri" pitchFamily="34" charset="0"/>
            </a:endParaRPr>
          </a:p>
          <a:p>
            <a:pPr eaLnBrk="0" hangingPunct="0">
              <a:defRPr/>
            </a:pPr>
            <a:r>
              <a:rPr lang="it-IT" sz="1600" dirty="0">
                <a:latin typeface="Symbol" pitchFamily="18" charset="2"/>
                <a:cs typeface="Times New Roman" pitchFamily="18" charset="0"/>
              </a:rPr>
              <a:t> </a:t>
            </a:r>
            <a:r>
              <a:rPr lang="it-IT" sz="1600" b="1" dirty="0" smtClean="0">
                <a:latin typeface="Symbol" pitchFamily="18" charset="2"/>
                <a:cs typeface="Times New Roman" pitchFamily="18" charset="0"/>
              </a:rPr>
              <a:t>b</a:t>
            </a:r>
            <a:r>
              <a:rPr lang="it-IT" sz="1600" b="1" baseline="-25000" dirty="0" smtClean="0">
                <a:latin typeface="Calibri" pitchFamily="34" charset="0"/>
                <a:cs typeface="Times New Roman" pitchFamily="18" charset="0"/>
              </a:rPr>
              <a:t>1</a:t>
            </a:r>
            <a:r>
              <a:rPr lang="it-IT" sz="1600" b="1" dirty="0" smtClean="0">
                <a:latin typeface="Calibri" pitchFamily="34" charset="0"/>
                <a:cs typeface="Times New Roman" pitchFamily="18" charset="0"/>
              </a:rPr>
              <a:t> di </a:t>
            </a:r>
            <a:r>
              <a:rPr lang="it-IT" sz="1600" b="1" dirty="0" err="1" smtClean="0">
                <a:latin typeface="Calibri" pitchFamily="34" charset="0"/>
                <a:cs typeface="Times New Roman" pitchFamily="18" charset="0"/>
              </a:rPr>
              <a:t>Pearson</a:t>
            </a:r>
            <a:endParaRPr lang="it-IT" sz="1600" dirty="0">
              <a:latin typeface="Calibri" pitchFamily="34" charset="0"/>
            </a:endParaRPr>
          </a:p>
          <a:p>
            <a:pPr eaLnBrk="0" hangingPunct="0">
              <a:buFont typeface="Symbol" pitchFamily="18" charset="2"/>
              <a:buChar char=" "/>
              <a:defRPr/>
            </a:pPr>
            <a:r>
              <a:rPr lang="it-IT" sz="1600" b="1" dirty="0" smtClean="0">
                <a:latin typeface="Symbol" pitchFamily="18" charset="2"/>
                <a:cs typeface="Times New Roman" pitchFamily="18" charset="0"/>
              </a:rPr>
              <a:t>g</a:t>
            </a:r>
            <a:r>
              <a:rPr lang="it-IT" sz="1600" b="1" baseline="-25000" dirty="0" smtClean="0">
                <a:latin typeface="Calibri" pitchFamily="34" charset="0"/>
                <a:cs typeface="Times New Roman" pitchFamily="18" charset="0"/>
              </a:rPr>
              <a:t>1</a:t>
            </a:r>
            <a:r>
              <a:rPr lang="it-IT" sz="1600" b="1" dirty="0" smtClean="0">
                <a:latin typeface="Calibri" pitchFamily="34" charset="0"/>
                <a:cs typeface="Times New Roman" pitchFamily="18" charset="0"/>
              </a:rPr>
              <a:t> di Fisher</a:t>
            </a:r>
            <a:endParaRPr lang="it-IT" sz="1600" dirty="0">
              <a:latin typeface="Calibri" pitchFamily="34" charset="0"/>
            </a:endParaRPr>
          </a:p>
          <a:p>
            <a:pPr eaLnBrk="0" hangingPunct="0">
              <a:buFont typeface="Symbol" pitchFamily="18" charset="2"/>
              <a:buChar char=" "/>
              <a:defRPr/>
            </a:pPr>
            <a:endParaRPr lang="it-IT" sz="1600" dirty="0">
              <a:latin typeface="Calibri" pitchFamily="34" charset="0"/>
              <a:cs typeface="Times New Roman" pitchFamily="18" charset="0"/>
            </a:endParaRPr>
          </a:p>
          <a:p>
            <a:pPr eaLnBrk="0" hangingPunct="0">
              <a:defRPr/>
            </a:pPr>
            <a:r>
              <a:rPr lang="it-IT" sz="1600" dirty="0">
                <a:latin typeface="Calibri" pitchFamily="34" charset="0"/>
                <a:cs typeface="Times New Roman" pitchFamily="18" charset="0"/>
              </a:rPr>
              <a:t>L’indice </a:t>
            </a:r>
            <a:r>
              <a:rPr lang="it-IT" sz="1600" b="1" u="sng" dirty="0" err="1">
                <a:latin typeface="Calibri" pitchFamily="34" charset="0"/>
                <a:cs typeface="Times New Roman" pitchFamily="18" charset="0"/>
              </a:rPr>
              <a:t>skewness</a:t>
            </a:r>
            <a:r>
              <a:rPr lang="it-IT" sz="1600" b="1" u="sng" dirty="0">
                <a:latin typeface="Calibri" pitchFamily="34" charset="0"/>
                <a:cs typeface="Times New Roman" pitchFamily="18" charset="0"/>
              </a:rPr>
              <a:t> di </a:t>
            </a:r>
            <a:r>
              <a:rPr lang="it-IT" sz="1600" b="1" u="sng" dirty="0" err="1">
                <a:latin typeface="Calibri" pitchFamily="34" charset="0"/>
                <a:cs typeface="Times New Roman" pitchFamily="18" charset="0"/>
              </a:rPr>
              <a:t>Pearson</a:t>
            </a:r>
            <a:r>
              <a:rPr lang="it-IT" sz="1600" b="1" u="sng" dirty="0">
                <a:latin typeface="Calibri" pitchFamily="34" charset="0"/>
                <a:cs typeface="Times New Roman" pitchFamily="18" charset="0"/>
              </a:rPr>
              <a:t> (</a:t>
            </a:r>
            <a:r>
              <a:rPr lang="it-IT" sz="1600" b="1" u="sng" dirty="0" err="1">
                <a:latin typeface="Calibri" pitchFamily="34" charset="0"/>
                <a:cs typeface="Times New Roman" pitchFamily="18" charset="0"/>
              </a:rPr>
              <a:t>sk</a:t>
            </a:r>
            <a:r>
              <a:rPr lang="it-IT" sz="1600" b="1" u="sng" dirty="0">
                <a:latin typeface="Calibri" pitchFamily="34" charset="0"/>
                <a:cs typeface="Times New Roman" pitchFamily="18" charset="0"/>
              </a:rPr>
              <a:t>)</a:t>
            </a:r>
            <a:r>
              <a:rPr lang="it-IT" sz="1600" u="sng" dirty="0">
                <a:latin typeface="Calibri" pitchFamily="34" charset="0"/>
                <a:cs typeface="Times New Roman" pitchFamily="18" charset="0"/>
              </a:rPr>
              <a:t> </a:t>
            </a:r>
            <a:r>
              <a:rPr lang="it-IT" sz="1600" dirty="0">
                <a:latin typeface="Calibri" pitchFamily="34" charset="0"/>
                <a:cs typeface="Times New Roman" pitchFamily="18" charset="0"/>
              </a:rPr>
              <a:t>è un rapporto: la differenza (</a:t>
            </a:r>
            <a:r>
              <a:rPr lang="it-IT" sz="1600" b="1" i="1" dirty="0">
                <a:latin typeface="Calibri" pitchFamily="34" charset="0"/>
                <a:cs typeface="Times New Roman" pitchFamily="18" charset="0"/>
              </a:rPr>
              <a:t>d</a:t>
            </a:r>
            <a:r>
              <a:rPr lang="it-IT" sz="1600" dirty="0">
                <a:latin typeface="Calibri" pitchFamily="34" charset="0"/>
                <a:cs typeface="Times New Roman" pitchFamily="18" charset="0"/>
              </a:rPr>
              <a:t>) tra la media e la moda è divisa per la deviazione standard (</a:t>
            </a:r>
            <a:r>
              <a:rPr lang="it-IT" sz="1600" b="1" dirty="0">
                <a:latin typeface="Calibri" pitchFamily="34" charset="0"/>
                <a:cs typeface="Times New Roman" pitchFamily="18" charset="0"/>
              </a:rPr>
              <a:t>s</a:t>
            </a:r>
            <a:r>
              <a:rPr lang="it-IT" sz="1600" dirty="0">
                <a:latin typeface="Calibri" pitchFamily="34" charset="0"/>
                <a:cs typeface="Times New Roman" pitchFamily="18" charset="0"/>
              </a:rPr>
              <a:t>). Nel caso di una distribuzione campionaria, dove la deviazione standard è indicata con </a:t>
            </a:r>
            <a:r>
              <a:rPr lang="it-IT" sz="1600" b="1" i="1" dirty="0">
                <a:latin typeface="Calibri" pitchFamily="34" charset="0"/>
                <a:cs typeface="Times New Roman" pitchFamily="18" charset="0"/>
              </a:rPr>
              <a:t>s</a:t>
            </a:r>
            <a:r>
              <a:rPr lang="it-IT" sz="1600" dirty="0">
                <a:latin typeface="Calibri" pitchFamily="34" charset="0"/>
                <a:cs typeface="Times New Roman" pitchFamily="18" charset="0"/>
              </a:rPr>
              <a:t>, è</a:t>
            </a:r>
            <a:endParaRPr lang="it-IT" sz="1600" dirty="0">
              <a:latin typeface="Calibri" pitchFamily="34" charset="0"/>
            </a:endParaRPr>
          </a:p>
          <a:p>
            <a:pPr eaLnBrk="0" hangingPunct="0">
              <a:defRPr/>
            </a:pPr>
            <a:endParaRPr lang="it-IT" sz="1600" dirty="0">
              <a:latin typeface="Calibri" pitchFamily="34" charset="0"/>
            </a:endParaRPr>
          </a:p>
        </p:txBody>
      </p:sp>
      <p:graphicFrame>
        <p:nvGraphicFramePr>
          <p:cNvPr id="12290" name="Object 4"/>
          <p:cNvGraphicFramePr>
            <a:graphicFrameLocks noChangeAspect="1"/>
          </p:cNvGraphicFramePr>
          <p:nvPr/>
        </p:nvGraphicFramePr>
        <p:xfrm>
          <a:off x="6215063" y="2643188"/>
          <a:ext cx="777875" cy="668337"/>
        </p:xfrm>
        <a:graphic>
          <a:graphicData uri="http://schemas.openxmlformats.org/presentationml/2006/ole">
            <p:oleObj spid="_x0000_s12290" name="Equation" r:id="rId3" imgW="457200" imgH="393480" progId="Equation.3">
              <p:embed/>
            </p:oleObj>
          </a:graphicData>
        </a:graphic>
      </p:graphicFrame>
      <p:sp>
        <p:nvSpPr>
          <p:cNvPr id="12296" name="Rectangle 6"/>
          <p:cNvSpPr>
            <a:spLocks noChangeArrowheads="1"/>
          </p:cNvSpPr>
          <p:nvPr/>
        </p:nvSpPr>
        <p:spPr bwMode="auto">
          <a:xfrm>
            <a:off x="214313" y="3571875"/>
            <a:ext cx="8569325" cy="954088"/>
          </a:xfrm>
          <a:prstGeom prst="rect">
            <a:avLst/>
          </a:prstGeom>
          <a:noFill/>
          <a:ln w="9525">
            <a:noFill/>
            <a:miter lim="800000"/>
            <a:headEnd/>
            <a:tailEnd/>
          </a:ln>
        </p:spPr>
        <p:txBody>
          <a:bodyPr anchor="ctr">
            <a:spAutoFit/>
          </a:bodyPr>
          <a:lstStyle/>
          <a:p>
            <a:pPr algn="just"/>
            <a:r>
              <a:rPr lang="it-IT" sz="1400">
                <a:latin typeface="Calibri" pitchFamily="34" charset="0"/>
                <a:cs typeface="Times New Roman" pitchFamily="18" charset="0"/>
              </a:rPr>
              <a:t>Come per il valore </a:t>
            </a:r>
            <a:r>
              <a:rPr lang="it-IT" sz="1400" b="1" i="1">
                <a:latin typeface="Calibri" pitchFamily="34" charset="0"/>
                <a:cs typeface="Times New Roman" pitchFamily="18" charset="0"/>
              </a:rPr>
              <a:t>d</a:t>
            </a:r>
            <a:r>
              <a:rPr lang="it-IT" sz="1400">
                <a:latin typeface="Calibri" pitchFamily="34" charset="0"/>
                <a:cs typeface="Times New Roman" pitchFamily="18" charset="0"/>
              </a:rPr>
              <a:t>, </a:t>
            </a:r>
            <a:r>
              <a:rPr lang="it-IT" sz="1400" b="1" i="1">
                <a:latin typeface="Calibri" pitchFamily="34" charset="0"/>
                <a:cs typeface="Times New Roman" pitchFamily="18" charset="0"/>
              </a:rPr>
              <a:t>sk</a:t>
            </a:r>
            <a:r>
              <a:rPr lang="it-IT" sz="1400">
                <a:latin typeface="Calibri" pitchFamily="34" charset="0"/>
                <a:cs typeface="Times New Roman" pitchFamily="18" charset="0"/>
              </a:rPr>
              <a:t> può essere nullo, positivo o negativo secondo la forma della distribuzione. </a:t>
            </a:r>
            <a:endParaRPr lang="it-IT" sz="1400">
              <a:latin typeface="Calibri" pitchFamily="34" charset="0"/>
            </a:endParaRPr>
          </a:p>
          <a:p>
            <a:pPr algn="just" eaLnBrk="0" hangingPunct="0"/>
            <a:r>
              <a:rPr lang="it-IT" sz="1400">
                <a:latin typeface="Calibri" pitchFamily="34" charset="0"/>
                <a:cs typeface="Times New Roman" pitchFamily="18" charset="0"/>
              </a:rPr>
              <a:t>Essendo </a:t>
            </a:r>
            <a:r>
              <a:rPr lang="it-IT" sz="1400" b="1">
                <a:latin typeface="Calibri" pitchFamily="34" charset="0"/>
                <a:cs typeface="Times New Roman" pitchFamily="18" charset="0"/>
              </a:rPr>
              <a:t>un rapporto tra misure statistiche della stessa distribuzione</a:t>
            </a:r>
            <a:r>
              <a:rPr lang="it-IT" sz="1400">
                <a:latin typeface="Calibri" pitchFamily="34" charset="0"/>
                <a:cs typeface="Times New Roman" pitchFamily="18" charset="0"/>
              </a:rPr>
              <a:t>, è divenuto una </a:t>
            </a:r>
            <a:r>
              <a:rPr lang="it-IT" sz="1400" b="1" u="sng">
                <a:latin typeface="Calibri" pitchFamily="34" charset="0"/>
                <a:cs typeface="Times New Roman" pitchFamily="18" charset="0"/>
              </a:rPr>
              <a:t>misura adimensionale</a:t>
            </a:r>
            <a:r>
              <a:rPr lang="it-IT" sz="1400" b="1">
                <a:latin typeface="Calibri" pitchFamily="34" charset="0"/>
                <a:cs typeface="Times New Roman" pitchFamily="18" charset="0"/>
              </a:rPr>
              <a:t>, </a:t>
            </a:r>
          </a:p>
          <a:p>
            <a:pPr algn="just" eaLnBrk="0" hangingPunct="0"/>
            <a:r>
              <a:rPr lang="it-IT" sz="1400" b="1">
                <a:latin typeface="Calibri" pitchFamily="34" charset="0"/>
                <a:cs typeface="Times New Roman" pitchFamily="18" charset="0"/>
              </a:rPr>
              <a:t>indipendente dal valore assoluto degli scarti dalla media</a:t>
            </a:r>
            <a:r>
              <a:rPr lang="it-IT" sz="1400">
                <a:latin typeface="Calibri" pitchFamily="34" charset="0"/>
                <a:cs typeface="Times New Roman" pitchFamily="18" charset="0"/>
              </a:rPr>
              <a:t>; quindi può essere utilizzato per il confronto tra due o più distribuzioni.</a:t>
            </a:r>
            <a:endParaRPr lang="it-IT" sz="1400">
              <a:latin typeface="Calibri" pitchFamily="34" charset="0"/>
            </a:endParaRPr>
          </a:p>
        </p:txBody>
      </p:sp>
      <p:sp>
        <p:nvSpPr>
          <p:cNvPr id="12297" name="Rectangle 8"/>
          <p:cNvSpPr>
            <a:spLocks noChangeArrowheads="1"/>
          </p:cNvSpPr>
          <p:nvPr/>
        </p:nvSpPr>
        <p:spPr bwMode="auto">
          <a:xfrm>
            <a:off x="0" y="3243263"/>
            <a:ext cx="9144000" cy="0"/>
          </a:xfrm>
          <a:prstGeom prst="rect">
            <a:avLst/>
          </a:prstGeom>
          <a:noFill/>
          <a:ln w="9525">
            <a:noFill/>
            <a:miter lim="800000"/>
            <a:headEnd/>
            <a:tailEnd/>
          </a:ln>
        </p:spPr>
        <p:txBody>
          <a:bodyPr wrap="none" anchor="ctr">
            <a:spAutoFit/>
          </a:bodyPr>
          <a:lstStyle/>
          <a:p>
            <a:endParaRPr lang="it-IT"/>
          </a:p>
        </p:txBody>
      </p:sp>
      <p:sp>
        <p:nvSpPr>
          <p:cNvPr id="12298" name="Rectangle 10"/>
          <p:cNvSpPr>
            <a:spLocks noChangeArrowheads="1"/>
          </p:cNvSpPr>
          <p:nvPr/>
        </p:nvSpPr>
        <p:spPr bwMode="auto">
          <a:xfrm>
            <a:off x="395536" y="5877272"/>
            <a:ext cx="1250950" cy="336550"/>
          </a:xfrm>
          <a:prstGeom prst="rect">
            <a:avLst/>
          </a:prstGeom>
          <a:noFill/>
          <a:ln w="9525">
            <a:noFill/>
            <a:miter lim="800000"/>
            <a:headEnd/>
            <a:tailEnd/>
          </a:ln>
        </p:spPr>
        <p:txBody>
          <a:bodyPr wrap="none">
            <a:spAutoFit/>
          </a:bodyPr>
          <a:lstStyle/>
          <a:p>
            <a:r>
              <a:rPr lang="it-IT" sz="1600" b="1" dirty="0">
                <a:latin typeface="Symbol" pitchFamily="18" charset="2"/>
                <a:cs typeface="Times New Roman" pitchFamily="18" charset="0"/>
              </a:rPr>
              <a:t>g</a:t>
            </a:r>
            <a:r>
              <a:rPr lang="it-IT" sz="1600" b="1" baseline="-25000" dirty="0">
                <a:cs typeface="Times New Roman" pitchFamily="18" charset="0"/>
              </a:rPr>
              <a:t>1</a:t>
            </a:r>
            <a:r>
              <a:rPr lang="it-IT" sz="1600" b="1" dirty="0">
                <a:cs typeface="Times New Roman" pitchFamily="18" charset="0"/>
              </a:rPr>
              <a:t> di Fisher</a:t>
            </a:r>
          </a:p>
        </p:txBody>
      </p:sp>
      <p:sp>
        <p:nvSpPr>
          <p:cNvPr id="12299" name="Rectangle 12"/>
          <p:cNvSpPr>
            <a:spLocks noChangeArrowheads="1"/>
          </p:cNvSpPr>
          <p:nvPr/>
        </p:nvSpPr>
        <p:spPr bwMode="auto">
          <a:xfrm>
            <a:off x="395536" y="4941168"/>
            <a:ext cx="1468438" cy="336550"/>
          </a:xfrm>
          <a:prstGeom prst="rect">
            <a:avLst/>
          </a:prstGeom>
          <a:noFill/>
          <a:ln w="9525">
            <a:noFill/>
            <a:miter lim="800000"/>
            <a:headEnd/>
            <a:tailEnd/>
          </a:ln>
        </p:spPr>
        <p:txBody>
          <a:bodyPr wrap="none">
            <a:spAutoFit/>
          </a:bodyPr>
          <a:lstStyle/>
          <a:p>
            <a:r>
              <a:rPr lang="it-IT" sz="1600" b="1" dirty="0">
                <a:latin typeface="Symbol" pitchFamily="18" charset="2"/>
                <a:cs typeface="Times New Roman" pitchFamily="18" charset="0"/>
              </a:rPr>
              <a:t>b</a:t>
            </a:r>
            <a:r>
              <a:rPr lang="it-IT" sz="1600" b="1" baseline="-25000" dirty="0">
                <a:cs typeface="Times New Roman" pitchFamily="18" charset="0"/>
              </a:rPr>
              <a:t>1</a:t>
            </a:r>
            <a:r>
              <a:rPr lang="it-IT" sz="1600" b="1" dirty="0">
                <a:cs typeface="Times New Roman" pitchFamily="18" charset="0"/>
              </a:rPr>
              <a:t> di </a:t>
            </a:r>
            <a:r>
              <a:rPr lang="it-IT" sz="1600" b="1" dirty="0" err="1">
                <a:cs typeface="Times New Roman" pitchFamily="18" charset="0"/>
              </a:rPr>
              <a:t>Pearson</a:t>
            </a:r>
            <a:endParaRPr lang="it-IT" sz="1600" b="1" dirty="0">
              <a:cs typeface="Times New Roman" pitchFamily="18" charset="0"/>
            </a:endParaRPr>
          </a:p>
        </p:txBody>
      </p:sp>
      <p:sp>
        <p:nvSpPr>
          <p:cNvPr id="12300" name="Rectangle 15"/>
          <p:cNvSpPr>
            <a:spLocks noChangeArrowheads="1"/>
          </p:cNvSpPr>
          <p:nvPr/>
        </p:nvSpPr>
        <p:spPr bwMode="auto">
          <a:xfrm>
            <a:off x="0" y="2495550"/>
            <a:ext cx="9144000" cy="0"/>
          </a:xfrm>
          <a:prstGeom prst="rect">
            <a:avLst/>
          </a:prstGeom>
          <a:noFill/>
          <a:ln w="9525">
            <a:noFill/>
            <a:miter lim="800000"/>
            <a:headEnd/>
            <a:tailEnd/>
          </a:ln>
        </p:spPr>
        <p:txBody>
          <a:bodyPr wrap="none" anchor="ctr">
            <a:spAutoFit/>
          </a:bodyPr>
          <a:lstStyle/>
          <a:p>
            <a:endParaRPr lang="it-IT"/>
          </a:p>
        </p:txBody>
      </p:sp>
      <p:graphicFrame>
        <p:nvGraphicFramePr>
          <p:cNvPr id="12293" name="Object 14"/>
          <p:cNvGraphicFramePr>
            <a:graphicFrameLocks noChangeAspect="1"/>
          </p:cNvGraphicFramePr>
          <p:nvPr/>
        </p:nvGraphicFramePr>
        <p:xfrm>
          <a:off x="3357563" y="500063"/>
          <a:ext cx="1504950" cy="1057275"/>
        </p:xfrm>
        <a:graphic>
          <a:graphicData uri="http://schemas.openxmlformats.org/presentationml/2006/ole">
            <p:oleObj spid="_x0000_s12293" name="Microsoft Drawing" r:id="rId4" imgW="3186113" imgH="2251075" progId="">
              <p:embed/>
            </p:oleObj>
          </a:graphicData>
        </a:graphic>
      </p:graphicFrame>
      <p:pic>
        <p:nvPicPr>
          <p:cNvPr id="12295" name="Picture 7"/>
          <p:cNvPicPr>
            <a:picLocks noChangeAspect="1" noChangeArrowheads="1"/>
          </p:cNvPicPr>
          <p:nvPr/>
        </p:nvPicPr>
        <p:blipFill>
          <a:blip r:embed="rId5" cstate="print"/>
          <a:srcRect/>
          <a:stretch>
            <a:fillRect/>
          </a:stretch>
        </p:blipFill>
        <p:spPr bwMode="auto">
          <a:xfrm>
            <a:off x="2051720" y="5589240"/>
            <a:ext cx="3456384" cy="838624"/>
          </a:xfrm>
          <a:prstGeom prst="rect">
            <a:avLst/>
          </a:prstGeom>
          <a:noFill/>
          <a:ln w="9525">
            <a:noFill/>
            <a:miter lim="800000"/>
            <a:headEnd/>
            <a:tailEnd/>
          </a:ln>
        </p:spPr>
      </p:pic>
      <p:pic>
        <p:nvPicPr>
          <p:cNvPr id="2" name="Picture 8"/>
          <p:cNvPicPr>
            <a:picLocks noChangeAspect="1" noChangeArrowheads="1"/>
          </p:cNvPicPr>
          <p:nvPr/>
        </p:nvPicPr>
        <p:blipFill>
          <a:blip r:embed="rId6" cstate="print"/>
          <a:srcRect/>
          <a:stretch>
            <a:fillRect/>
          </a:stretch>
        </p:blipFill>
        <p:spPr bwMode="auto">
          <a:xfrm>
            <a:off x="2051720" y="4725144"/>
            <a:ext cx="3486150" cy="800100"/>
          </a:xfrm>
          <a:prstGeom prst="rect">
            <a:avLst/>
          </a:prstGeom>
          <a:noFill/>
          <a:ln w="9525">
            <a:noFill/>
            <a:miter lim="800000"/>
            <a:headEnd/>
            <a:tailEnd/>
          </a:ln>
        </p:spPr>
      </p:pic>
      <p:pic>
        <p:nvPicPr>
          <p:cNvPr id="6" name="Picture 12"/>
          <p:cNvPicPr>
            <a:picLocks noChangeAspect="1" noChangeArrowheads="1"/>
          </p:cNvPicPr>
          <p:nvPr/>
        </p:nvPicPr>
        <p:blipFill>
          <a:blip r:embed="rId7" cstate="print"/>
          <a:srcRect/>
          <a:stretch>
            <a:fillRect/>
          </a:stretch>
        </p:blipFill>
        <p:spPr bwMode="auto">
          <a:xfrm>
            <a:off x="5529634" y="5661248"/>
            <a:ext cx="3614366" cy="10217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fico 9"/>
          <p:cNvGraphicFramePr/>
          <p:nvPr/>
        </p:nvGraphicFramePr>
        <p:xfrm>
          <a:off x="490537" y="1500174"/>
          <a:ext cx="4320000" cy="3600450"/>
        </p:xfrm>
        <a:graphic>
          <a:graphicData uri="http://schemas.openxmlformats.org/drawingml/2006/chart">
            <c:chart xmlns:c="http://schemas.openxmlformats.org/drawingml/2006/chart" xmlns:r="http://schemas.openxmlformats.org/officeDocument/2006/relationships" r:id="rId3"/>
          </a:graphicData>
        </a:graphic>
      </p:graphicFrame>
      <p:sp>
        <p:nvSpPr>
          <p:cNvPr id="4" name="Rettangolo 3"/>
          <p:cNvSpPr/>
          <p:nvPr/>
        </p:nvSpPr>
        <p:spPr>
          <a:xfrm>
            <a:off x="811625" y="214290"/>
            <a:ext cx="3750899" cy="5847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it-IT"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BOX-WHISKERS </a:t>
            </a:r>
            <a:r>
              <a:rPr lang="it-IT"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plots</a:t>
            </a:r>
            <a:endParaRPr lang="it-IT"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3317" name="Picture 4"/>
          <p:cNvPicPr>
            <a:picLocks noChangeAspect="1" noChangeArrowheads="1"/>
          </p:cNvPicPr>
          <p:nvPr/>
        </p:nvPicPr>
        <p:blipFill>
          <a:blip r:embed="rId4" cstate="print"/>
          <a:srcRect/>
          <a:stretch>
            <a:fillRect/>
          </a:stretch>
        </p:blipFill>
        <p:spPr bwMode="auto">
          <a:xfrm>
            <a:off x="5000625" y="1643063"/>
            <a:ext cx="3883025" cy="3170237"/>
          </a:xfrm>
          <a:prstGeom prst="rect">
            <a:avLst/>
          </a:prstGeom>
          <a:noFill/>
          <a:ln w="9525">
            <a:noFill/>
            <a:miter lim="800000"/>
            <a:headEnd/>
            <a:tailEnd/>
          </a:ln>
        </p:spPr>
      </p:pic>
      <p:graphicFrame>
        <p:nvGraphicFramePr>
          <p:cNvPr id="13314" name="Object 5"/>
          <p:cNvGraphicFramePr>
            <a:graphicFrameLocks noChangeAspect="1"/>
          </p:cNvGraphicFramePr>
          <p:nvPr/>
        </p:nvGraphicFramePr>
        <p:xfrm>
          <a:off x="5715000" y="5429250"/>
          <a:ext cx="2619375" cy="785813"/>
        </p:xfrm>
        <a:graphic>
          <a:graphicData uri="http://schemas.openxmlformats.org/presentationml/2006/ole">
            <p:oleObj spid="_x0000_s13314" name="Equazione" r:id="rId5" imgW="1523880" imgH="457200" progId="Equation.3">
              <p:embed/>
            </p:oleObj>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4"/>
          <p:cNvSpPr txBox="1">
            <a:spLocks noChangeArrowheads="1"/>
          </p:cNvSpPr>
          <p:nvPr/>
        </p:nvSpPr>
        <p:spPr bwMode="auto">
          <a:xfrm>
            <a:off x="642938" y="357188"/>
            <a:ext cx="1555750" cy="457200"/>
          </a:xfrm>
          <a:prstGeom prst="rect">
            <a:avLst/>
          </a:prstGeom>
          <a:noFill/>
          <a:ln w="9525">
            <a:noFill/>
            <a:miter lim="800000"/>
            <a:headEnd/>
            <a:tailEnd/>
          </a:ln>
          <a:effectLst/>
        </p:spPr>
        <p:txBody>
          <a:bodyPr wrap="none">
            <a:spAutoFit/>
          </a:bodyPr>
          <a:lstStyle/>
          <a:p>
            <a:pPr>
              <a:defRPr/>
            </a:pPr>
            <a:r>
              <a:rPr lang="it-IT" sz="2400">
                <a:solidFill>
                  <a:srgbClr val="FF3300"/>
                </a:solidFill>
                <a:effectLst>
                  <a:outerShdw blurRad="38100" dist="38100" dir="2700000" algn="tl">
                    <a:srgbClr val="C0C0C0"/>
                  </a:outerShdw>
                </a:effectLst>
                <a:latin typeface="Arial" pitchFamily="34" charset="0"/>
              </a:rPr>
              <a:t>CURTOSI</a:t>
            </a:r>
          </a:p>
        </p:txBody>
      </p:sp>
      <p:sp>
        <p:nvSpPr>
          <p:cNvPr id="14341" name="Rectangle 7"/>
          <p:cNvSpPr>
            <a:spLocks noChangeArrowheads="1"/>
          </p:cNvSpPr>
          <p:nvPr/>
        </p:nvSpPr>
        <p:spPr bwMode="auto">
          <a:xfrm>
            <a:off x="179388" y="857250"/>
            <a:ext cx="8713787" cy="4032250"/>
          </a:xfrm>
          <a:prstGeom prst="rect">
            <a:avLst/>
          </a:prstGeom>
          <a:noFill/>
          <a:ln w="9525">
            <a:noFill/>
            <a:miter lim="800000"/>
            <a:headEnd/>
            <a:tailEnd/>
          </a:ln>
        </p:spPr>
        <p:txBody>
          <a:bodyPr anchor="ctr">
            <a:spAutoFit/>
          </a:bodyPr>
          <a:lstStyle/>
          <a:p>
            <a:pPr algn="just">
              <a:tabLst>
                <a:tab pos="228600" algn="l"/>
              </a:tabLst>
            </a:pPr>
            <a:r>
              <a:rPr lang="it-IT" sz="1600">
                <a:latin typeface="Calibri" pitchFamily="34" charset="0"/>
                <a:cs typeface="Times New Roman" pitchFamily="18" charset="0"/>
              </a:rPr>
              <a:t>Quando si descrive la forma delle curve unimodali simmetriche, con il termine </a:t>
            </a:r>
            <a:r>
              <a:rPr lang="it-IT" sz="1600" b="1" u="sng">
                <a:latin typeface="Calibri" pitchFamily="34" charset="0"/>
                <a:cs typeface="Times New Roman" pitchFamily="18" charset="0"/>
              </a:rPr>
              <a:t>curtosi</a:t>
            </a:r>
            <a:r>
              <a:rPr lang="it-IT" sz="1600">
                <a:latin typeface="Calibri" pitchFamily="34" charset="0"/>
                <a:cs typeface="Times New Roman" pitchFamily="18" charset="0"/>
              </a:rPr>
              <a:t> (dal greco kurtos, che significa curvo o convesso) si intende il </a:t>
            </a:r>
            <a:r>
              <a:rPr lang="it-IT" sz="1600" b="1" u="sng">
                <a:latin typeface="Calibri" pitchFamily="34" charset="0"/>
                <a:cs typeface="Times New Roman" pitchFamily="18" charset="0"/>
              </a:rPr>
              <a:t>grado di appiattimento, rispetto alla curva normale o gaussiana</a:t>
            </a:r>
            <a:r>
              <a:rPr lang="it-IT" sz="1600">
                <a:latin typeface="Calibri" pitchFamily="34" charset="0"/>
                <a:cs typeface="Times New Roman" pitchFamily="18" charset="0"/>
              </a:rPr>
              <a:t> (le cui caratteristiche saranno discusse in modo più approfondito nel capitolo dedicato alle distribuzioni teoriche).</a:t>
            </a:r>
            <a:endParaRPr lang="it-IT" sz="1600">
              <a:latin typeface="Calibri" pitchFamily="34" charset="0"/>
            </a:endParaRPr>
          </a:p>
          <a:p>
            <a:pPr algn="just" eaLnBrk="0" hangingPunct="0">
              <a:tabLst>
                <a:tab pos="228600" algn="l"/>
              </a:tabLst>
            </a:pPr>
            <a:endParaRPr lang="it-IT" sz="1600">
              <a:latin typeface="Calibri" pitchFamily="34" charset="0"/>
              <a:cs typeface="Times New Roman" pitchFamily="18" charset="0"/>
            </a:endParaRPr>
          </a:p>
          <a:p>
            <a:pPr algn="just" eaLnBrk="0" hangingPunct="0">
              <a:tabLst>
                <a:tab pos="228600" algn="l"/>
              </a:tabLst>
            </a:pPr>
            <a:r>
              <a:rPr lang="it-IT" sz="1600">
                <a:latin typeface="Calibri" pitchFamily="34" charset="0"/>
                <a:cs typeface="Times New Roman" pitchFamily="18" charset="0"/>
              </a:rPr>
              <a:t>Nella valutazione della curtosi, una </a:t>
            </a:r>
            <a:r>
              <a:rPr lang="it-IT" sz="1600" b="1">
                <a:latin typeface="Calibri" pitchFamily="34" charset="0"/>
                <a:cs typeface="Times New Roman" pitchFamily="18" charset="0"/>
              </a:rPr>
              <a:t>distribuzione unimodale simmetrica</a:t>
            </a:r>
            <a:r>
              <a:rPr lang="it-IT" sz="1600">
                <a:latin typeface="Calibri" pitchFamily="34" charset="0"/>
                <a:cs typeface="Times New Roman" pitchFamily="18" charset="0"/>
              </a:rPr>
              <a:t> è detta:</a:t>
            </a:r>
            <a:endParaRPr lang="it-IT" sz="1600">
              <a:latin typeface="Calibri" pitchFamily="34" charset="0"/>
            </a:endParaRPr>
          </a:p>
          <a:p>
            <a:pPr algn="just" eaLnBrk="0" hangingPunct="0">
              <a:buFontTx/>
              <a:buChar char="-"/>
              <a:tabLst>
                <a:tab pos="228600" algn="l"/>
              </a:tabLst>
            </a:pPr>
            <a:r>
              <a:rPr lang="it-IT" sz="1600" b="1">
                <a:latin typeface="Calibri" pitchFamily="34" charset="0"/>
                <a:cs typeface="Times New Roman" pitchFamily="18" charset="0"/>
              </a:rPr>
              <a:t>mesocurtica</a:t>
            </a:r>
            <a:r>
              <a:rPr lang="it-IT" sz="1600">
                <a:latin typeface="Calibri" pitchFamily="34" charset="0"/>
                <a:cs typeface="Times New Roman" pitchFamily="18" charset="0"/>
              </a:rPr>
              <a:t> , quando ha forma uguale alla distribuzione normale; </a:t>
            </a:r>
            <a:endParaRPr lang="it-IT" sz="1600">
              <a:latin typeface="Calibri" pitchFamily="34" charset="0"/>
            </a:endParaRPr>
          </a:p>
          <a:p>
            <a:pPr algn="just" eaLnBrk="0" hangingPunct="0">
              <a:buFontTx/>
              <a:buChar char="-"/>
              <a:tabLst>
                <a:tab pos="228600" algn="l"/>
              </a:tabLst>
            </a:pPr>
            <a:r>
              <a:rPr lang="it-IT" sz="1600" b="1">
                <a:latin typeface="Calibri" pitchFamily="34" charset="0"/>
                <a:cs typeface="Times New Roman" pitchFamily="18" charset="0"/>
              </a:rPr>
              <a:t>leptocurtica</a:t>
            </a:r>
            <a:r>
              <a:rPr lang="it-IT" sz="1600">
                <a:latin typeface="Calibri" pitchFamily="34" charset="0"/>
                <a:cs typeface="Times New Roman" pitchFamily="18" charset="0"/>
              </a:rPr>
              <a:t> , quando ha un eccesso di frequenza delle classi centrali, una frequenza minore delle classi intermedie ed una presenza maggiore delle classi estreme; è quindi una distribuzione più alta al centro e agli estremi e più bassa ai fianchi; la caratteristica più evidente è l'eccesso di frequenza dei valori centrali;</a:t>
            </a:r>
            <a:endParaRPr lang="it-IT" sz="1600">
              <a:latin typeface="Calibri" pitchFamily="34" charset="0"/>
            </a:endParaRPr>
          </a:p>
          <a:p>
            <a:pPr algn="just" eaLnBrk="0" hangingPunct="0">
              <a:buFontTx/>
              <a:buChar char="-"/>
              <a:tabLst>
                <a:tab pos="228600" algn="l"/>
              </a:tabLst>
            </a:pPr>
            <a:r>
              <a:rPr lang="it-IT" sz="1600" b="1">
                <a:latin typeface="Calibri" pitchFamily="34" charset="0"/>
                <a:cs typeface="Times New Roman" pitchFamily="18" charset="0"/>
              </a:rPr>
              <a:t>platicurtica</a:t>
            </a:r>
            <a:r>
              <a:rPr lang="it-IT" sz="1600">
                <a:latin typeface="Calibri" pitchFamily="34" charset="0"/>
                <a:cs typeface="Times New Roman" pitchFamily="18" charset="0"/>
              </a:rPr>
              <a:t>, quando rispetto alla normale presenta una frequenza minore delle classi centrali e di quelle estreme, con una frequenza maggiore di quelle intermedie; è quindi una distribuzione più bassa al centro e agli estremi mentre è più alta ai fianchi; la caratteristica più evidente è il numero più ridotto di valori centrali.</a:t>
            </a:r>
            <a:endParaRPr lang="it-IT" sz="1600">
              <a:latin typeface="Calibri" pitchFamily="34" charset="0"/>
            </a:endParaRPr>
          </a:p>
          <a:p>
            <a:pPr algn="just" eaLnBrk="0" hangingPunct="0">
              <a:tabLst>
                <a:tab pos="228600" algn="l"/>
              </a:tabLst>
            </a:pPr>
            <a:endParaRPr lang="it-IT" sz="1600">
              <a:latin typeface="Calibri" pitchFamily="34" charset="0"/>
            </a:endParaRPr>
          </a:p>
        </p:txBody>
      </p:sp>
      <p:graphicFrame>
        <p:nvGraphicFramePr>
          <p:cNvPr id="14338" name="Object 6"/>
          <p:cNvGraphicFramePr>
            <a:graphicFrameLocks noChangeAspect="1"/>
          </p:cNvGraphicFramePr>
          <p:nvPr/>
        </p:nvGraphicFramePr>
        <p:xfrm>
          <a:off x="1043608" y="4476750"/>
          <a:ext cx="2533650" cy="1809750"/>
        </p:xfrm>
        <a:graphic>
          <a:graphicData uri="http://schemas.openxmlformats.org/presentationml/2006/ole">
            <p:oleObj spid="_x0000_s14338" name="Grafico" r:id="rId3" imgW="2532888" imgH="1810512" progId="MSGraph.Chart.8">
              <p:embed followColorScheme="full"/>
            </p:oleObj>
          </a:graphicData>
        </a:graphic>
      </p:graphicFrame>
      <p:sp>
        <p:nvSpPr>
          <p:cNvPr id="14342" name="Rectangle 8"/>
          <p:cNvSpPr>
            <a:spLocks noChangeArrowheads="1"/>
          </p:cNvSpPr>
          <p:nvPr/>
        </p:nvSpPr>
        <p:spPr bwMode="auto">
          <a:xfrm>
            <a:off x="-4641850" y="3813175"/>
            <a:ext cx="1098550" cy="260350"/>
          </a:xfrm>
          <a:prstGeom prst="rect">
            <a:avLst/>
          </a:prstGeom>
          <a:noFill/>
          <a:ln w="9525">
            <a:noFill/>
            <a:miter lim="800000"/>
            <a:headEnd/>
            <a:tailEnd/>
          </a:ln>
        </p:spPr>
        <p:txBody>
          <a:bodyPr wrap="none" anchor="ctr">
            <a:spAutoFit/>
          </a:bodyPr>
          <a:lstStyle/>
          <a:p>
            <a:pPr algn="just"/>
            <a:r>
              <a:rPr lang="it-IT" sz="1100">
                <a:cs typeface="Times New Roman" pitchFamily="18" charset="0"/>
              </a:rPr>
              <a:t>	</a:t>
            </a:r>
            <a:endParaRPr lang="it-IT"/>
          </a:p>
        </p:txBody>
      </p:sp>
      <p:graphicFrame>
        <p:nvGraphicFramePr>
          <p:cNvPr id="14339" name="Object 5"/>
          <p:cNvGraphicFramePr>
            <a:graphicFrameLocks noChangeAspect="1"/>
          </p:cNvGraphicFramePr>
          <p:nvPr/>
        </p:nvGraphicFramePr>
        <p:xfrm>
          <a:off x="5792291" y="4476750"/>
          <a:ext cx="2524125" cy="1790700"/>
        </p:xfrm>
        <a:graphic>
          <a:graphicData uri="http://schemas.openxmlformats.org/presentationml/2006/ole">
            <p:oleObj spid="_x0000_s14339" name="Grafico" r:id="rId4" imgW="2523744" imgH="1792224" progId="MSGraph.Chart.8">
              <p:embed followColorScheme="full"/>
            </p:oleObj>
          </a:graphicData>
        </a:graphic>
      </p:graphicFrame>
      <p:sp>
        <p:nvSpPr>
          <p:cNvPr id="14343" name="Rectangle 9"/>
          <p:cNvSpPr>
            <a:spLocks noChangeArrowheads="1"/>
          </p:cNvSpPr>
          <p:nvPr/>
        </p:nvSpPr>
        <p:spPr bwMode="auto">
          <a:xfrm>
            <a:off x="1043608" y="6284913"/>
            <a:ext cx="7416824" cy="430212"/>
          </a:xfrm>
          <a:prstGeom prst="rect">
            <a:avLst/>
          </a:prstGeom>
          <a:noFill/>
          <a:ln w="9525">
            <a:noFill/>
            <a:miter lim="800000"/>
            <a:headEnd/>
            <a:tailEnd/>
          </a:ln>
        </p:spPr>
        <p:txBody>
          <a:bodyPr wrap="square" anchor="ctr">
            <a:spAutoFit/>
          </a:bodyPr>
          <a:lstStyle/>
          <a:p>
            <a:r>
              <a:rPr lang="it-IT" sz="1100" dirty="0">
                <a:cs typeface="Times New Roman" pitchFamily="18" charset="0"/>
              </a:rPr>
              <a:t>      Distribuzione </a:t>
            </a:r>
            <a:r>
              <a:rPr lang="it-IT" sz="1100" dirty="0" err="1">
                <a:cs typeface="Times New Roman" pitchFamily="18" charset="0"/>
              </a:rPr>
              <a:t>leptocurtica</a:t>
            </a:r>
            <a:r>
              <a:rPr lang="it-IT" sz="1100" dirty="0">
                <a:cs typeface="Times New Roman" pitchFamily="18" charset="0"/>
              </a:rPr>
              <a:t>  </a:t>
            </a:r>
            <a:r>
              <a:rPr lang="it-IT" sz="1100" dirty="0" smtClean="0">
                <a:cs typeface="Times New Roman" pitchFamily="18" charset="0"/>
              </a:rPr>
              <a:t>                                                                       </a:t>
            </a:r>
            <a:r>
              <a:rPr lang="it-IT" sz="1100" dirty="0">
                <a:cs typeface="Times New Roman" pitchFamily="18" charset="0"/>
              </a:rPr>
              <a:t> </a:t>
            </a:r>
            <a:r>
              <a:rPr lang="it-IT" sz="1100" dirty="0" smtClean="0">
                <a:cs typeface="Times New Roman" pitchFamily="18" charset="0"/>
              </a:rPr>
              <a:t>                Distribuzione </a:t>
            </a:r>
            <a:r>
              <a:rPr lang="it-IT" sz="1100" dirty="0" err="1">
                <a:cs typeface="Times New Roman" pitchFamily="18" charset="0"/>
              </a:rPr>
              <a:t>platicurtica</a:t>
            </a:r>
            <a:endParaRPr lang="it-IT" sz="900" dirty="0"/>
          </a:p>
          <a:p>
            <a:pPr eaLnBrk="0" hangingPunct="0"/>
            <a:r>
              <a:rPr lang="it-IT" sz="1100" dirty="0">
                <a:cs typeface="Times New Roman" pitchFamily="18" charset="0"/>
              </a:rPr>
              <a:t>       rispetto alla </a:t>
            </a:r>
            <a:r>
              <a:rPr lang="it-IT" sz="1100" dirty="0" err="1">
                <a:cs typeface="Times New Roman" pitchFamily="18" charset="0"/>
              </a:rPr>
              <a:t>mesocurtica</a:t>
            </a:r>
            <a:r>
              <a:rPr lang="it-IT" sz="1100" dirty="0">
                <a:cs typeface="Times New Roman" pitchFamily="18" charset="0"/>
              </a:rPr>
              <a:t>                                	</a:t>
            </a:r>
            <a:r>
              <a:rPr lang="it-IT" sz="1100" dirty="0" smtClean="0">
                <a:cs typeface="Times New Roman" pitchFamily="18" charset="0"/>
              </a:rPr>
              <a:t>                                         rispetto </a:t>
            </a:r>
            <a:r>
              <a:rPr lang="it-IT" sz="1100" dirty="0">
                <a:cs typeface="Times New Roman" pitchFamily="18" charset="0"/>
              </a:rPr>
              <a:t>alla </a:t>
            </a:r>
            <a:r>
              <a:rPr lang="it-IT" sz="1100" dirty="0" err="1">
                <a:cs typeface="Times New Roman" pitchFamily="18" charset="0"/>
              </a:rPr>
              <a:t>mesocurtica</a:t>
            </a:r>
            <a:endParaRPr lang="it-IT" dirty="0"/>
          </a:p>
        </p:txBody>
      </p:sp>
      <p:pic>
        <p:nvPicPr>
          <p:cNvPr id="9" name="Picture 3"/>
          <p:cNvPicPr>
            <a:picLocks noChangeAspect="1" noChangeArrowheads="1"/>
          </p:cNvPicPr>
          <p:nvPr/>
        </p:nvPicPr>
        <p:blipFill>
          <a:blip r:embed="rId5" cstate="print"/>
          <a:srcRect t="21147"/>
          <a:stretch>
            <a:fillRect/>
          </a:stretch>
        </p:blipFill>
        <p:spPr bwMode="auto">
          <a:xfrm>
            <a:off x="3563888" y="4509120"/>
            <a:ext cx="2160240" cy="15224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p:cNvPicPr>
            <a:picLocks noChangeAspect="1" noChangeArrowheads="1"/>
          </p:cNvPicPr>
          <p:nvPr/>
        </p:nvPicPr>
        <p:blipFill>
          <a:blip r:embed="rId2" cstate="print"/>
          <a:srcRect/>
          <a:stretch>
            <a:fillRect/>
          </a:stretch>
        </p:blipFill>
        <p:spPr bwMode="auto">
          <a:xfrm>
            <a:off x="1619250" y="1557338"/>
            <a:ext cx="552450" cy="1065212"/>
          </a:xfrm>
          <a:prstGeom prst="rect">
            <a:avLst/>
          </a:prstGeom>
          <a:noFill/>
          <a:ln w="9525">
            <a:noFill/>
            <a:miter lim="800000"/>
            <a:headEnd/>
            <a:tailEnd/>
          </a:ln>
        </p:spPr>
      </p:pic>
      <p:pic>
        <p:nvPicPr>
          <p:cNvPr id="22531" name="Picture 6"/>
          <p:cNvPicPr>
            <a:picLocks noChangeAspect="1" noChangeArrowheads="1"/>
          </p:cNvPicPr>
          <p:nvPr/>
        </p:nvPicPr>
        <p:blipFill>
          <a:blip r:embed="rId3" cstate="print"/>
          <a:srcRect/>
          <a:stretch>
            <a:fillRect/>
          </a:stretch>
        </p:blipFill>
        <p:spPr bwMode="auto">
          <a:xfrm>
            <a:off x="7308304" y="774303"/>
            <a:ext cx="936104" cy="1934617"/>
          </a:xfrm>
          <a:prstGeom prst="rect">
            <a:avLst/>
          </a:prstGeom>
          <a:noFill/>
          <a:ln w="9525">
            <a:noFill/>
            <a:miter lim="800000"/>
            <a:headEnd/>
            <a:tailEnd/>
          </a:ln>
        </p:spPr>
      </p:pic>
      <p:pic>
        <p:nvPicPr>
          <p:cNvPr id="22532" name="Picture 7"/>
          <p:cNvPicPr>
            <a:picLocks noChangeAspect="1" noChangeArrowheads="1"/>
          </p:cNvPicPr>
          <p:nvPr/>
        </p:nvPicPr>
        <p:blipFill>
          <a:blip r:embed="rId4" cstate="print"/>
          <a:srcRect/>
          <a:stretch>
            <a:fillRect/>
          </a:stretch>
        </p:blipFill>
        <p:spPr bwMode="auto">
          <a:xfrm>
            <a:off x="2843808" y="1227212"/>
            <a:ext cx="631825" cy="1409700"/>
          </a:xfrm>
          <a:prstGeom prst="rect">
            <a:avLst/>
          </a:prstGeom>
          <a:noFill/>
          <a:ln w="9525">
            <a:noFill/>
            <a:miter lim="800000"/>
            <a:headEnd/>
            <a:tailEnd/>
          </a:ln>
        </p:spPr>
      </p:pic>
      <p:pic>
        <p:nvPicPr>
          <p:cNvPr id="22533" name="Picture 8"/>
          <p:cNvPicPr>
            <a:picLocks noChangeAspect="1" noChangeArrowheads="1"/>
          </p:cNvPicPr>
          <p:nvPr/>
        </p:nvPicPr>
        <p:blipFill>
          <a:blip r:embed="rId5" cstate="print"/>
          <a:srcRect/>
          <a:stretch>
            <a:fillRect/>
          </a:stretch>
        </p:blipFill>
        <p:spPr bwMode="auto">
          <a:xfrm>
            <a:off x="6185941" y="1009724"/>
            <a:ext cx="1122363" cy="1627188"/>
          </a:xfrm>
          <a:prstGeom prst="rect">
            <a:avLst/>
          </a:prstGeom>
          <a:noFill/>
          <a:ln w="9525">
            <a:noFill/>
            <a:miter lim="800000"/>
            <a:headEnd/>
            <a:tailEnd/>
          </a:ln>
        </p:spPr>
      </p:pic>
      <p:pic>
        <p:nvPicPr>
          <p:cNvPr id="22534" name="Picture 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932040" y="836613"/>
            <a:ext cx="1550987" cy="1800225"/>
          </a:xfrm>
          <a:prstGeom prst="rect">
            <a:avLst/>
          </a:prstGeom>
          <a:noFill/>
          <a:ln w="9525">
            <a:noFill/>
            <a:miter lim="800000"/>
            <a:headEnd/>
            <a:tailEnd/>
          </a:ln>
        </p:spPr>
      </p:pic>
      <p:pic>
        <p:nvPicPr>
          <p:cNvPr id="22535" name="Picture 10"/>
          <p:cNvPicPr>
            <a:picLocks noChangeAspect="1" noChangeArrowheads="1"/>
          </p:cNvPicPr>
          <p:nvPr/>
        </p:nvPicPr>
        <p:blipFill>
          <a:blip r:embed="rId7" cstate="print"/>
          <a:srcRect/>
          <a:stretch>
            <a:fillRect/>
          </a:stretch>
        </p:blipFill>
        <p:spPr bwMode="auto">
          <a:xfrm>
            <a:off x="3563888" y="1192287"/>
            <a:ext cx="803275" cy="1444625"/>
          </a:xfrm>
          <a:prstGeom prst="rect">
            <a:avLst/>
          </a:prstGeom>
          <a:noFill/>
          <a:ln w="9525">
            <a:noFill/>
            <a:miter lim="800000"/>
            <a:headEnd/>
            <a:tailEnd/>
          </a:ln>
        </p:spPr>
      </p:pic>
      <p:pic>
        <p:nvPicPr>
          <p:cNvPr id="22536" name="Picture 11"/>
          <p:cNvPicPr>
            <a:picLocks noChangeAspect="1" noChangeArrowheads="1"/>
          </p:cNvPicPr>
          <p:nvPr/>
        </p:nvPicPr>
        <p:blipFill>
          <a:blip r:embed="rId8" cstate="print"/>
          <a:srcRect/>
          <a:stretch>
            <a:fillRect/>
          </a:stretch>
        </p:blipFill>
        <p:spPr bwMode="auto">
          <a:xfrm>
            <a:off x="4427984" y="1087512"/>
            <a:ext cx="593725" cy="1549400"/>
          </a:xfrm>
          <a:prstGeom prst="rect">
            <a:avLst/>
          </a:prstGeom>
          <a:noFill/>
          <a:ln w="9525">
            <a:noFill/>
            <a:miter lim="800000"/>
            <a:headEnd/>
            <a:tailEnd/>
          </a:ln>
        </p:spPr>
      </p:pic>
      <p:pic>
        <p:nvPicPr>
          <p:cNvPr id="22537" name="Picture 12"/>
          <p:cNvPicPr>
            <a:picLocks noChangeAspect="1" noChangeArrowheads="1"/>
          </p:cNvPicPr>
          <p:nvPr/>
        </p:nvPicPr>
        <p:blipFill>
          <a:blip r:embed="rId9" cstate="print"/>
          <a:srcRect/>
          <a:stretch>
            <a:fillRect/>
          </a:stretch>
        </p:blipFill>
        <p:spPr bwMode="auto">
          <a:xfrm>
            <a:off x="2123728" y="1412875"/>
            <a:ext cx="758825" cy="1236663"/>
          </a:xfrm>
          <a:prstGeom prst="rect">
            <a:avLst/>
          </a:prstGeom>
          <a:noFill/>
          <a:ln w="9525">
            <a:noFill/>
            <a:miter lim="800000"/>
            <a:headEnd/>
            <a:tailEnd/>
          </a:ln>
        </p:spPr>
      </p:pic>
      <p:pic>
        <p:nvPicPr>
          <p:cNvPr id="22538" name="Picture 13"/>
          <p:cNvPicPr>
            <a:picLocks noChangeAspect="1" noChangeArrowheads="1"/>
          </p:cNvPicPr>
          <p:nvPr/>
        </p:nvPicPr>
        <p:blipFill>
          <a:blip r:embed="rId10" cstate="print"/>
          <a:srcRect/>
          <a:stretch>
            <a:fillRect/>
          </a:stretch>
        </p:blipFill>
        <p:spPr bwMode="auto">
          <a:xfrm>
            <a:off x="3708400" y="4365625"/>
            <a:ext cx="631825" cy="1409700"/>
          </a:xfrm>
          <a:prstGeom prst="rect">
            <a:avLst/>
          </a:prstGeom>
          <a:noFill/>
          <a:ln w="9525">
            <a:noFill/>
            <a:miter lim="800000"/>
            <a:headEnd/>
            <a:tailEnd/>
          </a:ln>
        </p:spPr>
      </p:pic>
      <p:pic>
        <p:nvPicPr>
          <p:cNvPr id="22539" name="Picture 14"/>
          <p:cNvPicPr>
            <a:picLocks noChangeAspect="1" noChangeArrowheads="1"/>
          </p:cNvPicPr>
          <p:nvPr/>
        </p:nvPicPr>
        <p:blipFill>
          <a:blip r:embed="rId10" cstate="print"/>
          <a:srcRect/>
          <a:stretch>
            <a:fillRect/>
          </a:stretch>
        </p:blipFill>
        <p:spPr bwMode="auto">
          <a:xfrm>
            <a:off x="3059113" y="4508500"/>
            <a:ext cx="631825" cy="1266825"/>
          </a:xfrm>
          <a:prstGeom prst="rect">
            <a:avLst/>
          </a:prstGeom>
          <a:noFill/>
          <a:ln w="9525">
            <a:noFill/>
            <a:miter lim="800000"/>
            <a:headEnd/>
            <a:tailEnd/>
          </a:ln>
        </p:spPr>
      </p:pic>
      <p:pic>
        <p:nvPicPr>
          <p:cNvPr id="22540" name="Picture 15"/>
          <p:cNvPicPr>
            <a:picLocks noChangeAspect="1" noChangeArrowheads="1"/>
          </p:cNvPicPr>
          <p:nvPr/>
        </p:nvPicPr>
        <p:blipFill>
          <a:blip r:embed="rId10" cstate="print"/>
          <a:srcRect/>
          <a:stretch>
            <a:fillRect/>
          </a:stretch>
        </p:blipFill>
        <p:spPr bwMode="auto">
          <a:xfrm>
            <a:off x="4500563" y="4365625"/>
            <a:ext cx="631825" cy="1409700"/>
          </a:xfrm>
          <a:prstGeom prst="rect">
            <a:avLst/>
          </a:prstGeom>
          <a:noFill/>
          <a:ln w="9525">
            <a:noFill/>
            <a:miter lim="800000"/>
            <a:headEnd/>
            <a:tailEnd/>
          </a:ln>
        </p:spPr>
      </p:pic>
      <p:pic>
        <p:nvPicPr>
          <p:cNvPr id="22541" name="Picture 16"/>
          <p:cNvPicPr>
            <a:picLocks noChangeAspect="1" noChangeArrowheads="1"/>
          </p:cNvPicPr>
          <p:nvPr/>
        </p:nvPicPr>
        <p:blipFill>
          <a:blip r:embed="rId10" cstate="print"/>
          <a:srcRect/>
          <a:stretch>
            <a:fillRect/>
          </a:stretch>
        </p:blipFill>
        <p:spPr bwMode="auto">
          <a:xfrm>
            <a:off x="5076825" y="4365625"/>
            <a:ext cx="631825" cy="1409700"/>
          </a:xfrm>
          <a:prstGeom prst="rect">
            <a:avLst/>
          </a:prstGeom>
          <a:noFill/>
          <a:ln w="9525">
            <a:noFill/>
            <a:miter lim="800000"/>
            <a:headEnd/>
            <a:tailEnd/>
          </a:ln>
        </p:spPr>
      </p:pic>
      <p:pic>
        <p:nvPicPr>
          <p:cNvPr id="22542" name="Picture 17"/>
          <p:cNvPicPr>
            <a:picLocks noChangeAspect="1" noChangeArrowheads="1"/>
          </p:cNvPicPr>
          <p:nvPr/>
        </p:nvPicPr>
        <p:blipFill>
          <a:blip r:embed="rId10" cstate="print"/>
          <a:srcRect/>
          <a:stretch>
            <a:fillRect/>
          </a:stretch>
        </p:blipFill>
        <p:spPr bwMode="auto">
          <a:xfrm>
            <a:off x="5724525" y="4365625"/>
            <a:ext cx="631825" cy="1409700"/>
          </a:xfrm>
          <a:prstGeom prst="rect">
            <a:avLst/>
          </a:prstGeom>
          <a:noFill/>
          <a:ln w="9525">
            <a:noFill/>
            <a:miter lim="800000"/>
            <a:headEnd/>
            <a:tailEnd/>
          </a:ln>
        </p:spPr>
      </p:pic>
      <p:sp>
        <p:nvSpPr>
          <p:cNvPr id="22543" name="Line 18"/>
          <p:cNvSpPr>
            <a:spLocks noChangeShapeType="1"/>
          </p:cNvSpPr>
          <p:nvPr/>
        </p:nvSpPr>
        <p:spPr bwMode="auto">
          <a:xfrm>
            <a:off x="1403424" y="1597025"/>
            <a:ext cx="6985000" cy="0"/>
          </a:xfrm>
          <a:prstGeom prst="line">
            <a:avLst/>
          </a:prstGeom>
          <a:noFill/>
          <a:ln w="9525" cap="rnd">
            <a:solidFill>
              <a:schemeClr val="tx1"/>
            </a:solidFill>
            <a:prstDash val="sysDot"/>
            <a:round/>
            <a:headEnd/>
            <a:tailEnd/>
          </a:ln>
        </p:spPr>
        <p:txBody>
          <a:bodyPr/>
          <a:lstStyle/>
          <a:p>
            <a:endParaRPr lang="it-IT"/>
          </a:p>
        </p:txBody>
      </p:sp>
      <p:sp>
        <p:nvSpPr>
          <p:cNvPr id="22544" name="Line 19"/>
          <p:cNvSpPr>
            <a:spLocks noChangeShapeType="1"/>
          </p:cNvSpPr>
          <p:nvPr/>
        </p:nvSpPr>
        <p:spPr bwMode="auto">
          <a:xfrm>
            <a:off x="1414463" y="781050"/>
            <a:ext cx="6985000" cy="0"/>
          </a:xfrm>
          <a:prstGeom prst="line">
            <a:avLst/>
          </a:prstGeom>
          <a:noFill/>
          <a:ln w="9525" cap="rnd">
            <a:solidFill>
              <a:schemeClr val="tx1"/>
            </a:solidFill>
            <a:prstDash val="sysDot"/>
            <a:round/>
            <a:headEnd/>
            <a:tailEnd/>
          </a:ln>
        </p:spPr>
        <p:txBody>
          <a:bodyPr/>
          <a:lstStyle/>
          <a:p>
            <a:endParaRPr lang="it-IT"/>
          </a:p>
        </p:txBody>
      </p:sp>
      <p:sp>
        <p:nvSpPr>
          <p:cNvPr id="22545" name="Line 20"/>
          <p:cNvSpPr>
            <a:spLocks noChangeShapeType="1"/>
          </p:cNvSpPr>
          <p:nvPr/>
        </p:nvSpPr>
        <p:spPr bwMode="auto">
          <a:xfrm>
            <a:off x="1403350" y="1196975"/>
            <a:ext cx="6985000" cy="0"/>
          </a:xfrm>
          <a:prstGeom prst="line">
            <a:avLst/>
          </a:prstGeom>
          <a:noFill/>
          <a:ln w="19050" cap="rnd">
            <a:solidFill>
              <a:srgbClr val="FF3300"/>
            </a:solidFill>
            <a:prstDash val="sysDot"/>
            <a:round/>
            <a:headEnd/>
            <a:tailEnd/>
          </a:ln>
        </p:spPr>
        <p:txBody>
          <a:bodyPr/>
          <a:lstStyle/>
          <a:p>
            <a:endParaRPr lang="it-IT"/>
          </a:p>
        </p:txBody>
      </p:sp>
      <p:sp>
        <p:nvSpPr>
          <p:cNvPr id="22546" name="Line 21"/>
          <p:cNvSpPr>
            <a:spLocks noChangeShapeType="1"/>
          </p:cNvSpPr>
          <p:nvPr/>
        </p:nvSpPr>
        <p:spPr bwMode="auto">
          <a:xfrm>
            <a:off x="1558925" y="4508500"/>
            <a:ext cx="6985000" cy="0"/>
          </a:xfrm>
          <a:prstGeom prst="line">
            <a:avLst/>
          </a:prstGeom>
          <a:noFill/>
          <a:ln w="9525" cap="rnd">
            <a:solidFill>
              <a:schemeClr val="tx1"/>
            </a:solidFill>
            <a:prstDash val="sysDot"/>
            <a:round/>
            <a:headEnd/>
            <a:tailEnd/>
          </a:ln>
        </p:spPr>
        <p:txBody>
          <a:bodyPr/>
          <a:lstStyle/>
          <a:p>
            <a:endParaRPr lang="it-IT"/>
          </a:p>
        </p:txBody>
      </p:sp>
      <p:sp>
        <p:nvSpPr>
          <p:cNvPr id="22547" name="Line 22"/>
          <p:cNvSpPr>
            <a:spLocks noChangeShapeType="1"/>
          </p:cNvSpPr>
          <p:nvPr/>
        </p:nvSpPr>
        <p:spPr bwMode="auto">
          <a:xfrm>
            <a:off x="1547813" y="4365625"/>
            <a:ext cx="6985000" cy="0"/>
          </a:xfrm>
          <a:prstGeom prst="line">
            <a:avLst/>
          </a:prstGeom>
          <a:noFill/>
          <a:ln w="9525" cap="rnd">
            <a:solidFill>
              <a:schemeClr val="tx1"/>
            </a:solidFill>
            <a:prstDash val="sysDot"/>
            <a:round/>
            <a:headEnd/>
            <a:tailEnd/>
          </a:ln>
        </p:spPr>
        <p:txBody>
          <a:bodyPr/>
          <a:lstStyle/>
          <a:p>
            <a:endParaRPr lang="it-IT"/>
          </a:p>
        </p:txBody>
      </p:sp>
      <p:sp>
        <p:nvSpPr>
          <p:cNvPr id="22548" name="Line 23"/>
          <p:cNvSpPr>
            <a:spLocks noChangeShapeType="1"/>
          </p:cNvSpPr>
          <p:nvPr/>
        </p:nvSpPr>
        <p:spPr bwMode="auto">
          <a:xfrm>
            <a:off x="1547813" y="4437063"/>
            <a:ext cx="6985000" cy="0"/>
          </a:xfrm>
          <a:prstGeom prst="line">
            <a:avLst/>
          </a:prstGeom>
          <a:noFill/>
          <a:ln w="19050" cap="rnd">
            <a:solidFill>
              <a:srgbClr val="FF3300"/>
            </a:solidFill>
            <a:prstDash val="sysDot"/>
            <a:round/>
            <a:headEnd/>
            <a:tailEnd/>
          </a:ln>
        </p:spPr>
        <p:txBody>
          <a:bodyPr/>
          <a:lstStyle/>
          <a:p>
            <a:endParaRPr lang="it-IT"/>
          </a:p>
        </p:txBody>
      </p:sp>
      <p:sp>
        <p:nvSpPr>
          <p:cNvPr id="22549" name="Text Box 24"/>
          <p:cNvSpPr txBox="1">
            <a:spLocks noChangeArrowheads="1"/>
          </p:cNvSpPr>
          <p:nvPr/>
        </p:nvSpPr>
        <p:spPr bwMode="auto">
          <a:xfrm>
            <a:off x="1403350" y="4508500"/>
            <a:ext cx="1223963" cy="366713"/>
          </a:xfrm>
          <a:prstGeom prst="rect">
            <a:avLst/>
          </a:prstGeom>
          <a:noFill/>
          <a:ln w="9525">
            <a:noFill/>
            <a:miter lim="800000"/>
            <a:headEnd/>
            <a:tailEnd/>
          </a:ln>
        </p:spPr>
        <p:txBody>
          <a:bodyPr>
            <a:spAutoFit/>
          </a:bodyPr>
          <a:lstStyle/>
          <a:p>
            <a:pPr>
              <a:spcBef>
                <a:spcPct val="50000"/>
              </a:spcBef>
            </a:pPr>
            <a:r>
              <a:rPr lang="it-IT"/>
              <a:t>h</a:t>
            </a:r>
            <a:r>
              <a:rPr lang="it-IT" baseline="-25000"/>
              <a:t>min</a:t>
            </a:r>
            <a:endParaRPr lang="it-IT"/>
          </a:p>
        </p:txBody>
      </p:sp>
      <p:sp>
        <p:nvSpPr>
          <p:cNvPr id="22550" name="Text Box 25"/>
          <p:cNvSpPr txBox="1">
            <a:spLocks noChangeArrowheads="1"/>
          </p:cNvSpPr>
          <p:nvPr/>
        </p:nvSpPr>
        <p:spPr bwMode="auto">
          <a:xfrm>
            <a:off x="1042988" y="1557338"/>
            <a:ext cx="1223962" cy="366712"/>
          </a:xfrm>
          <a:prstGeom prst="rect">
            <a:avLst/>
          </a:prstGeom>
          <a:noFill/>
          <a:ln w="9525">
            <a:noFill/>
            <a:miter lim="800000"/>
            <a:headEnd/>
            <a:tailEnd/>
          </a:ln>
        </p:spPr>
        <p:txBody>
          <a:bodyPr>
            <a:spAutoFit/>
          </a:bodyPr>
          <a:lstStyle/>
          <a:p>
            <a:pPr>
              <a:spcBef>
                <a:spcPct val="50000"/>
              </a:spcBef>
            </a:pPr>
            <a:r>
              <a:rPr lang="it-IT"/>
              <a:t>h</a:t>
            </a:r>
            <a:r>
              <a:rPr lang="it-IT" baseline="-25000"/>
              <a:t>min</a:t>
            </a:r>
            <a:endParaRPr lang="it-IT"/>
          </a:p>
        </p:txBody>
      </p:sp>
      <p:sp>
        <p:nvSpPr>
          <p:cNvPr id="22551" name="Text Box 26"/>
          <p:cNvSpPr txBox="1">
            <a:spLocks noChangeArrowheads="1"/>
          </p:cNvSpPr>
          <p:nvPr/>
        </p:nvSpPr>
        <p:spPr bwMode="auto">
          <a:xfrm>
            <a:off x="1403350" y="3933825"/>
            <a:ext cx="1223963" cy="366713"/>
          </a:xfrm>
          <a:prstGeom prst="rect">
            <a:avLst/>
          </a:prstGeom>
          <a:noFill/>
          <a:ln w="9525">
            <a:noFill/>
            <a:miter lim="800000"/>
            <a:headEnd/>
            <a:tailEnd/>
          </a:ln>
        </p:spPr>
        <p:txBody>
          <a:bodyPr>
            <a:spAutoFit/>
          </a:bodyPr>
          <a:lstStyle/>
          <a:p>
            <a:pPr>
              <a:spcBef>
                <a:spcPct val="50000"/>
              </a:spcBef>
            </a:pPr>
            <a:r>
              <a:rPr lang="it-IT"/>
              <a:t>h</a:t>
            </a:r>
            <a:r>
              <a:rPr lang="it-IT" baseline="-25000"/>
              <a:t>max</a:t>
            </a:r>
            <a:endParaRPr lang="it-IT"/>
          </a:p>
        </p:txBody>
      </p:sp>
      <p:sp>
        <p:nvSpPr>
          <p:cNvPr id="22552" name="Text Box 27"/>
          <p:cNvSpPr txBox="1">
            <a:spLocks noChangeArrowheads="1"/>
          </p:cNvSpPr>
          <p:nvPr/>
        </p:nvSpPr>
        <p:spPr bwMode="auto">
          <a:xfrm>
            <a:off x="1042988" y="404813"/>
            <a:ext cx="1223962" cy="366712"/>
          </a:xfrm>
          <a:prstGeom prst="rect">
            <a:avLst/>
          </a:prstGeom>
          <a:noFill/>
          <a:ln w="9525">
            <a:noFill/>
            <a:miter lim="800000"/>
            <a:headEnd/>
            <a:tailEnd/>
          </a:ln>
        </p:spPr>
        <p:txBody>
          <a:bodyPr>
            <a:spAutoFit/>
          </a:bodyPr>
          <a:lstStyle/>
          <a:p>
            <a:pPr>
              <a:spcBef>
                <a:spcPct val="50000"/>
              </a:spcBef>
            </a:pPr>
            <a:r>
              <a:rPr lang="it-IT"/>
              <a:t>h</a:t>
            </a:r>
            <a:r>
              <a:rPr lang="it-IT" baseline="-25000"/>
              <a:t>max</a:t>
            </a:r>
            <a:endParaRPr lang="it-IT"/>
          </a:p>
        </p:txBody>
      </p:sp>
      <p:sp>
        <p:nvSpPr>
          <p:cNvPr id="22553" name="Text Box 28"/>
          <p:cNvSpPr txBox="1">
            <a:spLocks noChangeArrowheads="1"/>
          </p:cNvSpPr>
          <p:nvPr/>
        </p:nvSpPr>
        <p:spPr bwMode="auto">
          <a:xfrm>
            <a:off x="827088" y="4221163"/>
            <a:ext cx="1223962" cy="366712"/>
          </a:xfrm>
          <a:prstGeom prst="rect">
            <a:avLst/>
          </a:prstGeom>
          <a:noFill/>
          <a:ln w="9525">
            <a:noFill/>
            <a:miter lim="800000"/>
            <a:headEnd/>
            <a:tailEnd/>
          </a:ln>
        </p:spPr>
        <p:txBody>
          <a:bodyPr>
            <a:spAutoFit/>
          </a:bodyPr>
          <a:lstStyle/>
          <a:p>
            <a:pPr>
              <a:spcBef>
                <a:spcPct val="50000"/>
              </a:spcBef>
            </a:pPr>
            <a:r>
              <a:rPr lang="it-IT">
                <a:solidFill>
                  <a:srgbClr val="FF3300"/>
                </a:solidFill>
              </a:rPr>
              <a:t>h</a:t>
            </a:r>
            <a:r>
              <a:rPr lang="it-IT" baseline="-25000">
                <a:solidFill>
                  <a:srgbClr val="FF3300"/>
                </a:solidFill>
              </a:rPr>
              <a:t>medio</a:t>
            </a:r>
            <a:endParaRPr lang="it-IT">
              <a:solidFill>
                <a:srgbClr val="FF3300"/>
              </a:solidFill>
            </a:endParaRPr>
          </a:p>
        </p:txBody>
      </p:sp>
      <p:sp>
        <p:nvSpPr>
          <p:cNvPr id="22554" name="Text Box 29"/>
          <p:cNvSpPr txBox="1">
            <a:spLocks noChangeArrowheads="1"/>
          </p:cNvSpPr>
          <p:nvPr/>
        </p:nvSpPr>
        <p:spPr bwMode="auto">
          <a:xfrm>
            <a:off x="684213" y="981075"/>
            <a:ext cx="1223962" cy="366713"/>
          </a:xfrm>
          <a:prstGeom prst="rect">
            <a:avLst/>
          </a:prstGeom>
          <a:noFill/>
          <a:ln w="9525">
            <a:noFill/>
            <a:miter lim="800000"/>
            <a:headEnd/>
            <a:tailEnd/>
          </a:ln>
        </p:spPr>
        <p:txBody>
          <a:bodyPr>
            <a:spAutoFit/>
          </a:bodyPr>
          <a:lstStyle/>
          <a:p>
            <a:pPr>
              <a:spcBef>
                <a:spcPct val="50000"/>
              </a:spcBef>
            </a:pPr>
            <a:r>
              <a:rPr lang="it-IT">
                <a:solidFill>
                  <a:srgbClr val="FF3300"/>
                </a:solidFill>
              </a:rPr>
              <a:t>h</a:t>
            </a:r>
            <a:r>
              <a:rPr lang="it-IT" baseline="-25000">
                <a:solidFill>
                  <a:srgbClr val="FF3300"/>
                </a:solidFill>
              </a:rPr>
              <a:t>medio</a:t>
            </a:r>
            <a:endParaRPr lang="it-IT">
              <a:solidFill>
                <a:srgbClr val="FF3300"/>
              </a:solidFill>
            </a:endParaRPr>
          </a:p>
        </p:txBody>
      </p:sp>
      <p:sp>
        <p:nvSpPr>
          <p:cNvPr id="2078" name="Rectangle 30"/>
          <p:cNvSpPr>
            <a:spLocks noChangeArrowheads="1"/>
          </p:cNvSpPr>
          <p:nvPr/>
        </p:nvSpPr>
        <p:spPr bwMode="auto">
          <a:xfrm>
            <a:off x="755650" y="2636838"/>
            <a:ext cx="8137525" cy="73025"/>
          </a:xfrm>
          <a:prstGeom prst="rect">
            <a:avLst/>
          </a:prstGeom>
          <a:gradFill rotWithShape="1">
            <a:gsLst>
              <a:gs pos="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a:defRPr/>
            </a:pPr>
            <a:endParaRPr lang="it-IT">
              <a:latin typeface="Arial" pitchFamily="34" charset="0"/>
            </a:endParaRPr>
          </a:p>
        </p:txBody>
      </p:sp>
      <p:sp>
        <p:nvSpPr>
          <p:cNvPr id="2079" name="Rectangle 31"/>
          <p:cNvSpPr>
            <a:spLocks noChangeArrowheads="1"/>
          </p:cNvSpPr>
          <p:nvPr/>
        </p:nvSpPr>
        <p:spPr bwMode="auto">
          <a:xfrm>
            <a:off x="755650" y="5734050"/>
            <a:ext cx="8137525" cy="73025"/>
          </a:xfrm>
          <a:prstGeom prst="rect">
            <a:avLst/>
          </a:prstGeom>
          <a:gradFill rotWithShape="1">
            <a:gsLst>
              <a:gs pos="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a:defRPr/>
            </a:pPr>
            <a:endParaRPr lang="it-IT">
              <a:latin typeface="Arial" pitchFamily="34" charset="0"/>
            </a:endParaRPr>
          </a:p>
        </p:txBody>
      </p:sp>
      <p:sp>
        <p:nvSpPr>
          <p:cNvPr id="22557" name="Line 32"/>
          <p:cNvSpPr>
            <a:spLocks noChangeShapeType="1"/>
          </p:cNvSpPr>
          <p:nvPr/>
        </p:nvSpPr>
        <p:spPr bwMode="auto">
          <a:xfrm>
            <a:off x="684213" y="1196975"/>
            <a:ext cx="0" cy="1439863"/>
          </a:xfrm>
          <a:prstGeom prst="line">
            <a:avLst/>
          </a:prstGeom>
          <a:noFill/>
          <a:ln w="9525">
            <a:solidFill>
              <a:schemeClr val="tx1"/>
            </a:solidFill>
            <a:round/>
            <a:headEnd type="triangle" w="med" len="med"/>
            <a:tailEnd type="triangle" w="med" len="med"/>
          </a:ln>
        </p:spPr>
        <p:txBody>
          <a:bodyPr/>
          <a:lstStyle/>
          <a:p>
            <a:endParaRPr lang="it-IT"/>
          </a:p>
        </p:txBody>
      </p:sp>
      <p:sp>
        <p:nvSpPr>
          <p:cNvPr id="22558" name="Line 33"/>
          <p:cNvSpPr>
            <a:spLocks noChangeShapeType="1"/>
          </p:cNvSpPr>
          <p:nvPr/>
        </p:nvSpPr>
        <p:spPr bwMode="auto">
          <a:xfrm>
            <a:off x="684213" y="4437063"/>
            <a:ext cx="0" cy="1296987"/>
          </a:xfrm>
          <a:prstGeom prst="line">
            <a:avLst/>
          </a:prstGeom>
          <a:noFill/>
          <a:ln w="9525">
            <a:solidFill>
              <a:schemeClr val="tx1"/>
            </a:solidFill>
            <a:round/>
            <a:headEnd type="triangle" w="med" len="med"/>
            <a:tailEnd type="triangle" w="med" len="med"/>
          </a:ln>
        </p:spPr>
        <p:txBody>
          <a:bodyPr/>
          <a:lstStyle/>
          <a:p>
            <a:endParaRPr lang="it-IT"/>
          </a:p>
        </p:txBody>
      </p:sp>
      <p:sp>
        <p:nvSpPr>
          <p:cNvPr id="22559" name="Text Box 34"/>
          <p:cNvSpPr txBox="1">
            <a:spLocks noChangeArrowheads="1"/>
          </p:cNvSpPr>
          <p:nvPr/>
        </p:nvSpPr>
        <p:spPr bwMode="auto">
          <a:xfrm>
            <a:off x="107950" y="4221163"/>
            <a:ext cx="682625" cy="274637"/>
          </a:xfrm>
          <a:prstGeom prst="rect">
            <a:avLst/>
          </a:prstGeom>
          <a:noFill/>
          <a:ln w="9525">
            <a:noFill/>
            <a:miter lim="800000"/>
            <a:headEnd/>
            <a:tailEnd/>
          </a:ln>
        </p:spPr>
        <p:txBody>
          <a:bodyPr wrap="none">
            <a:spAutoFit/>
          </a:bodyPr>
          <a:lstStyle/>
          <a:p>
            <a:r>
              <a:rPr lang="it-IT" sz="1200">
                <a:solidFill>
                  <a:schemeClr val="accent2"/>
                </a:solidFill>
              </a:rPr>
              <a:t>170 cm</a:t>
            </a:r>
          </a:p>
        </p:txBody>
      </p:sp>
      <p:sp>
        <p:nvSpPr>
          <p:cNvPr id="22560" name="Text Box 36"/>
          <p:cNvSpPr txBox="1">
            <a:spLocks noChangeArrowheads="1"/>
          </p:cNvSpPr>
          <p:nvPr/>
        </p:nvSpPr>
        <p:spPr bwMode="auto">
          <a:xfrm>
            <a:off x="107950" y="908050"/>
            <a:ext cx="682625" cy="274638"/>
          </a:xfrm>
          <a:prstGeom prst="rect">
            <a:avLst/>
          </a:prstGeom>
          <a:noFill/>
          <a:ln w="9525">
            <a:noFill/>
            <a:miter lim="800000"/>
            <a:headEnd/>
            <a:tailEnd/>
          </a:ln>
        </p:spPr>
        <p:txBody>
          <a:bodyPr wrap="none">
            <a:spAutoFit/>
          </a:bodyPr>
          <a:lstStyle/>
          <a:p>
            <a:r>
              <a:rPr lang="it-IT" sz="1200">
                <a:solidFill>
                  <a:schemeClr val="accent2"/>
                </a:solidFill>
              </a:rPr>
              <a:t>170 cm</a:t>
            </a:r>
          </a:p>
        </p:txBody>
      </p:sp>
      <p:pic>
        <p:nvPicPr>
          <p:cNvPr id="33" name="Picture 2"/>
          <p:cNvPicPr>
            <a:picLocks noChangeAspect="1" noChangeArrowheads="1"/>
          </p:cNvPicPr>
          <p:nvPr/>
        </p:nvPicPr>
        <p:blipFill>
          <a:blip r:embed="rId11" cstate="print"/>
          <a:srcRect l="2797" t="7653" r="54438" b="42659"/>
          <a:stretch>
            <a:fillRect/>
          </a:stretch>
        </p:blipFill>
        <p:spPr bwMode="auto">
          <a:xfrm rot="16200000">
            <a:off x="7650087" y="1215009"/>
            <a:ext cx="2520282" cy="467544"/>
          </a:xfrm>
          <a:prstGeom prst="rect">
            <a:avLst/>
          </a:prstGeom>
          <a:noFill/>
          <a:ln w="9525">
            <a:noFill/>
            <a:miter lim="800000"/>
            <a:headEnd/>
            <a:tailEnd/>
          </a:ln>
        </p:spPr>
      </p:pic>
      <p:pic>
        <p:nvPicPr>
          <p:cNvPr id="34" name="Picture 2"/>
          <p:cNvPicPr>
            <a:picLocks noChangeAspect="1" noChangeArrowheads="1"/>
          </p:cNvPicPr>
          <p:nvPr/>
        </p:nvPicPr>
        <p:blipFill>
          <a:blip r:embed="rId11" cstate="print"/>
          <a:srcRect l="2797" t="7653" r="54438" b="42659"/>
          <a:stretch>
            <a:fillRect/>
          </a:stretch>
        </p:blipFill>
        <p:spPr bwMode="auto">
          <a:xfrm rot="16200000">
            <a:off x="7650087" y="4311351"/>
            <a:ext cx="2520282" cy="467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6"/>
          <p:cNvSpPr>
            <a:spLocks noChangeArrowheads="1"/>
          </p:cNvSpPr>
          <p:nvPr/>
        </p:nvSpPr>
        <p:spPr bwMode="auto">
          <a:xfrm>
            <a:off x="611188" y="1052513"/>
            <a:ext cx="8161337" cy="2492375"/>
          </a:xfrm>
          <a:prstGeom prst="rect">
            <a:avLst/>
          </a:prstGeom>
          <a:noFill/>
          <a:ln w="9525">
            <a:noFill/>
            <a:miter lim="800000"/>
            <a:headEnd/>
            <a:tailEnd/>
          </a:ln>
        </p:spPr>
        <p:txBody>
          <a:bodyPr wrap="none" anchor="ctr">
            <a:spAutoFit/>
          </a:bodyPr>
          <a:lstStyle/>
          <a:p>
            <a:pPr>
              <a:tabLst>
                <a:tab pos="228600" algn="l"/>
              </a:tabLst>
            </a:pPr>
            <a:r>
              <a:rPr lang="it-IT" sz="1400" dirty="0">
                <a:cs typeface="Times New Roman" pitchFamily="18" charset="0"/>
              </a:rPr>
              <a:t>L</a:t>
            </a:r>
            <a:r>
              <a:rPr lang="it-IT" sz="1400" u="sng" dirty="0">
                <a:cs typeface="Times New Roman" pitchFamily="18" charset="0"/>
              </a:rPr>
              <a:t>'</a:t>
            </a:r>
            <a:r>
              <a:rPr lang="it-IT" sz="1400" b="1" u="sng" dirty="0">
                <a:cs typeface="Times New Roman" pitchFamily="18" charset="0"/>
              </a:rPr>
              <a:t>indice di </a:t>
            </a:r>
            <a:r>
              <a:rPr lang="it-IT" sz="1400" b="1" u="sng" dirty="0" err="1">
                <a:cs typeface="Times New Roman" pitchFamily="18" charset="0"/>
              </a:rPr>
              <a:t>curtosi</a:t>
            </a:r>
            <a:r>
              <a:rPr lang="it-IT" sz="1400" u="sng" dirty="0">
                <a:cs typeface="Times New Roman" pitchFamily="18" charset="0"/>
              </a:rPr>
              <a:t> </a:t>
            </a:r>
            <a:r>
              <a:rPr lang="it-IT" sz="1400" dirty="0">
                <a:cs typeface="Times New Roman" pitchFamily="18" charset="0"/>
              </a:rPr>
              <a:t>è il risultato di un confronto, è un rapporto; quindi, </a:t>
            </a:r>
            <a:r>
              <a:rPr lang="it-IT" sz="1400" b="1" u="sng" dirty="0">
                <a:cs typeface="Times New Roman" pitchFamily="18" charset="0"/>
              </a:rPr>
              <a:t>è una misura adimensionale</a:t>
            </a:r>
            <a:r>
              <a:rPr lang="it-IT" sz="1400" dirty="0">
                <a:cs typeface="Times New Roman" pitchFamily="18" charset="0"/>
              </a:rPr>
              <a:t>.</a:t>
            </a:r>
            <a:endParaRPr lang="it-IT" sz="1400" dirty="0"/>
          </a:p>
          <a:p>
            <a:pPr eaLnBrk="0" hangingPunct="0">
              <a:tabLst>
                <a:tab pos="228600" algn="l"/>
              </a:tabLst>
            </a:pPr>
            <a:endParaRPr lang="it-IT" sz="1400" dirty="0">
              <a:cs typeface="Times New Roman" pitchFamily="18" charset="0"/>
            </a:endParaRPr>
          </a:p>
          <a:p>
            <a:pPr eaLnBrk="0" hangingPunct="0">
              <a:tabLst>
                <a:tab pos="228600" algn="l"/>
              </a:tabLst>
            </a:pPr>
            <a:r>
              <a:rPr lang="it-IT" sz="1400" dirty="0">
                <a:cs typeface="Times New Roman" pitchFamily="18" charset="0"/>
              </a:rPr>
              <a:t>I </a:t>
            </a:r>
            <a:r>
              <a:rPr lang="it-IT" sz="1400" b="1" dirty="0">
                <a:cs typeface="Times New Roman" pitchFamily="18" charset="0"/>
              </a:rPr>
              <a:t>due indici di </a:t>
            </a:r>
            <a:r>
              <a:rPr lang="it-IT" sz="1400" b="1" dirty="0" err="1">
                <a:cs typeface="Times New Roman" pitchFamily="18" charset="0"/>
              </a:rPr>
              <a:t>curtosi</a:t>
            </a:r>
            <a:r>
              <a:rPr lang="it-IT" sz="1400" dirty="0">
                <a:cs typeface="Times New Roman" pitchFamily="18" charset="0"/>
              </a:rPr>
              <a:t> più utilizzati sono analoghi a quelli di asimmetria:</a:t>
            </a:r>
          </a:p>
          <a:p>
            <a:pPr eaLnBrk="0" hangingPunct="0">
              <a:tabLst>
                <a:tab pos="228600" algn="l"/>
              </a:tabLst>
            </a:pPr>
            <a:endParaRPr lang="it-IT" sz="1400" dirty="0"/>
          </a:p>
          <a:p>
            <a:pPr eaLnBrk="0" hangingPunct="0">
              <a:buFontTx/>
              <a:buChar char="-"/>
              <a:tabLst>
                <a:tab pos="228600" algn="l"/>
              </a:tabLst>
            </a:pPr>
            <a:r>
              <a:rPr lang="it-IT" sz="1400" b="1" dirty="0">
                <a:cs typeface="Times New Roman" pitchFamily="18" charset="0"/>
              </a:rPr>
              <a:t>l'indice </a:t>
            </a:r>
            <a:r>
              <a:rPr lang="it-IT" sz="1400" b="1" dirty="0">
                <a:latin typeface="Symbol" pitchFamily="18" charset="2"/>
                <a:cs typeface="Times New Roman" pitchFamily="18" charset="0"/>
              </a:rPr>
              <a:t>b</a:t>
            </a:r>
            <a:r>
              <a:rPr lang="it-IT" sz="1400" b="1" baseline="-25000" dirty="0">
                <a:cs typeface="Times New Roman" pitchFamily="18" charset="0"/>
              </a:rPr>
              <a:t>2</a:t>
            </a:r>
            <a:r>
              <a:rPr lang="it-IT" sz="1400" b="1" dirty="0">
                <a:cs typeface="Times New Roman" pitchFamily="18" charset="0"/>
              </a:rPr>
              <a:t> di </a:t>
            </a:r>
            <a:r>
              <a:rPr lang="it-IT" sz="1400" b="1" dirty="0" err="1">
                <a:cs typeface="Times New Roman" pitchFamily="18" charset="0"/>
              </a:rPr>
              <a:t>Pearson</a:t>
            </a:r>
            <a:endParaRPr lang="it-IT" sz="1400" dirty="0"/>
          </a:p>
          <a:p>
            <a:pPr eaLnBrk="0" hangingPunct="0">
              <a:buFontTx/>
              <a:buChar char="-"/>
              <a:tabLst>
                <a:tab pos="228600" algn="l"/>
              </a:tabLst>
            </a:pPr>
            <a:r>
              <a:rPr lang="it-IT" sz="1400" b="1" dirty="0">
                <a:cs typeface="Times New Roman" pitchFamily="18" charset="0"/>
              </a:rPr>
              <a:t>l'indice </a:t>
            </a:r>
            <a:r>
              <a:rPr lang="it-IT" sz="1600" b="1" dirty="0">
                <a:latin typeface="Symbol" pitchFamily="18" charset="2"/>
                <a:cs typeface="Times New Roman" pitchFamily="18" charset="0"/>
              </a:rPr>
              <a:t>g</a:t>
            </a:r>
            <a:r>
              <a:rPr lang="it-IT" sz="1400" b="1" baseline="-30000" dirty="0">
                <a:cs typeface="Times New Roman" pitchFamily="18" charset="0"/>
              </a:rPr>
              <a:t>2</a:t>
            </a:r>
            <a:r>
              <a:rPr lang="it-IT" sz="1400" b="1" dirty="0">
                <a:cs typeface="Times New Roman" pitchFamily="18" charset="0"/>
              </a:rPr>
              <a:t> di Fisher</a:t>
            </a:r>
            <a:endParaRPr lang="it-IT" sz="1400" dirty="0"/>
          </a:p>
          <a:p>
            <a:pPr eaLnBrk="0" hangingPunct="0">
              <a:tabLst>
                <a:tab pos="228600" algn="l"/>
              </a:tabLst>
            </a:pPr>
            <a:endParaRPr lang="it-IT" sz="1400" dirty="0">
              <a:cs typeface="Times New Roman" pitchFamily="18" charset="0"/>
            </a:endParaRPr>
          </a:p>
          <a:p>
            <a:pPr eaLnBrk="0" hangingPunct="0">
              <a:tabLst>
                <a:tab pos="228600" algn="l"/>
              </a:tabLst>
            </a:pPr>
            <a:endParaRPr lang="it-IT" sz="1400" dirty="0">
              <a:cs typeface="Times New Roman" pitchFamily="18" charset="0"/>
            </a:endParaRPr>
          </a:p>
          <a:p>
            <a:pPr eaLnBrk="0" hangingPunct="0">
              <a:tabLst>
                <a:tab pos="228600" algn="l"/>
              </a:tabLst>
            </a:pPr>
            <a:endParaRPr lang="it-IT" sz="1400" dirty="0">
              <a:cs typeface="Times New Roman" pitchFamily="18" charset="0"/>
            </a:endParaRPr>
          </a:p>
          <a:p>
            <a:pPr eaLnBrk="0" hangingPunct="0">
              <a:tabLst>
                <a:tab pos="228600" algn="l"/>
              </a:tabLst>
            </a:pPr>
            <a:endParaRPr lang="it-IT" sz="1400" dirty="0"/>
          </a:p>
          <a:p>
            <a:pPr eaLnBrk="0" hangingPunct="0">
              <a:tabLst>
                <a:tab pos="228600" algn="l"/>
              </a:tabLst>
            </a:pPr>
            <a:endParaRPr lang="it-IT" sz="1400" dirty="0"/>
          </a:p>
        </p:txBody>
      </p:sp>
      <p:sp>
        <p:nvSpPr>
          <p:cNvPr id="15365" name="Rectangle 7"/>
          <p:cNvSpPr>
            <a:spLocks noChangeArrowheads="1"/>
          </p:cNvSpPr>
          <p:nvPr/>
        </p:nvSpPr>
        <p:spPr bwMode="auto">
          <a:xfrm>
            <a:off x="684213" y="3500438"/>
            <a:ext cx="8135937" cy="1368425"/>
          </a:xfrm>
          <a:prstGeom prst="rect">
            <a:avLst/>
          </a:prstGeom>
          <a:noFill/>
          <a:ln w="9525">
            <a:noFill/>
            <a:miter lim="800000"/>
            <a:headEnd/>
            <a:tailEnd/>
          </a:ln>
        </p:spPr>
        <p:txBody>
          <a:bodyPr anchor="ctr">
            <a:spAutoFit/>
          </a:bodyPr>
          <a:lstStyle/>
          <a:p>
            <a:r>
              <a:rPr lang="it-IT" sz="1400" b="1" dirty="0">
                <a:cs typeface="Times New Roman" pitchFamily="18" charset="0"/>
              </a:rPr>
              <a:t>Se la distribuzione è perfettamente normale, il risultato del calcolo è uguale a 3; è maggiore di 3 se la distribuzione è </a:t>
            </a:r>
            <a:r>
              <a:rPr lang="it-IT" sz="1400" b="1" dirty="0" err="1">
                <a:cs typeface="Times New Roman" pitchFamily="18" charset="0"/>
              </a:rPr>
              <a:t>leptocurtica</a:t>
            </a:r>
            <a:r>
              <a:rPr lang="it-IT" sz="1400" b="1" dirty="0">
                <a:cs typeface="Times New Roman" pitchFamily="18" charset="0"/>
              </a:rPr>
              <a:t>, mentre è minore di 3 se la distribuzione è </a:t>
            </a:r>
            <a:r>
              <a:rPr lang="it-IT" sz="1400" b="1" dirty="0" err="1">
                <a:cs typeface="Times New Roman" pitchFamily="18" charset="0"/>
              </a:rPr>
              <a:t>platicurtica</a:t>
            </a:r>
            <a:r>
              <a:rPr lang="it-IT" sz="1400" b="1" dirty="0">
                <a:cs typeface="Times New Roman" pitchFamily="18" charset="0"/>
              </a:rPr>
              <a:t>.</a:t>
            </a:r>
            <a:endParaRPr lang="it-IT" sz="1400" dirty="0"/>
          </a:p>
          <a:p>
            <a:pPr eaLnBrk="0" hangingPunct="0"/>
            <a:endParaRPr lang="it-IT" sz="1400" dirty="0">
              <a:cs typeface="Times New Roman" pitchFamily="18" charset="0"/>
            </a:endParaRPr>
          </a:p>
          <a:p>
            <a:pPr eaLnBrk="0" hangingPunct="0"/>
            <a:endParaRPr lang="it-IT" sz="1400" dirty="0">
              <a:cs typeface="Times New Roman" pitchFamily="18" charset="0"/>
            </a:endParaRPr>
          </a:p>
          <a:p>
            <a:pPr eaLnBrk="0" hangingPunct="0"/>
            <a:r>
              <a:rPr lang="it-IT" sz="1400" dirty="0">
                <a:cs typeface="Times New Roman" pitchFamily="18" charset="0"/>
              </a:rPr>
              <a:t>Per spostare la variazione attorno allo 0, l'indice di </a:t>
            </a:r>
            <a:r>
              <a:rPr lang="it-IT" sz="1400" dirty="0" err="1">
                <a:cs typeface="Times New Roman" pitchFamily="18" charset="0"/>
              </a:rPr>
              <a:t>curtosi</a:t>
            </a:r>
            <a:r>
              <a:rPr lang="it-IT" sz="1400" dirty="0">
                <a:cs typeface="Times New Roman" pitchFamily="18" charset="0"/>
              </a:rPr>
              <a:t> di Fisher è scritto come</a:t>
            </a:r>
            <a:endParaRPr lang="it-IT" sz="1400" dirty="0"/>
          </a:p>
          <a:p>
            <a:pPr eaLnBrk="0" hangingPunct="0"/>
            <a:endParaRPr lang="it-IT" sz="1400" dirty="0"/>
          </a:p>
        </p:txBody>
      </p:sp>
      <p:sp>
        <p:nvSpPr>
          <p:cNvPr id="27656" name="Text Box 8"/>
          <p:cNvSpPr txBox="1">
            <a:spLocks noChangeArrowheads="1"/>
          </p:cNvSpPr>
          <p:nvPr/>
        </p:nvSpPr>
        <p:spPr bwMode="auto">
          <a:xfrm>
            <a:off x="684213" y="404813"/>
            <a:ext cx="1273175" cy="461962"/>
          </a:xfrm>
          <a:prstGeom prst="rect">
            <a:avLst/>
          </a:prstGeom>
          <a:noFill/>
          <a:ln w="9525">
            <a:noFill/>
            <a:miter lim="800000"/>
            <a:headEnd/>
            <a:tailEnd/>
          </a:ln>
          <a:effectLst/>
        </p:spPr>
        <p:txBody>
          <a:bodyPr wrap="none">
            <a:spAutoFit/>
          </a:bodyPr>
          <a:lstStyle/>
          <a:p>
            <a:pPr>
              <a:defRPr/>
            </a:pPr>
            <a:r>
              <a:rPr lang="it-IT" sz="2400">
                <a:solidFill>
                  <a:srgbClr val="FF3300"/>
                </a:solidFill>
                <a:effectLst>
                  <a:outerShdw blurRad="38100" dist="38100" dir="2700000" algn="tl">
                    <a:srgbClr val="C0C0C0"/>
                  </a:outerShdw>
                </a:effectLst>
                <a:latin typeface="Calibri" pitchFamily="34" charset="0"/>
              </a:rPr>
              <a:t>CURTOSI</a:t>
            </a:r>
          </a:p>
        </p:txBody>
      </p:sp>
      <p:sp>
        <p:nvSpPr>
          <p:cNvPr id="15367" name="Rectangle 12"/>
          <p:cNvSpPr>
            <a:spLocks noChangeArrowheads="1"/>
          </p:cNvSpPr>
          <p:nvPr/>
        </p:nvSpPr>
        <p:spPr bwMode="auto">
          <a:xfrm>
            <a:off x="755650" y="2852738"/>
            <a:ext cx="1954213" cy="304800"/>
          </a:xfrm>
          <a:prstGeom prst="rect">
            <a:avLst/>
          </a:prstGeom>
          <a:noFill/>
          <a:ln w="9525">
            <a:noFill/>
            <a:miter lim="800000"/>
            <a:headEnd/>
            <a:tailEnd/>
          </a:ln>
        </p:spPr>
        <p:txBody>
          <a:bodyPr wrap="none">
            <a:spAutoFit/>
          </a:bodyPr>
          <a:lstStyle/>
          <a:p>
            <a:r>
              <a:rPr lang="it-IT" sz="1400" b="1">
                <a:cs typeface="Times New Roman" pitchFamily="18" charset="0"/>
              </a:rPr>
              <a:t>l'indice </a:t>
            </a:r>
            <a:r>
              <a:rPr lang="it-IT" sz="1400" b="1">
                <a:latin typeface="Symbol" pitchFamily="18" charset="2"/>
                <a:cs typeface="Times New Roman" pitchFamily="18" charset="0"/>
              </a:rPr>
              <a:t>b</a:t>
            </a:r>
            <a:r>
              <a:rPr lang="it-IT" sz="1400" b="1" baseline="-25000">
                <a:cs typeface="Times New Roman" pitchFamily="18" charset="0"/>
              </a:rPr>
              <a:t>2</a:t>
            </a:r>
            <a:r>
              <a:rPr lang="it-IT" sz="1400" b="1">
                <a:cs typeface="Times New Roman" pitchFamily="18" charset="0"/>
              </a:rPr>
              <a:t> di Pearson</a:t>
            </a:r>
          </a:p>
        </p:txBody>
      </p:sp>
      <p:sp>
        <p:nvSpPr>
          <p:cNvPr id="15368" name="Rectangle 14"/>
          <p:cNvSpPr>
            <a:spLocks noChangeArrowheads="1"/>
          </p:cNvSpPr>
          <p:nvPr/>
        </p:nvSpPr>
        <p:spPr bwMode="auto">
          <a:xfrm>
            <a:off x="900113" y="5801460"/>
            <a:ext cx="6985000" cy="800219"/>
          </a:xfrm>
          <a:prstGeom prst="rect">
            <a:avLst/>
          </a:prstGeom>
          <a:noFill/>
          <a:ln w="9525">
            <a:noFill/>
            <a:miter lim="800000"/>
            <a:headEnd/>
            <a:tailEnd/>
          </a:ln>
        </p:spPr>
        <p:txBody>
          <a:bodyPr anchor="ctr">
            <a:spAutoFit/>
          </a:bodyPr>
          <a:lstStyle/>
          <a:p>
            <a:r>
              <a:rPr lang="it-IT" sz="1400" dirty="0">
                <a:cs typeface="Times New Roman" pitchFamily="18" charset="0"/>
              </a:rPr>
              <a:t>Ovviamente</a:t>
            </a:r>
            <a:r>
              <a:rPr lang="it-IT" sz="1400" i="1" dirty="0">
                <a:cs typeface="Times New Roman" pitchFamily="18" charset="0"/>
              </a:rPr>
              <a:t>,</a:t>
            </a:r>
            <a:r>
              <a:rPr lang="it-IT" sz="1400" dirty="0">
                <a:cs typeface="Times New Roman" pitchFamily="18" charset="0"/>
              </a:rPr>
              <a:t> </a:t>
            </a:r>
            <a:r>
              <a:rPr lang="it-IT" sz="1400" b="1" dirty="0">
                <a:cs typeface="Times New Roman" pitchFamily="18" charset="0"/>
              </a:rPr>
              <a:t>il risultato diviene </a:t>
            </a:r>
            <a:r>
              <a:rPr lang="it-IT" sz="1400" b="1" dirty="0" smtClean="0">
                <a:cs typeface="Times New Roman" pitchFamily="18" charset="0"/>
              </a:rPr>
              <a:t>0</a:t>
            </a:r>
            <a:r>
              <a:rPr lang="it-IT" sz="1400" b="1" dirty="0">
                <a:cs typeface="Times New Roman" pitchFamily="18" charset="0"/>
              </a:rPr>
              <a:t>,  se la distribuzione è normale o </a:t>
            </a:r>
            <a:r>
              <a:rPr lang="it-IT" sz="1400" b="1" dirty="0" err="1">
                <a:cs typeface="Times New Roman" pitchFamily="18" charset="0"/>
              </a:rPr>
              <a:t>mesocurtica</a:t>
            </a:r>
            <a:r>
              <a:rPr lang="it-IT" sz="1400" b="1" dirty="0">
                <a:cs typeface="Times New Roman" pitchFamily="18" charset="0"/>
              </a:rPr>
              <a:t>,  </a:t>
            </a:r>
          </a:p>
          <a:p>
            <a:r>
              <a:rPr lang="it-IT" sz="1400" b="1" dirty="0">
                <a:cs typeface="Times New Roman" pitchFamily="18" charset="0"/>
              </a:rPr>
              <a:t>positivo,  se la distribuzione è </a:t>
            </a:r>
            <a:r>
              <a:rPr lang="it-IT" sz="1400" b="1" dirty="0" err="1">
                <a:cs typeface="Times New Roman" pitchFamily="18" charset="0"/>
              </a:rPr>
              <a:t>leptocurtica</a:t>
            </a:r>
            <a:r>
              <a:rPr lang="it-IT" sz="1400" b="1" dirty="0">
                <a:cs typeface="Times New Roman" pitchFamily="18" charset="0"/>
              </a:rPr>
              <a:t> o </a:t>
            </a:r>
            <a:r>
              <a:rPr lang="it-IT" sz="1400" b="1" dirty="0" err="1">
                <a:cs typeface="Times New Roman" pitchFamily="18" charset="0"/>
              </a:rPr>
              <a:t>ipernormale</a:t>
            </a:r>
            <a:r>
              <a:rPr lang="it-IT" sz="1400" b="1" dirty="0">
                <a:cs typeface="Times New Roman" pitchFamily="18" charset="0"/>
              </a:rPr>
              <a:t>,</a:t>
            </a:r>
          </a:p>
          <a:p>
            <a:pPr eaLnBrk="0" hangingPunct="0"/>
            <a:r>
              <a:rPr lang="it-IT" sz="1400" b="1" dirty="0">
                <a:cs typeface="Times New Roman" pitchFamily="18" charset="0"/>
              </a:rPr>
              <a:t>negativo, se la distribuzione è </a:t>
            </a:r>
            <a:r>
              <a:rPr lang="it-IT" sz="1400" b="1" dirty="0" err="1">
                <a:cs typeface="Times New Roman" pitchFamily="18" charset="0"/>
              </a:rPr>
              <a:t>platicurtica</a:t>
            </a:r>
            <a:r>
              <a:rPr lang="it-IT" sz="1400" b="1" dirty="0">
                <a:cs typeface="Times New Roman" pitchFamily="18" charset="0"/>
              </a:rPr>
              <a:t> o iponormale</a:t>
            </a:r>
            <a:r>
              <a:rPr lang="it-IT" dirty="0"/>
              <a:t> </a:t>
            </a:r>
          </a:p>
        </p:txBody>
      </p:sp>
      <p:pic>
        <p:nvPicPr>
          <p:cNvPr id="2" name="Picture 4"/>
          <p:cNvPicPr>
            <a:picLocks noChangeAspect="1" noChangeArrowheads="1"/>
          </p:cNvPicPr>
          <p:nvPr/>
        </p:nvPicPr>
        <p:blipFill>
          <a:blip r:embed="rId2" cstate="print"/>
          <a:srcRect/>
          <a:stretch>
            <a:fillRect/>
          </a:stretch>
        </p:blipFill>
        <p:spPr bwMode="auto">
          <a:xfrm>
            <a:off x="3059833" y="2564904"/>
            <a:ext cx="3848880" cy="792088"/>
          </a:xfrm>
          <a:prstGeom prst="rect">
            <a:avLst/>
          </a:prstGeom>
          <a:noFill/>
          <a:ln w="9525">
            <a:noFill/>
            <a:miter lim="800000"/>
            <a:headEnd/>
            <a:tailEnd/>
          </a:ln>
        </p:spPr>
      </p:pic>
      <p:pic>
        <p:nvPicPr>
          <p:cNvPr id="3" name="Picture 5"/>
          <p:cNvPicPr>
            <a:picLocks noChangeAspect="1" noChangeArrowheads="1"/>
          </p:cNvPicPr>
          <p:nvPr/>
        </p:nvPicPr>
        <p:blipFill>
          <a:blip r:embed="rId3" cstate="print"/>
          <a:srcRect/>
          <a:stretch>
            <a:fillRect/>
          </a:stretch>
        </p:blipFill>
        <p:spPr bwMode="auto">
          <a:xfrm>
            <a:off x="1835696" y="4739092"/>
            <a:ext cx="5328592" cy="9221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ChangeArrowheads="1"/>
          </p:cNvSpPr>
          <p:nvPr/>
        </p:nvSpPr>
        <p:spPr bwMode="auto">
          <a:xfrm>
            <a:off x="0" y="1347788"/>
            <a:ext cx="9144000" cy="0"/>
          </a:xfrm>
          <a:prstGeom prst="rect">
            <a:avLst/>
          </a:prstGeom>
          <a:noFill/>
          <a:ln w="9525">
            <a:noFill/>
            <a:miter lim="800000"/>
            <a:headEnd/>
            <a:tailEnd/>
          </a:ln>
        </p:spPr>
        <p:txBody>
          <a:bodyPr wrap="none" anchor="ctr">
            <a:spAutoFit/>
          </a:bodyPr>
          <a:lstStyle/>
          <a:p>
            <a:endParaRPr lang="it-IT"/>
          </a:p>
        </p:txBody>
      </p:sp>
      <p:graphicFrame>
        <p:nvGraphicFramePr>
          <p:cNvPr id="31019" name="Group 299"/>
          <p:cNvGraphicFramePr>
            <a:graphicFrameLocks noGrp="1"/>
          </p:cNvGraphicFramePr>
          <p:nvPr/>
        </p:nvGraphicFramePr>
        <p:xfrm>
          <a:off x="1187450" y="981075"/>
          <a:ext cx="6985000" cy="5164144"/>
        </p:xfrm>
        <a:graphic>
          <a:graphicData uri="http://schemas.openxmlformats.org/drawingml/2006/table">
            <a:tbl>
              <a:tblPr/>
              <a:tblGrid>
                <a:gridCol w="4124325"/>
                <a:gridCol w="1279525"/>
                <a:gridCol w="1581150"/>
              </a:tblGrid>
              <a:tr h="4318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1" i="1" u="none" strike="noStrike" cap="none" normalizeH="0" baseline="0" smtClean="0">
                          <a:ln>
                            <a:noFill/>
                          </a:ln>
                          <a:solidFill>
                            <a:schemeClr val="tx1"/>
                          </a:solidFill>
                          <a:effectLst/>
                          <a:latin typeface="Verdana" pitchFamily="34" charset="0"/>
                          <a:cs typeface="Times New Roman" pitchFamily="18" charset="0"/>
                        </a:rPr>
                        <a:t>Sodio</a:t>
                      </a:r>
                      <a:endParaRPr kumimoji="0" lang="it-IT" sz="1800" b="1" i="1"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1" i="1" u="none" strike="noStrike" cap="none" normalizeH="0" baseline="0" smtClean="0">
                          <a:ln>
                            <a:noFill/>
                          </a:ln>
                          <a:solidFill>
                            <a:schemeClr val="tx1"/>
                          </a:solidFill>
                          <a:effectLst/>
                          <a:latin typeface="Verdana" pitchFamily="34" charset="0"/>
                          <a:cs typeface="Times New Roman" pitchFamily="18" charset="0"/>
                        </a:rPr>
                        <a:t>Cloruri</a:t>
                      </a:r>
                      <a:endParaRPr kumimoji="0" lang="it-IT" sz="1800" b="1" i="1"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folHlink"/>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Numero di dati (Count, N. of data)</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36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36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Somma (Sum)</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72.87</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101.4</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Minimo (Minimum)</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1.35</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Massimo (Maximum)</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 2.81</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3.9</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Intervallo (Range)</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1.46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2.3</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Media (Mean)</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2.024</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2.817</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Media geometrica (Geometric Mean)</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1.987</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2.756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Media armonica (Harmonic Mean)</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1.949</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2.692</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65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Devianza (Sum of Squares)</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5.29</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11.76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Varianza (Variance, Mean Square)</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0.151</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0.336</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Deviazione standard (Standard Deviation)</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0.389</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0.58</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Errore standard (Standard Error)</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0.065</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0.097</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Curtosi (Kurtosis) </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-0.655</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-0.53</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Asimmetria (Skewness) </a:t>
                      </a:r>
                      <a:endParaRPr kumimoji="0" lang="it-IT" sz="14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0.084</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Times New Roman" pitchFamily="18" charset="0"/>
                          <a:cs typeface="Times New Roman" pitchFamily="18" charset="0"/>
                        </a:rPr>
                        <a:t>-0.015</a:t>
                      </a:r>
                      <a:endParaRPr kumimoji="0" lang="it-IT"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CC"/>
                    </a:solidFill>
                  </a:tcPr>
                </a:tc>
              </a:tr>
            </a:tbl>
          </a:graphicData>
        </a:graphic>
      </p:graphicFrame>
      <p:sp>
        <p:nvSpPr>
          <p:cNvPr id="31813" name="Rectangle 291"/>
          <p:cNvSpPr>
            <a:spLocks noChangeArrowheads="1"/>
          </p:cNvSpPr>
          <p:nvPr/>
        </p:nvSpPr>
        <p:spPr bwMode="auto">
          <a:xfrm>
            <a:off x="0" y="5510213"/>
            <a:ext cx="9144000" cy="0"/>
          </a:xfrm>
          <a:prstGeom prst="rect">
            <a:avLst/>
          </a:prstGeom>
          <a:noFill/>
          <a:ln w="9525">
            <a:noFill/>
            <a:miter lim="800000"/>
            <a:headEnd/>
            <a:tailEnd/>
          </a:ln>
        </p:spPr>
        <p:txBody>
          <a:bodyPr wrap="none" anchor="ctr">
            <a:spAutoFit/>
          </a:bodyPr>
          <a:lstStyle/>
          <a:p>
            <a:pPr>
              <a:tabLst>
                <a:tab pos="3060700" algn="l"/>
              </a:tabLst>
            </a:pPr>
            <a:endParaRPr lang="it-IT"/>
          </a:p>
        </p:txBody>
      </p:sp>
      <p:sp>
        <p:nvSpPr>
          <p:cNvPr id="31014" name="Text Box 294"/>
          <p:cNvSpPr txBox="1">
            <a:spLocks noChangeArrowheads="1"/>
          </p:cNvSpPr>
          <p:nvPr/>
        </p:nvSpPr>
        <p:spPr bwMode="auto">
          <a:xfrm>
            <a:off x="879475" y="350838"/>
            <a:ext cx="2928938" cy="457200"/>
          </a:xfrm>
          <a:prstGeom prst="rect">
            <a:avLst/>
          </a:prstGeom>
          <a:noFill/>
          <a:ln w="9525">
            <a:noFill/>
            <a:miter lim="800000"/>
            <a:headEnd/>
            <a:tailEnd/>
          </a:ln>
          <a:effectLst/>
        </p:spPr>
        <p:txBody>
          <a:bodyPr wrap="none">
            <a:spAutoFit/>
          </a:bodyPr>
          <a:lstStyle/>
          <a:p>
            <a:pPr>
              <a:defRPr/>
            </a:pPr>
            <a:r>
              <a:rPr lang="it-IT" sz="2400">
                <a:solidFill>
                  <a:srgbClr val="FF3300"/>
                </a:solidFill>
                <a:effectLst>
                  <a:outerShdw blurRad="38100" dist="38100" dir="2700000" algn="tl">
                    <a:srgbClr val="C0C0C0"/>
                  </a:outerShdw>
                </a:effectLst>
                <a:latin typeface="Arial" pitchFamily="34" charset="0"/>
              </a:rPr>
              <a:t>Statistica Descrittiva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51720" y="3789043"/>
            <a:ext cx="552450" cy="1065212"/>
          </a:xfrm>
          <a:prstGeom prst="rect">
            <a:avLst/>
          </a:prstGeom>
          <a:noFill/>
          <a:ln w="9525">
            <a:noFill/>
            <a:miter lim="800000"/>
            <a:headEnd/>
            <a:tailEnd/>
          </a:ln>
        </p:spPr>
      </p:pic>
      <p:pic>
        <p:nvPicPr>
          <p:cNvPr id="22531" name="Picture 6"/>
          <p:cNvPicPr>
            <a:picLocks noChangeAspect="1" noChangeArrowheads="1"/>
          </p:cNvPicPr>
          <p:nvPr/>
        </p:nvPicPr>
        <p:blipFill>
          <a:blip r:embed="rId3" cstate="print"/>
          <a:srcRect/>
          <a:stretch>
            <a:fillRect/>
          </a:stretch>
        </p:blipFill>
        <p:spPr bwMode="auto">
          <a:xfrm>
            <a:off x="7596336" y="2996955"/>
            <a:ext cx="881062" cy="1820863"/>
          </a:xfrm>
          <a:prstGeom prst="rect">
            <a:avLst/>
          </a:prstGeom>
          <a:noFill/>
          <a:ln w="9525">
            <a:noFill/>
            <a:miter lim="800000"/>
            <a:headEnd/>
            <a:tailEnd/>
          </a:ln>
        </p:spPr>
      </p:pic>
      <p:pic>
        <p:nvPicPr>
          <p:cNvPr id="22538" name="Picture 13"/>
          <p:cNvPicPr>
            <a:picLocks noChangeAspect="1" noChangeArrowheads="1"/>
          </p:cNvPicPr>
          <p:nvPr/>
        </p:nvPicPr>
        <p:blipFill>
          <a:blip r:embed="rId4" cstate="print"/>
          <a:srcRect/>
          <a:stretch>
            <a:fillRect/>
          </a:stretch>
        </p:blipFill>
        <p:spPr bwMode="auto">
          <a:xfrm>
            <a:off x="3708400" y="3429524"/>
            <a:ext cx="631825" cy="1409700"/>
          </a:xfrm>
          <a:prstGeom prst="rect">
            <a:avLst/>
          </a:prstGeom>
          <a:noFill/>
          <a:ln w="9525">
            <a:noFill/>
            <a:miter lim="800000"/>
            <a:headEnd/>
            <a:tailEnd/>
          </a:ln>
        </p:spPr>
      </p:pic>
      <p:pic>
        <p:nvPicPr>
          <p:cNvPr id="22539" name="Picture 14"/>
          <p:cNvPicPr>
            <a:picLocks noChangeAspect="1" noChangeArrowheads="1"/>
          </p:cNvPicPr>
          <p:nvPr/>
        </p:nvPicPr>
        <p:blipFill>
          <a:blip r:embed="rId4" cstate="print"/>
          <a:srcRect/>
          <a:stretch>
            <a:fillRect/>
          </a:stretch>
        </p:blipFill>
        <p:spPr bwMode="auto">
          <a:xfrm>
            <a:off x="3059113" y="3501011"/>
            <a:ext cx="667430" cy="1338213"/>
          </a:xfrm>
          <a:prstGeom prst="rect">
            <a:avLst/>
          </a:prstGeom>
          <a:noFill/>
          <a:ln w="9525">
            <a:noFill/>
            <a:miter lim="800000"/>
            <a:headEnd/>
            <a:tailEnd/>
          </a:ln>
        </p:spPr>
      </p:pic>
      <p:pic>
        <p:nvPicPr>
          <p:cNvPr id="22540" name="Picture 15"/>
          <p:cNvPicPr>
            <a:picLocks noChangeAspect="1" noChangeArrowheads="1"/>
          </p:cNvPicPr>
          <p:nvPr/>
        </p:nvPicPr>
        <p:blipFill>
          <a:blip r:embed="rId4" cstate="print"/>
          <a:srcRect/>
          <a:stretch>
            <a:fillRect/>
          </a:stretch>
        </p:blipFill>
        <p:spPr bwMode="auto">
          <a:xfrm>
            <a:off x="4500563" y="3429524"/>
            <a:ext cx="631825" cy="1409700"/>
          </a:xfrm>
          <a:prstGeom prst="rect">
            <a:avLst/>
          </a:prstGeom>
          <a:noFill/>
          <a:ln w="9525">
            <a:noFill/>
            <a:miter lim="800000"/>
            <a:headEnd/>
            <a:tailEnd/>
          </a:ln>
        </p:spPr>
      </p:pic>
      <p:pic>
        <p:nvPicPr>
          <p:cNvPr id="22541" name="Picture 16"/>
          <p:cNvPicPr>
            <a:picLocks noChangeAspect="1" noChangeArrowheads="1"/>
          </p:cNvPicPr>
          <p:nvPr/>
        </p:nvPicPr>
        <p:blipFill>
          <a:blip r:embed="rId4" cstate="print"/>
          <a:srcRect/>
          <a:stretch>
            <a:fillRect/>
          </a:stretch>
        </p:blipFill>
        <p:spPr bwMode="auto">
          <a:xfrm>
            <a:off x="5076825" y="3429524"/>
            <a:ext cx="631825" cy="1409700"/>
          </a:xfrm>
          <a:prstGeom prst="rect">
            <a:avLst/>
          </a:prstGeom>
          <a:noFill/>
          <a:ln w="9525">
            <a:noFill/>
            <a:miter lim="800000"/>
            <a:headEnd/>
            <a:tailEnd/>
          </a:ln>
        </p:spPr>
      </p:pic>
      <p:pic>
        <p:nvPicPr>
          <p:cNvPr id="22542" name="Picture 17"/>
          <p:cNvPicPr>
            <a:picLocks noChangeAspect="1" noChangeArrowheads="1"/>
          </p:cNvPicPr>
          <p:nvPr/>
        </p:nvPicPr>
        <p:blipFill>
          <a:blip r:embed="rId4" cstate="print"/>
          <a:srcRect/>
          <a:stretch>
            <a:fillRect/>
          </a:stretch>
        </p:blipFill>
        <p:spPr bwMode="auto">
          <a:xfrm>
            <a:off x="5724525" y="3429524"/>
            <a:ext cx="631825" cy="1409700"/>
          </a:xfrm>
          <a:prstGeom prst="rect">
            <a:avLst/>
          </a:prstGeom>
          <a:noFill/>
          <a:ln w="9525">
            <a:noFill/>
            <a:miter lim="800000"/>
            <a:headEnd/>
            <a:tailEnd/>
          </a:ln>
        </p:spPr>
      </p:pic>
      <p:sp>
        <p:nvSpPr>
          <p:cNvPr id="22546" name="Line 21"/>
          <p:cNvSpPr>
            <a:spLocks noChangeShapeType="1"/>
          </p:cNvSpPr>
          <p:nvPr/>
        </p:nvSpPr>
        <p:spPr bwMode="auto">
          <a:xfrm>
            <a:off x="1558925" y="3572399"/>
            <a:ext cx="6985000" cy="0"/>
          </a:xfrm>
          <a:prstGeom prst="line">
            <a:avLst/>
          </a:prstGeom>
          <a:noFill/>
          <a:ln w="9525" cap="rnd">
            <a:solidFill>
              <a:schemeClr val="tx1"/>
            </a:solidFill>
            <a:prstDash val="sysDot"/>
            <a:round/>
            <a:headEnd/>
            <a:tailEnd/>
          </a:ln>
        </p:spPr>
        <p:txBody>
          <a:bodyPr/>
          <a:lstStyle/>
          <a:p>
            <a:endParaRPr lang="it-IT"/>
          </a:p>
        </p:txBody>
      </p:sp>
      <p:sp>
        <p:nvSpPr>
          <p:cNvPr id="22547" name="Line 22"/>
          <p:cNvSpPr>
            <a:spLocks noChangeShapeType="1"/>
          </p:cNvSpPr>
          <p:nvPr/>
        </p:nvSpPr>
        <p:spPr bwMode="auto">
          <a:xfrm>
            <a:off x="1547813" y="3429524"/>
            <a:ext cx="6985000" cy="0"/>
          </a:xfrm>
          <a:prstGeom prst="line">
            <a:avLst/>
          </a:prstGeom>
          <a:noFill/>
          <a:ln w="9525" cap="rnd">
            <a:solidFill>
              <a:schemeClr val="tx1"/>
            </a:solidFill>
            <a:prstDash val="sysDot"/>
            <a:round/>
            <a:headEnd/>
            <a:tailEnd/>
          </a:ln>
        </p:spPr>
        <p:txBody>
          <a:bodyPr/>
          <a:lstStyle/>
          <a:p>
            <a:endParaRPr lang="it-IT"/>
          </a:p>
        </p:txBody>
      </p:sp>
      <p:sp>
        <p:nvSpPr>
          <p:cNvPr id="22548" name="Line 23"/>
          <p:cNvSpPr>
            <a:spLocks noChangeShapeType="1"/>
          </p:cNvSpPr>
          <p:nvPr/>
        </p:nvSpPr>
        <p:spPr bwMode="auto">
          <a:xfrm>
            <a:off x="1547813" y="3500962"/>
            <a:ext cx="6985000" cy="0"/>
          </a:xfrm>
          <a:prstGeom prst="line">
            <a:avLst/>
          </a:prstGeom>
          <a:noFill/>
          <a:ln w="19050" cap="rnd">
            <a:solidFill>
              <a:srgbClr val="FF3300"/>
            </a:solidFill>
            <a:prstDash val="sysDot"/>
            <a:round/>
            <a:headEnd/>
            <a:tailEnd/>
          </a:ln>
        </p:spPr>
        <p:txBody>
          <a:bodyPr/>
          <a:lstStyle/>
          <a:p>
            <a:endParaRPr lang="it-IT"/>
          </a:p>
        </p:txBody>
      </p:sp>
      <p:sp>
        <p:nvSpPr>
          <p:cNvPr id="22549" name="Text Box 24"/>
          <p:cNvSpPr txBox="1">
            <a:spLocks noChangeArrowheads="1"/>
          </p:cNvSpPr>
          <p:nvPr/>
        </p:nvSpPr>
        <p:spPr bwMode="auto">
          <a:xfrm>
            <a:off x="1403350" y="3572399"/>
            <a:ext cx="1223963" cy="366713"/>
          </a:xfrm>
          <a:prstGeom prst="rect">
            <a:avLst/>
          </a:prstGeom>
          <a:noFill/>
          <a:ln w="9525">
            <a:noFill/>
            <a:miter lim="800000"/>
            <a:headEnd/>
            <a:tailEnd/>
          </a:ln>
        </p:spPr>
        <p:txBody>
          <a:bodyPr>
            <a:spAutoFit/>
          </a:bodyPr>
          <a:lstStyle/>
          <a:p>
            <a:pPr>
              <a:spcBef>
                <a:spcPct val="50000"/>
              </a:spcBef>
            </a:pPr>
            <a:r>
              <a:rPr lang="it-IT"/>
              <a:t>h</a:t>
            </a:r>
            <a:r>
              <a:rPr lang="it-IT" baseline="-25000"/>
              <a:t>min</a:t>
            </a:r>
            <a:endParaRPr lang="it-IT"/>
          </a:p>
        </p:txBody>
      </p:sp>
      <p:sp>
        <p:nvSpPr>
          <p:cNvPr id="22551" name="Text Box 26"/>
          <p:cNvSpPr txBox="1">
            <a:spLocks noChangeArrowheads="1"/>
          </p:cNvSpPr>
          <p:nvPr/>
        </p:nvSpPr>
        <p:spPr bwMode="auto">
          <a:xfrm>
            <a:off x="1403350" y="2997724"/>
            <a:ext cx="1223963" cy="366713"/>
          </a:xfrm>
          <a:prstGeom prst="rect">
            <a:avLst/>
          </a:prstGeom>
          <a:noFill/>
          <a:ln w="9525">
            <a:noFill/>
            <a:miter lim="800000"/>
            <a:headEnd/>
            <a:tailEnd/>
          </a:ln>
        </p:spPr>
        <p:txBody>
          <a:bodyPr>
            <a:spAutoFit/>
          </a:bodyPr>
          <a:lstStyle/>
          <a:p>
            <a:pPr>
              <a:spcBef>
                <a:spcPct val="50000"/>
              </a:spcBef>
            </a:pPr>
            <a:r>
              <a:rPr lang="it-IT"/>
              <a:t>h</a:t>
            </a:r>
            <a:r>
              <a:rPr lang="it-IT" baseline="-25000"/>
              <a:t>max</a:t>
            </a:r>
            <a:endParaRPr lang="it-IT"/>
          </a:p>
        </p:txBody>
      </p:sp>
      <p:sp>
        <p:nvSpPr>
          <p:cNvPr id="22553" name="Text Box 28"/>
          <p:cNvSpPr txBox="1">
            <a:spLocks noChangeArrowheads="1"/>
          </p:cNvSpPr>
          <p:nvPr/>
        </p:nvSpPr>
        <p:spPr bwMode="auto">
          <a:xfrm>
            <a:off x="827088" y="3285062"/>
            <a:ext cx="1223962" cy="366712"/>
          </a:xfrm>
          <a:prstGeom prst="rect">
            <a:avLst/>
          </a:prstGeom>
          <a:noFill/>
          <a:ln w="9525">
            <a:noFill/>
            <a:miter lim="800000"/>
            <a:headEnd/>
            <a:tailEnd/>
          </a:ln>
        </p:spPr>
        <p:txBody>
          <a:bodyPr>
            <a:spAutoFit/>
          </a:bodyPr>
          <a:lstStyle/>
          <a:p>
            <a:pPr>
              <a:spcBef>
                <a:spcPct val="50000"/>
              </a:spcBef>
            </a:pPr>
            <a:r>
              <a:rPr lang="it-IT">
                <a:solidFill>
                  <a:srgbClr val="FF3300"/>
                </a:solidFill>
              </a:rPr>
              <a:t>h</a:t>
            </a:r>
            <a:r>
              <a:rPr lang="it-IT" baseline="-25000">
                <a:solidFill>
                  <a:srgbClr val="FF3300"/>
                </a:solidFill>
              </a:rPr>
              <a:t>medio</a:t>
            </a:r>
            <a:endParaRPr lang="it-IT">
              <a:solidFill>
                <a:srgbClr val="FF3300"/>
              </a:solidFill>
            </a:endParaRPr>
          </a:p>
        </p:txBody>
      </p:sp>
      <p:sp>
        <p:nvSpPr>
          <p:cNvPr id="2079" name="Rectangle 31"/>
          <p:cNvSpPr>
            <a:spLocks noChangeArrowheads="1"/>
          </p:cNvSpPr>
          <p:nvPr/>
        </p:nvSpPr>
        <p:spPr bwMode="auto">
          <a:xfrm>
            <a:off x="755650" y="4797949"/>
            <a:ext cx="8137525" cy="73025"/>
          </a:xfrm>
          <a:prstGeom prst="rect">
            <a:avLst/>
          </a:prstGeom>
          <a:gradFill rotWithShape="1">
            <a:gsLst>
              <a:gs pos="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a:defRPr/>
            </a:pPr>
            <a:endParaRPr lang="it-IT">
              <a:latin typeface="Arial" pitchFamily="34" charset="0"/>
            </a:endParaRPr>
          </a:p>
        </p:txBody>
      </p:sp>
      <p:sp>
        <p:nvSpPr>
          <p:cNvPr id="22558" name="Line 33"/>
          <p:cNvSpPr>
            <a:spLocks noChangeShapeType="1"/>
          </p:cNvSpPr>
          <p:nvPr/>
        </p:nvSpPr>
        <p:spPr bwMode="auto">
          <a:xfrm>
            <a:off x="684213" y="3500962"/>
            <a:ext cx="0" cy="1296987"/>
          </a:xfrm>
          <a:prstGeom prst="line">
            <a:avLst/>
          </a:prstGeom>
          <a:noFill/>
          <a:ln w="9525">
            <a:solidFill>
              <a:schemeClr val="tx1"/>
            </a:solidFill>
            <a:round/>
            <a:headEnd type="triangle" w="med" len="med"/>
            <a:tailEnd type="triangle" w="med" len="med"/>
          </a:ln>
        </p:spPr>
        <p:txBody>
          <a:bodyPr/>
          <a:lstStyle/>
          <a:p>
            <a:endParaRPr lang="it-IT"/>
          </a:p>
        </p:txBody>
      </p:sp>
      <p:sp>
        <p:nvSpPr>
          <p:cNvPr id="22559" name="Text Box 34"/>
          <p:cNvSpPr txBox="1">
            <a:spLocks noChangeArrowheads="1"/>
          </p:cNvSpPr>
          <p:nvPr/>
        </p:nvSpPr>
        <p:spPr bwMode="auto">
          <a:xfrm>
            <a:off x="107950" y="3285062"/>
            <a:ext cx="682625" cy="274637"/>
          </a:xfrm>
          <a:prstGeom prst="rect">
            <a:avLst/>
          </a:prstGeom>
          <a:noFill/>
          <a:ln w="9525">
            <a:noFill/>
            <a:miter lim="800000"/>
            <a:headEnd/>
            <a:tailEnd/>
          </a:ln>
        </p:spPr>
        <p:txBody>
          <a:bodyPr wrap="none">
            <a:spAutoFit/>
          </a:bodyPr>
          <a:lstStyle/>
          <a:p>
            <a:r>
              <a:rPr lang="it-IT" sz="1200">
                <a:solidFill>
                  <a:schemeClr val="accent2"/>
                </a:solidFill>
              </a:rPr>
              <a:t>170 cm</a:t>
            </a:r>
          </a:p>
        </p:txBody>
      </p:sp>
      <p:pic>
        <p:nvPicPr>
          <p:cNvPr id="34" name="Picture 2"/>
          <p:cNvPicPr>
            <a:picLocks noChangeAspect="1" noChangeArrowheads="1"/>
          </p:cNvPicPr>
          <p:nvPr/>
        </p:nvPicPr>
        <p:blipFill>
          <a:blip r:embed="rId5" cstate="print"/>
          <a:srcRect l="2797" t="7653" r="54438" b="42659"/>
          <a:stretch>
            <a:fillRect/>
          </a:stretch>
        </p:blipFill>
        <p:spPr bwMode="auto">
          <a:xfrm rot="16200000">
            <a:off x="7650087" y="3375250"/>
            <a:ext cx="2520282" cy="467544"/>
          </a:xfrm>
          <a:prstGeom prst="rect">
            <a:avLst/>
          </a:prstGeom>
          <a:noFill/>
          <a:ln w="9525">
            <a:noFill/>
            <a:miter lim="800000"/>
            <a:headEnd/>
            <a:tailEnd/>
          </a:ln>
        </p:spPr>
      </p:pic>
      <p:pic>
        <p:nvPicPr>
          <p:cNvPr id="35"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012160" y="3459463"/>
            <a:ext cx="631825" cy="1409700"/>
          </a:xfrm>
          <a:prstGeom prst="rect">
            <a:avLst/>
          </a:prstGeom>
          <a:noFill/>
          <a:ln w="9525">
            <a:noFill/>
            <a:miter lim="800000"/>
            <a:headEnd/>
            <a:tailEnd/>
          </a:ln>
        </p:spPr>
      </p:pic>
      <p:pic>
        <p:nvPicPr>
          <p:cNvPr id="36"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36096" y="3429003"/>
            <a:ext cx="631825" cy="1409700"/>
          </a:xfrm>
          <a:prstGeom prst="rect">
            <a:avLst/>
          </a:prstGeom>
          <a:noFill/>
          <a:ln w="9525">
            <a:noFill/>
            <a:miter lim="800000"/>
            <a:headEnd/>
            <a:tailEnd/>
          </a:ln>
        </p:spPr>
      </p:pic>
      <p:pic>
        <p:nvPicPr>
          <p:cNvPr id="37"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419872" y="3429003"/>
            <a:ext cx="631825" cy="1409700"/>
          </a:xfrm>
          <a:prstGeom prst="rect">
            <a:avLst/>
          </a:prstGeom>
          <a:noFill/>
          <a:ln w="9525">
            <a:noFill/>
            <a:miter lim="800000"/>
            <a:headEnd/>
            <a:tailEnd/>
          </a:ln>
        </p:spPr>
      </p:pic>
      <p:pic>
        <p:nvPicPr>
          <p:cNvPr id="38"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067944" y="3429003"/>
            <a:ext cx="631825" cy="1409700"/>
          </a:xfrm>
          <a:prstGeom prst="rect">
            <a:avLst/>
          </a:prstGeom>
          <a:noFill/>
          <a:ln w="9525">
            <a:noFill/>
            <a:miter lim="800000"/>
            <a:headEnd/>
            <a:tailEnd/>
          </a:ln>
        </p:spPr>
      </p:pic>
      <p:pic>
        <p:nvPicPr>
          <p:cNvPr id="39"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788024" y="3429003"/>
            <a:ext cx="631825" cy="1409700"/>
          </a:xfrm>
          <a:prstGeom prst="rect">
            <a:avLst/>
          </a:prstGeom>
          <a:noFill/>
          <a:ln w="9525">
            <a:noFill/>
            <a:miter lim="800000"/>
            <a:headEnd/>
            <a:tailEnd/>
          </a:ln>
        </p:spPr>
      </p:pic>
      <p:pic>
        <p:nvPicPr>
          <p:cNvPr id="40"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283968" y="3429003"/>
            <a:ext cx="631825" cy="1409700"/>
          </a:xfrm>
          <a:prstGeom prst="rect">
            <a:avLst/>
          </a:prstGeom>
          <a:noFill/>
          <a:ln w="9525">
            <a:noFill/>
            <a:miter lim="800000"/>
            <a:headEnd/>
            <a:tailEnd/>
          </a:ln>
        </p:spPr>
      </p:pic>
      <p:sp>
        <p:nvSpPr>
          <p:cNvPr id="41" name="Line 22"/>
          <p:cNvSpPr>
            <a:spLocks noChangeShapeType="1"/>
          </p:cNvSpPr>
          <p:nvPr/>
        </p:nvSpPr>
        <p:spPr bwMode="auto">
          <a:xfrm>
            <a:off x="7308303" y="2996952"/>
            <a:ext cx="1376909" cy="0"/>
          </a:xfrm>
          <a:prstGeom prst="line">
            <a:avLst/>
          </a:prstGeom>
          <a:noFill/>
          <a:ln w="9525" cap="rnd">
            <a:solidFill>
              <a:schemeClr val="tx1"/>
            </a:solidFill>
            <a:prstDash val="sysDot"/>
            <a:round/>
            <a:headEnd/>
            <a:tailEnd/>
          </a:ln>
        </p:spPr>
        <p:txBody>
          <a:bodyPr/>
          <a:lstStyle/>
          <a:p>
            <a:endParaRPr lang="it-IT"/>
          </a:p>
        </p:txBody>
      </p:sp>
      <p:sp>
        <p:nvSpPr>
          <p:cNvPr id="42" name="Line 22"/>
          <p:cNvSpPr>
            <a:spLocks noChangeShapeType="1"/>
          </p:cNvSpPr>
          <p:nvPr/>
        </p:nvSpPr>
        <p:spPr bwMode="auto">
          <a:xfrm>
            <a:off x="2123728" y="3789040"/>
            <a:ext cx="6641876" cy="72008"/>
          </a:xfrm>
          <a:prstGeom prst="line">
            <a:avLst/>
          </a:prstGeom>
          <a:noFill/>
          <a:ln w="9525" cap="rnd">
            <a:solidFill>
              <a:schemeClr val="tx1"/>
            </a:solidFill>
            <a:prstDash val="sysDot"/>
            <a:round/>
            <a:headEnd/>
            <a:tailEnd/>
          </a:ln>
        </p:spPr>
        <p:txBody>
          <a:bodyPr/>
          <a:lstStyle/>
          <a:p>
            <a:endParaRPr lang="it-IT"/>
          </a:p>
        </p:txBody>
      </p:sp>
      <p:cxnSp>
        <p:nvCxnSpPr>
          <p:cNvPr id="43" name="Connettore 2 42"/>
          <p:cNvCxnSpPr/>
          <p:nvPr/>
        </p:nvCxnSpPr>
        <p:spPr>
          <a:xfrm rot="5400000" flipH="1" flipV="1">
            <a:off x="6624230" y="3465002"/>
            <a:ext cx="360039" cy="2"/>
          </a:xfrm>
          <a:prstGeom prst="straightConnector1">
            <a:avLst/>
          </a:prstGeom>
          <a:ln w="44450">
            <a:solidFill>
              <a:srgbClr val="FF33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p:cNvCxnSpPr/>
          <p:nvPr/>
        </p:nvCxnSpPr>
        <p:spPr>
          <a:xfrm rot="5400000" flipH="1" flipV="1">
            <a:off x="6913055" y="3464209"/>
            <a:ext cx="792087" cy="1588"/>
          </a:xfrm>
          <a:prstGeom prst="straightConnector1">
            <a:avLst/>
          </a:prstGeom>
          <a:ln w="44450">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8" name="CasellaDiTesto 47"/>
          <p:cNvSpPr txBox="1"/>
          <p:nvPr/>
        </p:nvSpPr>
        <p:spPr>
          <a:xfrm>
            <a:off x="755576" y="908720"/>
            <a:ext cx="4781950" cy="1384995"/>
          </a:xfrm>
          <a:prstGeom prst="rect">
            <a:avLst/>
          </a:prstGeom>
          <a:noFill/>
        </p:spPr>
        <p:txBody>
          <a:bodyPr wrap="none" rtlCol="0">
            <a:spAutoFit/>
          </a:bodyPr>
          <a:lstStyle/>
          <a:p>
            <a:r>
              <a:rPr lang="it-IT" sz="2800" b="1" i="1" dirty="0" smtClean="0">
                <a:solidFill>
                  <a:srgbClr val="FF0000"/>
                </a:solidFill>
                <a:latin typeface="Calibri" pitchFamily="34" charset="0"/>
              </a:rPr>
              <a:t>Intervallo di variazione (</a:t>
            </a:r>
            <a:r>
              <a:rPr lang="it-IT" sz="2800" b="1" i="1" dirty="0" err="1" smtClean="0">
                <a:solidFill>
                  <a:srgbClr val="FF0000"/>
                </a:solidFill>
                <a:latin typeface="Calibri" pitchFamily="34" charset="0"/>
              </a:rPr>
              <a:t>range</a:t>
            </a:r>
            <a:r>
              <a:rPr lang="it-IT" sz="2800" b="1" i="1" dirty="0" smtClean="0">
                <a:solidFill>
                  <a:srgbClr val="FF0000"/>
                </a:solidFill>
                <a:latin typeface="Calibri" pitchFamily="34" charset="0"/>
              </a:rPr>
              <a:t>)</a:t>
            </a:r>
          </a:p>
          <a:p>
            <a:endParaRPr lang="it-IT" sz="2800" i="1" dirty="0" smtClean="0">
              <a:solidFill>
                <a:srgbClr val="FF0000"/>
              </a:solidFill>
              <a:latin typeface="Calibri" pitchFamily="34" charset="0"/>
            </a:endParaRPr>
          </a:p>
          <a:p>
            <a:r>
              <a:rPr lang="it-IT" sz="2800" i="1" dirty="0" smtClean="0">
                <a:solidFill>
                  <a:schemeClr val="accent2">
                    <a:lumMod val="60000"/>
                    <a:lumOff val="40000"/>
                  </a:schemeClr>
                </a:solidFill>
                <a:latin typeface="Calibri" pitchFamily="34" charset="0"/>
              </a:rPr>
              <a:t>Influenza dei valori estremi</a:t>
            </a:r>
            <a:endParaRPr lang="it-IT" sz="2800" i="1" dirty="0">
              <a:solidFill>
                <a:schemeClr val="accent2">
                  <a:lumMod val="60000"/>
                  <a:lumOff val="40000"/>
                </a:schemeClr>
              </a:solidFill>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519113" y="423863"/>
            <a:ext cx="2028825" cy="457200"/>
          </a:xfrm>
          <a:prstGeom prst="rect">
            <a:avLst/>
          </a:prstGeom>
          <a:noFill/>
          <a:ln w="9525">
            <a:noFill/>
            <a:miter lim="800000"/>
            <a:headEnd/>
            <a:tailEnd/>
          </a:ln>
          <a:effectLst/>
        </p:spPr>
        <p:txBody>
          <a:bodyPr wrap="none">
            <a:spAutoFit/>
          </a:bodyPr>
          <a:lstStyle/>
          <a:p>
            <a:pPr>
              <a:defRPr/>
            </a:pPr>
            <a:r>
              <a:rPr lang="it-IT" sz="2400">
                <a:solidFill>
                  <a:srgbClr val="FF3300"/>
                </a:solidFill>
                <a:effectLst>
                  <a:outerShdw blurRad="38100" dist="38100" dir="2700000" algn="tl">
                    <a:srgbClr val="C0C0C0"/>
                  </a:outerShdw>
                </a:effectLst>
                <a:latin typeface="Arial" pitchFamily="34" charset="0"/>
              </a:rPr>
              <a:t>VARIABILIT</a:t>
            </a:r>
            <a:r>
              <a:rPr lang="en-US" sz="2400">
                <a:solidFill>
                  <a:srgbClr val="FF3300"/>
                </a:solidFill>
                <a:effectLst>
                  <a:outerShdw blurRad="38100" dist="38100" dir="2700000" algn="tl">
                    <a:srgbClr val="C0C0C0"/>
                  </a:outerShdw>
                </a:effectLst>
                <a:latin typeface="Arial" pitchFamily="34" charset="0"/>
                <a:cs typeface="Arial" pitchFamily="34" charset="0"/>
              </a:rPr>
              <a:t>À</a:t>
            </a:r>
          </a:p>
        </p:txBody>
      </p:sp>
      <p:sp>
        <p:nvSpPr>
          <p:cNvPr id="3076" name="Rectangle 29"/>
          <p:cNvSpPr>
            <a:spLocks noChangeArrowheads="1"/>
          </p:cNvSpPr>
          <p:nvPr/>
        </p:nvSpPr>
        <p:spPr bwMode="auto">
          <a:xfrm>
            <a:off x="251520" y="842547"/>
            <a:ext cx="8393112" cy="1754326"/>
          </a:xfrm>
          <a:prstGeom prst="rect">
            <a:avLst/>
          </a:prstGeom>
          <a:noFill/>
          <a:ln w="9525">
            <a:noFill/>
            <a:miter lim="800000"/>
            <a:headEnd/>
            <a:tailEnd/>
          </a:ln>
        </p:spPr>
        <p:txBody>
          <a:bodyPr anchor="ctr">
            <a:spAutoFit/>
          </a:bodyPr>
          <a:lstStyle/>
          <a:p>
            <a:r>
              <a:rPr lang="it-IT" dirty="0" smtClean="0">
                <a:latin typeface="Calibri" pitchFamily="34" charset="0"/>
                <a:cs typeface="Times New Roman" pitchFamily="18" charset="0"/>
              </a:rPr>
              <a:t>Un’altra misura di variabilità molto utilizzata è la </a:t>
            </a:r>
            <a:r>
              <a:rPr lang="it-IT" b="1" u="sng" dirty="0">
                <a:latin typeface="Calibri" pitchFamily="34" charset="0"/>
                <a:cs typeface="Times New Roman" pitchFamily="18" charset="0"/>
              </a:rPr>
              <a:t>differenza </a:t>
            </a:r>
            <a:r>
              <a:rPr lang="it-IT" b="1" u="sng" dirty="0" smtClean="0">
                <a:latin typeface="Calibri" pitchFamily="34" charset="0"/>
                <a:cs typeface="Times New Roman" pitchFamily="18" charset="0"/>
              </a:rPr>
              <a:t>interquartile</a:t>
            </a:r>
            <a:r>
              <a:rPr lang="it-IT" dirty="0" smtClean="0">
                <a:latin typeface="Calibri" pitchFamily="34" charset="0"/>
                <a:cs typeface="Times New Roman" pitchFamily="18" charset="0"/>
              </a:rPr>
              <a:t>. E’ la </a:t>
            </a:r>
            <a:r>
              <a:rPr lang="it-IT" dirty="0">
                <a:latin typeface="Calibri" pitchFamily="34" charset="0"/>
                <a:cs typeface="Times New Roman" pitchFamily="18" charset="0"/>
              </a:rPr>
              <a:t>differenza tra il 3° (Q</a:t>
            </a:r>
            <a:r>
              <a:rPr lang="it-IT" baseline="-30000" dirty="0">
                <a:latin typeface="Calibri" pitchFamily="34" charset="0"/>
                <a:cs typeface="Times New Roman" pitchFamily="18" charset="0"/>
              </a:rPr>
              <a:t>3</a:t>
            </a:r>
            <a:r>
              <a:rPr lang="it-IT" dirty="0">
                <a:latin typeface="Calibri" pitchFamily="34" charset="0"/>
                <a:cs typeface="Times New Roman" pitchFamily="18" charset="0"/>
              </a:rPr>
              <a:t>) ed il 1° (Q</a:t>
            </a:r>
            <a:r>
              <a:rPr lang="it-IT" baseline="-30000" dirty="0">
                <a:latin typeface="Calibri" pitchFamily="34" charset="0"/>
                <a:cs typeface="Times New Roman" pitchFamily="18" charset="0"/>
              </a:rPr>
              <a:t>1</a:t>
            </a:r>
            <a:r>
              <a:rPr lang="it-IT" dirty="0">
                <a:latin typeface="Calibri" pitchFamily="34" charset="0"/>
                <a:cs typeface="Times New Roman" pitchFamily="18" charset="0"/>
              </a:rPr>
              <a:t>) quartile </a:t>
            </a:r>
            <a:r>
              <a:rPr lang="it-IT" dirty="0" smtClean="0">
                <a:latin typeface="Calibri" pitchFamily="34" charset="0"/>
                <a:cs typeface="Times New Roman" pitchFamily="18" charset="0"/>
              </a:rPr>
              <a:t>di una distribuzione e ha </a:t>
            </a:r>
            <a:r>
              <a:rPr lang="it-IT" dirty="0">
                <a:latin typeface="Calibri" pitchFamily="34" charset="0"/>
                <a:cs typeface="Times New Roman" pitchFamily="18" charset="0"/>
              </a:rPr>
              <a:t>il vantaggio di </a:t>
            </a:r>
            <a:r>
              <a:rPr lang="it-IT" dirty="0" smtClean="0">
                <a:latin typeface="Calibri" pitchFamily="34" charset="0"/>
                <a:cs typeface="Times New Roman" pitchFamily="18" charset="0"/>
              </a:rPr>
              <a:t>non essere sensibile ai valori </a:t>
            </a:r>
            <a:r>
              <a:rPr lang="it-IT" dirty="0">
                <a:latin typeface="Calibri" pitchFamily="34" charset="0"/>
                <a:cs typeface="Times New Roman" pitchFamily="18" charset="0"/>
              </a:rPr>
              <a:t>estremi, ovviamente collocati nelle code della distribuzione. </a:t>
            </a:r>
            <a:endParaRPr lang="it-IT" smtClean="0">
              <a:latin typeface="Calibri" pitchFamily="34" charset="0"/>
              <a:cs typeface="Times New Roman" pitchFamily="18" charset="0"/>
            </a:endParaRPr>
          </a:p>
          <a:p>
            <a:r>
              <a:rPr lang="it-IT" smtClean="0">
                <a:latin typeface="Calibri" pitchFamily="34" charset="0"/>
                <a:cs typeface="Times New Roman" pitchFamily="18" charset="0"/>
              </a:rPr>
              <a:t>Le </a:t>
            </a:r>
            <a:r>
              <a:rPr lang="it-IT" dirty="0">
                <a:latin typeface="Calibri" pitchFamily="34" charset="0"/>
                <a:cs typeface="Times New Roman" pitchFamily="18" charset="0"/>
              </a:rPr>
              <a:t>proprietà di questa semi-differenza, chiamata anche </a:t>
            </a:r>
            <a:r>
              <a:rPr lang="it-IT" b="1" dirty="0">
                <a:latin typeface="Calibri" pitchFamily="34" charset="0"/>
                <a:cs typeface="Times New Roman" pitchFamily="18" charset="0"/>
              </a:rPr>
              <a:t>scarto interquartile</a:t>
            </a:r>
            <a:r>
              <a:rPr lang="it-IT" dirty="0">
                <a:latin typeface="Calibri" pitchFamily="34" charset="0"/>
                <a:cs typeface="Times New Roman" pitchFamily="18" charset="0"/>
              </a:rPr>
              <a:t>, non sono sostanzialmente differenti da quelle del campo di variazione.  </a:t>
            </a:r>
            <a:endParaRPr lang="it-IT" dirty="0">
              <a:latin typeface="Calibri" pitchFamily="34" charset="0"/>
            </a:endParaRPr>
          </a:p>
          <a:p>
            <a:pPr eaLnBrk="0" hangingPunct="0"/>
            <a:endParaRPr lang="it-IT" dirty="0">
              <a:latin typeface="Calibri" pitchFamily="34" charset="0"/>
            </a:endParaRPr>
          </a:p>
        </p:txBody>
      </p:sp>
      <p:graphicFrame>
        <p:nvGraphicFramePr>
          <p:cNvPr id="3074" name="Object 28"/>
          <p:cNvGraphicFramePr>
            <a:graphicFrameLocks noChangeAspect="1"/>
          </p:cNvGraphicFramePr>
          <p:nvPr/>
        </p:nvGraphicFramePr>
        <p:xfrm>
          <a:off x="2381250" y="2276872"/>
          <a:ext cx="4379913" cy="936625"/>
        </p:xfrm>
        <a:graphic>
          <a:graphicData uri="http://schemas.openxmlformats.org/presentationml/2006/ole">
            <p:oleObj spid="_x0000_s3074" name="Equazione" r:id="rId3" imgW="3073320" imgH="660240" progId="Equation.3">
              <p:embed/>
            </p:oleObj>
          </a:graphicData>
        </a:graphic>
      </p:graphicFrame>
      <p:sp>
        <p:nvSpPr>
          <p:cNvPr id="3078" name="Rectangle 32"/>
          <p:cNvSpPr>
            <a:spLocks noChangeArrowheads="1"/>
          </p:cNvSpPr>
          <p:nvPr/>
        </p:nvSpPr>
        <p:spPr bwMode="auto">
          <a:xfrm>
            <a:off x="2123728" y="3212976"/>
            <a:ext cx="4564063" cy="304800"/>
          </a:xfrm>
          <a:prstGeom prst="rect">
            <a:avLst/>
          </a:prstGeom>
          <a:noFill/>
          <a:ln w="9525">
            <a:noFill/>
            <a:miter lim="800000"/>
            <a:headEnd/>
            <a:tailEnd/>
          </a:ln>
        </p:spPr>
        <p:txBody>
          <a:bodyPr wrap="none">
            <a:spAutoFit/>
          </a:bodyPr>
          <a:lstStyle/>
          <a:p>
            <a:r>
              <a:rPr lang="it-IT" sz="1400" dirty="0">
                <a:cs typeface="Times New Roman" pitchFamily="18" charset="0"/>
              </a:rPr>
              <a:t>Differenza interquartile = 3°quartile (Q</a:t>
            </a:r>
            <a:r>
              <a:rPr lang="it-IT" sz="1400" baseline="-30000" dirty="0">
                <a:cs typeface="Times New Roman" pitchFamily="18" charset="0"/>
              </a:rPr>
              <a:t>3</a:t>
            </a:r>
            <a:r>
              <a:rPr lang="it-IT" sz="1400" dirty="0">
                <a:cs typeface="Times New Roman" pitchFamily="18" charset="0"/>
              </a:rPr>
              <a:t>) - 1°quartile (Q</a:t>
            </a:r>
            <a:r>
              <a:rPr lang="it-IT" sz="1400" baseline="-30000" dirty="0">
                <a:cs typeface="Times New Roman" pitchFamily="18" charset="0"/>
              </a:rPr>
              <a:t>1</a:t>
            </a:r>
            <a:r>
              <a:rPr lang="it-IT" sz="1400" dirty="0">
                <a:cs typeface="Times New Roman" pitchFamily="18" charset="0"/>
              </a:rPr>
              <a:t>)</a:t>
            </a:r>
          </a:p>
        </p:txBody>
      </p:sp>
      <p:cxnSp>
        <p:nvCxnSpPr>
          <p:cNvPr id="11" name="Connettore 2 10"/>
          <p:cNvCxnSpPr/>
          <p:nvPr/>
        </p:nvCxnSpPr>
        <p:spPr>
          <a:xfrm>
            <a:off x="3286125" y="2961085"/>
            <a:ext cx="2214563" cy="1587"/>
          </a:xfrm>
          <a:prstGeom prst="straightConnector1">
            <a:avLst/>
          </a:prstGeom>
          <a:ln w="44450">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8" name="Picture 4" descr="percentili_2b"/>
          <p:cNvPicPr>
            <a:picLocks noChangeAspect="1" noChangeArrowheads="1"/>
          </p:cNvPicPr>
          <p:nvPr/>
        </p:nvPicPr>
        <p:blipFill>
          <a:blip r:embed="rId4" cstate="print"/>
          <a:srcRect t="38633" r="471" b="14781"/>
          <a:stretch>
            <a:fillRect/>
          </a:stretch>
        </p:blipFill>
        <p:spPr bwMode="auto">
          <a:xfrm>
            <a:off x="1907704" y="3501008"/>
            <a:ext cx="5184576" cy="2952328"/>
          </a:xfrm>
          <a:prstGeom prst="rect">
            <a:avLst/>
          </a:prstGeom>
          <a:noFill/>
          <a:ln w="9525">
            <a:solidFill>
              <a:schemeClr val="accent2"/>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ercentili_2b"/>
          <p:cNvPicPr>
            <a:picLocks noChangeAspect="1" noChangeArrowheads="1"/>
          </p:cNvPicPr>
          <p:nvPr/>
        </p:nvPicPr>
        <p:blipFill>
          <a:blip r:embed="rId2" cstate="print"/>
          <a:srcRect r="471" b="14781"/>
          <a:stretch>
            <a:fillRect/>
          </a:stretch>
        </p:blipFill>
        <p:spPr bwMode="auto">
          <a:xfrm>
            <a:off x="1403648" y="332656"/>
            <a:ext cx="5904656" cy="5400600"/>
          </a:xfrm>
          <a:prstGeom prst="rect">
            <a:avLst/>
          </a:prstGeom>
          <a:noFill/>
          <a:ln w="9525">
            <a:solidFill>
              <a:schemeClr val="accent2"/>
            </a:solidFill>
            <a:miter lim="800000"/>
            <a:headEnd/>
            <a:tailEnd/>
          </a:ln>
        </p:spPr>
      </p:pic>
      <p:cxnSp>
        <p:nvCxnSpPr>
          <p:cNvPr id="14" name="Connettore 2 13"/>
          <p:cNvCxnSpPr/>
          <p:nvPr/>
        </p:nvCxnSpPr>
        <p:spPr>
          <a:xfrm>
            <a:off x="3491880" y="2996952"/>
            <a:ext cx="1296144" cy="1"/>
          </a:xfrm>
          <a:prstGeom prst="straightConnector1">
            <a:avLst/>
          </a:prstGeom>
          <a:ln w="44450">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4860032" y="2564904"/>
            <a:ext cx="783356" cy="584775"/>
          </a:xfrm>
          <a:prstGeom prst="rect">
            <a:avLst/>
          </a:prstGeom>
          <a:noFill/>
        </p:spPr>
        <p:txBody>
          <a:bodyPr wrap="none" rtlCol="0">
            <a:spAutoFit/>
          </a:bodyPr>
          <a:lstStyle/>
          <a:p>
            <a:r>
              <a:rPr lang="it-IT" sz="3200" i="1" dirty="0" smtClean="0">
                <a:solidFill>
                  <a:srgbClr val="FF0000"/>
                </a:solidFill>
                <a:latin typeface="Calibri" pitchFamily="34" charset="0"/>
              </a:rPr>
              <a:t>IRQ</a:t>
            </a:r>
            <a:endParaRPr lang="it-IT" sz="3200" i="1" dirty="0">
              <a:solidFill>
                <a:srgbClr val="FF0000"/>
              </a:solidFill>
              <a:latin typeface="Calibri" pitchFamily="34" charset="0"/>
            </a:endParaRPr>
          </a:p>
        </p:txBody>
      </p:sp>
      <p:sp>
        <p:nvSpPr>
          <p:cNvPr id="18" name="CasellaDiTesto 17"/>
          <p:cNvSpPr txBox="1"/>
          <p:nvPr/>
        </p:nvSpPr>
        <p:spPr>
          <a:xfrm>
            <a:off x="323528" y="6165304"/>
            <a:ext cx="2257477" cy="369332"/>
          </a:xfrm>
          <a:prstGeom prst="rect">
            <a:avLst/>
          </a:prstGeom>
          <a:noFill/>
        </p:spPr>
        <p:txBody>
          <a:bodyPr wrap="none" rtlCol="0">
            <a:spAutoFit/>
          </a:bodyPr>
          <a:lstStyle/>
          <a:p>
            <a:r>
              <a:rPr lang="it-IT" i="1" dirty="0" smtClean="0">
                <a:latin typeface="Calibri" pitchFamily="34" charset="0"/>
              </a:rPr>
              <a:t>Box and </a:t>
            </a:r>
            <a:r>
              <a:rPr lang="it-IT" i="1" dirty="0" err="1" smtClean="0">
                <a:latin typeface="Calibri" pitchFamily="34" charset="0"/>
              </a:rPr>
              <a:t>Whiskers</a:t>
            </a:r>
            <a:r>
              <a:rPr lang="it-IT" i="1" dirty="0" smtClean="0">
                <a:latin typeface="Calibri" pitchFamily="34" charset="0"/>
              </a:rPr>
              <a:t> Plot</a:t>
            </a:r>
            <a:endParaRPr lang="it-IT" i="1" dirty="0">
              <a:latin typeface="Calibri" pitchFamily="34" charset="0"/>
            </a:endParaRPr>
          </a:p>
        </p:txBody>
      </p:sp>
      <p:grpSp>
        <p:nvGrpSpPr>
          <p:cNvPr id="22" name="Gruppo 21"/>
          <p:cNvGrpSpPr/>
          <p:nvPr/>
        </p:nvGrpSpPr>
        <p:grpSpPr>
          <a:xfrm>
            <a:off x="3131840" y="5805264"/>
            <a:ext cx="3960440" cy="864096"/>
            <a:chOff x="3131840" y="5805264"/>
            <a:chExt cx="3960440" cy="864096"/>
          </a:xfrm>
        </p:grpSpPr>
        <p:sp>
          <p:nvSpPr>
            <p:cNvPr id="3" name="Rettangolo 2"/>
            <p:cNvSpPr/>
            <p:nvPr/>
          </p:nvSpPr>
          <p:spPr>
            <a:xfrm>
              <a:off x="3556000" y="5805264"/>
              <a:ext cx="1160016" cy="864096"/>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 name="Connettore 1 4"/>
            <p:cNvCxnSpPr>
              <a:stCxn id="3" idx="3"/>
            </p:cNvCxnSpPr>
            <p:nvPr/>
          </p:nvCxnSpPr>
          <p:spPr>
            <a:xfrm>
              <a:off x="4716016" y="6237312"/>
              <a:ext cx="2376264" cy="0"/>
            </a:xfrm>
            <a:prstGeom prst="line">
              <a:avLst/>
            </a:prstGeom>
            <a:ln w="28575">
              <a:solidFill>
                <a:srgbClr val="FF000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 name="Connettore 1 5"/>
            <p:cNvCxnSpPr/>
            <p:nvPr/>
          </p:nvCxnSpPr>
          <p:spPr>
            <a:xfrm rot="10800000">
              <a:off x="3131840" y="6237312"/>
              <a:ext cx="432048" cy="0"/>
            </a:xfrm>
            <a:prstGeom prst="line">
              <a:avLst/>
            </a:prstGeom>
            <a:ln w="28575">
              <a:solidFill>
                <a:srgbClr val="FF3300"/>
              </a:solidFill>
              <a:tailEnd type="none"/>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rot="5400000">
              <a:off x="3491880" y="6237312"/>
              <a:ext cx="8640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rot="5400000">
              <a:off x="6876256" y="6237312"/>
              <a:ext cx="432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rot="5400000">
              <a:off x="2915816" y="6237312"/>
              <a:ext cx="432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Connettore 1 44"/>
          <p:cNvCxnSpPr/>
          <p:nvPr/>
        </p:nvCxnSpPr>
        <p:spPr>
          <a:xfrm rot="5400000">
            <a:off x="8136000" y="3501008"/>
            <a:ext cx="28803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7" name="Connettore 1 46"/>
          <p:cNvCxnSpPr/>
          <p:nvPr/>
        </p:nvCxnSpPr>
        <p:spPr>
          <a:xfrm rot="5400000">
            <a:off x="8280000" y="3429000"/>
            <a:ext cx="864096"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1" name="Rettangolo 30"/>
          <p:cNvSpPr/>
          <p:nvPr/>
        </p:nvSpPr>
        <p:spPr>
          <a:xfrm>
            <a:off x="8604448" y="3438000"/>
            <a:ext cx="216024" cy="108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p:cNvSpPr/>
          <p:nvPr/>
        </p:nvSpPr>
        <p:spPr>
          <a:xfrm>
            <a:off x="8172400" y="3438000"/>
            <a:ext cx="216024" cy="108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530"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07704" y="3789043"/>
            <a:ext cx="552450" cy="1065212"/>
          </a:xfrm>
          <a:prstGeom prst="rect">
            <a:avLst/>
          </a:prstGeom>
          <a:noFill/>
          <a:ln w="9525">
            <a:noFill/>
            <a:miter lim="800000"/>
            <a:headEnd/>
            <a:tailEnd/>
          </a:ln>
        </p:spPr>
      </p:pic>
      <p:pic>
        <p:nvPicPr>
          <p:cNvPr id="22531" name="Picture 6"/>
          <p:cNvPicPr>
            <a:picLocks noChangeAspect="1" noChangeArrowheads="1"/>
          </p:cNvPicPr>
          <p:nvPr/>
        </p:nvPicPr>
        <p:blipFill>
          <a:blip r:embed="rId3" cstate="print"/>
          <a:srcRect/>
          <a:stretch>
            <a:fillRect/>
          </a:stretch>
        </p:blipFill>
        <p:spPr bwMode="auto">
          <a:xfrm>
            <a:off x="6948264" y="2996952"/>
            <a:ext cx="881062" cy="1820863"/>
          </a:xfrm>
          <a:prstGeom prst="rect">
            <a:avLst/>
          </a:prstGeom>
          <a:noFill/>
          <a:ln w="9525">
            <a:noFill/>
            <a:miter lim="800000"/>
            <a:headEnd/>
            <a:tailEnd/>
          </a:ln>
        </p:spPr>
      </p:pic>
      <p:pic>
        <p:nvPicPr>
          <p:cNvPr id="22538" name="Picture 13"/>
          <p:cNvPicPr>
            <a:picLocks noChangeAspect="1" noChangeArrowheads="1"/>
          </p:cNvPicPr>
          <p:nvPr/>
        </p:nvPicPr>
        <p:blipFill>
          <a:blip r:embed="rId4" cstate="print"/>
          <a:srcRect/>
          <a:stretch>
            <a:fillRect/>
          </a:stretch>
        </p:blipFill>
        <p:spPr bwMode="auto">
          <a:xfrm>
            <a:off x="3349079" y="3429524"/>
            <a:ext cx="631825" cy="1409700"/>
          </a:xfrm>
          <a:prstGeom prst="rect">
            <a:avLst/>
          </a:prstGeom>
          <a:noFill/>
          <a:ln w="9525">
            <a:noFill/>
            <a:miter lim="800000"/>
            <a:headEnd/>
            <a:tailEnd/>
          </a:ln>
        </p:spPr>
      </p:pic>
      <p:pic>
        <p:nvPicPr>
          <p:cNvPr id="22539" name="Picture 14"/>
          <p:cNvPicPr>
            <a:picLocks noChangeAspect="1" noChangeArrowheads="1"/>
          </p:cNvPicPr>
          <p:nvPr/>
        </p:nvPicPr>
        <p:blipFill>
          <a:blip r:embed="rId4" cstate="print"/>
          <a:srcRect/>
          <a:stretch>
            <a:fillRect/>
          </a:stretch>
        </p:blipFill>
        <p:spPr bwMode="auto">
          <a:xfrm>
            <a:off x="2699792" y="3501011"/>
            <a:ext cx="667430" cy="1338213"/>
          </a:xfrm>
          <a:prstGeom prst="rect">
            <a:avLst/>
          </a:prstGeom>
          <a:noFill/>
          <a:ln w="9525">
            <a:noFill/>
            <a:miter lim="800000"/>
            <a:headEnd/>
            <a:tailEnd/>
          </a:ln>
        </p:spPr>
      </p:pic>
      <p:pic>
        <p:nvPicPr>
          <p:cNvPr id="22540" name="Picture 15"/>
          <p:cNvPicPr>
            <a:picLocks noChangeAspect="1" noChangeArrowheads="1"/>
          </p:cNvPicPr>
          <p:nvPr/>
        </p:nvPicPr>
        <p:blipFill>
          <a:blip r:embed="rId4" cstate="print"/>
          <a:srcRect/>
          <a:stretch>
            <a:fillRect/>
          </a:stretch>
        </p:blipFill>
        <p:spPr bwMode="auto">
          <a:xfrm>
            <a:off x="4141242" y="3429524"/>
            <a:ext cx="631825" cy="1409700"/>
          </a:xfrm>
          <a:prstGeom prst="rect">
            <a:avLst/>
          </a:prstGeom>
          <a:noFill/>
          <a:ln w="9525">
            <a:noFill/>
            <a:miter lim="800000"/>
            <a:headEnd/>
            <a:tailEnd/>
          </a:ln>
        </p:spPr>
      </p:pic>
      <p:pic>
        <p:nvPicPr>
          <p:cNvPr id="22541" name="Picture 16"/>
          <p:cNvPicPr>
            <a:picLocks noChangeAspect="1" noChangeArrowheads="1"/>
          </p:cNvPicPr>
          <p:nvPr/>
        </p:nvPicPr>
        <p:blipFill>
          <a:blip r:embed="rId4" cstate="print"/>
          <a:srcRect/>
          <a:stretch>
            <a:fillRect/>
          </a:stretch>
        </p:blipFill>
        <p:spPr bwMode="auto">
          <a:xfrm>
            <a:off x="4717504" y="3429524"/>
            <a:ext cx="631825" cy="1409700"/>
          </a:xfrm>
          <a:prstGeom prst="rect">
            <a:avLst/>
          </a:prstGeom>
          <a:noFill/>
          <a:ln w="9525">
            <a:noFill/>
            <a:miter lim="800000"/>
            <a:headEnd/>
            <a:tailEnd/>
          </a:ln>
        </p:spPr>
      </p:pic>
      <p:pic>
        <p:nvPicPr>
          <p:cNvPr id="22542" name="Picture 17"/>
          <p:cNvPicPr>
            <a:picLocks noChangeAspect="1" noChangeArrowheads="1"/>
          </p:cNvPicPr>
          <p:nvPr/>
        </p:nvPicPr>
        <p:blipFill>
          <a:blip r:embed="rId4" cstate="print"/>
          <a:srcRect/>
          <a:stretch>
            <a:fillRect/>
          </a:stretch>
        </p:blipFill>
        <p:spPr bwMode="auto">
          <a:xfrm>
            <a:off x="5365204" y="3429524"/>
            <a:ext cx="631825" cy="1409700"/>
          </a:xfrm>
          <a:prstGeom prst="rect">
            <a:avLst/>
          </a:prstGeom>
          <a:noFill/>
          <a:ln w="9525">
            <a:noFill/>
            <a:miter lim="800000"/>
            <a:headEnd/>
            <a:tailEnd/>
          </a:ln>
        </p:spPr>
      </p:pic>
      <p:sp>
        <p:nvSpPr>
          <p:cNvPr id="22546" name="Line 21"/>
          <p:cNvSpPr>
            <a:spLocks noChangeShapeType="1"/>
          </p:cNvSpPr>
          <p:nvPr/>
        </p:nvSpPr>
        <p:spPr bwMode="auto">
          <a:xfrm>
            <a:off x="1558925" y="3572399"/>
            <a:ext cx="6552000" cy="0"/>
          </a:xfrm>
          <a:prstGeom prst="line">
            <a:avLst/>
          </a:prstGeom>
          <a:noFill/>
          <a:ln w="9525" cap="rnd">
            <a:solidFill>
              <a:schemeClr val="tx1"/>
            </a:solidFill>
            <a:prstDash val="sysDot"/>
            <a:round/>
            <a:headEnd/>
            <a:tailEnd/>
          </a:ln>
        </p:spPr>
        <p:txBody>
          <a:bodyPr/>
          <a:lstStyle/>
          <a:p>
            <a:endParaRPr lang="it-IT"/>
          </a:p>
        </p:txBody>
      </p:sp>
      <p:sp>
        <p:nvSpPr>
          <p:cNvPr id="22547" name="Line 22"/>
          <p:cNvSpPr>
            <a:spLocks noChangeShapeType="1"/>
          </p:cNvSpPr>
          <p:nvPr/>
        </p:nvSpPr>
        <p:spPr bwMode="auto">
          <a:xfrm>
            <a:off x="1547813" y="3429524"/>
            <a:ext cx="6552000" cy="0"/>
          </a:xfrm>
          <a:prstGeom prst="line">
            <a:avLst/>
          </a:prstGeom>
          <a:noFill/>
          <a:ln w="9525" cap="rnd">
            <a:solidFill>
              <a:schemeClr val="tx1"/>
            </a:solidFill>
            <a:prstDash val="sysDot"/>
            <a:round/>
            <a:headEnd/>
            <a:tailEnd/>
          </a:ln>
        </p:spPr>
        <p:txBody>
          <a:bodyPr/>
          <a:lstStyle/>
          <a:p>
            <a:endParaRPr lang="it-IT"/>
          </a:p>
        </p:txBody>
      </p:sp>
      <p:sp>
        <p:nvSpPr>
          <p:cNvPr id="22548" name="Line 23"/>
          <p:cNvSpPr>
            <a:spLocks noChangeShapeType="1"/>
          </p:cNvSpPr>
          <p:nvPr/>
        </p:nvSpPr>
        <p:spPr bwMode="auto">
          <a:xfrm>
            <a:off x="1547813" y="3500962"/>
            <a:ext cx="7416000" cy="0"/>
          </a:xfrm>
          <a:prstGeom prst="line">
            <a:avLst/>
          </a:prstGeom>
          <a:noFill/>
          <a:ln w="19050" cap="rnd">
            <a:solidFill>
              <a:srgbClr val="FF3300"/>
            </a:solidFill>
            <a:prstDash val="sysDot"/>
            <a:round/>
            <a:headEnd/>
            <a:tailEnd/>
          </a:ln>
        </p:spPr>
        <p:txBody>
          <a:bodyPr/>
          <a:lstStyle/>
          <a:p>
            <a:endParaRPr lang="it-IT"/>
          </a:p>
        </p:txBody>
      </p:sp>
      <p:sp>
        <p:nvSpPr>
          <p:cNvPr id="22549" name="Text Box 24"/>
          <p:cNvSpPr txBox="1">
            <a:spLocks noChangeArrowheads="1"/>
          </p:cNvSpPr>
          <p:nvPr/>
        </p:nvSpPr>
        <p:spPr bwMode="auto">
          <a:xfrm>
            <a:off x="1403350" y="3572399"/>
            <a:ext cx="1223963" cy="366713"/>
          </a:xfrm>
          <a:prstGeom prst="rect">
            <a:avLst/>
          </a:prstGeom>
          <a:noFill/>
          <a:ln w="9525">
            <a:noFill/>
            <a:miter lim="800000"/>
            <a:headEnd/>
            <a:tailEnd/>
          </a:ln>
        </p:spPr>
        <p:txBody>
          <a:bodyPr>
            <a:spAutoFit/>
          </a:bodyPr>
          <a:lstStyle/>
          <a:p>
            <a:pPr>
              <a:spcBef>
                <a:spcPct val="50000"/>
              </a:spcBef>
            </a:pPr>
            <a:r>
              <a:rPr lang="it-IT"/>
              <a:t>h</a:t>
            </a:r>
            <a:r>
              <a:rPr lang="it-IT" baseline="-25000"/>
              <a:t>min</a:t>
            </a:r>
            <a:endParaRPr lang="it-IT"/>
          </a:p>
        </p:txBody>
      </p:sp>
      <p:sp>
        <p:nvSpPr>
          <p:cNvPr id="22551" name="Text Box 26"/>
          <p:cNvSpPr txBox="1">
            <a:spLocks noChangeArrowheads="1"/>
          </p:cNvSpPr>
          <p:nvPr/>
        </p:nvSpPr>
        <p:spPr bwMode="auto">
          <a:xfrm>
            <a:off x="1403350" y="2997724"/>
            <a:ext cx="1223963" cy="366713"/>
          </a:xfrm>
          <a:prstGeom prst="rect">
            <a:avLst/>
          </a:prstGeom>
          <a:noFill/>
          <a:ln w="9525">
            <a:noFill/>
            <a:miter lim="800000"/>
            <a:headEnd/>
            <a:tailEnd/>
          </a:ln>
        </p:spPr>
        <p:txBody>
          <a:bodyPr>
            <a:spAutoFit/>
          </a:bodyPr>
          <a:lstStyle/>
          <a:p>
            <a:pPr>
              <a:spcBef>
                <a:spcPct val="50000"/>
              </a:spcBef>
            </a:pPr>
            <a:r>
              <a:rPr lang="it-IT"/>
              <a:t>h</a:t>
            </a:r>
            <a:r>
              <a:rPr lang="it-IT" baseline="-25000"/>
              <a:t>max</a:t>
            </a:r>
            <a:endParaRPr lang="it-IT"/>
          </a:p>
        </p:txBody>
      </p:sp>
      <p:sp>
        <p:nvSpPr>
          <p:cNvPr id="22553" name="Text Box 28"/>
          <p:cNvSpPr txBox="1">
            <a:spLocks noChangeArrowheads="1"/>
          </p:cNvSpPr>
          <p:nvPr/>
        </p:nvSpPr>
        <p:spPr bwMode="auto">
          <a:xfrm>
            <a:off x="611560" y="3285062"/>
            <a:ext cx="1223962" cy="366712"/>
          </a:xfrm>
          <a:prstGeom prst="rect">
            <a:avLst/>
          </a:prstGeom>
          <a:noFill/>
          <a:ln w="9525">
            <a:noFill/>
            <a:miter lim="800000"/>
            <a:headEnd/>
            <a:tailEnd/>
          </a:ln>
        </p:spPr>
        <p:txBody>
          <a:bodyPr>
            <a:spAutoFit/>
          </a:bodyPr>
          <a:lstStyle/>
          <a:p>
            <a:pPr>
              <a:spcBef>
                <a:spcPct val="50000"/>
              </a:spcBef>
            </a:pPr>
            <a:r>
              <a:rPr lang="it-IT" dirty="0" err="1" smtClean="0">
                <a:solidFill>
                  <a:srgbClr val="FF3300"/>
                </a:solidFill>
              </a:rPr>
              <a:t>h</a:t>
            </a:r>
            <a:r>
              <a:rPr lang="it-IT" baseline="-25000" dirty="0" err="1" smtClean="0">
                <a:solidFill>
                  <a:srgbClr val="FF3300"/>
                </a:solidFill>
              </a:rPr>
              <a:t>mediana</a:t>
            </a:r>
            <a:endParaRPr lang="it-IT" dirty="0">
              <a:solidFill>
                <a:srgbClr val="FF3300"/>
              </a:solidFill>
            </a:endParaRPr>
          </a:p>
        </p:txBody>
      </p:sp>
      <p:sp>
        <p:nvSpPr>
          <p:cNvPr id="2079" name="Rectangle 31"/>
          <p:cNvSpPr>
            <a:spLocks noChangeArrowheads="1"/>
          </p:cNvSpPr>
          <p:nvPr/>
        </p:nvSpPr>
        <p:spPr bwMode="auto">
          <a:xfrm>
            <a:off x="755650" y="4797949"/>
            <a:ext cx="8137525" cy="73025"/>
          </a:xfrm>
          <a:prstGeom prst="rect">
            <a:avLst/>
          </a:prstGeom>
          <a:gradFill rotWithShape="1">
            <a:gsLst>
              <a:gs pos="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a:defRPr/>
            </a:pPr>
            <a:endParaRPr lang="it-IT">
              <a:latin typeface="Arial" pitchFamily="34" charset="0"/>
            </a:endParaRPr>
          </a:p>
        </p:txBody>
      </p:sp>
      <p:pic>
        <p:nvPicPr>
          <p:cNvPr id="34" name="Picture 2"/>
          <p:cNvPicPr>
            <a:picLocks noChangeAspect="1" noChangeArrowheads="1"/>
          </p:cNvPicPr>
          <p:nvPr/>
        </p:nvPicPr>
        <p:blipFill>
          <a:blip r:embed="rId5" cstate="print"/>
          <a:srcRect l="2797" t="7653" r="54438" b="42659"/>
          <a:stretch>
            <a:fillRect/>
          </a:stretch>
        </p:blipFill>
        <p:spPr bwMode="auto">
          <a:xfrm rot="5400000">
            <a:off x="-846856" y="3375249"/>
            <a:ext cx="2520282" cy="467544"/>
          </a:xfrm>
          <a:prstGeom prst="rect">
            <a:avLst/>
          </a:prstGeom>
          <a:noFill/>
          <a:ln w="9525">
            <a:noFill/>
            <a:miter lim="800000"/>
            <a:headEnd/>
            <a:tailEnd/>
          </a:ln>
        </p:spPr>
      </p:pic>
      <p:pic>
        <p:nvPicPr>
          <p:cNvPr id="35"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652839" y="3459463"/>
            <a:ext cx="631825" cy="1409700"/>
          </a:xfrm>
          <a:prstGeom prst="rect">
            <a:avLst/>
          </a:prstGeom>
          <a:noFill/>
          <a:ln w="9525">
            <a:noFill/>
            <a:miter lim="800000"/>
            <a:headEnd/>
            <a:tailEnd/>
          </a:ln>
        </p:spPr>
      </p:pic>
      <p:pic>
        <p:nvPicPr>
          <p:cNvPr id="36"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076775" y="3429003"/>
            <a:ext cx="631825" cy="1409700"/>
          </a:xfrm>
          <a:prstGeom prst="rect">
            <a:avLst/>
          </a:prstGeom>
          <a:noFill/>
          <a:ln w="9525">
            <a:noFill/>
            <a:miter lim="800000"/>
            <a:headEnd/>
            <a:tailEnd/>
          </a:ln>
        </p:spPr>
      </p:pic>
      <p:pic>
        <p:nvPicPr>
          <p:cNvPr id="37"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060551" y="3429003"/>
            <a:ext cx="631825" cy="1409700"/>
          </a:xfrm>
          <a:prstGeom prst="rect">
            <a:avLst/>
          </a:prstGeom>
          <a:noFill/>
          <a:ln w="9525">
            <a:noFill/>
            <a:miter lim="800000"/>
            <a:headEnd/>
            <a:tailEnd/>
          </a:ln>
        </p:spPr>
      </p:pic>
      <p:pic>
        <p:nvPicPr>
          <p:cNvPr id="38"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08623" y="3429003"/>
            <a:ext cx="631825" cy="1409700"/>
          </a:xfrm>
          <a:prstGeom prst="rect">
            <a:avLst/>
          </a:prstGeom>
          <a:noFill/>
          <a:ln w="9525">
            <a:noFill/>
            <a:miter lim="800000"/>
            <a:headEnd/>
            <a:tailEnd/>
          </a:ln>
        </p:spPr>
      </p:pic>
      <p:pic>
        <p:nvPicPr>
          <p:cNvPr id="39"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428703" y="3429003"/>
            <a:ext cx="631825" cy="1409700"/>
          </a:xfrm>
          <a:prstGeom prst="rect">
            <a:avLst/>
          </a:prstGeom>
          <a:noFill/>
          <a:ln w="9525">
            <a:noFill/>
            <a:miter lim="800000"/>
            <a:headEnd/>
            <a:tailEnd/>
          </a:ln>
        </p:spPr>
      </p:pic>
      <p:pic>
        <p:nvPicPr>
          <p:cNvPr id="40"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924647" y="3429003"/>
            <a:ext cx="631825" cy="1409700"/>
          </a:xfrm>
          <a:prstGeom prst="rect">
            <a:avLst/>
          </a:prstGeom>
          <a:noFill/>
          <a:ln w="9525">
            <a:noFill/>
            <a:miter lim="800000"/>
            <a:headEnd/>
            <a:tailEnd/>
          </a:ln>
        </p:spPr>
      </p:pic>
      <p:sp>
        <p:nvSpPr>
          <p:cNvPr id="41" name="Line 22"/>
          <p:cNvSpPr>
            <a:spLocks noChangeShapeType="1"/>
          </p:cNvSpPr>
          <p:nvPr/>
        </p:nvSpPr>
        <p:spPr bwMode="auto">
          <a:xfrm>
            <a:off x="6300192" y="2996952"/>
            <a:ext cx="1376909" cy="0"/>
          </a:xfrm>
          <a:prstGeom prst="line">
            <a:avLst/>
          </a:prstGeom>
          <a:noFill/>
          <a:ln w="9525" cap="rnd">
            <a:solidFill>
              <a:schemeClr val="tx1"/>
            </a:solidFill>
            <a:prstDash val="sysDot"/>
            <a:round/>
            <a:headEnd/>
            <a:tailEnd/>
          </a:ln>
        </p:spPr>
        <p:txBody>
          <a:bodyPr/>
          <a:lstStyle/>
          <a:p>
            <a:endParaRPr lang="it-IT"/>
          </a:p>
        </p:txBody>
      </p:sp>
      <p:sp>
        <p:nvSpPr>
          <p:cNvPr id="42" name="Line 22"/>
          <p:cNvSpPr>
            <a:spLocks noChangeShapeType="1"/>
          </p:cNvSpPr>
          <p:nvPr/>
        </p:nvSpPr>
        <p:spPr bwMode="auto">
          <a:xfrm>
            <a:off x="2123728" y="3789040"/>
            <a:ext cx="6408712" cy="72008"/>
          </a:xfrm>
          <a:prstGeom prst="line">
            <a:avLst/>
          </a:prstGeom>
          <a:noFill/>
          <a:ln w="9525" cap="rnd">
            <a:solidFill>
              <a:schemeClr val="tx1"/>
            </a:solidFill>
            <a:prstDash val="sysDot"/>
            <a:round/>
            <a:headEnd/>
            <a:tailEnd/>
          </a:ln>
        </p:spPr>
        <p:txBody>
          <a:bodyPr/>
          <a:lstStyle/>
          <a:p>
            <a:endParaRPr lang="it-IT"/>
          </a:p>
        </p:txBody>
      </p:sp>
      <p:cxnSp>
        <p:nvCxnSpPr>
          <p:cNvPr id="43" name="Connettore 2 42"/>
          <p:cNvCxnSpPr/>
          <p:nvPr/>
        </p:nvCxnSpPr>
        <p:spPr>
          <a:xfrm rot="5400000" flipH="1" flipV="1">
            <a:off x="6264190" y="3465002"/>
            <a:ext cx="360039" cy="2"/>
          </a:xfrm>
          <a:prstGeom prst="straightConnector1">
            <a:avLst/>
          </a:prstGeom>
          <a:ln w="44450">
            <a:solidFill>
              <a:srgbClr val="FF33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p:cNvCxnSpPr/>
          <p:nvPr/>
        </p:nvCxnSpPr>
        <p:spPr>
          <a:xfrm rot="5400000" flipH="1" flipV="1">
            <a:off x="6300194" y="3429000"/>
            <a:ext cx="864095" cy="1"/>
          </a:xfrm>
          <a:prstGeom prst="straightConnector1">
            <a:avLst/>
          </a:prstGeom>
          <a:ln w="44450">
            <a:solidFill>
              <a:srgbClr val="FF33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8" name="CasellaDiTesto 47"/>
          <p:cNvSpPr txBox="1"/>
          <p:nvPr/>
        </p:nvSpPr>
        <p:spPr>
          <a:xfrm>
            <a:off x="755576" y="908720"/>
            <a:ext cx="4745723" cy="954107"/>
          </a:xfrm>
          <a:prstGeom prst="rect">
            <a:avLst/>
          </a:prstGeom>
          <a:noFill/>
        </p:spPr>
        <p:txBody>
          <a:bodyPr wrap="none" rtlCol="0">
            <a:spAutoFit/>
          </a:bodyPr>
          <a:lstStyle/>
          <a:p>
            <a:r>
              <a:rPr lang="it-IT" sz="2800" i="1" dirty="0" smtClean="0">
                <a:solidFill>
                  <a:srgbClr val="FF0000"/>
                </a:solidFill>
                <a:latin typeface="Calibri" pitchFamily="34" charset="0"/>
              </a:rPr>
              <a:t>Intervallo di variazione (</a:t>
            </a:r>
            <a:r>
              <a:rPr lang="it-IT" sz="2800" i="1" dirty="0" err="1" smtClean="0">
                <a:solidFill>
                  <a:srgbClr val="FF0000"/>
                </a:solidFill>
                <a:latin typeface="Calibri" pitchFamily="34" charset="0"/>
              </a:rPr>
              <a:t>range</a:t>
            </a:r>
            <a:r>
              <a:rPr lang="it-IT" sz="2800" i="1" dirty="0" smtClean="0">
                <a:solidFill>
                  <a:srgbClr val="FF0000"/>
                </a:solidFill>
                <a:latin typeface="Calibri" pitchFamily="34" charset="0"/>
              </a:rPr>
              <a:t>)</a:t>
            </a:r>
          </a:p>
          <a:p>
            <a:r>
              <a:rPr lang="it-IT" sz="2800" i="1" dirty="0" smtClean="0">
                <a:solidFill>
                  <a:srgbClr val="FF0000"/>
                </a:solidFill>
                <a:latin typeface="Calibri" pitchFamily="34" charset="0"/>
              </a:rPr>
              <a:t>vs  Intervallo Interquartile (IRQ)</a:t>
            </a:r>
          </a:p>
        </p:txBody>
      </p:sp>
      <p:cxnSp>
        <p:nvCxnSpPr>
          <p:cNvPr id="50" name="Connettore 1 49"/>
          <p:cNvCxnSpPr/>
          <p:nvPr/>
        </p:nvCxnSpPr>
        <p:spPr>
          <a:xfrm>
            <a:off x="8604448" y="2996952"/>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ttore 1 50"/>
          <p:cNvCxnSpPr/>
          <p:nvPr/>
        </p:nvCxnSpPr>
        <p:spPr>
          <a:xfrm>
            <a:off x="8604448" y="3861048"/>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Connettore 1 51"/>
          <p:cNvCxnSpPr/>
          <p:nvPr/>
        </p:nvCxnSpPr>
        <p:spPr>
          <a:xfrm>
            <a:off x="8172400" y="3356992"/>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a:off x="8172400" y="3645024"/>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CasellaDiTesto 53"/>
          <p:cNvSpPr txBox="1"/>
          <p:nvPr/>
        </p:nvSpPr>
        <p:spPr>
          <a:xfrm>
            <a:off x="6344516" y="2204864"/>
            <a:ext cx="2870016" cy="646331"/>
          </a:xfrm>
          <a:prstGeom prst="rect">
            <a:avLst/>
          </a:prstGeom>
          <a:noFill/>
        </p:spPr>
        <p:txBody>
          <a:bodyPr wrap="none" rtlCol="0">
            <a:spAutoFit/>
          </a:bodyPr>
          <a:lstStyle/>
          <a:p>
            <a:r>
              <a:rPr lang="it-IT" dirty="0" err="1" smtClean="0">
                <a:latin typeface="Calibri" pitchFamily="34" charset="0"/>
              </a:rPr>
              <a:t>Range</a:t>
            </a:r>
            <a:r>
              <a:rPr lang="it-IT" dirty="0" smtClean="0">
                <a:latin typeface="Calibri" pitchFamily="34" charset="0"/>
              </a:rPr>
              <a:t>                           IRQ</a:t>
            </a:r>
          </a:p>
          <a:p>
            <a:r>
              <a:rPr lang="it-IT" dirty="0">
                <a:latin typeface="Calibri" pitchFamily="34" charset="0"/>
              </a:rPr>
              <a:t>	</a:t>
            </a:r>
            <a:r>
              <a:rPr lang="it-IT" dirty="0" smtClean="0">
                <a:latin typeface="Calibri" pitchFamily="34" charset="0"/>
              </a:rPr>
              <a:t>	</a:t>
            </a:r>
            <a:r>
              <a:rPr lang="it-IT" dirty="0" err="1" smtClean="0">
                <a:latin typeface="Calibri" pitchFamily="34" charset="0"/>
              </a:rPr>
              <a:t>Box-plot</a:t>
            </a:r>
            <a:endParaRPr lang="it-IT" dirty="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5867</TotalTime>
  <Words>2364</Words>
  <Application>Microsoft Office PowerPoint</Application>
  <PresentationFormat>Presentazione su schermo (4:3)</PresentationFormat>
  <Paragraphs>343</Paragraphs>
  <Slides>51</Slides>
  <Notes>0</Notes>
  <HiddenSlides>0</HiddenSlides>
  <MMClips>0</MMClips>
  <ScaleCrop>false</ScaleCrop>
  <HeadingPairs>
    <vt:vector size="6" baseType="variant">
      <vt:variant>
        <vt:lpstr>Tema</vt:lpstr>
      </vt:variant>
      <vt:variant>
        <vt:i4>4</vt:i4>
      </vt:variant>
      <vt:variant>
        <vt:lpstr>Server OLE incorporati</vt:lpstr>
      </vt:variant>
      <vt:variant>
        <vt:i4>4</vt:i4>
      </vt:variant>
      <vt:variant>
        <vt:lpstr>Titoli diapositive</vt:lpstr>
      </vt:variant>
      <vt:variant>
        <vt:i4>51</vt:i4>
      </vt:variant>
    </vt:vector>
  </HeadingPairs>
  <TitlesOfParts>
    <vt:vector size="59" baseType="lpstr">
      <vt:lpstr>Struttura predefinita</vt:lpstr>
      <vt:lpstr>Pixel</vt:lpstr>
      <vt:lpstr>Tema di Office</vt:lpstr>
      <vt:lpstr>1_Tema di Office</vt:lpstr>
      <vt:lpstr>Equazione</vt:lpstr>
      <vt:lpstr>Equation</vt:lpstr>
      <vt:lpstr>Microsoft Drawing</vt:lpstr>
      <vt:lpstr>Grafico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vector>
  </TitlesOfParts>
  <Company>LV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GP</dc:creator>
  <cp:lastModifiedBy>G&amp;L</cp:lastModifiedBy>
  <cp:revision>279</cp:revision>
  <dcterms:created xsi:type="dcterms:W3CDTF">2004-10-31T08:07:17Z</dcterms:created>
  <dcterms:modified xsi:type="dcterms:W3CDTF">2011-10-27T22:19:33Z</dcterms:modified>
</cp:coreProperties>
</file>