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2" r:id="rId37"/>
    <p:sldId id="293" r:id="rId38"/>
    <p:sldId id="294" r:id="rId39"/>
    <p:sldId id="295" r:id="rId40"/>
    <p:sldId id="296" r:id="rId41"/>
    <p:sldId id="297" r:id="rId42"/>
    <p:sldId id="298" r:id="rId43"/>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24"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48" y="19734"/>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10" name="Triangolo rettangolo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olo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it-IT" smtClean="0"/>
              <a:t>Fare clic per modificare lo stile del titolo</a:t>
            </a:r>
            <a:endParaRPr kumimoji="0" lang="en-US"/>
          </a:p>
        </p:txBody>
      </p:sp>
      <p:sp>
        <p:nvSpPr>
          <p:cNvPr id="17" name="Sottotitolo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it-IT" smtClean="0"/>
              <a:t>Fare clic per modificare lo stile del sottotitolo dello schema</a:t>
            </a:r>
            <a:endParaRPr kumimoji="0" lang="en-US"/>
          </a:p>
        </p:txBody>
      </p:sp>
      <p:grpSp>
        <p:nvGrpSpPr>
          <p:cNvPr id="2" name="Gruppo 1"/>
          <p:cNvGrpSpPr/>
          <p:nvPr/>
        </p:nvGrpSpPr>
        <p:grpSpPr>
          <a:xfrm>
            <a:off x="-3765" y="4953000"/>
            <a:ext cx="9147765" cy="1912088"/>
            <a:chOff x="-3765" y="4832896"/>
            <a:chExt cx="9147765" cy="2032192"/>
          </a:xfrm>
        </p:grpSpPr>
        <p:sp>
          <p:nvSpPr>
            <p:cNvPr id="7" name="Figura a mano libera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igura a mano libera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igura a mano libera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Connettore 1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Segnaposto data 29"/>
          <p:cNvSpPr>
            <a:spLocks noGrp="1"/>
          </p:cNvSpPr>
          <p:nvPr>
            <p:ph type="dt" sz="half" idx="10"/>
          </p:nvPr>
        </p:nvSpPr>
        <p:spPr/>
        <p:txBody>
          <a:bodyPr/>
          <a:lstStyle>
            <a:lvl1pPr>
              <a:defRPr>
                <a:solidFill>
                  <a:srgbClr val="FFFFFF"/>
                </a:solidFill>
              </a:defRPr>
            </a:lvl1pPr>
            <a:extLst/>
          </a:lstStyle>
          <a:p>
            <a:fld id="{820B4597-A358-452F-BD63-BED85BA19108}" type="datetimeFigureOut">
              <a:rPr lang="it-IT" smtClean="0"/>
              <a:pPr/>
              <a:t>08/06/2014</a:t>
            </a:fld>
            <a:endParaRPr lang="it-IT"/>
          </a:p>
        </p:txBody>
      </p:sp>
      <p:sp>
        <p:nvSpPr>
          <p:cNvPr id="19" name="Segnaposto piè di pagina 18"/>
          <p:cNvSpPr>
            <a:spLocks noGrp="1"/>
          </p:cNvSpPr>
          <p:nvPr>
            <p:ph type="ftr" sz="quarter" idx="11"/>
          </p:nvPr>
        </p:nvSpPr>
        <p:spPr/>
        <p:txBody>
          <a:bodyPr/>
          <a:lstStyle>
            <a:lvl1pPr>
              <a:defRPr>
                <a:solidFill>
                  <a:schemeClr val="accent1">
                    <a:tint val="20000"/>
                  </a:schemeClr>
                </a:solidFill>
              </a:defRPr>
            </a:lvl1pPr>
            <a:extLst/>
          </a:lstStyle>
          <a:p>
            <a:endParaRPr lang="it-IT"/>
          </a:p>
        </p:txBody>
      </p:sp>
      <p:sp>
        <p:nvSpPr>
          <p:cNvPr id="27" name="Segnaposto numero diapositiva 26"/>
          <p:cNvSpPr>
            <a:spLocks noGrp="1"/>
          </p:cNvSpPr>
          <p:nvPr>
            <p:ph type="sldNum" sz="quarter" idx="12"/>
          </p:nvPr>
        </p:nvSpPr>
        <p:spPr/>
        <p:txBody>
          <a:bodyPr/>
          <a:lstStyle>
            <a:lvl1pPr>
              <a:defRPr>
                <a:solidFill>
                  <a:srgbClr val="FFFFFF"/>
                </a:solidFill>
              </a:defRPr>
            </a:lvl1pPr>
            <a:extLst/>
          </a:lstStyle>
          <a:p>
            <a:fld id="{EA54C45F-D814-4764-88CC-18BC57944146}"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extLs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457200" y="1481329"/>
            <a:ext cx="8229600" cy="4386071"/>
          </a:xfrm>
        </p:spPr>
        <p:txBody>
          <a:bodyPr vert="eaVert"/>
          <a:lstStyle>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extLst/>
          </a:lstStyle>
          <a:p>
            <a:fld id="{820B4597-A358-452F-BD63-BED85BA19108}" type="datetimeFigureOut">
              <a:rPr lang="it-IT" smtClean="0"/>
              <a:pPr/>
              <a:t>08/06/2014</a:t>
            </a:fld>
            <a:endParaRPr lang="it-IT"/>
          </a:p>
        </p:txBody>
      </p:sp>
      <p:sp>
        <p:nvSpPr>
          <p:cNvPr id="5" name="Segnaposto piè di pagina 4"/>
          <p:cNvSpPr>
            <a:spLocks noGrp="1"/>
          </p:cNvSpPr>
          <p:nvPr>
            <p:ph type="ftr" sz="quarter" idx="11"/>
          </p:nvPr>
        </p:nvSpPr>
        <p:spPr/>
        <p:txBody>
          <a:bodyPr/>
          <a:lstStyle>
            <a:extLst/>
          </a:lstStyle>
          <a:p>
            <a:endParaRPr lang="it-IT"/>
          </a:p>
        </p:txBody>
      </p:sp>
      <p:sp>
        <p:nvSpPr>
          <p:cNvPr id="6" name="Segnaposto numero diapositiva 5"/>
          <p:cNvSpPr>
            <a:spLocks noGrp="1"/>
          </p:cNvSpPr>
          <p:nvPr>
            <p:ph type="sldNum" sz="quarter" idx="12"/>
          </p:nvPr>
        </p:nvSpPr>
        <p:spPr/>
        <p:txBody>
          <a:bodyPr/>
          <a:lstStyle>
            <a:extLst/>
          </a:lstStyle>
          <a:p>
            <a:fld id="{EA54C45F-D814-4764-88CC-18BC57944146}"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44013" y="274640"/>
            <a:ext cx="1777470" cy="5592761"/>
          </a:xfrm>
        </p:spPr>
        <p:txBody>
          <a:bodyPr vert="eaVert"/>
          <a:lstStyle>
            <a:extLs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457200" y="274641"/>
            <a:ext cx="6324600" cy="5592760"/>
          </a:xfrm>
        </p:spPr>
        <p:txBody>
          <a:bodyPr vert="eaVert"/>
          <a:lstStyle>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extLst/>
          </a:lstStyle>
          <a:p>
            <a:fld id="{820B4597-A358-452F-BD63-BED85BA19108}" type="datetimeFigureOut">
              <a:rPr lang="it-IT" smtClean="0"/>
              <a:pPr/>
              <a:t>08/06/2014</a:t>
            </a:fld>
            <a:endParaRPr lang="it-IT"/>
          </a:p>
        </p:txBody>
      </p:sp>
      <p:sp>
        <p:nvSpPr>
          <p:cNvPr id="5" name="Segnaposto piè di pagina 4"/>
          <p:cNvSpPr>
            <a:spLocks noGrp="1"/>
          </p:cNvSpPr>
          <p:nvPr>
            <p:ph type="ftr" sz="quarter" idx="11"/>
          </p:nvPr>
        </p:nvSpPr>
        <p:spPr/>
        <p:txBody>
          <a:bodyPr/>
          <a:lstStyle>
            <a:extLst/>
          </a:lstStyle>
          <a:p>
            <a:endParaRPr lang="it-IT"/>
          </a:p>
        </p:txBody>
      </p:sp>
      <p:sp>
        <p:nvSpPr>
          <p:cNvPr id="6" name="Segnaposto numero diapositiva 5"/>
          <p:cNvSpPr>
            <a:spLocks noGrp="1"/>
          </p:cNvSpPr>
          <p:nvPr>
            <p:ph type="sldNum" sz="quarter" idx="12"/>
          </p:nvPr>
        </p:nvSpPr>
        <p:spPr/>
        <p:txBody>
          <a:bodyPr/>
          <a:lstStyle>
            <a:extLst/>
          </a:lstStyle>
          <a:p>
            <a:fld id="{EA54C45F-D814-4764-88CC-18BC57944146}"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extLst/>
          </a:lstStyle>
          <a:p>
            <a:fld id="{820B4597-A358-452F-BD63-BED85BA19108}" type="datetimeFigureOut">
              <a:rPr lang="it-IT" smtClean="0"/>
              <a:pPr/>
              <a:t>08/06/2014</a:t>
            </a:fld>
            <a:endParaRPr lang="it-IT"/>
          </a:p>
        </p:txBody>
      </p:sp>
      <p:sp>
        <p:nvSpPr>
          <p:cNvPr id="5" name="Segnaposto piè di pagina 4"/>
          <p:cNvSpPr>
            <a:spLocks noGrp="1"/>
          </p:cNvSpPr>
          <p:nvPr>
            <p:ph type="ftr" sz="quarter" idx="11"/>
          </p:nvPr>
        </p:nvSpPr>
        <p:spPr/>
        <p:txBody>
          <a:bodyPr/>
          <a:lstStyle>
            <a:extLst/>
          </a:lstStyle>
          <a:p>
            <a:endParaRPr lang="it-IT"/>
          </a:p>
        </p:txBody>
      </p:sp>
      <p:sp>
        <p:nvSpPr>
          <p:cNvPr id="6" name="Segnaposto numero diapositiva 5"/>
          <p:cNvSpPr>
            <a:spLocks noGrp="1"/>
          </p:cNvSpPr>
          <p:nvPr>
            <p:ph type="sldNum" sz="quarter" idx="12"/>
          </p:nvPr>
        </p:nvSpPr>
        <p:spPr/>
        <p:txBody>
          <a:bodyPr/>
          <a:lstStyle>
            <a:extLst/>
          </a:lstStyle>
          <a:p>
            <a:fld id="{EA54C45F-D814-4764-88CC-18BC57944146}" type="slidenum">
              <a:rPr lang="it-IT" smtClean="0"/>
              <a:pPr/>
              <a:t>‹N›</a:t>
            </a:fld>
            <a:endParaRPr lang="it-IT"/>
          </a:p>
        </p:txBody>
      </p:sp>
      <p:sp>
        <p:nvSpPr>
          <p:cNvPr id="7" name="Titolo 6"/>
          <p:cNvSpPr>
            <a:spLocks noGrp="1"/>
          </p:cNvSpPr>
          <p:nvPr>
            <p:ph type="title"/>
          </p:nvPr>
        </p:nvSpPr>
        <p:spPr/>
        <p:txBody>
          <a:bodyPr rtlCol="0"/>
          <a:lstStyle>
            <a:extLst/>
          </a:lstStyle>
          <a:p>
            <a:r>
              <a:rPr kumimoji="0" lang="it-IT" smtClean="0"/>
              <a:t>Fare clic per modificare lo stile del titolo</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it-IT" smtClean="0"/>
              <a:t>Fare clic per modificare stili del testo dello schema</a:t>
            </a:r>
          </a:p>
        </p:txBody>
      </p:sp>
      <p:sp>
        <p:nvSpPr>
          <p:cNvPr id="4" name="Segnaposto data 3"/>
          <p:cNvSpPr>
            <a:spLocks noGrp="1"/>
          </p:cNvSpPr>
          <p:nvPr>
            <p:ph type="dt" sz="half" idx="10"/>
          </p:nvPr>
        </p:nvSpPr>
        <p:spPr/>
        <p:txBody>
          <a:bodyPr/>
          <a:lstStyle>
            <a:extLst/>
          </a:lstStyle>
          <a:p>
            <a:fld id="{820B4597-A358-452F-BD63-BED85BA19108}" type="datetimeFigureOut">
              <a:rPr lang="it-IT" smtClean="0"/>
              <a:pPr/>
              <a:t>08/06/2014</a:t>
            </a:fld>
            <a:endParaRPr lang="it-IT"/>
          </a:p>
        </p:txBody>
      </p:sp>
      <p:sp>
        <p:nvSpPr>
          <p:cNvPr id="5" name="Segnaposto piè di pagina 4"/>
          <p:cNvSpPr>
            <a:spLocks noGrp="1"/>
          </p:cNvSpPr>
          <p:nvPr>
            <p:ph type="ftr" sz="quarter" idx="11"/>
          </p:nvPr>
        </p:nvSpPr>
        <p:spPr/>
        <p:txBody>
          <a:bodyPr/>
          <a:lstStyle>
            <a:extLst/>
          </a:lstStyle>
          <a:p>
            <a:endParaRPr lang="it-IT"/>
          </a:p>
        </p:txBody>
      </p:sp>
      <p:sp>
        <p:nvSpPr>
          <p:cNvPr id="6" name="Segnaposto numero diapositiva 5"/>
          <p:cNvSpPr>
            <a:spLocks noGrp="1"/>
          </p:cNvSpPr>
          <p:nvPr>
            <p:ph type="sldNum" sz="quarter" idx="12"/>
          </p:nvPr>
        </p:nvSpPr>
        <p:spPr/>
        <p:txBody>
          <a:bodyPr/>
          <a:lstStyle>
            <a:extLst/>
          </a:lstStyle>
          <a:p>
            <a:fld id="{EA54C45F-D814-4764-88CC-18BC57944146}" type="slidenum">
              <a:rPr lang="it-IT" smtClean="0"/>
              <a:pPr/>
              <a:t>‹N›</a:t>
            </a:fld>
            <a:endParaRPr lang="it-IT"/>
          </a:p>
        </p:txBody>
      </p:sp>
      <p:sp>
        <p:nvSpPr>
          <p:cNvPr id="7" name="Gallone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Gallone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3" name="Segnaposto contenuto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contenuto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p:txBody>
          <a:bodyPr/>
          <a:lstStyle>
            <a:extLst/>
          </a:lstStyle>
          <a:p>
            <a:fld id="{820B4597-A358-452F-BD63-BED85BA19108}" type="datetimeFigureOut">
              <a:rPr lang="it-IT" smtClean="0"/>
              <a:pPr/>
              <a:t>08/06/2014</a:t>
            </a:fld>
            <a:endParaRPr lang="it-IT"/>
          </a:p>
        </p:txBody>
      </p:sp>
      <p:sp>
        <p:nvSpPr>
          <p:cNvPr id="6" name="Segnaposto piè di pagina 5"/>
          <p:cNvSpPr>
            <a:spLocks noGrp="1"/>
          </p:cNvSpPr>
          <p:nvPr>
            <p:ph type="ftr" sz="quarter" idx="11"/>
          </p:nvPr>
        </p:nvSpPr>
        <p:spPr/>
        <p:txBody>
          <a:bodyPr/>
          <a:lstStyle>
            <a:extLst/>
          </a:lstStyle>
          <a:p>
            <a:endParaRPr lang="it-IT"/>
          </a:p>
        </p:txBody>
      </p:sp>
      <p:sp>
        <p:nvSpPr>
          <p:cNvPr id="7" name="Segnaposto numero diapositiva 6"/>
          <p:cNvSpPr>
            <a:spLocks noGrp="1"/>
          </p:cNvSpPr>
          <p:nvPr>
            <p:ph type="sldNum" sz="quarter" idx="12"/>
          </p:nvPr>
        </p:nvSpPr>
        <p:spPr/>
        <p:txBody>
          <a:bodyPr/>
          <a:lstStyle>
            <a:extLst/>
          </a:lstStyle>
          <a:p>
            <a:fld id="{EA54C45F-D814-4764-88CC-18BC57944146}" type="slidenum">
              <a:rPr lang="it-IT" smtClean="0"/>
              <a:pPr/>
              <a:t>‹N›</a:t>
            </a:fld>
            <a:endParaRPr lang="it-IT"/>
          </a:p>
        </p:txBody>
      </p:sp>
      <p:sp>
        <p:nvSpPr>
          <p:cNvPr id="8" name="Titolo 7"/>
          <p:cNvSpPr>
            <a:spLocks noGrp="1"/>
          </p:cNvSpPr>
          <p:nvPr>
            <p:ph type="title"/>
          </p:nvPr>
        </p:nvSpPr>
        <p:spPr/>
        <p:txBody>
          <a:bodyPr rtlCol="0"/>
          <a:lstStyle>
            <a:extLst/>
          </a:lstStyle>
          <a:p>
            <a:r>
              <a:rPr kumimoji="0" lang="it-IT" smtClean="0"/>
              <a:t>Fare clic per modificare lo stile del titolo</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8229600" cy="1143000"/>
          </a:xfrm>
        </p:spPr>
        <p:txBody>
          <a:bodyPr anchor="ctr"/>
          <a:lstStyle>
            <a:lvl1pPr>
              <a:defRPr/>
            </a:lvl1pPr>
            <a:extLst/>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it-IT" smtClean="0"/>
              <a:t>Fare clic per modificare stili del testo dello schema</a:t>
            </a:r>
          </a:p>
        </p:txBody>
      </p:sp>
      <p:sp>
        <p:nvSpPr>
          <p:cNvPr id="4" name="Segnaposto testo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it-IT" smtClean="0"/>
              <a:t>Fare clic per modificare stili del testo dello schema</a:t>
            </a:r>
          </a:p>
        </p:txBody>
      </p:sp>
      <p:sp>
        <p:nvSpPr>
          <p:cNvPr id="5" name="Segnaposto contenuto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6" name="Segnaposto contenuto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7" name="Segnaposto data 6"/>
          <p:cNvSpPr>
            <a:spLocks noGrp="1"/>
          </p:cNvSpPr>
          <p:nvPr>
            <p:ph type="dt" sz="half" idx="10"/>
          </p:nvPr>
        </p:nvSpPr>
        <p:spPr/>
        <p:txBody>
          <a:bodyPr/>
          <a:lstStyle>
            <a:extLst/>
          </a:lstStyle>
          <a:p>
            <a:fld id="{820B4597-A358-452F-BD63-BED85BA19108}" type="datetimeFigureOut">
              <a:rPr lang="it-IT" smtClean="0"/>
              <a:pPr/>
              <a:t>08/06/2014</a:t>
            </a:fld>
            <a:endParaRPr lang="it-IT"/>
          </a:p>
        </p:txBody>
      </p:sp>
      <p:sp>
        <p:nvSpPr>
          <p:cNvPr id="8" name="Segnaposto piè di pagina 7"/>
          <p:cNvSpPr>
            <a:spLocks noGrp="1"/>
          </p:cNvSpPr>
          <p:nvPr>
            <p:ph type="ftr" sz="quarter" idx="11"/>
          </p:nvPr>
        </p:nvSpPr>
        <p:spPr/>
        <p:txBody>
          <a:bodyPr/>
          <a:lstStyle>
            <a:extLst/>
          </a:lstStyle>
          <a:p>
            <a:endParaRPr lang="it-IT"/>
          </a:p>
        </p:txBody>
      </p:sp>
      <p:sp>
        <p:nvSpPr>
          <p:cNvPr id="9" name="Segnaposto numero diapositiva 8"/>
          <p:cNvSpPr>
            <a:spLocks noGrp="1"/>
          </p:cNvSpPr>
          <p:nvPr>
            <p:ph type="sldNum" sz="quarter" idx="12"/>
          </p:nvPr>
        </p:nvSpPr>
        <p:spPr/>
        <p:txBody>
          <a:bodyPr/>
          <a:lstStyle>
            <a:extLst/>
          </a:lstStyle>
          <a:p>
            <a:fld id="{EA54C45F-D814-4764-88CC-18BC57944146}"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3" name="Segnaposto data 2"/>
          <p:cNvSpPr>
            <a:spLocks noGrp="1"/>
          </p:cNvSpPr>
          <p:nvPr>
            <p:ph type="dt" sz="half" idx="10"/>
          </p:nvPr>
        </p:nvSpPr>
        <p:spPr/>
        <p:txBody>
          <a:bodyPr/>
          <a:lstStyle>
            <a:extLst/>
          </a:lstStyle>
          <a:p>
            <a:fld id="{820B4597-A358-452F-BD63-BED85BA19108}" type="datetimeFigureOut">
              <a:rPr lang="it-IT" smtClean="0"/>
              <a:pPr/>
              <a:t>08/06/2014</a:t>
            </a:fld>
            <a:endParaRPr lang="it-IT"/>
          </a:p>
        </p:txBody>
      </p:sp>
      <p:sp>
        <p:nvSpPr>
          <p:cNvPr id="4" name="Segnaposto piè di pagina 3"/>
          <p:cNvSpPr>
            <a:spLocks noGrp="1"/>
          </p:cNvSpPr>
          <p:nvPr>
            <p:ph type="ftr" sz="quarter" idx="11"/>
          </p:nvPr>
        </p:nvSpPr>
        <p:spPr/>
        <p:txBody>
          <a:bodyPr/>
          <a:lstStyle>
            <a:extLst/>
          </a:lstStyle>
          <a:p>
            <a:endParaRPr lang="it-IT"/>
          </a:p>
        </p:txBody>
      </p:sp>
      <p:sp>
        <p:nvSpPr>
          <p:cNvPr id="5" name="Segnaposto numero diapositiva 4"/>
          <p:cNvSpPr>
            <a:spLocks noGrp="1"/>
          </p:cNvSpPr>
          <p:nvPr>
            <p:ph type="sldNum" sz="quarter" idx="12"/>
          </p:nvPr>
        </p:nvSpPr>
        <p:spPr/>
        <p:txBody>
          <a:bodyPr/>
          <a:lstStyle>
            <a:extLst/>
          </a:lstStyle>
          <a:p>
            <a:fld id="{EA54C45F-D814-4764-88CC-18BC57944146}" type="slidenum">
              <a:rPr lang="it-IT" smtClean="0"/>
              <a:pPr/>
              <a:t>‹N›</a:t>
            </a:fld>
            <a:endParaRPr lang="it-IT"/>
          </a:p>
        </p:txBody>
      </p:sp>
      <p:sp>
        <p:nvSpPr>
          <p:cNvPr id="6" name="Titolo 5"/>
          <p:cNvSpPr>
            <a:spLocks noGrp="1"/>
          </p:cNvSpPr>
          <p:nvPr>
            <p:ph type="title"/>
          </p:nvPr>
        </p:nvSpPr>
        <p:spPr/>
        <p:txBody>
          <a:bodyPr rtlCol="0"/>
          <a:lstStyle>
            <a:extLst/>
          </a:lstStyle>
          <a:p>
            <a:r>
              <a:rPr kumimoji="0" lang="it-IT" smtClean="0"/>
              <a:t>Fare clic per modificare lo stile del titolo</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extLst/>
          </a:lstStyle>
          <a:p>
            <a:fld id="{820B4597-A358-452F-BD63-BED85BA19108}" type="datetimeFigureOut">
              <a:rPr lang="it-IT" smtClean="0"/>
              <a:pPr/>
              <a:t>08/06/2014</a:t>
            </a:fld>
            <a:endParaRPr lang="it-IT"/>
          </a:p>
        </p:txBody>
      </p:sp>
      <p:sp>
        <p:nvSpPr>
          <p:cNvPr id="3" name="Segnaposto piè di pagina 2"/>
          <p:cNvSpPr>
            <a:spLocks noGrp="1"/>
          </p:cNvSpPr>
          <p:nvPr>
            <p:ph type="ftr" sz="quarter" idx="11"/>
          </p:nvPr>
        </p:nvSpPr>
        <p:spPr/>
        <p:txBody>
          <a:bodyPr/>
          <a:lstStyle>
            <a:extLst/>
          </a:lstStyle>
          <a:p>
            <a:endParaRPr lang="it-IT"/>
          </a:p>
        </p:txBody>
      </p:sp>
      <p:sp>
        <p:nvSpPr>
          <p:cNvPr id="4" name="Segnaposto numero diapositiva 3"/>
          <p:cNvSpPr>
            <a:spLocks noGrp="1"/>
          </p:cNvSpPr>
          <p:nvPr>
            <p:ph type="sldNum" sz="quarter" idx="12"/>
          </p:nvPr>
        </p:nvSpPr>
        <p:spPr/>
        <p:txBody>
          <a:bodyPr/>
          <a:lstStyle>
            <a:extLst/>
          </a:lstStyle>
          <a:p>
            <a:fld id="{EA54C45F-D814-4764-88CC-18BC57944146}"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it-IT" smtClean="0"/>
              <a:t>Fare clic per modificare lo stile del titolo</a:t>
            </a:r>
            <a:endParaRPr kumimoji="0" lang="en-US"/>
          </a:p>
        </p:txBody>
      </p:sp>
      <p:sp>
        <p:nvSpPr>
          <p:cNvPr id="3" name="Segnaposto testo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it-IT" smtClean="0"/>
              <a:t>Fare clic per modificare stili del testo dello schema</a:t>
            </a:r>
          </a:p>
        </p:txBody>
      </p:sp>
      <p:sp>
        <p:nvSpPr>
          <p:cNvPr id="4" name="Segnaposto contenuto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a:xfrm>
            <a:off x="6727032" y="6407944"/>
            <a:ext cx="1920240" cy="365760"/>
          </a:xfrm>
        </p:spPr>
        <p:txBody>
          <a:bodyPr/>
          <a:lstStyle>
            <a:extLst/>
          </a:lstStyle>
          <a:p>
            <a:fld id="{820B4597-A358-452F-BD63-BED85BA19108}" type="datetimeFigureOut">
              <a:rPr lang="it-IT" smtClean="0"/>
              <a:pPr/>
              <a:t>08/06/2014</a:t>
            </a:fld>
            <a:endParaRPr lang="it-IT"/>
          </a:p>
        </p:txBody>
      </p:sp>
      <p:sp>
        <p:nvSpPr>
          <p:cNvPr id="6" name="Segnaposto piè di pagina 5"/>
          <p:cNvSpPr>
            <a:spLocks noGrp="1"/>
          </p:cNvSpPr>
          <p:nvPr>
            <p:ph type="ftr" sz="quarter" idx="11"/>
          </p:nvPr>
        </p:nvSpPr>
        <p:spPr/>
        <p:txBody>
          <a:bodyPr/>
          <a:lstStyle>
            <a:extLst/>
          </a:lstStyle>
          <a:p>
            <a:endParaRPr lang="it-IT"/>
          </a:p>
        </p:txBody>
      </p:sp>
      <p:sp>
        <p:nvSpPr>
          <p:cNvPr id="7" name="Segnaposto numero diapositiva 6"/>
          <p:cNvSpPr>
            <a:spLocks noGrp="1"/>
          </p:cNvSpPr>
          <p:nvPr>
            <p:ph type="sldNum" sz="quarter" idx="12"/>
          </p:nvPr>
        </p:nvSpPr>
        <p:spPr/>
        <p:txBody>
          <a:bodyPr/>
          <a:lstStyle>
            <a:extLst/>
          </a:lstStyle>
          <a:p>
            <a:fld id="{EA54C45F-D814-4764-88CC-18BC57944146}"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4" name="Segnaposto testo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it-IT" smtClean="0"/>
              <a:t>Fare clic per modificare stili del testo dello schema</a:t>
            </a:r>
          </a:p>
        </p:txBody>
      </p:sp>
      <p:sp>
        <p:nvSpPr>
          <p:cNvPr id="3" name="Segnaposto immagine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it-IT" smtClean="0"/>
              <a:t>Fare clic sull'icona per inserire un'immagine</a:t>
            </a:r>
            <a:endParaRPr kumimoji="0" lang="en-US" dirty="0"/>
          </a:p>
        </p:txBody>
      </p:sp>
      <p:sp>
        <p:nvSpPr>
          <p:cNvPr id="5" name="Segnaposto data 4"/>
          <p:cNvSpPr>
            <a:spLocks noGrp="1"/>
          </p:cNvSpPr>
          <p:nvPr>
            <p:ph type="dt" sz="half" idx="10"/>
          </p:nvPr>
        </p:nvSpPr>
        <p:spPr/>
        <p:txBody>
          <a:bodyPr/>
          <a:lstStyle>
            <a:lvl1pPr>
              <a:defRPr>
                <a:solidFill>
                  <a:schemeClr val="tx1"/>
                </a:solidFill>
              </a:defRPr>
            </a:lvl1pPr>
            <a:extLst/>
          </a:lstStyle>
          <a:p>
            <a:fld id="{820B4597-A358-452F-BD63-BED85BA19108}" type="datetimeFigureOut">
              <a:rPr lang="it-IT" smtClean="0"/>
              <a:pPr/>
              <a:t>08/06/2014</a:t>
            </a:fld>
            <a:endParaRPr lang="it-IT"/>
          </a:p>
        </p:txBody>
      </p:sp>
      <p:sp>
        <p:nvSpPr>
          <p:cNvPr id="6" name="Segnaposto piè di pagina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it-IT"/>
          </a:p>
        </p:txBody>
      </p:sp>
      <p:sp>
        <p:nvSpPr>
          <p:cNvPr id="7" name="Segnaposto numero diapositiva 6"/>
          <p:cNvSpPr>
            <a:spLocks noGrp="1"/>
          </p:cNvSpPr>
          <p:nvPr>
            <p:ph type="sldNum" sz="quarter" idx="12"/>
          </p:nvPr>
        </p:nvSpPr>
        <p:spPr/>
        <p:txBody>
          <a:bodyPr/>
          <a:lstStyle>
            <a:lvl1pPr>
              <a:defRPr>
                <a:solidFill>
                  <a:schemeClr val="tx1"/>
                </a:solidFill>
              </a:defRPr>
            </a:lvl1pPr>
            <a:extLst/>
          </a:lstStyle>
          <a:p>
            <a:fld id="{EA54C45F-D814-4764-88CC-18BC57944146}" type="slidenum">
              <a:rPr lang="it-IT" smtClean="0"/>
              <a:pPr/>
              <a:t>‹N›</a:t>
            </a:fld>
            <a:endParaRPr lang="it-IT"/>
          </a:p>
        </p:txBody>
      </p:sp>
      <p:sp>
        <p:nvSpPr>
          <p:cNvPr id="2" name="Titolo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it-IT" smtClean="0"/>
              <a:t>Fare clic per modificare lo stile del titolo</a:t>
            </a:r>
            <a:endParaRPr kumimoji="0" lang="en-US"/>
          </a:p>
        </p:txBody>
      </p:sp>
      <p:sp>
        <p:nvSpPr>
          <p:cNvPr id="8" name="Figura a mano libera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igura a mano libera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Triangolo rettangolo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Connettore 1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Gallone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Gallone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3" name="Figura a mano libera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igura a mano libera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Triangolo rettangolo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Connettore 1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Segnaposto titolo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it-IT" smtClean="0"/>
              <a:t>Fare clic per modificare lo stile del titolo</a:t>
            </a:r>
            <a:endParaRPr kumimoji="0" lang="en-US"/>
          </a:p>
        </p:txBody>
      </p:sp>
      <p:sp>
        <p:nvSpPr>
          <p:cNvPr id="30" name="Segnaposto testo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
        <p:nvSpPr>
          <p:cNvPr id="10" name="Segnaposto data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820B4597-A358-452F-BD63-BED85BA19108}" type="datetimeFigureOut">
              <a:rPr lang="it-IT" smtClean="0"/>
              <a:pPr/>
              <a:t>08/06/2014</a:t>
            </a:fld>
            <a:endParaRPr lang="it-IT"/>
          </a:p>
        </p:txBody>
      </p:sp>
      <p:sp>
        <p:nvSpPr>
          <p:cNvPr id="22" name="Segnaposto piè di pagina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it-IT"/>
          </a:p>
        </p:txBody>
      </p:sp>
      <p:sp>
        <p:nvSpPr>
          <p:cNvPr id="18" name="Segnaposto numero diapositiva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EA54C45F-D814-4764-88CC-18BC57944146}"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476673"/>
            <a:ext cx="7772400" cy="1584175"/>
          </a:xfrm>
        </p:spPr>
        <p:txBody>
          <a:bodyPr/>
          <a:lstStyle/>
          <a:p>
            <a:r>
              <a:rPr lang="it-IT" dirty="0" smtClean="0"/>
              <a:t>I CAMPIONI di LABORATORIO</a:t>
            </a:r>
            <a:endParaRPr lang="it-IT" dirty="0"/>
          </a:p>
        </p:txBody>
      </p:sp>
      <p:sp>
        <p:nvSpPr>
          <p:cNvPr id="3" name="Sottotitolo 2"/>
          <p:cNvSpPr>
            <a:spLocks noGrp="1"/>
          </p:cNvSpPr>
          <p:nvPr>
            <p:ph type="subTitle" idx="1"/>
          </p:nvPr>
        </p:nvSpPr>
        <p:spPr/>
        <p:txBody>
          <a:bodyPr/>
          <a:lstStyle/>
          <a:p>
            <a:endParaRPr lang="it-IT"/>
          </a:p>
        </p:txBody>
      </p:sp>
      <p:pic>
        <p:nvPicPr>
          <p:cNvPr id="4" name="Immagine 3" descr="6276531-set-di-icone-che-contiene-elementi-medicali.jpg"/>
          <p:cNvPicPr>
            <a:picLocks noChangeAspect="1"/>
          </p:cNvPicPr>
          <p:nvPr/>
        </p:nvPicPr>
        <p:blipFill>
          <a:blip r:embed="rId2" cstate="print"/>
          <a:stretch>
            <a:fillRect/>
          </a:stretch>
        </p:blipFill>
        <p:spPr>
          <a:xfrm>
            <a:off x="1950561" y="2276871"/>
            <a:ext cx="5069711" cy="4000709"/>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70000" lnSpcReduction="20000"/>
          </a:bodyPr>
          <a:lstStyle/>
          <a:p>
            <a:r>
              <a:rPr lang="it-IT" dirty="0" smtClean="0"/>
              <a:t>Verificare la prescrizione medica per i campioni di sangue che devono essere prelevati</a:t>
            </a:r>
          </a:p>
          <a:p>
            <a:r>
              <a:rPr lang="it-IT" dirty="0" smtClean="0"/>
              <a:t>Assicurarsi che la prescrizione di laboratorio sia stata completata</a:t>
            </a:r>
          </a:p>
          <a:p>
            <a:r>
              <a:rPr lang="it-IT" dirty="0" smtClean="0"/>
              <a:t>Valutare il paziente per riscontrare eventuali allergie, specialmente in riferimento al lattice e ai prodotti utilizzati per la disinfezione della cute</a:t>
            </a:r>
          </a:p>
          <a:p>
            <a:r>
              <a:rPr lang="it-IT" dirty="0" smtClean="0"/>
              <a:t>Valutare l’assunzione di terapie che potrebbero allungare i tempi di coagulazione e che necessitano di comprimere il sito di prelievo per più tempo</a:t>
            </a:r>
          </a:p>
          <a:p>
            <a:r>
              <a:rPr lang="it-IT" dirty="0" smtClean="0"/>
              <a:t>Chiedere al paziente informazioni su precedenti esperienze legate ai prelievi di sangue come sensazione di svenimento, difficoltà nel trovare la vena, vertigini, nausea, ecc.</a:t>
            </a:r>
          </a:p>
          <a:p>
            <a:r>
              <a:rPr lang="it-IT" dirty="0" smtClean="0"/>
              <a:t>Valutare l’ansia del paziente e la sua comprensione della procedura.</a:t>
            </a:r>
          </a:p>
          <a:p>
            <a:r>
              <a:rPr lang="it-IT" dirty="0" smtClean="0"/>
              <a:t>L’obiettivo principale e atteso è che il campione sia sufficiente, non abbia contaminazioni e il paziente non abbia traumi o ansia.</a:t>
            </a:r>
            <a:endParaRPr lang="it-IT" dirty="0"/>
          </a:p>
        </p:txBody>
      </p:sp>
      <p:sp>
        <p:nvSpPr>
          <p:cNvPr id="2" name="Titolo 1"/>
          <p:cNvSpPr>
            <a:spLocks noGrp="1"/>
          </p:cNvSpPr>
          <p:nvPr>
            <p:ph type="title"/>
          </p:nvPr>
        </p:nvSpPr>
        <p:spPr/>
        <p:txBody>
          <a:bodyPr/>
          <a:lstStyle/>
          <a:p>
            <a:r>
              <a:rPr lang="it-IT" dirty="0" smtClean="0"/>
              <a:t>IL PRELIEVO VENOSO</a:t>
            </a:r>
            <a:endParaRPr lang="it-IT"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92500" lnSpcReduction="20000"/>
          </a:bodyPr>
          <a:lstStyle/>
          <a:p>
            <a:r>
              <a:rPr lang="it-IT" dirty="0" smtClean="0"/>
              <a:t>  MODALITA’ </a:t>
            </a:r>
            <a:r>
              <a:rPr lang="it-IT" dirty="0" err="1" smtClean="0"/>
              <a:t>DI</a:t>
            </a:r>
            <a:r>
              <a:rPr lang="it-IT" dirty="0" smtClean="0"/>
              <a:t> ESECUZIONE</a:t>
            </a:r>
          </a:p>
          <a:p>
            <a:pPr marL="514350" indent="-514350">
              <a:buFont typeface="+mj-lt"/>
              <a:buAutoNum type="arabicPeriod"/>
            </a:pPr>
            <a:r>
              <a:rPr lang="it-IT" dirty="0" smtClean="0"/>
              <a:t>Organizzare tutto il materiale occorrente vicino al paziente al fine di migliorare la qualità dell’intervento procedurale; controllare l’adeguatezza delle provette al fine di assicurare che venga effettuato un prelievo corretto.</a:t>
            </a:r>
          </a:p>
          <a:p>
            <a:pPr marL="514350" indent="-514350">
              <a:buFont typeface="+mj-lt"/>
              <a:buAutoNum type="arabicPeriod"/>
            </a:pPr>
            <a:r>
              <a:rPr lang="it-IT" dirty="0" smtClean="0"/>
              <a:t>Identificare il paziente e spiegare la procedura; permettere al paziente di fare eventuali domande. Verificare l’identità del paziente assicura che la procedura sia portata a termine al paziente corretto. L’informazione appropriata fornisce rassicurazione, diminuisce l’ansia e facilita la collaborazione del paziente.</a:t>
            </a:r>
          </a:p>
          <a:p>
            <a:pPr marL="514350" indent="-514350">
              <a:buFont typeface="+mj-lt"/>
              <a:buAutoNum type="arabicPeriod"/>
            </a:pPr>
            <a:r>
              <a:rPr lang="it-IT" dirty="0" smtClean="0"/>
              <a:t>Garantire la privacy del paziente.</a:t>
            </a:r>
            <a:endParaRPr lang="it-IT" dirty="0"/>
          </a:p>
        </p:txBody>
      </p:sp>
      <p:sp>
        <p:nvSpPr>
          <p:cNvPr id="2" name="Titolo 1"/>
          <p:cNvSpPr>
            <a:spLocks noGrp="1"/>
          </p:cNvSpPr>
          <p:nvPr>
            <p:ph type="title"/>
          </p:nvPr>
        </p:nvSpPr>
        <p:spPr/>
        <p:txBody>
          <a:bodyPr/>
          <a:lstStyle/>
          <a:p>
            <a:r>
              <a:rPr lang="it-IT" dirty="0" smtClean="0"/>
              <a:t>IL PRELIEVO VENOSO</a:t>
            </a:r>
            <a:endParaRPr lang="it-IT"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92500" lnSpcReduction="20000"/>
          </a:bodyPr>
          <a:lstStyle/>
          <a:p>
            <a:pPr marL="514350" indent="-514350">
              <a:buAutoNum type="arabicPeriod" startAt="4"/>
            </a:pPr>
            <a:r>
              <a:rPr lang="it-IT" dirty="0" smtClean="0"/>
              <a:t>Posizionare un contenitore per smaltire i rifiuti a portata di mano.</a:t>
            </a:r>
          </a:p>
          <a:p>
            <a:pPr marL="514350" indent="-514350">
              <a:buAutoNum type="arabicPeriod" startAt="4"/>
            </a:pPr>
            <a:r>
              <a:rPr lang="it-IT" dirty="0" smtClean="0"/>
              <a:t>Assistere il paziente a trovare una posizione confortevole sia sdraiata che seduta; un corretto posizionamento permette un facile accesso all’arto interessato e promuove la sicurezza e il comfort del paziente. Se il paziente è a letto, alzare il letto fino ad una confortevole posizione di lavoro; l’altezza del letto facilità la prevenzione di infortuni muscolari da parte dell’operatore. Esporre il braccio e posizionarlo su una superficie il più possibile rigida.</a:t>
            </a:r>
          </a:p>
          <a:p>
            <a:pPr marL="514350" indent="-514350">
              <a:buAutoNum type="arabicPeriod" startAt="4"/>
            </a:pPr>
            <a:r>
              <a:rPr lang="it-IT" dirty="0" smtClean="0"/>
              <a:t>Effettuare il lavaggio delle mani. </a:t>
            </a:r>
            <a:endParaRPr lang="it-IT" dirty="0"/>
          </a:p>
        </p:txBody>
      </p:sp>
      <p:sp>
        <p:nvSpPr>
          <p:cNvPr id="2" name="Titolo 1"/>
          <p:cNvSpPr>
            <a:spLocks noGrp="1"/>
          </p:cNvSpPr>
          <p:nvPr>
            <p:ph type="title"/>
          </p:nvPr>
        </p:nvSpPr>
        <p:spPr/>
        <p:txBody>
          <a:bodyPr/>
          <a:lstStyle/>
          <a:p>
            <a:r>
              <a:rPr lang="it-IT" dirty="0" smtClean="0"/>
              <a:t>IL PRELIEVO VENOSO</a:t>
            </a:r>
            <a:endParaRPr lang="it-IT"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85000" lnSpcReduction="20000"/>
          </a:bodyPr>
          <a:lstStyle/>
          <a:p>
            <a:pPr>
              <a:buNone/>
            </a:pPr>
            <a:r>
              <a:rPr lang="it-IT" dirty="0" smtClean="0"/>
              <a:t>7. Applicare il laccio emostatico 5-15 cm sopra il sito di inserzione. Ciò serve per bloccare la circolazione venosa ma non quella arteriosa. L’utilizzo del laccio emostatico aiuta le vene a diventare turgide e ad essere più apprezzabili; dovrebbe rimanere in situ per non più di 90 secondi per non provocare traumi.</a:t>
            </a:r>
          </a:p>
          <a:p>
            <a:pPr>
              <a:buNone/>
            </a:pPr>
            <a:r>
              <a:rPr lang="it-IT" dirty="0" smtClean="0"/>
              <a:t>8. Valutare le vene per determinare il miglior sito di inserzione, palparne il turgore. Utilizzare il miglior sito di inserzione riduce il rischio di trauma per il paziente. L’identificazione del corso della vena e della sua profondità aiuta nell’inserimento dell’ago. La palpazione permette di distinguere altre strutture anatomiche come i tendini e le arterie ed evitare, quindi, traumi. </a:t>
            </a:r>
          </a:p>
        </p:txBody>
      </p:sp>
      <p:sp>
        <p:nvSpPr>
          <p:cNvPr id="2" name="Titolo 1"/>
          <p:cNvSpPr>
            <a:spLocks noGrp="1"/>
          </p:cNvSpPr>
          <p:nvPr>
            <p:ph type="title"/>
          </p:nvPr>
        </p:nvSpPr>
        <p:spPr/>
        <p:txBody>
          <a:bodyPr/>
          <a:lstStyle/>
          <a:p>
            <a:r>
              <a:rPr lang="it-IT" dirty="0" smtClean="0"/>
              <a:t>IL PRELIEVO VENOSO</a:t>
            </a:r>
            <a:endParaRPr lang="it-IT"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77500" lnSpcReduction="20000"/>
          </a:bodyPr>
          <a:lstStyle/>
          <a:p>
            <a:pPr marL="514350" indent="-514350">
              <a:buAutoNum type="arabicPeriod" startAt="9"/>
            </a:pPr>
            <a:r>
              <a:rPr lang="it-IT" dirty="0" smtClean="0"/>
              <a:t>Sciogliere il laccio emostatico per diminuire il suo tempo di applicazione (minore di 90 sec); le vene trombotiche facilmente reperibili o dure, non dovrebbero essere utilizzate per la </a:t>
            </a:r>
            <a:r>
              <a:rPr lang="it-IT" dirty="0" err="1" smtClean="0"/>
              <a:t>venipuntura</a:t>
            </a:r>
            <a:r>
              <a:rPr lang="it-IT" dirty="0" smtClean="0"/>
              <a:t>.</a:t>
            </a:r>
          </a:p>
          <a:p>
            <a:pPr marL="514350" indent="-514350">
              <a:buAutoNum type="arabicPeriod" startAt="9"/>
            </a:pPr>
            <a:r>
              <a:rPr lang="it-IT" dirty="0" smtClean="0"/>
              <a:t>Attaccare l’ago al </a:t>
            </a:r>
            <a:r>
              <a:rPr lang="it-IT" dirty="0" err="1" smtClean="0"/>
              <a:t>vacutainer</a:t>
            </a:r>
            <a:endParaRPr lang="it-IT" dirty="0" smtClean="0"/>
          </a:p>
          <a:p>
            <a:pPr marL="514350" indent="-514350">
              <a:buAutoNum type="arabicPeriod" startAt="9"/>
            </a:pPr>
            <a:r>
              <a:rPr lang="it-IT" dirty="0" smtClean="0"/>
              <a:t>Indossare i guanti NON sterili per prevenire il contatto con il sangue. Disinfettare il sito di inserzione con un tampone intriso di disinfettante effettuando un movimento dall’alto verso il basso o circolare dal centro verso l’esterno per ridurre il rischio di infezioni. Permettere alla cute di asciugare prima di effettuare la </a:t>
            </a:r>
            <a:r>
              <a:rPr lang="it-IT" dirty="0" err="1" smtClean="0"/>
              <a:t>venipuntura</a:t>
            </a:r>
            <a:r>
              <a:rPr lang="it-IT" dirty="0" smtClean="0"/>
              <a:t>; ciò massimizza l’azione antimicrobica del disinfettante e previene il contatto della sostanza con l’ago durante l’inserzione, riducendo in tal modo, il bruciore associato.</a:t>
            </a:r>
            <a:endParaRPr lang="it-IT" dirty="0"/>
          </a:p>
        </p:txBody>
      </p:sp>
      <p:sp>
        <p:nvSpPr>
          <p:cNvPr id="2" name="Titolo 1"/>
          <p:cNvSpPr>
            <a:spLocks noGrp="1"/>
          </p:cNvSpPr>
          <p:nvPr>
            <p:ph type="title"/>
          </p:nvPr>
        </p:nvSpPr>
        <p:spPr/>
        <p:txBody>
          <a:bodyPr/>
          <a:lstStyle/>
          <a:p>
            <a:r>
              <a:rPr lang="it-IT" dirty="0" smtClean="0"/>
              <a:t>IL PRELIEVO VENOSO</a:t>
            </a:r>
            <a:endParaRPr lang="it-IT"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92500" lnSpcReduction="20000"/>
          </a:bodyPr>
          <a:lstStyle/>
          <a:p>
            <a:pPr marL="514350" indent="-514350">
              <a:buAutoNum type="arabicPeriod" startAt="12"/>
            </a:pPr>
            <a:r>
              <a:rPr lang="it-IT" dirty="0" smtClean="0"/>
              <a:t>Riapplicare il laccio emostatico</a:t>
            </a:r>
          </a:p>
          <a:p>
            <a:pPr marL="514350" indent="-514350">
              <a:buAutoNum type="arabicPeriod" startAt="12"/>
            </a:pPr>
            <a:r>
              <a:rPr lang="it-IT" dirty="0" smtClean="0"/>
              <a:t>Posizionare il braccio del paziente verso il basso con la mano non dominante. Allineare l’ago con il </a:t>
            </a:r>
            <a:r>
              <a:rPr lang="it-IT" dirty="0" err="1" smtClean="0"/>
              <a:t>vacutainer</a:t>
            </a:r>
            <a:r>
              <a:rPr lang="it-IT" dirty="0" smtClean="0"/>
              <a:t> alla vena prescelta con la mano dominante. Utilizzare il pollice e l’indice della mano non dominante per applicare una trazione ed una pressione alla cute proprio sotto il sito della </a:t>
            </a:r>
            <a:r>
              <a:rPr lang="it-IT" dirty="0" err="1" smtClean="0"/>
              <a:t>venipuntura</a:t>
            </a:r>
            <a:r>
              <a:rPr lang="it-IT" dirty="0" smtClean="0"/>
              <a:t>. Applicare una trazione ed una pressione alla cute proprio sotto il sito della </a:t>
            </a:r>
            <a:r>
              <a:rPr lang="it-IT" dirty="0" err="1" smtClean="0"/>
              <a:t>venipuntura</a:t>
            </a:r>
            <a:r>
              <a:rPr lang="it-IT" dirty="0" smtClean="0"/>
              <a:t> aiuta ad immobilizzare ed ancorare la vena. Tirare la cute nel punto di entrata dell’ago diminuisce il fastidio per il paziente e favorisce l’entrata dell’ago stesso.</a:t>
            </a:r>
            <a:endParaRPr lang="it-IT" dirty="0"/>
          </a:p>
        </p:txBody>
      </p:sp>
      <p:sp>
        <p:nvSpPr>
          <p:cNvPr id="2" name="Titolo 1"/>
          <p:cNvSpPr>
            <a:spLocks noGrp="1"/>
          </p:cNvSpPr>
          <p:nvPr>
            <p:ph type="title"/>
          </p:nvPr>
        </p:nvSpPr>
        <p:spPr/>
        <p:txBody>
          <a:bodyPr/>
          <a:lstStyle/>
          <a:p>
            <a:r>
              <a:rPr lang="it-IT" dirty="0" smtClean="0"/>
              <a:t>IL PRELIEVO VENOSO</a:t>
            </a:r>
            <a:endParaRPr lang="it-IT"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buNone/>
            </a:pPr>
            <a:r>
              <a:rPr lang="it-IT" dirty="0" smtClean="0"/>
              <a:t>14.  Informare il paziente che sentirà una piccola puntura; con l’ugnatura dell’ago verso l’alto, inserire con un movimento deciso l’ago con un angolo di 15 gradi rispetto alla cute, questa angolazione evita di perforare la vena. Informare il paziente previene movimenti bruschi dovuti alla sorpresa del dolore provocato dall’ago.</a:t>
            </a:r>
            <a:endParaRPr lang="it-IT" dirty="0"/>
          </a:p>
        </p:txBody>
      </p:sp>
      <p:sp>
        <p:nvSpPr>
          <p:cNvPr id="2" name="Titolo 1"/>
          <p:cNvSpPr>
            <a:spLocks noGrp="1"/>
          </p:cNvSpPr>
          <p:nvPr>
            <p:ph type="title"/>
          </p:nvPr>
        </p:nvSpPr>
        <p:spPr/>
        <p:txBody>
          <a:bodyPr/>
          <a:lstStyle/>
          <a:p>
            <a:r>
              <a:rPr lang="it-IT" dirty="0" smtClean="0"/>
              <a:t>IL PRELIEVO VENOSO</a:t>
            </a:r>
            <a:endParaRPr lang="it-IT"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pPr>
              <a:buNone/>
            </a:pPr>
            <a:r>
              <a:rPr lang="it-IT" dirty="0" smtClean="0"/>
              <a:t>15. Afferrare il </a:t>
            </a:r>
            <a:r>
              <a:rPr lang="it-IT" dirty="0" err="1" smtClean="0"/>
              <a:t>vacutainer</a:t>
            </a:r>
            <a:r>
              <a:rPr lang="it-IT" dirty="0" smtClean="0"/>
              <a:t> saldamente con la mano non dominante per stabilizzarlo nella vena e spingere la provetta nel </a:t>
            </a:r>
            <a:r>
              <a:rPr lang="it-IT" dirty="0" err="1" smtClean="0"/>
              <a:t>vacutainer</a:t>
            </a:r>
            <a:r>
              <a:rPr lang="it-IT" dirty="0" smtClean="0"/>
              <a:t> fino a che la protezione di plastica della provetta è perforata dal dispositivo appuntito del </a:t>
            </a:r>
            <a:r>
              <a:rPr lang="it-IT" dirty="0" err="1" smtClean="0"/>
              <a:t>vacutainer</a:t>
            </a:r>
            <a:r>
              <a:rPr lang="it-IT" dirty="0" smtClean="0"/>
              <a:t> stesso. La provetta è sottovuoto e la </a:t>
            </a:r>
            <a:r>
              <a:rPr lang="it-IT" dirty="0" err="1" smtClean="0"/>
              <a:t>presione</a:t>
            </a:r>
            <a:r>
              <a:rPr lang="it-IT" dirty="0" smtClean="0"/>
              <a:t> negativa presente all’interno della provetta stessa permette al sangue di fluire automaticamente all’interno della provetta stessa.</a:t>
            </a:r>
            <a:endParaRPr lang="it-IT" dirty="0"/>
          </a:p>
        </p:txBody>
      </p:sp>
      <p:sp>
        <p:nvSpPr>
          <p:cNvPr id="2" name="Titolo 1"/>
          <p:cNvSpPr>
            <a:spLocks noGrp="1"/>
          </p:cNvSpPr>
          <p:nvPr>
            <p:ph type="title"/>
          </p:nvPr>
        </p:nvSpPr>
        <p:spPr/>
        <p:txBody>
          <a:bodyPr/>
          <a:lstStyle/>
          <a:p>
            <a:r>
              <a:rPr lang="it-IT" dirty="0" smtClean="0"/>
              <a:t>IL PRELIEVO VENOSO</a:t>
            </a:r>
            <a:endParaRPr lang="it-IT"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92500"/>
          </a:bodyPr>
          <a:lstStyle/>
          <a:p>
            <a:pPr>
              <a:buNone/>
            </a:pPr>
            <a:r>
              <a:rPr lang="it-IT" dirty="0" smtClean="0"/>
              <a:t>16. Rimuovere il laccio emostatico non appena il sangue fluisce adeguatamente nella provetta; ciò previene la stasi e l’</a:t>
            </a:r>
            <a:r>
              <a:rPr lang="it-IT" dirty="0" err="1" smtClean="0"/>
              <a:t>emoconcentrazione</a:t>
            </a:r>
            <a:r>
              <a:rPr lang="it-IT" dirty="0" smtClean="0"/>
              <a:t> che potrebbe alterare il risultato di alcuni test.</a:t>
            </a:r>
          </a:p>
          <a:p>
            <a:pPr>
              <a:buNone/>
            </a:pPr>
            <a:r>
              <a:rPr lang="it-IT" dirty="0" smtClean="0"/>
              <a:t>17.  Continuare a tenere il </a:t>
            </a:r>
            <a:r>
              <a:rPr lang="it-IT" dirty="0" err="1" smtClean="0"/>
              <a:t>vacutainer</a:t>
            </a:r>
            <a:r>
              <a:rPr lang="it-IT" dirty="0" smtClean="0"/>
              <a:t> in posizione e riempire tutte le provette, rimuovendone una e inserendone un’altra. Dopo aver rimosso la provetta ruotarla delicatamente per assicurarsi che gli additivi presenti all’interno della provetta si mischino bene con il sangue.</a:t>
            </a:r>
          </a:p>
        </p:txBody>
      </p:sp>
      <p:sp>
        <p:nvSpPr>
          <p:cNvPr id="2" name="Titolo 1"/>
          <p:cNvSpPr>
            <a:spLocks noGrp="1"/>
          </p:cNvSpPr>
          <p:nvPr>
            <p:ph type="title"/>
          </p:nvPr>
        </p:nvSpPr>
        <p:spPr/>
        <p:txBody>
          <a:bodyPr/>
          <a:lstStyle/>
          <a:p>
            <a:r>
              <a:rPr lang="it-IT" dirty="0" smtClean="0"/>
              <a:t>IL PRELIEVO VENOSO</a:t>
            </a:r>
            <a:endParaRPr lang="it-IT"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85000" lnSpcReduction="20000"/>
          </a:bodyPr>
          <a:lstStyle/>
          <a:p>
            <a:pPr marL="514350" indent="-514350">
              <a:buAutoNum type="arabicPeriod" startAt="18"/>
            </a:pPr>
            <a:r>
              <a:rPr lang="it-IT" dirty="0" smtClean="0"/>
              <a:t>Dopo aver riempito tutte le provette, rimuovere l’ultima provetta dal </a:t>
            </a:r>
            <a:r>
              <a:rPr lang="it-IT" dirty="0" err="1" smtClean="0"/>
              <a:t>vacutainer</a:t>
            </a:r>
            <a:r>
              <a:rPr lang="it-IT" dirty="0" smtClean="0"/>
              <a:t>. Posizionare un tampone di garza sopra l’ago senza schiacciare e rimuovere l’ago delicatamente dalla vena. Una delicata rimozione dell’ago previene danni tissutali. Non applicare pressione sul sito della </a:t>
            </a:r>
            <a:r>
              <a:rPr lang="it-IT" dirty="0" err="1" smtClean="0"/>
              <a:t>venipuntura</a:t>
            </a:r>
            <a:r>
              <a:rPr lang="it-IT" dirty="0" smtClean="0"/>
              <a:t> fino a che l’ago non è stato completamente rimosso.</a:t>
            </a:r>
          </a:p>
          <a:p>
            <a:pPr marL="514350" indent="-514350">
              <a:buAutoNum type="arabicPeriod" startAt="18"/>
            </a:pPr>
            <a:r>
              <a:rPr lang="it-IT" dirty="0" smtClean="0"/>
              <a:t>Applicare una pressione delicata sul sito della </a:t>
            </a:r>
            <a:r>
              <a:rPr lang="it-IT" dirty="0" err="1" smtClean="0"/>
              <a:t>venipuntura</a:t>
            </a:r>
            <a:r>
              <a:rPr lang="it-IT" dirty="0" smtClean="0"/>
              <a:t> per 2 – 3 minuti o </a:t>
            </a:r>
            <a:r>
              <a:rPr lang="it-IT" dirty="0" err="1" smtClean="0"/>
              <a:t>finchè</a:t>
            </a:r>
            <a:r>
              <a:rPr lang="it-IT" dirty="0" smtClean="0"/>
              <a:t> il sangue non fluisce di fluire, ciò previene il sanguinamento e lo stravaso di sangue nei tessuti circostanti che può causare ematomi.</a:t>
            </a:r>
          </a:p>
          <a:p>
            <a:pPr marL="514350" indent="-514350">
              <a:buAutoNum type="arabicPeriod" startAt="18"/>
            </a:pPr>
            <a:r>
              <a:rPr lang="it-IT" dirty="0" smtClean="0"/>
              <a:t>Dopo che il sangue finisce di fluire, applicare il cerotto che protegge il sito della </a:t>
            </a:r>
            <a:r>
              <a:rPr lang="it-IT" dirty="0" err="1" smtClean="0"/>
              <a:t>venipuntura</a:t>
            </a:r>
            <a:r>
              <a:rPr lang="it-IT" dirty="0" smtClean="0"/>
              <a:t> e applica pressione sullo stesso.</a:t>
            </a:r>
            <a:endParaRPr lang="it-IT" dirty="0"/>
          </a:p>
        </p:txBody>
      </p:sp>
      <p:sp>
        <p:nvSpPr>
          <p:cNvPr id="2" name="Titolo 1"/>
          <p:cNvSpPr>
            <a:spLocks noGrp="1"/>
          </p:cNvSpPr>
          <p:nvPr>
            <p:ph type="title"/>
          </p:nvPr>
        </p:nvSpPr>
        <p:spPr/>
        <p:txBody>
          <a:bodyPr/>
          <a:lstStyle/>
          <a:p>
            <a:r>
              <a:rPr lang="it-IT" dirty="0" smtClean="0"/>
              <a:t>IL PRELIEVO VENOSO</a:t>
            </a:r>
            <a:endParaRPr lang="it-IT"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it-IT" dirty="0" smtClean="0"/>
              <a:t>I campioni di laboratorio devono essere prelevati per avere un aiuto nello screening e nella diagnosi dei problemi di salute del paziente, per avere informazioni sul loro trattamento e sull’efficacia di questi trattamenti. I campioni più frequentemente prelevati sono il sangue, le urine, le feci e l’espettorato.</a:t>
            </a:r>
            <a:endParaRPr lang="it-IT" dirty="0"/>
          </a:p>
        </p:txBody>
      </p:sp>
      <p:sp>
        <p:nvSpPr>
          <p:cNvPr id="2" name="Titolo 1"/>
          <p:cNvSpPr>
            <a:spLocks noGrp="1"/>
          </p:cNvSpPr>
          <p:nvPr>
            <p:ph type="title"/>
          </p:nvPr>
        </p:nvSpPr>
        <p:spPr/>
        <p:txBody>
          <a:bodyPr/>
          <a:lstStyle/>
          <a:p>
            <a:r>
              <a:rPr lang="it-IT" dirty="0" smtClean="0"/>
              <a:t>I CAMPIONI di LABORATORIO</a:t>
            </a:r>
            <a:endParaRPr lang="it-IT"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85000" lnSpcReduction="20000"/>
          </a:bodyPr>
          <a:lstStyle/>
          <a:p>
            <a:pPr marL="514350" indent="-514350">
              <a:buAutoNum type="arabicPeriod" startAt="21"/>
            </a:pPr>
            <a:r>
              <a:rPr lang="it-IT" dirty="0" smtClean="0"/>
              <a:t>Mandando il campione in laboratorio bisogna controllare che sia proprio il campione del paziente. L’etichetta dovrebbe comprendere il nome e il codice di identificazione del paziente, l’ora e la via di raccolta del campione e ogni altra informazione utile; l’identificazione del paziente è fondamentale per evitare errori. Mettere il campione nella bustina di plastica per rischio biologico e mandarlo al laboratorio immediatamente, ciò serve per prevenire contatti accidentali con il sangue.</a:t>
            </a:r>
          </a:p>
          <a:p>
            <a:pPr marL="514350" indent="-514350">
              <a:buAutoNum type="arabicPeriod" startAt="21"/>
            </a:pPr>
            <a:r>
              <a:rPr lang="it-IT" dirty="0" smtClean="0"/>
              <a:t>Controllare il sito della </a:t>
            </a:r>
            <a:r>
              <a:rPr lang="it-IT" dirty="0" err="1" smtClean="0"/>
              <a:t>venipuntura</a:t>
            </a:r>
            <a:r>
              <a:rPr lang="it-IT" dirty="0" smtClean="0"/>
              <a:t> per l’eventuale formazione di un ematoma.</a:t>
            </a:r>
          </a:p>
          <a:p>
            <a:pPr marL="514350" indent="-514350">
              <a:buAutoNum type="arabicPeriod" startAt="21"/>
            </a:pPr>
            <a:r>
              <a:rPr lang="it-IT" dirty="0" smtClean="0"/>
              <a:t>Smaltire il </a:t>
            </a:r>
            <a:r>
              <a:rPr lang="it-IT" dirty="0" err="1" smtClean="0"/>
              <a:t>vacutainer</a:t>
            </a:r>
            <a:r>
              <a:rPr lang="it-IT" dirty="0" smtClean="0"/>
              <a:t> e l’ago in maniera appropriata. Rimuovere i guanti ed effettuare </a:t>
            </a:r>
            <a:r>
              <a:rPr lang="it-IT" smtClean="0"/>
              <a:t>il lavaggio delle mani.</a:t>
            </a:r>
            <a:endParaRPr lang="it-IT"/>
          </a:p>
        </p:txBody>
      </p:sp>
      <p:sp>
        <p:nvSpPr>
          <p:cNvPr id="2" name="Titolo 1"/>
          <p:cNvSpPr>
            <a:spLocks noGrp="1"/>
          </p:cNvSpPr>
          <p:nvPr>
            <p:ph type="title"/>
          </p:nvPr>
        </p:nvSpPr>
        <p:spPr/>
        <p:txBody>
          <a:bodyPr/>
          <a:lstStyle/>
          <a:p>
            <a:r>
              <a:rPr lang="it-IT" dirty="0" smtClean="0"/>
              <a:t>IL PRELIEVO VENOSO</a:t>
            </a:r>
            <a:endParaRPr lang="it-IT"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pPr algn="ctr"/>
            <a:r>
              <a:rPr lang="it-IT" b="1" dirty="0" smtClean="0"/>
              <a:t>Gli obiettivi sono raggiunti quando un campione di sangue non contaminato è inviato al laboratorio senza effetti avversi per il paziente. Altri obiettivi includono che il paziente dimostri una diminuzione dell’ansia correlata al prelievo e una comprensione delle ragioni per effettuarlo. Inoltre, altri obiettivi includono che il paziente non abbia dolore al sito della </a:t>
            </a:r>
            <a:r>
              <a:rPr lang="it-IT" b="1" dirty="0" err="1" smtClean="0"/>
              <a:t>venipuntura</a:t>
            </a:r>
            <a:r>
              <a:rPr lang="it-IT" b="1" dirty="0" smtClean="0"/>
              <a:t> e non subisca traumi venosi.</a:t>
            </a:r>
            <a:endParaRPr lang="it-IT" b="1" dirty="0"/>
          </a:p>
        </p:txBody>
      </p:sp>
      <p:sp>
        <p:nvSpPr>
          <p:cNvPr id="2" name="Titolo 1"/>
          <p:cNvSpPr>
            <a:spLocks noGrp="1"/>
          </p:cNvSpPr>
          <p:nvPr>
            <p:ph type="title"/>
          </p:nvPr>
        </p:nvSpPr>
        <p:spPr/>
        <p:txBody>
          <a:bodyPr/>
          <a:lstStyle/>
          <a:p>
            <a:r>
              <a:rPr lang="it-IT" dirty="0" smtClean="0"/>
              <a:t>IL PRELIEVO VENOSO</a:t>
            </a:r>
            <a:endParaRPr lang="it-IT"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70000" lnSpcReduction="20000"/>
          </a:bodyPr>
          <a:lstStyle/>
          <a:p>
            <a:r>
              <a:rPr lang="it-IT" dirty="0" smtClean="0"/>
              <a:t>SITUAZIONI INASPETTATE ED INTERVENTI CORRELATI</a:t>
            </a:r>
          </a:p>
          <a:p>
            <a:r>
              <a:rPr lang="it-IT" i="1" dirty="0" smtClean="0"/>
              <a:t>Dopo aver applicato il laccio emostatico, si incontrano problemi a trovare una vena adatta per il prelievo: </a:t>
            </a:r>
            <a:r>
              <a:rPr lang="it-IT" dirty="0" smtClean="0"/>
              <a:t>far chiudere il pugno al paziente e provare a picchiettare le vene leggermente con le dita; se ciò non sortisce risultati, rimuovere il laccio ed abbassare il braccio del paziente per permettere al sangue di fluire nelle vene; se necessario applicare delle compresse calde per 10 min prima di riapplicare il laccio.</a:t>
            </a:r>
          </a:p>
          <a:p>
            <a:r>
              <a:rPr lang="it-IT" i="1" dirty="0" smtClean="0"/>
              <a:t>Il paziente ha grandi  vene ben visibili: </a:t>
            </a:r>
            <a:r>
              <a:rPr lang="it-IT" dirty="0" smtClean="0"/>
              <a:t>effettuare la </a:t>
            </a:r>
            <a:r>
              <a:rPr lang="it-IT" dirty="0" err="1" smtClean="0"/>
              <a:t>venipuntura</a:t>
            </a:r>
            <a:r>
              <a:rPr lang="it-IT" dirty="0" smtClean="0"/>
              <a:t> senza applicare </a:t>
            </a:r>
            <a:r>
              <a:rPr lang="it-IT" dirty="0" err="1" smtClean="0"/>
              <a:t>iil</a:t>
            </a:r>
            <a:r>
              <a:rPr lang="it-IT" dirty="0" smtClean="0"/>
              <a:t> laccio emostatico per evitare eventuali ematomi.</a:t>
            </a:r>
          </a:p>
          <a:p>
            <a:r>
              <a:rPr lang="it-IT" i="1" dirty="0" smtClean="0"/>
              <a:t>Il paziente ha problemi di coagulazione o sta seguendo una terapia anticoagulante: </a:t>
            </a:r>
            <a:r>
              <a:rPr lang="it-IT" dirty="0" smtClean="0"/>
              <a:t>mantenere una pressione per 5 minuti sul sito della </a:t>
            </a:r>
            <a:r>
              <a:rPr lang="it-IT" dirty="0" err="1" smtClean="0"/>
              <a:t>venipuntura</a:t>
            </a:r>
            <a:r>
              <a:rPr lang="it-IT" dirty="0" smtClean="0"/>
              <a:t> dopo aver rimosso l’ago per evitare eventuali ematomi.</a:t>
            </a:r>
          </a:p>
          <a:p>
            <a:r>
              <a:rPr lang="it-IT" i="1" dirty="0" smtClean="0"/>
              <a:t>Il sanguinamento del sito della </a:t>
            </a:r>
            <a:r>
              <a:rPr lang="it-IT" i="1" dirty="0" err="1" smtClean="0"/>
              <a:t>venipuntura</a:t>
            </a:r>
            <a:r>
              <a:rPr lang="it-IT" i="1" dirty="0" smtClean="0"/>
              <a:t> continua per alcuni minuti: </a:t>
            </a:r>
            <a:r>
              <a:rPr lang="it-IT" dirty="0" smtClean="0"/>
              <a:t>sollevare il braccio e applicare una medicazione a pressione.</a:t>
            </a:r>
            <a:endParaRPr lang="it-IT" i="1" dirty="0"/>
          </a:p>
        </p:txBody>
      </p:sp>
      <p:sp>
        <p:nvSpPr>
          <p:cNvPr id="2" name="Titolo 1"/>
          <p:cNvSpPr>
            <a:spLocks noGrp="1"/>
          </p:cNvSpPr>
          <p:nvPr>
            <p:ph type="title"/>
          </p:nvPr>
        </p:nvSpPr>
        <p:spPr/>
        <p:txBody>
          <a:bodyPr/>
          <a:lstStyle/>
          <a:p>
            <a:r>
              <a:rPr lang="it-IT" dirty="0" smtClean="0"/>
              <a:t>IL PRELIEVO VENOSO</a:t>
            </a:r>
            <a:endParaRPr lang="it-IT"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92500" lnSpcReduction="10000"/>
          </a:bodyPr>
          <a:lstStyle/>
          <a:p>
            <a:r>
              <a:rPr lang="it-IT" i="1" dirty="0" smtClean="0"/>
              <a:t>Un ematoma si sviluppa nel sito della </a:t>
            </a:r>
            <a:r>
              <a:rPr lang="it-IT" i="1" dirty="0" err="1" smtClean="0"/>
              <a:t>venipuntura</a:t>
            </a:r>
            <a:r>
              <a:rPr lang="it-IT" i="1" dirty="0" smtClean="0"/>
              <a:t>: </a:t>
            </a:r>
            <a:r>
              <a:rPr lang="it-IT" dirty="0" smtClean="0"/>
              <a:t>applicare una pressione </a:t>
            </a:r>
            <a:r>
              <a:rPr lang="it-IT" dirty="0" err="1" smtClean="0"/>
              <a:t>finchè</a:t>
            </a:r>
            <a:r>
              <a:rPr lang="it-IT" dirty="0" smtClean="0"/>
              <a:t> si è sicuri che il sanguinamento sia terminato;</a:t>
            </a:r>
          </a:p>
          <a:p>
            <a:r>
              <a:rPr lang="it-IT" i="1" dirty="0" smtClean="0"/>
              <a:t>Il paziente riferisce una sensazione di vertigini e afferma che è sul punto di perdere coscienza:</a:t>
            </a:r>
            <a:r>
              <a:rPr lang="it-IT" dirty="0" smtClean="0"/>
              <a:t> fermare la procedura; se il paziente è a letto, sdraiarlo e fargli posizionare le gambe più in alto del corpo; se il paziente è su una sedia far posizionare la testa del paziente tra le ginocchia, incoraggiare il paziente ad effettuare dei lunghi respiri profondi; chiedere aiuto e rimanere con il paziente, se possibile prendere i parametri vitali</a:t>
            </a:r>
            <a:endParaRPr lang="it-IT" i="1" dirty="0"/>
          </a:p>
        </p:txBody>
      </p:sp>
      <p:sp>
        <p:nvSpPr>
          <p:cNvPr id="2" name="Titolo 1"/>
          <p:cNvSpPr>
            <a:spLocks noGrp="1"/>
          </p:cNvSpPr>
          <p:nvPr>
            <p:ph type="title"/>
          </p:nvPr>
        </p:nvSpPr>
        <p:spPr/>
        <p:txBody>
          <a:bodyPr/>
          <a:lstStyle/>
          <a:p>
            <a:r>
              <a:rPr lang="it-IT" dirty="0" smtClean="0"/>
              <a:t>IL PRELIEVO VENOSO</a:t>
            </a:r>
            <a:endParaRPr lang="it-IT"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70000" lnSpcReduction="20000"/>
          </a:bodyPr>
          <a:lstStyle/>
          <a:p>
            <a:r>
              <a:rPr lang="it-IT" dirty="0" smtClean="0"/>
              <a:t>Il monitoraggio della glicemia nel sangue fornisce informazioni su come il metabolismo del corpo controlla il glucosio. Il controllo dei livelli di glucosio nel sangue riduce le complicanze, salva la vita, riduce i tempi di permanenza in ospedale e riduce i costi dell’assistenza sanitaria.</a:t>
            </a:r>
            <a:br>
              <a:rPr lang="it-IT" dirty="0" smtClean="0"/>
            </a:br>
            <a:r>
              <a:rPr lang="it-IT" dirty="0" smtClean="0"/>
              <a:t>E’ indicato nel monitoraggio di molte condizioni patologiche inclusi il diabete, l’alimentazione </a:t>
            </a:r>
            <a:r>
              <a:rPr lang="it-IT" dirty="0" err="1" smtClean="0"/>
              <a:t>enterale</a:t>
            </a:r>
            <a:r>
              <a:rPr lang="it-IT" dirty="0" smtClean="0"/>
              <a:t> e parenterale, le patologie del fegato, le </a:t>
            </a:r>
            <a:r>
              <a:rPr lang="it-IT" dirty="0" err="1" smtClean="0"/>
              <a:t>pancreatiti</a:t>
            </a:r>
            <a:r>
              <a:rPr lang="it-IT" dirty="0" smtClean="0"/>
              <a:t>, i traumi cranici, l’ictus cerebrale, le intossicazioni da droghe ed alcool e la sepsi. I test effettuati in maniera estemporanea per mezzo di </a:t>
            </a:r>
            <a:r>
              <a:rPr lang="it-IT" dirty="0" err="1" smtClean="0"/>
              <a:t>striscie</a:t>
            </a:r>
            <a:r>
              <a:rPr lang="it-IT" dirty="0" smtClean="0"/>
              <a:t> reattive forniscono una rapida ed accurata misurazione del glucosio. I campioni di sangue si ottengono dai polpastrelli delle dita ma possono essere ottenuti anche dai lobi dell’orecchio, dall’avambraccio e dalla coscia anteriore. Bisognerebbe evitare di pungere i polpastrelli delle dita in quanto abbastanza dolorosi se punti. Bisognerebbe alternare i punti di prelievo per evitare danni cutanei.</a:t>
            </a:r>
          </a:p>
        </p:txBody>
      </p:sp>
      <p:sp>
        <p:nvSpPr>
          <p:cNvPr id="3" name="Titolo 2"/>
          <p:cNvSpPr>
            <a:spLocks noGrp="1"/>
          </p:cNvSpPr>
          <p:nvPr>
            <p:ph type="title"/>
          </p:nvPr>
        </p:nvSpPr>
        <p:spPr/>
        <p:txBody>
          <a:bodyPr/>
          <a:lstStyle/>
          <a:p>
            <a:r>
              <a:rPr lang="it-IT" dirty="0" smtClean="0"/>
              <a:t>IL PRELIEVO CAPILLARE</a:t>
            </a:r>
            <a:endParaRPr lang="it-IT"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a:bodyPr>
          <a:lstStyle/>
          <a:p>
            <a:r>
              <a:rPr lang="it-IT" dirty="0" smtClean="0"/>
              <a:t>L’obiettivo principale e atteso quando si preleva un campione per la misurazione della glicemia è che la misurazione sia accurata senza provocare effetti avversi per il paziente. Altri obiettivi possono includere che il paziente non subisca traumi dalla procedura , i livelli di glucosio si mantengano entro parametri accettabili (il valore normale della glicemia è compreso tra 60-110mg/dl), il paziente non dimostri un’ansia eccessiva e si dimostri partecipe del monitoraggio della glicemia.</a:t>
            </a:r>
            <a:endParaRPr lang="it-IT" dirty="0"/>
          </a:p>
        </p:txBody>
      </p:sp>
      <p:sp>
        <p:nvSpPr>
          <p:cNvPr id="3" name="Titolo 2"/>
          <p:cNvSpPr>
            <a:spLocks noGrp="1"/>
          </p:cNvSpPr>
          <p:nvPr>
            <p:ph type="title"/>
          </p:nvPr>
        </p:nvSpPr>
        <p:spPr/>
        <p:txBody>
          <a:bodyPr/>
          <a:lstStyle/>
          <a:p>
            <a:r>
              <a:rPr lang="it-IT" dirty="0" smtClean="0"/>
              <a:t>IL PRELIEVO CAPILLARE</a:t>
            </a:r>
            <a:endParaRPr lang="it-IT"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624078" indent="-514350"/>
            <a:r>
              <a:rPr lang="it-IT" dirty="0" smtClean="0"/>
              <a:t>MATERIALE OCCORRENTE</a:t>
            </a:r>
          </a:p>
          <a:p>
            <a:pPr marL="624078" indent="-514350">
              <a:buFont typeface="+mj-lt"/>
              <a:buAutoNum type="arabicPeriod"/>
            </a:pPr>
            <a:r>
              <a:rPr lang="it-IT" dirty="0" smtClean="0"/>
              <a:t>Dispositivo per misurare la glicemia  (GLUCOMETER)</a:t>
            </a:r>
          </a:p>
          <a:p>
            <a:pPr marL="624078" indent="-514350">
              <a:buFont typeface="+mj-lt"/>
              <a:buAutoNum type="arabicPeriod"/>
            </a:pPr>
            <a:r>
              <a:rPr lang="it-IT" dirty="0" smtClean="0"/>
              <a:t>Lancetta per pungere sterile</a:t>
            </a:r>
          </a:p>
          <a:p>
            <a:pPr marL="624078" indent="-514350">
              <a:buFont typeface="+mj-lt"/>
              <a:buAutoNum type="arabicPeriod"/>
            </a:pPr>
            <a:r>
              <a:rPr lang="it-IT" dirty="0" smtClean="0"/>
              <a:t>Tamponi di garza</a:t>
            </a:r>
          </a:p>
          <a:p>
            <a:pPr marL="624078" indent="-514350">
              <a:buFont typeface="+mj-lt"/>
              <a:buAutoNum type="arabicPeriod"/>
            </a:pPr>
            <a:r>
              <a:rPr lang="it-IT" dirty="0" smtClean="0"/>
              <a:t>Strisce reattive</a:t>
            </a:r>
          </a:p>
          <a:p>
            <a:pPr marL="624078" indent="-514350">
              <a:buFont typeface="+mj-lt"/>
              <a:buAutoNum type="arabicPeriod"/>
            </a:pPr>
            <a:r>
              <a:rPr lang="it-IT" dirty="0" smtClean="0"/>
              <a:t>Guanti monouso</a:t>
            </a:r>
          </a:p>
          <a:p>
            <a:pPr marL="624078" indent="-514350">
              <a:buFont typeface="+mj-lt"/>
              <a:buAutoNum type="arabicPeriod"/>
            </a:pPr>
            <a:r>
              <a:rPr lang="it-IT" dirty="0" smtClean="0"/>
              <a:t>Disinfettante </a:t>
            </a:r>
            <a:br>
              <a:rPr lang="it-IT" dirty="0" smtClean="0"/>
            </a:br>
            <a:endParaRPr lang="it-IT" dirty="0"/>
          </a:p>
        </p:txBody>
      </p:sp>
      <p:sp>
        <p:nvSpPr>
          <p:cNvPr id="3" name="Titolo 2"/>
          <p:cNvSpPr>
            <a:spLocks noGrp="1"/>
          </p:cNvSpPr>
          <p:nvPr>
            <p:ph type="title"/>
          </p:nvPr>
        </p:nvSpPr>
        <p:spPr/>
        <p:txBody>
          <a:bodyPr/>
          <a:lstStyle/>
          <a:p>
            <a:r>
              <a:rPr lang="it-IT" dirty="0" smtClean="0"/>
              <a:t>IL PRELIEVO CAPILLARE</a:t>
            </a:r>
            <a:endParaRPr lang="it-IT"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70000" lnSpcReduction="20000"/>
          </a:bodyPr>
          <a:lstStyle/>
          <a:p>
            <a:r>
              <a:rPr lang="it-IT" dirty="0" smtClean="0"/>
              <a:t>MODALITA’ </a:t>
            </a:r>
            <a:r>
              <a:rPr lang="it-IT" dirty="0" err="1" smtClean="0"/>
              <a:t>DI</a:t>
            </a:r>
            <a:r>
              <a:rPr lang="it-IT" dirty="0" smtClean="0"/>
              <a:t> ESECUZIONE</a:t>
            </a:r>
          </a:p>
          <a:p>
            <a:pPr marL="624078" indent="-514350">
              <a:buFont typeface="+mj-lt"/>
              <a:buAutoNum type="arabicPeriod"/>
            </a:pPr>
            <a:r>
              <a:rPr lang="it-IT" dirty="0" smtClean="0"/>
              <a:t>Raccogliere il materiale occorrente e posizionarlo vicino al paziente; avere tutto il materiale a portata di mano permette di risparmiare tempo e facilita lo svolgimento della prestazione.</a:t>
            </a:r>
          </a:p>
          <a:p>
            <a:pPr marL="624078" indent="-514350">
              <a:buFont typeface="+mj-lt"/>
              <a:buAutoNum type="arabicPeriod"/>
            </a:pPr>
            <a:r>
              <a:rPr lang="it-IT" dirty="0" smtClean="0"/>
              <a:t>Chiudere la porta per garantire la privacy.</a:t>
            </a:r>
          </a:p>
          <a:p>
            <a:pPr marL="624078" indent="-514350">
              <a:buFont typeface="+mj-lt"/>
              <a:buAutoNum type="arabicPeriod"/>
            </a:pPr>
            <a:r>
              <a:rPr lang="it-IT" dirty="0" smtClean="0"/>
              <a:t>Identificare il paziente per assicurare che la corretta procedura sia portata a termine al paziente corretto. </a:t>
            </a:r>
          </a:p>
          <a:p>
            <a:pPr marL="624078" indent="-514350">
              <a:buFont typeface="+mj-lt"/>
              <a:buAutoNum type="arabicPeriod"/>
            </a:pPr>
            <a:r>
              <a:rPr lang="it-IT" dirty="0" smtClean="0"/>
              <a:t>Informare e spiegare la procedura al paziente per fornire rassicurazione, diminuire l’ansia e facilitare la collaborazione del paziente.</a:t>
            </a:r>
          </a:p>
          <a:p>
            <a:pPr marL="624078" indent="-514350">
              <a:buFont typeface="+mj-lt"/>
              <a:buAutoNum type="arabicPeriod"/>
            </a:pPr>
            <a:r>
              <a:rPr lang="it-IT" dirty="0" smtClean="0"/>
              <a:t>Effettuare il lavaggio delle mani ed indossare i guanti monouso</a:t>
            </a:r>
          </a:p>
          <a:p>
            <a:pPr marL="624078" indent="-514350">
              <a:buFont typeface="+mj-lt"/>
              <a:buAutoNum type="arabicPeriod"/>
            </a:pPr>
            <a:r>
              <a:rPr lang="it-IT" dirty="0" smtClean="0"/>
              <a:t>Accendere il dispositivo.</a:t>
            </a:r>
          </a:p>
          <a:p>
            <a:pPr marL="624078" indent="-514350">
              <a:buFont typeface="+mj-lt"/>
              <a:buAutoNum type="arabicPeriod"/>
            </a:pPr>
            <a:r>
              <a:rPr lang="it-IT" dirty="0" smtClean="0"/>
              <a:t>Preparare la lancetta per pungere utilizzando una tecnica sterile.</a:t>
            </a:r>
            <a:endParaRPr lang="it-IT" dirty="0"/>
          </a:p>
        </p:txBody>
      </p:sp>
      <p:sp>
        <p:nvSpPr>
          <p:cNvPr id="3" name="Titolo 2"/>
          <p:cNvSpPr>
            <a:spLocks noGrp="1"/>
          </p:cNvSpPr>
          <p:nvPr>
            <p:ph type="title"/>
          </p:nvPr>
        </p:nvSpPr>
        <p:spPr/>
        <p:txBody>
          <a:bodyPr/>
          <a:lstStyle/>
          <a:p>
            <a:r>
              <a:rPr lang="it-IT" dirty="0" smtClean="0"/>
              <a:t>IL PRELIEVO CAPILLARE</a:t>
            </a:r>
            <a:endParaRPr lang="it-IT"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85000" lnSpcReduction="20000"/>
          </a:bodyPr>
          <a:lstStyle/>
          <a:p>
            <a:pPr marL="624078" indent="-514350">
              <a:buAutoNum type="arabicPeriod" startAt="8"/>
            </a:pPr>
            <a:r>
              <a:rPr lang="it-IT" dirty="0" smtClean="0"/>
              <a:t>Tirare fuori la striscia reattiva dal contenitore e richiuderlo immediatamente al fine di mantenere le strisce reattive al riparo da umidità e altri agenti che le potrebbero deteriorare. Controllare che il monitor del dispositivo sia impostato per quel tipo di striscia reattiva.</a:t>
            </a:r>
          </a:p>
          <a:p>
            <a:pPr marL="624078" indent="-514350">
              <a:buAutoNum type="arabicPeriod" startAt="9"/>
            </a:pPr>
            <a:r>
              <a:rPr lang="it-IT" dirty="0" smtClean="0"/>
              <a:t>Inserire la striscia reattiva nel dispositivo nel verso corretto.</a:t>
            </a:r>
          </a:p>
          <a:p>
            <a:pPr marL="624078" indent="-514350">
              <a:buAutoNum type="arabicPeriod" startAt="9"/>
            </a:pPr>
            <a:r>
              <a:rPr lang="it-IT" dirty="0" smtClean="0"/>
              <a:t>Pulire la cute del polpastrello con un tampone intriso di disinfettante e lasciare asciugare completamente.</a:t>
            </a:r>
          </a:p>
          <a:p>
            <a:pPr marL="624078" indent="-514350">
              <a:buAutoNum type="arabicPeriod" startAt="9"/>
            </a:pPr>
            <a:r>
              <a:rPr lang="it-IT" dirty="0" smtClean="0"/>
              <a:t>Tenere la lancetta perpendicolare al sito di puntura e pungere la parte laterale del polpastrello.</a:t>
            </a:r>
          </a:p>
          <a:p>
            <a:pPr marL="624078" indent="-514350">
              <a:buAutoNum type="arabicPeriod" startAt="9"/>
            </a:pPr>
            <a:r>
              <a:rPr lang="it-IT" dirty="0" smtClean="0"/>
              <a:t>Pulire la prima goccia di sangue.</a:t>
            </a:r>
          </a:p>
          <a:p>
            <a:pPr marL="624078" indent="-514350">
              <a:buAutoNum type="arabicPeriod" startAt="9"/>
            </a:pPr>
            <a:endParaRPr lang="it-IT" dirty="0"/>
          </a:p>
        </p:txBody>
      </p:sp>
      <p:sp>
        <p:nvSpPr>
          <p:cNvPr id="3" name="Titolo 2"/>
          <p:cNvSpPr>
            <a:spLocks noGrp="1"/>
          </p:cNvSpPr>
          <p:nvPr>
            <p:ph type="title"/>
          </p:nvPr>
        </p:nvSpPr>
        <p:spPr/>
        <p:txBody>
          <a:bodyPr/>
          <a:lstStyle/>
          <a:p>
            <a:r>
              <a:rPr lang="it-IT" dirty="0" smtClean="0"/>
              <a:t>IL PRELIEVO CAPILLARE</a:t>
            </a:r>
            <a:endParaRPr lang="it-IT"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85000" lnSpcReduction="20000"/>
          </a:bodyPr>
          <a:lstStyle/>
          <a:p>
            <a:pPr marL="624078" indent="-514350">
              <a:buAutoNum type="arabicPeriod" startAt="13"/>
            </a:pPr>
            <a:r>
              <a:rPr lang="it-IT" dirty="0" smtClean="0"/>
              <a:t>Far sanguinare il punto abbassando la mano per gravità. Strofinare il polpastrello fino a che si forma una grossa goccia di sangue per coprire la parte reagente della striscia reattiva.</a:t>
            </a:r>
          </a:p>
          <a:p>
            <a:pPr marL="624078" indent="-514350">
              <a:buAutoNum type="arabicPeriod" startAt="13"/>
            </a:pPr>
            <a:r>
              <a:rPr lang="it-IT" dirty="0" smtClean="0"/>
              <a:t>Posizionare delicatamente la goccia di sangue sulla striscia senza farla uscire dai bordi designati del produttore; il posizionamento non accurato della goccia può portare a misurazioni non corrette.</a:t>
            </a:r>
          </a:p>
          <a:p>
            <a:pPr marL="624078" indent="-514350">
              <a:buAutoNum type="arabicPeriod" startAt="13"/>
            </a:pPr>
            <a:r>
              <a:rPr lang="it-IT" dirty="0" smtClean="0"/>
              <a:t>Premere il pulsante </a:t>
            </a:r>
            <a:r>
              <a:rPr lang="it-IT" dirty="0" err="1" smtClean="0"/>
              <a:t>Time</a:t>
            </a:r>
            <a:r>
              <a:rPr lang="it-IT" dirty="0" smtClean="0"/>
              <a:t> se il dispositivo lo prevede; un tempo corretto assicura risultati corretti.</a:t>
            </a:r>
          </a:p>
          <a:p>
            <a:pPr marL="624078" indent="-514350">
              <a:buAutoNum type="arabicPeriod" startAt="13"/>
            </a:pPr>
            <a:r>
              <a:rPr lang="it-IT" dirty="0" smtClean="0"/>
              <a:t>Applicare una pressione con un batuffolo di cotone con disinfettante sul sito di puntura; la pressione fornisce emostasi.</a:t>
            </a:r>
            <a:endParaRPr lang="it-IT" dirty="0"/>
          </a:p>
        </p:txBody>
      </p:sp>
      <p:sp>
        <p:nvSpPr>
          <p:cNvPr id="3" name="Titolo 2"/>
          <p:cNvSpPr>
            <a:spLocks noGrp="1"/>
          </p:cNvSpPr>
          <p:nvPr>
            <p:ph type="title"/>
          </p:nvPr>
        </p:nvSpPr>
        <p:spPr/>
        <p:txBody>
          <a:bodyPr/>
          <a:lstStyle/>
          <a:p>
            <a:r>
              <a:rPr lang="it-IT" dirty="0" smtClean="0"/>
              <a:t>IL PRELIEVO CAPILLARE</a:t>
            </a:r>
            <a:endParaRPr lang="it-IT"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92500" lnSpcReduction="20000"/>
          </a:bodyPr>
          <a:lstStyle/>
          <a:p>
            <a:r>
              <a:rPr lang="it-IT" dirty="0" smtClean="0"/>
              <a:t>E’ importante seguire i protocolli per il prelievo, il </a:t>
            </a:r>
            <a:r>
              <a:rPr lang="it-IT" dirty="0" err="1" smtClean="0"/>
              <a:t>maneggiamento</a:t>
            </a:r>
            <a:r>
              <a:rPr lang="it-IT" dirty="0" smtClean="0"/>
              <a:t> e il trasporto dei campioni di laboratorio; osservare sempre le precauzioni standard e utilizzare tecniche sterili quando appropriato. E’ molto importante infatti adeguarsi ai protocolli e agli standard, prelevare la quantità sufficiente di campione, utilizzare i container e le provette appropriate e immagazzinare e provvedere al trasporto dei campioni nel tempo indicato dalle linee-guida. E’ anche estremamente importante etichettare ogni campione correttamente.</a:t>
            </a:r>
            <a:br>
              <a:rPr lang="it-IT" dirty="0" smtClean="0"/>
            </a:br>
            <a:r>
              <a:rPr lang="it-IT" dirty="0" smtClean="0"/>
              <a:t>Queste misure prevengono errori di interpretazione dei risultati.</a:t>
            </a:r>
          </a:p>
          <a:p>
            <a:pPr marL="514350" indent="-514350">
              <a:buFont typeface="+mj-lt"/>
              <a:buAutoNum type="arabicPeriod"/>
            </a:pPr>
            <a:endParaRPr lang="it-IT" dirty="0"/>
          </a:p>
        </p:txBody>
      </p:sp>
      <p:sp>
        <p:nvSpPr>
          <p:cNvPr id="2" name="Titolo 1"/>
          <p:cNvSpPr>
            <a:spLocks noGrp="1"/>
          </p:cNvSpPr>
          <p:nvPr>
            <p:ph type="title"/>
          </p:nvPr>
        </p:nvSpPr>
        <p:spPr/>
        <p:txBody>
          <a:bodyPr/>
          <a:lstStyle/>
          <a:p>
            <a:r>
              <a:rPr lang="it-IT" dirty="0" smtClean="0"/>
              <a:t>I CAMPIONI di LABORATORIO</a:t>
            </a:r>
            <a:endParaRPr lang="it-IT"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pPr marL="624078" indent="-514350">
              <a:buAutoNum type="arabicPeriod" startAt="17"/>
            </a:pPr>
            <a:r>
              <a:rPr lang="it-IT" dirty="0" smtClean="0"/>
              <a:t>Leggere la documentazione e documentarla appropriatamente. Informare il paziente sul risultato.</a:t>
            </a:r>
          </a:p>
          <a:p>
            <a:pPr marL="624078" indent="-514350">
              <a:buAutoNum type="arabicPeriod" startAt="17"/>
            </a:pPr>
            <a:r>
              <a:rPr lang="it-IT" dirty="0" smtClean="0"/>
              <a:t>Spegnere il dispositivo, rimuovere la striscia reagente e smaltire i materiali utilizzati appropriatamente. Posizionare la lancetta utilizzata nel container per materiali taglienti; il corretto smaltimento evita rischi e punture accidentali.</a:t>
            </a:r>
          </a:p>
          <a:p>
            <a:pPr marL="624078" indent="-514350">
              <a:buAutoNum type="arabicPeriod" startAt="17"/>
            </a:pPr>
            <a:r>
              <a:rPr lang="it-IT" dirty="0" smtClean="0"/>
              <a:t>Rimuovere i guanti ed effettuare il lavaggio delle mani.</a:t>
            </a:r>
            <a:endParaRPr lang="it-IT" dirty="0"/>
          </a:p>
        </p:txBody>
      </p:sp>
      <p:sp>
        <p:nvSpPr>
          <p:cNvPr id="3" name="Titolo 2"/>
          <p:cNvSpPr>
            <a:spLocks noGrp="1"/>
          </p:cNvSpPr>
          <p:nvPr>
            <p:ph type="title"/>
          </p:nvPr>
        </p:nvSpPr>
        <p:spPr/>
        <p:txBody>
          <a:bodyPr/>
          <a:lstStyle/>
          <a:p>
            <a:r>
              <a:rPr lang="it-IT" dirty="0" smtClean="0"/>
              <a:t>IL PRELIEVO CAPILLARE</a:t>
            </a:r>
            <a:endParaRPr lang="it-IT"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dirty="0" smtClean="0"/>
              <a:t>Registrare la misurazione della glicemia nella documentazione clinica. Documentare ogni intervento effettuato in relazione alla glicemia ed ogni istruzione fornita al paziente. Riferire al medico ogni misurazione palesemente fuori dai limiti.</a:t>
            </a:r>
          </a:p>
          <a:p>
            <a:r>
              <a:rPr lang="it-IT" dirty="0" smtClean="0"/>
              <a:t>Il dispositivo necessita di manutenzione regolare e ogni volta che un flacone di strisce reagenti viene aperto devono essere eseguite le indicazioni del produttore per la calibrazione.</a:t>
            </a:r>
          </a:p>
          <a:p>
            <a:r>
              <a:rPr lang="it-IT" dirty="0" smtClean="0"/>
              <a:t>Recentemente sono entrati in commercio dispositivi che misurano la glicemia dalla cute.</a:t>
            </a:r>
          </a:p>
        </p:txBody>
      </p:sp>
      <p:sp>
        <p:nvSpPr>
          <p:cNvPr id="3" name="Titolo 2"/>
          <p:cNvSpPr>
            <a:spLocks noGrp="1"/>
          </p:cNvSpPr>
          <p:nvPr>
            <p:ph type="title"/>
          </p:nvPr>
        </p:nvSpPr>
        <p:spPr/>
        <p:txBody>
          <a:bodyPr/>
          <a:lstStyle/>
          <a:p>
            <a:r>
              <a:rPr lang="it-IT" dirty="0" smtClean="0"/>
              <a:t>IL PRELIEVO CAPILLARE</a:t>
            </a:r>
            <a:endParaRPr lang="it-IT"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20000"/>
          </a:bodyPr>
          <a:lstStyle/>
          <a:p>
            <a:r>
              <a:rPr lang="it-IT" dirty="0" smtClean="0"/>
              <a:t>L’</a:t>
            </a:r>
            <a:r>
              <a:rPr lang="it-IT" dirty="0" err="1" smtClean="0"/>
              <a:t>emogasanalisi</a:t>
            </a:r>
            <a:r>
              <a:rPr lang="it-IT" dirty="0" smtClean="0"/>
              <a:t> viene effettuata per determinare l’adeguatezza dell’ossigenazione e della ventilazione, per valutare l’equilibrio acido base e per monitorare l’efficacia dei trattamenti. Il sito più comune per effettuare un prelievo per </a:t>
            </a:r>
            <a:r>
              <a:rPr lang="it-IT" dirty="0" err="1" smtClean="0"/>
              <a:t>emogasanalisi</a:t>
            </a:r>
            <a:r>
              <a:rPr lang="it-IT" dirty="0" smtClean="0"/>
              <a:t> è l’arteria radiale.</a:t>
            </a:r>
            <a:br>
              <a:rPr lang="it-IT" dirty="0" smtClean="0"/>
            </a:br>
            <a:r>
              <a:rPr lang="it-IT" dirty="0" smtClean="0"/>
              <a:t>L’</a:t>
            </a:r>
            <a:r>
              <a:rPr lang="it-IT" dirty="0" err="1" smtClean="0"/>
              <a:t>emogasanalisi</a:t>
            </a:r>
            <a:r>
              <a:rPr lang="it-IT" dirty="0" smtClean="0"/>
              <a:t> valuta la ventilazione misurando il pH del sangue, la pressione parziale di O2 arterioso (PaO2) e la pressione parziale di CO2 (PaCO2). Il ph del sangue misura il suo equilibrio acido-base. La PaO2 indica la quantità di O2 che i polmoni mandano al sangue, mentre la PaCO2 indica la capacità da parte dei polmoni di eliminare CO2.</a:t>
            </a:r>
            <a:endParaRPr lang="it-IT" dirty="0"/>
          </a:p>
        </p:txBody>
      </p:sp>
      <p:sp>
        <p:nvSpPr>
          <p:cNvPr id="3" name="Titolo 2"/>
          <p:cNvSpPr>
            <a:spLocks noGrp="1"/>
          </p:cNvSpPr>
          <p:nvPr>
            <p:ph type="title"/>
          </p:nvPr>
        </p:nvSpPr>
        <p:spPr/>
        <p:txBody>
          <a:bodyPr/>
          <a:lstStyle/>
          <a:p>
            <a:r>
              <a:rPr lang="it-IT" dirty="0" smtClean="0"/>
              <a:t>IL PRELIEVO ARTERIOSO</a:t>
            </a:r>
            <a:endParaRPr lang="it-IT"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Cattura.PNG"/>
          <p:cNvPicPr>
            <a:picLocks noGrp="1" noChangeAspect="1"/>
          </p:cNvPicPr>
          <p:nvPr>
            <p:ph idx="1"/>
          </p:nvPr>
        </p:nvPicPr>
        <p:blipFill>
          <a:blip r:embed="rId2" cstate="print"/>
          <a:stretch>
            <a:fillRect/>
          </a:stretch>
        </p:blipFill>
        <p:spPr>
          <a:xfrm>
            <a:off x="755576" y="1556792"/>
            <a:ext cx="7848872" cy="4176464"/>
          </a:xfrm>
        </p:spPr>
      </p:pic>
      <p:sp>
        <p:nvSpPr>
          <p:cNvPr id="3" name="Titolo 2"/>
          <p:cNvSpPr>
            <a:spLocks noGrp="1"/>
          </p:cNvSpPr>
          <p:nvPr>
            <p:ph type="title"/>
          </p:nvPr>
        </p:nvSpPr>
        <p:spPr/>
        <p:txBody>
          <a:bodyPr/>
          <a:lstStyle/>
          <a:p>
            <a:r>
              <a:rPr lang="it-IT" dirty="0" smtClean="0"/>
              <a:t>IL PRELIEVO ARTERIOSO</a:t>
            </a:r>
            <a:endParaRPr lang="it-IT"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smtClean="0"/>
              <a:t>MATERIALE USATO</a:t>
            </a:r>
          </a:p>
          <a:p>
            <a:pPr marL="624078" indent="-514350">
              <a:buFont typeface="+mj-lt"/>
              <a:buAutoNum type="arabicPeriod"/>
            </a:pPr>
            <a:r>
              <a:rPr lang="it-IT" dirty="0" smtClean="0"/>
              <a:t>Kit per </a:t>
            </a:r>
            <a:r>
              <a:rPr lang="it-IT" dirty="0" err="1" smtClean="0"/>
              <a:t>emogasanalisi</a:t>
            </a:r>
            <a:r>
              <a:rPr lang="it-IT" dirty="0" smtClean="0"/>
              <a:t> o siringa </a:t>
            </a:r>
            <a:r>
              <a:rPr lang="it-IT" dirty="0" err="1" smtClean="0"/>
              <a:t>eparinata</a:t>
            </a:r>
            <a:endParaRPr lang="it-IT" dirty="0" smtClean="0"/>
          </a:p>
          <a:p>
            <a:pPr marL="624078" indent="-514350">
              <a:buFont typeface="+mj-lt"/>
              <a:buAutoNum type="arabicPeriod"/>
            </a:pPr>
            <a:r>
              <a:rPr lang="it-IT" dirty="0" smtClean="0"/>
              <a:t>Tamponi di garza</a:t>
            </a:r>
          </a:p>
          <a:p>
            <a:pPr marL="624078" indent="-514350">
              <a:buFont typeface="+mj-lt"/>
              <a:buAutoNum type="arabicPeriod"/>
            </a:pPr>
            <a:r>
              <a:rPr lang="it-IT" dirty="0" smtClean="0"/>
              <a:t>Disinfettante a base di </a:t>
            </a:r>
            <a:r>
              <a:rPr lang="it-IT" dirty="0" err="1" smtClean="0"/>
              <a:t>clorexidina</a:t>
            </a:r>
            <a:endParaRPr lang="it-IT" dirty="0" smtClean="0"/>
          </a:p>
          <a:p>
            <a:pPr marL="624078" indent="-514350">
              <a:buFont typeface="+mj-lt"/>
              <a:buAutoNum type="arabicPeriod"/>
            </a:pPr>
            <a:r>
              <a:rPr lang="it-IT" dirty="0" smtClean="0"/>
              <a:t>Bustina per il trasporto dei campioni biologici</a:t>
            </a:r>
          </a:p>
          <a:p>
            <a:pPr marL="624078" indent="-514350">
              <a:buFont typeface="+mj-lt"/>
              <a:buAutoNum type="arabicPeriod"/>
            </a:pPr>
            <a:r>
              <a:rPr lang="it-IT" dirty="0" smtClean="0"/>
              <a:t>Etichetta appropriata</a:t>
            </a:r>
          </a:p>
          <a:p>
            <a:pPr marL="624078" indent="-514350">
              <a:buFont typeface="+mj-lt"/>
              <a:buAutoNum type="arabicPeriod"/>
            </a:pPr>
            <a:r>
              <a:rPr lang="it-IT" dirty="0" smtClean="0"/>
              <a:t>Guanti monouso</a:t>
            </a:r>
          </a:p>
          <a:p>
            <a:pPr marL="624078" indent="-514350">
              <a:buFont typeface="+mj-lt"/>
              <a:buAutoNum type="arabicPeriod"/>
            </a:pPr>
            <a:r>
              <a:rPr lang="it-IT" dirty="0" smtClean="0"/>
              <a:t>Cerotto adesivo</a:t>
            </a:r>
          </a:p>
        </p:txBody>
      </p:sp>
      <p:sp>
        <p:nvSpPr>
          <p:cNvPr id="3" name="Titolo 2"/>
          <p:cNvSpPr>
            <a:spLocks noGrp="1"/>
          </p:cNvSpPr>
          <p:nvPr>
            <p:ph type="title"/>
          </p:nvPr>
        </p:nvSpPr>
        <p:spPr/>
        <p:txBody>
          <a:bodyPr/>
          <a:lstStyle/>
          <a:p>
            <a:r>
              <a:rPr lang="it-IT" dirty="0" smtClean="0"/>
              <a:t>IL PRELIEVO ARTERIOSO</a:t>
            </a:r>
            <a:endParaRPr lang="it-IT"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624078" indent="-514350">
              <a:buFont typeface="+mj-lt"/>
              <a:buAutoNum type="arabicPeriod"/>
            </a:pPr>
            <a:r>
              <a:rPr lang="it-IT" dirty="0" smtClean="0"/>
              <a:t>Identificare il paziente e spiegargli la procedura; spiegare al paziente che la puntura provocherà un leggero disagio ma che dovrà rimanere fermo durante l’effettuazione della procedura.</a:t>
            </a:r>
          </a:p>
          <a:p>
            <a:pPr marL="624078" indent="-514350">
              <a:buFont typeface="+mj-lt"/>
              <a:buAutoNum type="arabicPeriod"/>
            </a:pPr>
            <a:r>
              <a:rPr lang="it-IT" dirty="0" smtClean="0"/>
              <a:t>Preparare tutto il materiale occorrente vicino al paziente e chiudere la porta per garantire la privacy.</a:t>
            </a:r>
          </a:p>
          <a:p>
            <a:pPr marL="624078" indent="-514350">
              <a:buFont typeface="+mj-lt"/>
              <a:buAutoNum type="arabicPeriod"/>
            </a:pPr>
            <a:r>
              <a:rPr lang="it-IT" dirty="0" smtClean="0"/>
              <a:t>Effettuare il lavaggio delle mani.</a:t>
            </a:r>
          </a:p>
          <a:p>
            <a:pPr marL="624078" indent="-514350">
              <a:buNone/>
            </a:pPr>
            <a:endParaRPr lang="it-IT" dirty="0" smtClean="0"/>
          </a:p>
          <a:p>
            <a:pPr marL="624078" indent="-514350">
              <a:buFont typeface="+mj-lt"/>
              <a:buAutoNum type="arabicPeriod"/>
            </a:pPr>
            <a:endParaRPr lang="it-IT" dirty="0"/>
          </a:p>
        </p:txBody>
      </p:sp>
      <p:sp>
        <p:nvSpPr>
          <p:cNvPr id="3" name="Titolo 2"/>
          <p:cNvSpPr>
            <a:spLocks noGrp="1"/>
          </p:cNvSpPr>
          <p:nvPr>
            <p:ph type="title"/>
          </p:nvPr>
        </p:nvSpPr>
        <p:spPr/>
        <p:txBody>
          <a:bodyPr/>
          <a:lstStyle/>
          <a:p>
            <a:r>
              <a:rPr lang="it-IT" dirty="0" smtClean="0"/>
              <a:t>IL PRELIEVO ARTERIOSO</a:t>
            </a:r>
            <a:endParaRPr lang="it-IT"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20000"/>
          </a:bodyPr>
          <a:lstStyle/>
          <a:p>
            <a:pPr marL="624078" indent="-514350">
              <a:buAutoNum type="arabicPeriod" startAt="4"/>
            </a:pPr>
            <a:r>
              <a:rPr lang="it-IT" dirty="0" smtClean="0"/>
              <a:t>Assistere il paziente a trovare una posizione confortevole sia sdraiata che seduta; un corretto posizionamento permette un facile accesso all’arto interessato e promuove la sicurezza e il comfort del paziente. Se il paziente è a letto, alzare il letto fino ad una confortevole posizione di lavoro; l’altezza del letto facilità la prevenzione di infortuni muscolari da parte dell’operatore. Esporre il braccio e posizionarlo su una superficie il più possibile rigida come un tavolo, con un </a:t>
            </a:r>
            <a:r>
              <a:rPr lang="it-IT" dirty="0" err="1" smtClean="0"/>
              <a:t>telino</a:t>
            </a:r>
            <a:r>
              <a:rPr lang="it-IT" dirty="0" smtClean="0"/>
              <a:t> arrotolato sotto al polso interessato per facilitare l’</a:t>
            </a:r>
            <a:r>
              <a:rPr lang="it-IT" dirty="0" err="1" smtClean="0"/>
              <a:t>iperestensione</a:t>
            </a:r>
            <a:r>
              <a:rPr lang="it-IT" dirty="0" smtClean="0"/>
              <a:t> del polso e la </a:t>
            </a:r>
            <a:r>
              <a:rPr lang="it-IT" dirty="0" err="1" smtClean="0"/>
              <a:t>superficializzazione</a:t>
            </a:r>
            <a:r>
              <a:rPr lang="it-IT" dirty="0" smtClean="0"/>
              <a:t> dell’arteria radiale.</a:t>
            </a:r>
          </a:p>
          <a:p>
            <a:pPr marL="624078" indent="-514350">
              <a:buNone/>
            </a:pPr>
            <a:endParaRPr lang="it-IT" dirty="0" smtClean="0"/>
          </a:p>
          <a:p>
            <a:pPr>
              <a:buNone/>
            </a:pPr>
            <a:endParaRPr lang="it-IT" dirty="0"/>
          </a:p>
        </p:txBody>
      </p:sp>
      <p:sp>
        <p:nvSpPr>
          <p:cNvPr id="3" name="Titolo 2"/>
          <p:cNvSpPr>
            <a:spLocks noGrp="1"/>
          </p:cNvSpPr>
          <p:nvPr>
            <p:ph type="title"/>
          </p:nvPr>
        </p:nvSpPr>
        <p:spPr/>
        <p:txBody>
          <a:bodyPr/>
          <a:lstStyle/>
          <a:p>
            <a:r>
              <a:rPr lang="it-IT" dirty="0" smtClean="0"/>
              <a:t>IL PRELIEVO ARTERIOSO</a:t>
            </a:r>
            <a:endParaRPr lang="it-IT"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85000" lnSpcReduction="20000"/>
          </a:bodyPr>
          <a:lstStyle/>
          <a:p>
            <a:pPr marL="624078" indent="-514350">
              <a:buAutoNum type="arabicPeriod" startAt="5"/>
            </a:pPr>
            <a:r>
              <a:rPr lang="it-IT" dirty="0" smtClean="0"/>
              <a:t>Localizzare l’arteria radiale e palparla leggermente per individuare il polso radiale.</a:t>
            </a:r>
          </a:p>
          <a:p>
            <a:pPr marL="624078" indent="-514350">
              <a:buAutoNum type="arabicPeriod" startAt="5"/>
            </a:pPr>
            <a:r>
              <a:rPr lang="it-IT" dirty="0" smtClean="0"/>
              <a:t>Disinfettare il sito di inserzione con un tampone intriso di disinfettante effettuando un movimento dall’alto verso il basso o circolare dal centro verso l’esterno per ridurre il rischio di infezioni. Permettere alla cute di asciugare prima di effettuare la </a:t>
            </a:r>
            <a:r>
              <a:rPr lang="it-IT" dirty="0" err="1" smtClean="0"/>
              <a:t>venipuntura</a:t>
            </a:r>
            <a:r>
              <a:rPr lang="it-IT" dirty="0" smtClean="0"/>
              <a:t>; ciò massimizza l’azione antimicrobica del disinfettante e previene il contatto della sostanza con l’ago durante l’inserzione, riducendo in tal modo, il bruciore associato.</a:t>
            </a:r>
          </a:p>
          <a:p>
            <a:pPr marL="624078" indent="-514350">
              <a:buAutoNum type="arabicPeriod" startAt="5"/>
            </a:pPr>
            <a:r>
              <a:rPr lang="it-IT" dirty="0" smtClean="0"/>
              <a:t>Stabilizzare la mano da pungere sul </a:t>
            </a:r>
            <a:r>
              <a:rPr lang="it-IT" dirty="0" err="1" smtClean="0"/>
              <a:t>telino</a:t>
            </a:r>
            <a:r>
              <a:rPr lang="it-IT" dirty="0" smtClean="0"/>
              <a:t> arrotolato; con le dita indice e medio della mano non dominante, palpare l’arteria mentre si tiene la siringa con la mano dominante sul sito di iniezione.</a:t>
            </a:r>
          </a:p>
        </p:txBody>
      </p:sp>
      <p:sp>
        <p:nvSpPr>
          <p:cNvPr id="3" name="Titolo 2"/>
          <p:cNvSpPr>
            <a:spLocks noGrp="1"/>
          </p:cNvSpPr>
          <p:nvPr>
            <p:ph type="title"/>
          </p:nvPr>
        </p:nvSpPr>
        <p:spPr/>
        <p:txBody>
          <a:bodyPr/>
          <a:lstStyle/>
          <a:p>
            <a:r>
              <a:rPr lang="it-IT" dirty="0" smtClean="0"/>
              <a:t>IL PRELIEVO ARTERIOSO</a:t>
            </a:r>
            <a:endParaRPr lang="it-IT"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85000" lnSpcReduction="20000"/>
          </a:bodyPr>
          <a:lstStyle/>
          <a:p>
            <a:pPr marL="624078" indent="-514350">
              <a:buAutoNum type="arabicPeriod" startAt="8"/>
            </a:pPr>
            <a:r>
              <a:rPr lang="it-IT" dirty="0" smtClean="0"/>
              <a:t>Tenere l’ugnatura dell’ago verso l’alto con un angolo di 45° rispetto al battito radiale, con la siringa parallela al decorso dell’arteria.</a:t>
            </a:r>
          </a:p>
          <a:p>
            <a:pPr marL="624078" indent="-514350">
              <a:buAutoNum type="arabicPeriod" startAt="8"/>
            </a:pPr>
            <a:r>
              <a:rPr lang="it-IT" dirty="0" smtClean="0"/>
              <a:t>Pungere la cute e l’arteria contemporaneamente. Osservare il reflusso di sangue pulsante nella siringa; il sangue entrerà automaticamente nella siringa a causa della pressione arteriosa presente all’interno dell’arteria stessa.</a:t>
            </a:r>
          </a:p>
          <a:p>
            <a:pPr marL="624078" indent="-514350">
              <a:buAutoNum type="arabicPeriod" startAt="8"/>
            </a:pPr>
            <a:r>
              <a:rPr lang="it-IT" dirty="0" smtClean="0"/>
              <a:t>Dopo aver effettuato il prelievo, ritirare la siringa mentre la mano non dominante comincia a comprimere il punto di </a:t>
            </a:r>
            <a:r>
              <a:rPr lang="it-IT" dirty="0" err="1" smtClean="0"/>
              <a:t>venipuntura</a:t>
            </a:r>
            <a:r>
              <a:rPr lang="it-IT" dirty="0" smtClean="0"/>
              <a:t> con un tampone di garza. Comprimere fortemente fino a che il flusso di sangue si ferma (almeno 5 min); se si applica una pressione insufficiente, si potrebbe formare un ematoma vasto e dolente.</a:t>
            </a:r>
            <a:endParaRPr lang="it-IT" dirty="0"/>
          </a:p>
        </p:txBody>
      </p:sp>
      <p:sp>
        <p:nvSpPr>
          <p:cNvPr id="3" name="Titolo 2"/>
          <p:cNvSpPr>
            <a:spLocks noGrp="1"/>
          </p:cNvSpPr>
          <p:nvPr>
            <p:ph type="title"/>
          </p:nvPr>
        </p:nvSpPr>
        <p:spPr/>
        <p:txBody>
          <a:bodyPr/>
          <a:lstStyle/>
          <a:p>
            <a:r>
              <a:rPr lang="it-IT" dirty="0" smtClean="0"/>
              <a:t>IL PRELIEVO ARTERIOSO</a:t>
            </a:r>
            <a:endParaRPr lang="it-IT"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62500" lnSpcReduction="20000"/>
          </a:bodyPr>
          <a:lstStyle/>
          <a:p>
            <a:pPr marL="624078" indent="-514350">
              <a:buAutoNum type="arabicPeriod" startAt="11"/>
            </a:pPr>
            <a:r>
              <a:rPr lang="it-IT" dirty="0" smtClean="0"/>
              <a:t>Quando il sanguinamento si arresta, applicare un cerotto a pressione con una piccola medicazione per prevenire eventuali emorragie e stravasi di sangue nel tessuto circostante che potrebbero causare ematomi.</a:t>
            </a:r>
          </a:p>
          <a:p>
            <a:pPr marL="624078" indent="-514350">
              <a:buAutoNum type="arabicPeriod" startAt="11"/>
            </a:pPr>
            <a:r>
              <a:rPr lang="it-IT" dirty="0" smtClean="0"/>
              <a:t>Una volta ottenuto il campione, controllare la presenza di eventuali bolle di aria e se presenti eliminarle tenendo la siringa in posizione eretta ed espellendo lentamente un po’ di sangue su un tampone di garza; le bolle d’aria possono alterare i valori di laboratorio.</a:t>
            </a:r>
          </a:p>
          <a:p>
            <a:pPr marL="624078" indent="-514350">
              <a:buAutoNum type="arabicPeriod" startAt="11"/>
            </a:pPr>
            <a:r>
              <a:rPr lang="it-IT" dirty="0" smtClean="0"/>
              <a:t>Rimuovere l’ago e richiudere la siringa con un tappino, ciò previene che il campione per </a:t>
            </a:r>
            <a:r>
              <a:rPr lang="it-IT" dirty="0" err="1" smtClean="0"/>
              <a:t>emogasanalisi</a:t>
            </a:r>
            <a:r>
              <a:rPr lang="it-IT" dirty="0" smtClean="0"/>
              <a:t> sia contaminato dall’aria ambientale con conseguenti valori alterati.</a:t>
            </a:r>
          </a:p>
          <a:p>
            <a:pPr marL="624078" indent="-514350">
              <a:buAutoNum type="arabicPeriod" startAt="11"/>
            </a:pPr>
            <a:r>
              <a:rPr lang="it-IT" dirty="0" smtClean="0"/>
              <a:t>Inviando il campione in laboratorio controllare che sia proprio il campione del paziente. L’etichetta deve comprendere il nome e cognome del paziente, la data e l’ora del prelievo, e ogni altra informazione utile (esempio la quantità di ossigeno che si sta somministrando al paziente. Metterlo nella bustina di plastica a rischio biologico e inviarlo immediatamente al laboratorio.</a:t>
            </a:r>
          </a:p>
          <a:p>
            <a:pPr marL="624078" indent="-514350">
              <a:buAutoNum type="arabicPeriod" startAt="11"/>
            </a:pPr>
            <a:r>
              <a:rPr lang="it-IT" dirty="0" smtClean="0"/>
              <a:t>Smaltire l’ago in maniera adeguata. Rimuovere i guanti ed effettuare il lavaggio delle mani.</a:t>
            </a:r>
            <a:endParaRPr lang="it-IT" dirty="0"/>
          </a:p>
        </p:txBody>
      </p:sp>
      <p:sp>
        <p:nvSpPr>
          <p:cNvPr id="3" name="Titolo 2"/>
          <p:cNvSpPr>
            <a:spLocks noGrp="1"/>
          </p:cNvSpPr>
          <p:nvPr>
            <p:ph type="title"/>
          </p:nvPr>
        </p:nvSpPr>
        <p:spPr/>
        <p:txBody>
          <a:bodyPr/>
          <a:lstStyle/>
          <a:p>
            <a:r>
              <a:rPr lang="it-IT" dirty="0" smtClean="0"/>
              <a:t>IL PRELIEVO ARTERIOSO</a:t>
            </a:r>
            <a:endParaRPr lang="it-IT"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92500" lnSpcReduction="20000"/>
          </a:bodyPr>
          <a:lstStyle/>
          <a:p>
            <a:r>
              <a:rPr lang="it-IT" dirty="0" smtClean="0"/>
              <a:t>L’educazione del paziente è una parte del prelievo di campioni di laboratorio. E’ necessario spiegare la procedura per ottenere il campione desiderato; valutare l’abilità del paziente di ottenere il campione, qualora sia possibile rispetto alle sue condizioni di salute.</a:t>
            </a:r>
          </a:p>
          <a:p>
            <a:r>
              <a:rPr lang="it-IT" dirty="0" smtClean="0"/>
              <a:t>Quando si raccoglie un campione, fare attenzione che fluidi corporei non fuoriescano dalle provette o dai contenitori utilizzati. Mettere tutti i campioni di laboratorio in bustine di plastica che riportano l’indicazione “rischio biologico” e chiudere le buste per evitare dispersioni dei campioni durante il trasporto.</a:t>
            </a:r>
            <a:endParaRPr lang="it-IT" dirty="0"/>
          </a:p>
        </p:txBody>
      </p:sp>
      <p:sp>
        <p:nvSpPr>
          <p:cNvPr id="2" name="Titolo 1"/>
          <p:cNvSpPr>
            <a:spLocks noGrp="1"/>
          </p:cNvSpPr>
          <p:nvPr>
            <p:ph type="title"/>
          </p:nvPr>
        </p:nvSpPr>
        <p:spPr/>
        <p:txBody>
          <a:bodyPr/>
          <a:lstStyle/>
          <a:p>
            <a:r>
              <a:rPr lang="it-IT" dirty="0" smtClean="0"/>
              <a:t>I CAMPIONI di LABORATORIO</a:t>
            </a:r>
            <a:endParaRPr lang="it-IT"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gn="ctr"/>
            <a:r>
              <a:rPr lang="it-IT" b="1" dirty="0" smtClean="0"/>
              <a:t>Gli obiettivi sono raggiunti quando un campione per </a:t>
            </a:r>
            <a:r>
              <a:rPr lang="it-IT" b="1" dirty="0" err="1" smtClean="0"/>
              <a:t>emogasanalisi</a:t>
            </a:r>
            <a:r>
              <a:rPr lang="it-IT" b="1" dirty="0" smtClean="0"/>
              <a:t> non contaminato è inviato al laboratorio senza effetti avversi per il paziente, che il paziente dimostri una diminuzione dell’ansia correlata al prelievo e una comprensione delle ragioni per effettuarlo; che il paziente non abbia dolore al sito della </a:t>
            </a:r>
            <a:r>
              <a:rPr lang="it-IT" b="1" dirty="0" err="1" smtClean="0"/>
              <a:t>venipuntura</a:t>
            </a:r>
            <a:r>
              <a:rPr lang="it-IT" b="1" dirty="0" smtClean="0"/>
              <a:t> e non subisca traumi arteriosi.</a:t>
            </a:r>
            <a:endParaRPr lang="it-IT" b="1" dirty="0"/>
          </a:p>
        </p:txBody>
      </p:sp>
      <p:sp>
        <p:nvSpPr>
          <p:cNvPr id="3" name="Titolo 2"/>
          <p:cNvSpPr>
            <a:spLocks noGrp="1"/>
          </p:cNvSpPr>
          <p:nvPr>
            <p:ph type="title"/>
          </p:nvPr>
        </p:nvSpPr>
        <p:spPr/>
        <p:txBody>
          <a:bodyPr/>
          <a:lstStyle/>
          <a:p>
            <a:r>
              <a:rPr lang="it-IT" dirty="0" smtClean="0"/>
              <a:t>IL PRELIEVO ARTERIOSO</a:t>
            </a:r>
            <a:endParaRPr lang="it-IT"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85000" lnSpcReduction="20000"/>
          </a:bodyPr>
          <a:lstStyle/>
          <a:p>
            <a:r>
              <a:rPr lang="it-IT" dirty="0" smtClean="0"/>
              <a:t>SITUAZIONI INASPETTATE ED INTERVENTI CORRELATI</a:t>
            </a:r>
          </a:p>
          <a:p>
            <a:pPr marL="624078" indent="-514350">
              <a:buFont typeface="+mj-lt"/>
              <a:buAutoNum type="alphaLcParenR"/>
            </a:pPr>
            <a:r>
              <a:rPr lang="it-IT" i="1" dirty="0" smtClean="0"/>
              <a:t>Mentre si sta cercando di pungere l’arteria il paziente lamenta un forte dolore: </a:t>
            </a:r>
            <a:r>
              <a:rPr lang="it-IT" dirty="0" smtClean="0"/>
              <a:t>utilizzare troppa forza può far si che l’ago tocchi l’osso sottostante, provocando dolore o anche causare il passaggio dell’ago attraverso l’arteria; ritirare un pochino l’ago e vedere se refluisce sangue. Se il sangue non refluisce ritirare l’ago completamente e ricominciare la procedura.</a:t>
            </a:r>
          </a:p>
          <a:p>
            <a:pPr marL="624078" indent="-514350">
              <a:buFont typeface="+mj-lt"/>
              <a:buAutoNum type="alphaLcParenR"/>
            </a:pPr>
            <a:r>
              <a:rPr lang="it-IT" i="1" dirty="0" smtClean="0"/>
              <a:t>Non si riesce ad ottenere una </a:t>
            </a:r>
            <a:r>
              <a:rPr lang="it-IT" i="1" dirty="0" err="1" smtClean="0"/>
              <a:t>emogasanalisi</a:t>
            </a:r>
            <a:r>
              <a:rPr lang="it-IT" i="1" dirty="0" smtClean="0"/>
              <a:t>  dopo due tentativi nello stesso sito: </a:t>
            </a:r>
            <a:r>
              <a:rPr lang="it-IT" dirty="0" smtClean="0"/>
              <a:t>non effettuare più di due tentativi dallo stesso sito; sondare ulteriormente l’arteria potrebbe danneggiarla, oltre a danneggiare il nervo radiale.</a:t>
            </a:r>
            <a:endParaRPr lang="it-IT" i="1" dirty="0"/>
          </a:p>
        </p:txBody>
      </p:sp>
      <p:sp>
        <p:nvSpPr>
          <p:cNvPr id="3" name="Titolo 2"/>
          <p:cNvSpPr>
            <a:spLocks noGrp="1"/>
          </p:cNvSpPr>
          <p:nvPr>
            <p:ph type="title"/>
          </p:nvPr>
        </p:nvSpPr>
        <p:spPr/>
        <p:txBody>
          <a:bodyPr/>
          <a:lstStyle/>
          <a:p>
            <a:r>
              <a:rPr lang="it-IT" dirty="0" smtClean="0"/>
              <a:t>IL PRELIEVO ARTERIOSO</a:t>
            </a:r>
            <a:endParaRPr lang="it-IT"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70000" lnSpcReduction="20000"/>
          </a:bodyPr>
          <a:lstStyle/>
          <a:p>
            <a:pPr marL="624078" indent="-514350">
              <a:buAutoNum type="alphaLcParenR" startAt="3"/>
            </a:pPr>
            <a:r>
              <a:rPr lang="it-IT" i="1" dirty="0" smtClean="0"/>
              <a:t>Il sangue non refluisce nella siringa: </a:t>
            </a:r>
            <a:r>
              <a:rPr lang="it-IT" dirty="0" smtClean="0"/>
              <a:t>tipicamente,ciò accade a causa di uno spasmo arterioso. Cambiare l’ago con uno più piccolo e provare di nuovo. Un ago più piccolo è meno probabile che causi uno spasmo</a:t>
            </a:r>
          </a:p>
          <a:p>
            <a:pPr marL="624078" indent="-514350">
              <a:buAutoNum type="alphaLcParenR" startAt="3"/>
            </a:pPr>
            <a:r>
              <a:rPr lang="it-IT" i="1" dirty="0" smtClean="0"/>
              <a:t>Dopo aver inserito l’ago, si nota che la siringa si riempie lentamente con sangue di colore scuro:</a:t>
            </a:r>
            <a:r>
              <a:rPr lang="it-IT" dirty="0" smtClean="0"/>
              <a:t> se il paziente è in condizioni critiche,questo potrebbe essere sangue arterioso. Se il paziente è in buone condizioni con parametri normali di </a:t>
            </a:r>
            <a:r>
              <a:rPr lang="it-IT" dirty="0" err="1" smtClean="0"/>
              <a:t>pulsiossimetria</a:t>
            </a:r>
            <a:r>
              <a:rPr lang="it-IT" dirty="0" smtClean="0"/>
              <a:t>,si potrebbe star prelevando dalla vena. Prelevare il campione e ricominciare la procedura.</a:t>
            </a:r>
          </a:p>
          <a:p>
            <a:pPr marL="624078" indent="-514350">
              <a:buFont typeface="Wingdings 3"/>
              <a:buAutoNum type="alphaLcParenR" startAt="3"/>
            </a:pPr>
            <a:r>
              <a:rPr lang="it-IT" i="1" dirty="0" smtClean="0"/>
              <a:t>Il sanguinamento dal sito della </a:t>
            </a:r>
            <a:r>
              <a:rPr lang="it-IT" i="1" dirty="0" err="1" smtClean="0"/>
              <a:t>venipuntura</a:t>
            </a:r>
            <a:r>
              <a:rPr lang="it-IT" i="1" dirty="0" smtClean="0"/>
              <a:t> continua per alcuni minuti:</a:t>
            </a:r>
            <a:r>
              <a:rPr lang="it-IT" dirty="0" smtClean="0"/>
              <a:t> se il sito non sanguina in maniera copiosa,considerare di effettuare una piccola medicazione a compressione sulla </a:t>
            </a:r>
            <a:r>
              <a:rPr lang="it-IT" dirty="0" err="1" smtClean="0"/>
              <a:t>venipuntura</a:t>
            </a:r>
            <a:r>
              <a:rPr lang="it-IT" dirty="0" smtClean="0"/>
              <a:t>. Ciò può arrestare la fuoriuscita di piccole quantità </a:t>
            </a:r>
            <a:r>
              <a:rPr lang="it-IT" dirty="0" err="1" smtClean="0"/>
              <a:t>sieroematiche</a:t>
            </a:r>
            <a:r>
              <a:rPr lang="it-IT" dirty="0" smtClean="0"/>
              <a:t> dal punto di prelievo. Monitorare costantemente il sito per eventuali sanguinamenti e controllare frequentemente la circolazione della mano.</a:t>
            </a:r>
            <a:endParaRPr lang="it-IT" i="1" dirty="0" smtClean="0"/>
          </a:p>
          <a:p>
            <a:pPr marL="624078" indent="-514350">
              <a:buAutoNum type="alphaLcParenR" startAt="3"/>
            </a:pPr>
            <a:endParaRPr lang="it-IT" dirty="0" smtClean="0"/>
          </a:p>
          <a:p>
            <a:pPr marL="624078" indent="-514350">
              <a:buAutoNum type="alphaLcParenR" startAt="3"/>
            </a:pPr>
            <a:endParaRPr lang="it-IT" i="1" dirty="0"/>
          </a:p>
        </p:txBody>
      </p:sp>
      <p:sp>
        <p:nvSpPr>
          <p:cNvPr id="3" name="Titolo 2"/>
          <p:cNvSpPr>
            <a:spLocks noGrp="1"/>
          </p:cNvSpPr>
          <p:nvPr>
            <p:ph type="title"/>
          </p:nvPr>
        </p:nvSpPr>
        <p:spPr/>
        <p:txBody>
          <a:bodyPr/>
          <a:lstStyle/>
          <a:p>
            <a:r>
              <a:rPr lang="it-IT" dirty="0" smtClean="0"/>
              <a:t>IL PRELIEVO ARTERIOSO</a:t>
            </a:r>
            <a:endParaRPr lang="it-IT"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it-IT" dirty="0" smtClean="0"/>
              <a:t>Un prelievo venoso è utilizzato per ottenere sangue per gli esami di routine. Una </a:t>
            </a:r>
            <a:r>
              <a:rPr lang="it-IT" dirty="0" err="1" smtClean="0"/>
              <a:t>venipuntura</a:t>
            </a:r>
            <a:r>
              <a:rPr lang="it-IT" dirty="0" smtClean="0"/>
              <a:t> significa pungere una vena con un ago e raccogliere il sangue con una siringa o con un sistema ad aspirazione. Le vene superficiali del braccio sono di solito utilizzate per la </a:t>
            </a:r>
            <a:r>
              <a:rPr lang="it-IT" dirty="0" err="1" smtClean="0"/>
              <a:t>venipuntura</a:t>
            </a:r>
            <a:r>
              <a:rPr lang="it-IT" dirty="0" smtClean="0"/>
              <a:t>; specificatamente i vasi situati nella fossa </a:t>
            </a:r>
            <a:r>
              <a:rPr lang="it-IT" dirty="0" err="1" smtClean="0"/>
              <a:t>antecubitale</a:t>
            </a:r>
            <a:r>
              <a:rPr lang="it-IT" dirty="0" smtClean="0"/>
              <a:t>.</a:t>
            </a:r>
            <a:endParaRPr lang="it-IT" dirty="0"/>
          </a:p>
        </p:txBody>
      </p:sp>
      <p:sp>
        <p:nvSpPr>
          <p:cNvPr id="2" name="Titolo 1"/>
          <p:cNvSpPr>
            <a:spLocks noGrp="1"/>
          </p:cNvSpPr>
          <p:nvPr>
            <p:ph type="title"/>
          </p:nvPr>
        </p:nvSpPr>
        <p:spPr/>
        <p:txBody>
          <a:bodyPr/>
          <a:lstStyle/>
          <a:p>
            <a:r>
              <a:rPr lang="it-IT" dirty="0" smtClean="0"/>
              <a:t>IL PRELIEVO VENOSO</a:t>
            </a:r>
            <a:endParaRPr lang="it-IT"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12092756-veins-of-the-antecubital-fossa.jpg"/>
          <p:cNvPicPr>
            <a:picLocks noGrp="1" noChangeAspect="1"/>
          </p:cNvPicPr>
          <p:nvPr>
            <p:ph idx="1"/>
          </p:nvPr>
        </p:nvPicPr>
        <p:blipFill>
          <a:blip r:embed="rId2" cstate="print"/>
          <a:stretch>
            <a:fillRect/>
          </a:stretch>
        </p:blipFill>
        <p:spPr>
          <a:xfrm>
            <a:off x="1475656" y="1006144"/>
            <a:ext cx="6048672" cy="5150690"/>
          </a:xfrm>
        </p:spPr>
      </p:pic>
      <p:sp>
        <p:nvSpPr>
          <p:cNvPr id="2" name="Titolo 1"/>
          <p:cNvSpPr>
            <a:spLocks noGrp="1"/>
          </p:cNvSpPr>
          <p:nvPr>
            <p:ph type="title"/>
          </p:nvPr>
        </p:nvSpPr>
        <p:spPr/>
        <p:txBody>
          <a:bodyPr/>
          <a:lstStyle/>
          <a:p>
            <a:r>
              <a:rPr lang="it-IT" dirty="0" smtClean="0"/>
              <a:t>IL PRELIEVO VENOSO</a:t>
            </a:r>
            <a:endParaRPr lang="it-IT"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77500" lnSpcReduction="20000"/>
          </a:bodyPr>
          <a:lstStyle/>
          <a:p>
            <a:r>
              <a:rPr lang="it-IT" dirty="0" smtClean="0"/>
              <a:t>Comunque, una </a:t>
            </a:r>
            <a:r>
              <a:rPr lang="it-IT" dirty="0" err="1" smtClean="0"/>
              <a:t>venipuntura</a:t>
            </a:r>
            <a:r>
              <a:rPr lang="it-IT" dirty="0" smtClean="0"/>
              <a:t> può essere effettuata su una vena situata in una vena dorsale del braccio, sul dorso della mano o </a:t>
            </a:r>
            <a:r>
              <a:rPr lang="it-IT" b="1" dirty="0" smtClean="0"/>
              <a:t>su qualsiasi altro sito accessibile.</a:t>
            </a:r>
            <a:r>
              <a:rPr lang="it-IT" dirty="0"/>
              <a:t> </a:t>
            </a:r>
            <a:r>
              <a:rPr lang="it-IT" dirty="0" smtClean="0"/>
              <a:t>Evitare le aree che sono edematose, paralizzate o che si trovano dalla stessa parte dove è stata effettuata una mastectomia e gli shunt </a:t>
            </a:r>
            <a:r>
              <a:rPr lang="it-IT" dirty="0" err="1" smtClean="0"/>
              <a:t>arterovenosi</a:t>
            </a:r>
            <a:r>
              <a:rPr lang="it-IT" dirty="0" smtClean="0"/>
              <a:t>. Dovrebbero altresì essere evitate le vene del polso interno a causa dell’alto rischio di danneggiamento delle strutture sottostanti e le aree di infezioni o dove la cute non si trova in condizioni normali. Non aspirare sangue dalle stesse estremità utilizzate per la somministrazione di farmaci endovenosi, liquidi o trasfusioni di sangue. Alcune volte sarà necessario utilizzare questi siti per la </a:t>
            </a:r>
            <a:r>
              <a:rPr lang="it-IT" dirty="0" err="1" smtClean="0"/>
              <a:t>venipuntura</a:t>
            </a:r>
            <a:r>
              <a:rPr lang="it-IT" dirty="0" smtClean="0"/>
              <a:t> dopo che l’infusione endovenosa sarà stata sospesa per un certo periodo di tempo. Se necessario scegliere un punto distale rispetto al punto di infusione. </a:t>
            </a:r>
            <a:endParaRPr lang="it-IT" dirty="0"/>
          </a:p>
        </p:txBody>
      </p:sp>
      <p:sp>
        <p:nvSpPr>
          <p:cNvPr id="2" name="Titolo 1"/>
          <p:cNvSpPr>
            <a:spLocks noGrp="1"/>
          </p:cNvSpPr>
          <p:nvPr>
            <p:ph type="title"/>
          </p:nvPr>
        </p:nvSpPr>
        <p:spPr/>
        <p:txBody>
          <a:bodyPr/>
          <a:lstStyle/>
          <a:p>
            <a:r>
              <a:rPr lang="it-IT" dirty="0" smtClean="0"/>
              <a:t>IL PRELIEVO VENOSO</a:t>
            </a:r>
            <a:endParaRPr lang="it-IT"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92500" lnSpcReduction="20000"/>
          </a:bodyPr>
          <a:lstStyle/>
          <a:p>
            <a:r>
              <a:rPr lang="it-IT" dirty="0" smtClean="0"/>
              <a:t>La spiegazione e la comunicazione con i pazienti sulla necessità della </a:t>
            </a:r>
            <a:r>
              <a:rPr lang="it-IT" dirty="0" err="1" smtClean="0"/>
              <a:t>venipuntura</a:t>
            </a:r>
            <a:r>
              <a:rPr lang="it-IT" dirty="0" smtClean="0"/>
              <a:t> può ridurre l’ansietà. Illustrare molto attentamente la necessità di esami di routine da effettuare sul sangue, per assicurare che il paziente comprenda la procedura.</a:t>
            </a:r>
          </a:p>
          <a:p>
            <a:r>
              <a:rPr lang="it-IT" dirty="0" smtClean="0"/>
              <a:t>Le misure per ridurre il rischio di infezioni sono una parte importante per la </a:t>
            </a:r>
            <a:r>
              <a:rPr lang="it-IT" dirty="0" err="1" smtClean="0"/>
              <a:t>venipuntura</a:t>
            </a:r>
            <a:r>
              <a:rPr lang="it-IT" dirty="0" smtClean="0"/>
              <a:t>. Il lavaggio delle mani, una tecnica asettica, l’utilizzo di dispositivi di protezione individuale e il corretto smaltimento di presidi acuminati come gli aghi forniscono sicurezza nell’effettuazione di questa procedura.</a:t>
            </a:r>
            <a:endParaRPr lang="it-IT" dirty="0"/>
          </a:p>
        </p:txBody>
      </p:sp>
      <p:sp>
        <p:nvSpPr>
          <p:cNvPr id="2" name="Titolo 1"/>
          <p:cNvSpPr>
            <a:spLocks noGrp="1"/>
          </p:cNvSpPr>
          <p:nvPr>
            <p:ph type="title"/>
          </p:nvPr>
        </p:nvSpPr>
        <p:spPr/>
        <p:txBody>
          <a:bodyPr/>
          <a:lstStyle/>
          <a:p>
            <a:r>
              <a:rPr lang="it-IT" dirty="0" smtClean="0"/>
              <a:t>IL PRELIEVO VENOSO</a:t>
            </a:r>
            <a:endParaRPr lang="it-IT"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92500" lnSpcReduction="10000"/>
          </a:bodyPr>
          <a:lstStyle/>
          <a:p>
            <a:pPr marL="514350" indent="-514350"/>
            <a:r>
              <a:rPr lang="it-IT" dirty="0" smtClean="0"/>
              <a:t>MATERIALI USATI</a:t>
            </a:r>
          </a:p>
          <a:p>
            <a:pPr marL="514350" indent="-514350">
              <a:buFont typeface="+mj-lt"/>
              <a:buAutoNum type="arabicPeriod"/>
            </a:pPr>
            <a:r>
              <a:rPr lang="it-IT" dirty="0" smtClean="0"/>
              <a:t>Laccio emostatico</a:t>
            </a:r>
          </a:p>
          <a:p>
            <a:pPr marL="514350" indent="-514350">
              <a:buFont typeface="+mj-lt"/>
              <a:buAutoNum type="arabicPeriod"/>
            </a:pPr>
            <a:r>
              <a:rPr lang="it-IT" dirty="0" smtClean="0"/>
              <a:t>Guanti monouso</a:t>
            </a:r>
          </a:p>
          <a:p>
            <a:pPr marL="514350" indent="-514350">
              <a:buFont typeface="+mj-lt"/>
              <a:buAutoNum type="arabicPeriod"/>
            </a:pPr>
            <a:r>
              <a:rPr lang="it-IT" dirty="0" smtClean="0"/>
              <a:t>Tampone per la disinfezione con </a:t>
            </a:r>
            <a:r>
              <a:rPr lang="it-IT" dirty="0" err="1" smtClean="0"/>
              <a:t>clorexidina</a:t>
            </a:r>
            <a:r>
              <a:rPr lang="it-IT" dirty="0" smtClean="0"/>
              <a:t> </a:t>
            </a:r>
          </a:p>
          <a:p>
            <a:pPr marL="514350" indent="-514350">
              <a:buFont typeface="+mj-lt"/>
              <a:buAutoNum type="arabicPeriod"/>
            </a:pPr>
            <a:r>
              <a:rPr lang="it-IT" dirty="0" smtClean="0"/>
              <a:t>Ago sterile di misura appropriata per le vene del paziente</a:t>
            </a:r>
          </a:p>
          <a:p>
            <a:pPr marL="514350" indent="-514350">
              <a:buFont typeface="+mj-lt"/>
              <a:buAutoNum type="arabicPeriod"/>
            </a:pPr>
            <a:r>
              <a:rPr lang="it-IT" dirty="0" err="1" smtClean="0"/>
              <a:t>Vacutainer</a:t>
            </a:r>
            <a:r>
              <a:rPr lang="it-IT" dirty="0" smtClean="0"/>
              <a:t> con adattatore per l’ago</a:t>
            </a:r>
          </a:p>
          <a:p>
            <a:pPr marL="514350" indent="-514350">
              <a:buFont typeface="+mj-lt"/>
              <a:buAutoNum type="arabicPeriod"/>
            </a:pPr>
            <a:r>
              <a:rPr lang="it-IT" dirty="0" smtClean="0"/>
              <a:t>Provette adeguate per i test da effettuare</a:t>
            </a:r>
          </a:p>
          <a:p>
            <a:pPr marL="514350" indent="-514350">
              <a:buFont typeface="+mj-lt"/>
              <a:buAutoNum type="arabicPeriod"/>
            </a:pPr>
            <a:r>
              <a:rPr lang="it-IT" dirty="0" smtClean="0"/>
              <a:t>Etichette appropriate per le provette</a:t>
            </a:r>
          </a:p>
          <a:p>
            <a:pPr marL="514350" indent="-514350">
              <a:buFont typeface="+mj-lt"/>
              <a:buAutoNum type="arabicPeriod"/>
            </a:pPr>
            <a:r>
              <a:rPr lang="it-IT" dirty="0" smtClean="0"/>
              <a:t>Bustina di plastica per il trasporto dei campioni </a:t>
            </a:r>
          </a:p>
          <a:p>
            <a:pPr marL="514350" indent="-514350">
              <a:buFont typeface="+mj-lt"/>
              <a:buAutoNum type="arabicPeriod"/>
            </a:pPr>
            <a:r>
              <a:rPr lang="it-IT" dirty="0" smtClean="0"/>
              <a:t>Cerotto </a:t>
            </a:r>
          </a:p>
        </p:txBody>
      </p:sp>
      <p:sp>
        <p:nvSpPr>
          <p:cNvPr id="2" name="Titolo 1"/>
          <p:cNvSpPr>
            <a:spLocks noGrp="1"/>
          </p:cNvSpPr>
          <p:nvPr>
            <p:ph type="title"/>
          </p:nvPr>
        </p:nvSpPr>
        <p:spPr/>
        <p:txBody>
          <a:bodyPr/>
          <a:lstStyle/>
          <a:p>
            <a:r>
              <a:rPr lang="it-IT" dirty="0" smtClean="0"/>
              <a:t>IL PRELIEVO VENOSO</a:t>
            </a:r>
            <a:endParaRPr lang="it-IT"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iale">
  <a:themeElements>
    <a:clrScheme name="Vial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Vial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1908</TotalTime>
  <Words>3598</Words>
  <Application>Microsoft Office PowerPoint</Application>
  <PresentationFormat>Presentazione su schermo (4:3)</PresentationFormat>
  <Paragraphs>162</Paragraphs>
  <Slides>42</Slides>
  <Notes>0</Notes>
  <HiddenSlides>0</HiddenSlides>
  <MMClips>0</MMClips>
  <ScaleCrop>false</ScaleCrop>
  <HeadingPairs>
    <vt:vector size="4" baseType="variant">
      <vt:variant>
        <vt:lpstr>Tema</vt:lpstr>
      </vt:variant>
      <vt:variant>
        <vt:i4>1</vt:i4>
      </vt:variant>
      <vt:variant>
        <vt:lpstr>Titoli diapositive</vt:lpstr>
      </vt:variant>
      <vt:variant>
        <vt:i4>42</vt:i4>
      </vt:variant>
    </vt:vector>
  </HeadingPairs>
  <TitlesOfParts>
    <vt:vector size="43" baseType="lpstr">
      <vt:lpstr>Viale</vt:lpstr>
      <vt:lpstr>I CAMPIONI di LABORATORIO</vt:lpstr>
      <vt:lpstr>I CAMPIONI di LABORATORIO</vt:lpstr>
      <vt:lpstr>I CAMPIONI di LABORATORIO</vt:lpstr>
      <vt:lpstr>I CAMPIONI di LABORATORIO</vt:lpstr>
      <vt:lpstr>IL PRELIEVO VENOSO</vt:lpstr>
      <vt:lpstr>IL PRELIEVO VENOSO</vt:lpstr>
      <vt:lpstr>IL PRELIEVO VENOSO</vt:lpstr>
      <vt:lpstr>IL PRELIEVO VENOSO</vt:lpstr>
      <vt:lpstr>IL PRELIEVO VENOSO</vt:lpstr>
      <vt:lpstr>IL PRELIEVO VENOSO</vt:lpstr>
      <vt:lpstr>IL PRELIEVO VENOSO</vt:lpstr>
      <vt:lpstr>IL PRELIEVO VENOSO</vt:lpstr>
      <vt:lpstr>IL PRELIEVO VENOSO</vt:lpstr>
      <vt:lpstr>IL PRELIEVO VENOSO</vt:lpstr>
      <vt:lpstr>IL PRELIEVO VENOSO</vt:lpstr>
      <vt:lpstr>IL PRELIEVO VENOSO</vt:lpstr>
      <vt:lpstr>IL PRELIEVO VENOSO</vt:lpstr>
      <vt:lpstr>IL PRELIEVO VENOSO</vt:lpstr>
      <vt:lpstr>IL PRELIEVO VENOSO</vt:lpstr>
      <vt:lpstr>IL PRELIEVO VENOSO</vt:lpstr>
      <vt:lpstr>IL PRELIEVO VENOSO</vt:lpstr>
      <vt:lpstr>IL PRELIEVO VENOSO</vt:lpstr>
      <vt:lpstr>IL PRELIEVO VENOSO</vt:lpstr>
      <vt:lpstr>IL PRELIEVO CAPILLARE</vt:lpstr>
      <vt:lpstr>IL PRELIEVO CAPILLARE</vt:lpstr>
      <vt:lpstr>IL PRELIEVO CAPILLARE</vt:lpstr>
      <vt:lpstr>IL PRELIEVO CAPILLARE</vt:lpstr>
      <vt:lpstr>IL PRELIEVO CAPILLARE</vt:lpstr>
      <vt:lpstr>IL PRELIEVO CAPILLARE</vt:lpstr>
      <vt:lpstr>IL PRELIEVO CAPILLARE</vt:lpstr>
      <vt:lpstr>IL PRELIEVO CAPILLARE</vt:lpstr>
      <vt:lpstr>IL PRELIEVO ARTERIOSO</vt:lpstr>
      <vt:lpstr>IL PRELIEVO ARTERIOSO</vt:lpstr>
      <vt:lpstr>IL PRELIEVO ARTERIOSO</vt:lpstr>
      <vt:lpstr>IL PRELIEVO ARTERIOSO</vt:lpstr>
      <vt:lpstr>IL PRELIEVO ARTERIOSO</vt:lpstr>
      <vt:lpstr>IL PRELIEVO ARTERIOSO</vt:lpstr>
      <vt:lpstr>IL PRELIEVO ARTERIOSO</vt:lpstr>
      <vt:lpstr>IL PRELIEVO ARTERIOSO</vt:lpstr>
      <vt:lpstr>IL PRELIEVO ARTERIOSO</vt:lpstr>
      <vt:lpstr>IL PRELIEVO ARTERIOSO</vt:lpstr>
      <vt:lpstr>IL PRELIEVO ARTERIOSO</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 CAMPIONI di LABORATORIO</dc:title>
  <dc:creator>Alessandro</dc:creator>
  <cp:lastModifiedBy>Novella Ceretti</cp:lastModifiedBy>
  <cp:revision>103</cp:revision>
  <dcterms:created xsi:type="dcterms:W3CDTF">2014-03-25T14:29:50Z</dcterms:created>
  <dcterms:modified xsi:type="dcterms:W3CDTF">2014-06-09T04:41:32Z</dcterms:modified>
</cp:coreProperties>
</file>