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4" r:id="rId14"/>
    <p:sldId id="270" r:id="rId15"/>
    <p:sldId id="275" r:id="rId16"/>
    <p:sldId id="271" r:id="rId17"/>
    <p:sldId id="272" r:id="rId18"/>
    <p:sldId id="273" r:id="rId1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956" y="-48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Triangolo isosce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540544" y="776288"/>
            <a:ext cx="8062912" cy="1470025"/>
          </a:xfrm>
        </p:spPr>
        <p:txBody>
          <a:bodyPr anchor="b">
            <a:normAutofit/>
          </a:bodyPr>
          <a:lstStyle>
            <a:lvl1pPr algn="r">
              <a:defRPr sz="4400"/>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a:xfrm>
            <a:off x="1371600" y="6012656"/>
            <a:ext cx="5791200" cy="365125"/>
          </a:xfrm>
        </p:spPr>
        <p:txBody>
          <a:bodyPr tIns="0" bIns="0" anchor="t"/>
          <a:lstStyle>
            <a:lvl1pPr algn="r">
              <a:defRPr sz="1000"/>
            </a:lvl1pPr>
          </a:lstStyle>
          <a:p>
            <a:fld id="{62C439B2-B526-4296-828B-65C1130C8BF1}" type="datetimeFigureOut">
              <a:rPr lang="it-IT" smtClean="0"/>
              <a:pPr/>
              <a:t>17/03/2014</a:t>
            </a:fld>
            <a:endParaRPr lang="it-IT"/>
          </a:p>
        </p:txBody>
      </p:sp>
      <p:sp>
        <p:nvSpPr>
          <p:cNvPr id="17" name="Segnaposto piè di pagina 16"/>
          <p:cNvSpPr>
            <a:spLocks noGrp="1"/>
          </p:cNvSpPr>
          <p:nvPr>
            <p:ph type="ftr" sz="quarter" idx="11"/>
          </p:nvPr>
        </p:nvSpPr>
        <p:spPr>
          <a:xfrm>
            <a:off x="1371600" y="5650704"/>
            <a:ext cx="5791200" cy="365125"/>
          </a:xfrm>
        </p:spPr>
        <p:txBody>
          <a:bodyPr tIns="0" bIns="0" anchor="b"/>
          <a:lstStyle>
            <a:lvl1pPr algn="r">
              <a:defRPr sz="1100"/>
            </a:lvl1pPr>
          </a:lstStyle>
          <a:p>
            <a:endParaRPr lang="it-IT"/>
          </a:p>
        </p:txBody>
      </p:sp>
      <p:sp>
        <p:nvSpPr>
          <p:cNvPr id="29" name="Segnaposto numero diapositiva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0B173FB5-5A6F-4806-AA92-F69AA34C4C9D}"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62C439B2-B526-4296-828B-65C1130C8BF1}" type="datetimeFigureOut">
              <a:rPr lang="it-IT" smtClean="0"/>
              <a:pPr/>
              <a:t>17/03/2014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B173FB5-5A6F-4806-AA92-F69AA34C4C9D}"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81800" y="381000"/>
            <a:ext cx="1905000" cy="5486400"/>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381000"/>
            <a:ext cx="6248400" cy="5486400"/>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62C439B2-B526-4296-828B-65C1130C8BF1}" type="datetimeFigureOut">
              <a:rPr lang="it-IT" smtClean="0"/>
              <a:pPr/>
              <a:t>17/03/2014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B173FB5-5A6F-4806-AA92-F69AA34C4C9D}"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399032"/>
          </a:xfrm>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457200" y="1882808"/>
            <a:ext cx="8229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a:xfrm>
            <a:off x="4791456" y="6480048"/>
            <a:ext cx="2133600" cy="301752"/>
          </a:xfrm>
        </p:spPr>
        <p:txBody>
          <a:bodyPr/>
          <a:lstStyle/>
          <a:p>
            <a:fld id="{62C439B2-B526-4296-828B-65C1130C8BF1}" type="datetimeFigureOut">
              <a:rPr lang="it-IT" smtClean="0"/>
              <a:pPr/>
              <a:t>17/03/2014</a:t>
            </a:fld>
            <a:endParaRPr lang="it-IT"/>
          </a:p>
        </p:txBody>
      </p:sp>
      <p:sp>
        <p:nvSpPr>
          <p:cNvPr id="5" name="Segnaposto piè di pagina 4"/>
          <p:cNvSpPr>
            <a:spLocks noGrp="1"/>
          </p:cNvSpPr>
          <p:nvPr>
            <p:ph type="ftr" sz="quarter" idx="11"/>
          </p:nvPr>
        </p:nvSpPr>
        <p:spPr>
          <a:xfrm>
            <a:off x="457200" y="6480969"/>
            <a:ext cx="4260056" cy="300831"/>
          </a:xfrm>
        </p:spPr>
        <p:txBody>
          <a:bodyPr/>
          <a:lstStyle/>
          <a:p>
            <a:endParaRPr lang="it-IT"/>
          </a:p>
        </p:txBody>
      </p:sp>
      <p:sp>
        <p:nvSpPr>
          <p:cNvPr id="6" name="Segnaposto numero diapositiva 5"/>
          <p:cNvSpPr>
            <a:spLocks noGrp="1"/>
          </p:cNvSpPr>
          <p:nvPr>
            <p:ph type="sldNum" sz="quarter" idx="12"/>
          </p:nvPr>
        </p:nvSpPr>
        <p:spPr/>
        <p:txBody>
          <a:bodyPr/>
          <a:lstStyle/>
          <a:p>
            <a:fld id="{0B173FB5-5A6F-4806-AA92-F69AA34C4C9D}"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9" name="Triangolo rettangolo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olo isosce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Segnaposto data 3"/>
          <p:cNvSpPr>
            <a:spLocks noGrp="1"/>
          </p:cNvSpPr>
          <p:nvPr>
            <p:ph type="dt" sz="half" idx="10"/>
          </p:nvPr>
        </p:nvSpPr>
        <p:spPr>
          <a:xfrm>
            <a:off x="6955632" y="6477000"/>
            <a:ext cx="2133600" cy="304800"/>
          </a:xfrm>
        </p:spPr>
        <p:txBody>
          <a:bodyPr/>
          <a:lstStyle/>
          <a:p>
            <a:fld id="{62C439B2-B526-4296-828B-65C1130C8BF1}" type="datetimeFigureOut">
              <a:rPr lang="it-IT" smtClean="0"/>
              <a:pPr/>
              <a:t>17/03/2014</a:t>
            </a:fld>
            <a:endParaRPr lang="it-IT"/>
          </a:p>
        </p:txBody>
      </p:sp>
      <p:sp>
        <p:nvSpPr>
          <p:cNvPr id="5" name="Segnaposto piè di pagina 4"/>
          <p:cNvSpPr>
            <a:spLocks noGrp="1"/>
          </p:cNvSpPr>
          <p:nvPr>
            <p:ph type="ftr" sz="quarter" idx="11"/>
          </p:nvPr>
        </p:nvSpPr>
        <p:spPr>
          <a:xfrm>
            <a:off x="2619376" y="6480969"/>
            <a:ext cx="4260056" cy="300831"/>
          </a:xfrm>
        </p:spPr>
        <p:txBody>
          <a:bodyPr/>
          <a:lstStyle/>
          <a:p>
            <a:endParaRPr lang="it-IT"/>
          </a:p>
        </p:txBody>
      </p:sp>
      <p:sp>
        <p:nvSpPr>
          <p:cNvPr id="6" name="Segnaposto numero diapositiva 5"/>
          <p:cNvSpPr>
            <a:spLocks noGrp="1"/>
          </p:cNvSpPr>
          <p:nvPr>
            <p:ph type="sldNum" sz="quarter" idx="12"/>
          </p:nvPr>
        </p:nvSpPr>
        <p:spPr>
          <a:xfrm>
            <a:off x="8451056" y="809624"/>
            <a:ext cx="502920" cy="300831"/>
          </a:xfrm>
        </p:spPr>
        <p:txBody>
          <a:bodyPr/>
          <a:lstStyle/>
          <a:p>
            <a:fld id="{0B173FB5-5A6F-4806-AA92-F69AA34C4C9D}" type="slidenum">
              <a:rPr lang="it-IT" smtClean="0"/>
              <a:pPr/>
              <a:t>‹N›</a:t>
            </a:fld>
            <a:endParaRPr lang="it-IT"/>
          </a:p>
        </p:txBody>
      </p:sp>
      <p:cxnSp>
        <p:nvCxnSpPr>
          <p:cNvPr id="11" name="Connettore 1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olo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marL="0" algn="l">
              <a:defRPr/>
            </a:lvl1p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4791456" y="6480969"/>
            <a:ext cx="2133600" cy="301752"/>
          </a:xfrm>
        </p:spPr>
        <p:txBody>
          <a:bodyPr/>
          <a:lstStyle/>
          <a:p>
            <a:fld id="{62C439B2-B526-4296-828B-65C1130C8BF1}" type="datetimeFigureOut">
              <a:rPr lang="it-IT" smtClean="0"/>
              <a:pPr/>
              <a:t>17/03/2014</a:t>
            </a:fld>
            <a:endParaRPr lang="it-IT"/>
          </a:p>
        </p:txBody>
      </p:sp>
      <p:sp>
        <p:nvSpPr>
          <p:cNvPr id="6" name="Segnaposto piè di pagina 5"/>
          <p:cNvSpPr>
            <a:spLocks noGrp="1"/>
          </p:cNvSpPr>
          <p:nvPr>
            <p:ph type="ftr" sz="quarter" idx="11"/>
          </p:nvPr>
        </p:nvSpPr>
        <p:spPr>
          <a:xfrm>
            <a:off x="457200" y="6480969"/>
            <a:ext cx="4260056" cy="301752"/>
          </a:xfrm>
        </p:spPr>
        <p:txBody>
          <a:bodyPr/>
          <a:lstStyle/>
          <a:p>
            <a:endParaRPr lang="it-IT"/>
          </a:p>
        </p:txBody>
      </p:sp>
      <p:sp>
        <p:nvSpPr>
          <p:cNvPr id="7" name="Segnaposto numero diapositiva 6"/>
          <p:cNvSpPr>
            <a:spLocks noGrp="1"/>
          </p:cNvSpPr>
          <p:nvPr>
            <p:ph type="sldNum" sz="quarter" idx="12"/>
          </p:nvPr>
        </p:nvSpPr>
        <p:spPr>
          <a:xfrm>
            <a:off x="7589520" y="6480969"/>
            <a:ext cx="502920" cy="301752"/>
          </a:xfrm>
        </p:spPr>
        <p:txBody>
          <a:bodyPr/>
          <a:lstStyle/>
          <a:p>
            <a:fld id="{0B173FB5-5A6F-4806-AA92-F69AA34C4C9D}"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a:xfrm>
            <a:off x="4791456" y="6480969"/>
            <a:ext cx="2130552" cy="301752"/>
          </a:xfrm>
        </p:spPr>
        <p:txBody>
          <a:bodyPr/>
          <a:lstStyle/>
          <a:p>
            <a:fld id="{62C439B2-B526-4296-828B-65C1130C8BF1}" type="datetimeFigureOut">
              <a:rPr lang="it-IT" smtClean="0"/>
              <a:pPr/>
              <a:t>17/03/2014</a:t>
            </a:fld>
            <a:endParaRPr lang="it-IT"/>
          </a:p>
        </p:txBody>
      </p:sp>
      <p:sp>
        <p:nvSpPr>
          <p:cNvPr id="8" name="Segnaposto piè di pagina 7"/>
          <p:cNvSpPr>
            <a:spLocks noGrp="1"/>
          </p:cNvSpPr>
          <p:nvPr>
            <p:ph type="ftr" sz="quarter" idx="11"/>
          </p:nvPr>
        </p:nvSpPr>
        <p:spPr>
          <a:xfrm>
            <a:off x="457200" y="6480969"/>
            <a:ext cx="4261104" cy="301752"/>
          </a:xfrm>
        </p:spPr>
        <p:txBody>
          <a:bodyPr/>
          <a:lstStyle/>
          <a:p>
            <a:endParaRPr lang="it-IT"/>
          </a:p>
        </p:txBody>
      </p:sp>
      <p:sp>
        <p:nvSpPr>
          <p:cNvPr id="9" name="Segnaposto numero diapositiva 8"/>
          <p:cNvSpPr>
            <a:spLocks noGrp="1"/>
          </p:cNvSpPr>
          <p:nvPr>
            <p:ph type="sldNum" sz="quarter" idx="12"/>
          </p:nvPr>
        </p:nvSpPr>
        <p:spPr>
          <a:xfrm>
            <a:off x="7589520" y="6483096"/>
            <a:ext cx="502920" cy="301752"/>
          </a:xfrm>
        </p:spPr>
        <p:txBody>
          <a:bodyPr/>
          <a:lstStyle>
            <a:lvl1pPr algn="ctr">
              <a:defRPr/>
            </a:lvl1pPr>
          </a:lstStyle>
          <a:p>
            <a:fld id="{0B173FB5-5A6F-4806-AA92-F69AA34C4C9D}"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b="0"/>
            </a:lvl1p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62C439B2-B526-4296-828B-65C1130C8BF1}" type="datetimeFigureOut">
              <a:rPr lang="it-IT" smtClean="0"/>
              <a:pPr/>
              <a:t>17/03/2014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B173FB5-5A6F-4806-AA92-F69AA34C4C9D}"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791456" y="6480969"/>
            <a:ext cx="2133600" cy="301752"/>
          </a:xfrm>
        </p:spPr>
        <p:txBody>
          <a:bodyPr/>
          <a:lstStyle/>
          <a:p>
            <a:fld id="{62C439B2-B526-4296-828B-65C1130C8BF1}" type="datetimeFigureOut">
              <a:rPr lang="it-IT" smtClean="0"/>
              <a:pPr/>
              <a:t>17/03/2014</a:t>
            </a:fld>
            <a:endParaRPr lang="it-IT"/>
          </a:p>
        </p:txBody>
      </p:sp>
      <p:sp>
        <p:nvSpPr>
          <p:cNvPr id="3" name="Segnaposto piè di pagina 2"/>
          <p:cNvSpPr>
            <a:spLocks noGrp="1"/>
          </p:cNvSpPr>
          <p:nvPr>
            <p:ph type="ftr" sz="quarter" idx="11"/>
          </p:nvPr>
        </p:nvSpPr>
        <p:spPr>
          <a:xfrm>
            <a:off x="457200" y="6481890"/>
            <a:ext cx="4260056" cy="300831"/>
          </a:xfrm>
        </p:spPr>
        <p:txBody>
          <a:bodyPr/>
          <a:lstStyle/>
          <a:p>
            <a:endParaRPr lang="it-IT"/>
          </a:p>
        </p:txBody>
      </p:sp>
      <p:sp>
        <p:nvSpPr>
          <p:cNvPr id="4" name="Segnaposto numero diapositiva 3"/>
          <p:cNvSpPr>
            <a:spLocks noGrp="1"/>
          </p:cNvSpPr>
          <p:nvPr>
            <p:ph type="sldNum" sz="quarter" idx="12"/>
          </p:nvPr>
        </p:nvSpPr>
        <p:spPr>
          <a:xfrm>
            <a:off x="7589520" y="6480969"/>
            <a:ext cx="502920" cy="301752"/>
          </a:xfrm>
        </p:spPr>
        <p:txBody>
          <a:bodyPr/>
          <a:lstStyle/>
          <a:p>
            <a:fld id="{0B173FB5-5A6F-4806-AA92-F69AA34C4C9D}"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6278976" y="6556248"/>
            <a:ext cx="2133600" cy="301752"/>
          </a:xfrm>
        </p:spPr>
        <p:txBody>
          <a:bodyPr/>
          <a:lstStyle>
            <a:lvl1pPr>
              <a:defRPr sz="900"/>
            </a:lvl1pPr>
          </a:lstStyle>
          <a:p>
            <a:fld id="{62C439B2-B526-4296-828B-65C1130C8BF1}" type="datetimeFigureOut">
              <a:rPr lang="it-IT" smtClean="0"/>
              <a:pPr/>
              <a:t>17/03/2014</a:t>
            </a:fld>
            <a:endParaRPr lang="it-IT"/>
          </a:p>
        </p:txBody>
      </p:sp>
      <p:sp>
        <p:nvSpPr>
          <p:cNvPr id="6" name="Segnaposto piè di pagina 5"/>
          <p:cNvSpPr>
            <a:spLocks noGrp="1"/>
          </p:cNvSpPr>
          <p:nvPr>
            <p:ph type="ftr" sz="quarter" idx="11"/>
          </p:nvPr>
        </p:nvSpPr>
        <p:spPr>
          <a:xfrm>
            <a:off x="1135856" y="6556248"/>
            <a:ext cx="5143120"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410576" y="6556248"/>
            <a:ext cx="502920" cy="301752"/>
          </a:xfrm>
        </p:spPr>
        <p:txBody>
          <a:bodyPr/>
          <a:lstStyle>
            <a:lvl1pPr>
              <a:defRPr sz="900"/>
            </a:lvl1pPr>
          </a:lstStyle>
          <a:p>
            <a:fld id="{0B173FB5-5A6F-4806-AA92-F69AA34C4C9D}"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a:xfrm>
            <a:off x="6108192" y="6556248"/>
            <a:ext cx="2103120" cy="301752"/>
          </a:xfrm>
        </p:spPr>
        <p:txBody>
          <a:bodyPr/>
          <a:lstStyle>
            <a:lvl1pPr>
              <a:defRPr sz="900"/>
            </a:lvl1pPr>
          </a:lstStyle>
          <a:p>
            <a:fld id="{62C439B2-B526-4296-828B-65C1130C8BF1}" type="datetimeFigureOut">
              <a:rPr lang="it-IT" smtClean="0"/>
              <a:pPr/>
              <a:t>17/03/2014</a:t>
            </a:fld>
            <a:endParaRPr lang="it-IT"/>
          </a:p>
        </p:txBody>
      </p:sp>
      <p:sp>
        <p:nvSpPr>
          <p:cNvPr id="6" name="Segnaposto piè di pagina 5"/>
          <p:cNvSpPr>
            <a:spLocks noGrp="1"/>
          </p:cNvSpPr>
          <p:nvPr>
            <p:ph type="ftr" sz="quarter" idx="11"/>
          </p:nvPr>
        </p:nvSpPr>
        <p:spPr>
          <a:xfrm>
            <a:off x="1170432" y="6557169"/>
            <a:ext cx="4948072"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217192" y="6556248"/>
            <a:ext cx="365760" cy="301752"/>
          </a:xfrm>
        </p:spPr>
        <p:txBody>
          <a:bodyPr/>
          <a:lstStyle>
            <a:lvl1pPr algn="ctr">
              <a:defRPr sz="900"/>
            </a:lvl1pPr>
          </a:lstStyle>
          <a:p>
            <a:fld id="{0B173FB5-5A6F-4806-AA92-F69AA34C4C9D}"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11" name="Triangolo rettangolo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ttore 1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Segnaposto titolo 21"/>
          <p:cNvSpPr>
            <a:spLocks noGrp="1"/>
          </p:cNvSpPr>
          <p:nvPr>
            <p:ph type="title"/>
          </p:nvPr>
        </p:nvSpPr>
        <p:spPr>
          <a:xfrm>
            <a:off x="457200" y="267494"/>
            <a:ext cx="8229600" cy="1399032"/>
          </a:xfrm>
          <a:prstGeom prst="rect">
            <a:avLst/>
          </a:prstGeom>
        </p:spPr>
        <p:txBody>
          <a:bodyPr vert="horz" anchor="ctr">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62C439B2-B526-4296-828B-65C1130C8BF1}" type="datetimeFigureOut">
              <a:rPr lang="it-IT" smtClean="0"/>
              <a:pPr/>
              <a:t>17/03/2014</a:t>
            </a:fld>
            <a:endParaRPr lang="it-IT"/>
          </a:p>
        </p:txBody>
      </p:sp>
      <p:sp>
        <p:nvSpPr>
          <p:cNvPr id="3" name="Segnaposto piè di pagina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it-IT"/>
          </a:p>
        </p:txBody>
      </p:sp>
      <p:sp>
        <p:nvSpPr>
          <p:cNvPr id="23" name="Segnaposto numero diapositiva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0B173FB5-5A6F-4806-AA92-F69AA34C4C9D}"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t>
            </a:r>
            <a:r>
              <a:rPr lang="it-IT" dirty="0" smtClean="0"/>
              <a:t>’elettrocardiogramma </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Il cuore è un organo al centro del sistema circolatorio. Fornisce la forza propulsiva per far circolare il sangue attraverso il sistema vascolare.</a:t>
            </a:r>
          </a:p>
          <a:p>
            <a:r>
              <a:rPr lang="it-IT" dirty="0" smtClean="0"/>
              <a:t>Questo muscolo a quattro camere pompa dai 3,5 agli 8 litri di sangue al minuto. Ha un battito di circa 72 al minuto per 38 milioni di battiti all’anno.</a:t>
            </a:r>
          </a:p>
          <a:p>
            <a:r>
              <a:rPr lang="it-IT" dirty="0" smtClean="0"/>
              <a:t>La valutazione del muscolo cardiaco, di solito, presuppone tecniche non invasive come l’auscultazione, la palpazione e talvolta la percussione della gabbia toracica. Indicatori di base per valutare la funzionalità cardiaca sono il ritmo cardiaco, la forza, la pressione sanguigna; il colore della cute e la temperatura ed il livello di coscienza.</a:t>
            </a:r>
          </a:p>
          <a:p>
            <a:r>
              <a:rPr lang="it-IT" dirty="0" smtClean="0"/>
              <a:t>Il monitoraggio cardiaco non invasivo coinvolge l’elettrocardiografia ed ili monitoraggio cardiaco.</a:t>
            </a: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 </a:t>
            </a:r>
            <a:endParaRPr lang="it-IT" dirty="0"/>
          </a:p>
        </p:txBody>
      </p:sp>
      <p:sp>
        <p:nvSpPr>
          <p:cNvPr id="3" name="Segnaposto contenuto 2"/>
          <p:cNvSpPr>
            <a:spLocks noGrp="1"/>
          </p:cNvSpPr>
          <p:nvPr>
            <p:ph idx="1"/>
          </p:nvPr>
        </p:nvSpPr>
        <p:spPr/>
        <p:txBody>
          <a:bodyPr>
            <a:normAutofit fontScale="70000" lnSpcReduction="20000"/>
          </a:bodyPr>
          <a:lstStyle/>
          <a:p>
            <a:pPr algn="ctr"/>
            <a:r>
              <a:rPr lang="it-IT" b="1" dirty="0" smtClean="0"/>
              <a:t>MODALITA’ </a:t>
            </a:r>
            <a:r>
              <a:rPr lang="it-IT" b="1" dirty="0" err="1" smtClean="0"/>
              <a:t>D’ESECUZIONE</a:t>
            </a:r>
            <a:endParaRPr lang="it-IT" dirty="0" smtClean="0"/>
          </a:p>
          <a:p>
            <a:pPr marL="514350" indent="-514350">
              <a:buFont typeface="+mj-lt"/>
              <a:buAutoNum type="arabicPeriod"/>
            </a:pPr>
            <a:r>
              <a:rPr lang="it-IT" dirty="0" smtClean="0"/>
              <a:t>Posizionare l’elettrocardiografo vicino al letto del paziente e, se necessario attaccarlo alla corrente elettrica; avere tutto il materiale a portata di mano permette di risparmiare tempo e facilita lo svolgimento della prestazione.</a:t>
            </a:r>
          </a:p>
          <a:p>
            <a:pPr marL="514350" indent="-514350">
              <a:buFont typeface="+mj-lt"/>
              <a:buAutoNum type="arabicPeriod"/>
            </a:pPr>
            <a:r>
              <a:rPr lang="it-IT" dirty="0" smtClean="0"/>
              <a:t>Effettuare il lavaggio delle mani.</a:t>
            </a:r>
          </a:p>
          <a:p>
            <a:pPr marL="514350" indent="-514350">
              <a:buFont typeface="+mj-lt"/>
              <a:buAutoNum type="arabicPeriod"/>
            </a:pPr>
            <a:r>
              <a:rPr lang="it-IT" dirty="0" smtClean="0"/>
              <a:t>Identificare il paziente e garantire la privacy</a:t>
            </a:r>
          </a:p>
          <a:p>
            <a:pPr marL="514350" indent="-514350">
              <a:buFont typeface="+mj-lt"/>
              <a:buAutoNum type="arabicPeriod"/>
            </a:pPr>
            <a:r>
              <a:rPr lang="it-IT" dirty="0" smtClean="0"/>
              <a:t>Informare e spiegare la procedure al paziente quando si prepara l’attrezzatura dell’ECG. Spiegare al paziente che si sta registrando l’attività elettrica del cuore. Enfatizzare il fatto che nessuna corrente elettrica entrerà nel corpo. Assicurare che il test dura pochi minuti. L’informazione appropriata fornisce rassicurazione,diminuisce l’ansia e facilita la cooperazione del paziente.</a:t>
            </a:r>
          </a:p>
          <a:p>
            <a:pPr marL="514350" indent="-514350">
              <a:buFont typeface="+mj-lt"/>
              <a:buAutoNum type="arabicPeriod"/>
            </a:pPr>
            <a:endParaRPr lang="it-IT"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 </a:t>
            </a:r>
            <a:endParaRPr lang="it-IT" dirty="0"/>
          </a:p>
        </p:txBody>
      </p:sp>
      <p:sp>
        <p:nvSpPr>
          <p:cNvPr id="3" name="Segnaposto contenuto 2"/>
          <p:cNvSpPr>
            <a:spLocks noGrp="1"/>
          </p:cNvSpPr>
          <p:nvPr>
            <p:ph idx="1"/>
          </p:nvPr>
        </p:nvSpPr>
        <p:spPr/>
        <p:txBody>
          <a:bodyPr>
            <a:normAutofit fontScale="70000" lnSpcReduction="20000"/>
          </a:bodyPr>
          <a:lstStyle/>
          <a:p>
            <a:pPr algn="ctr"/>
            <a:r>
              <a:rPr lang="it-IT" b="1" dirty="0" smtClean="0"/>
              <a:t>MODALITA’ </a:t>
            </a:r>
            <a:r>
              <a:rPr lang="it-IT" b="1" dirty="0" err="1" smtClean="0"/>
              <a:t>D’ESECUZIONE</a:t>
            </a:r>
            <a:endParaRPr lang="it-IT" b="1" dirty="0" smtClean="0"/>
          </a:p>
          <a:p>
            <a:pPr>
              <a:buNone/>
            </a:pPr>
            <a:r>
              <a:rPr lang="it-IT" dirty="0" smtClean="0"/>
              <a:t>5. Regolare l’altezza del letto fino ad una posizione di lavoro confortevole; ciò per facilitare la prevenzione di infortuni muscolari da parte dell’operatore.</a:t>
            </a:r>
          </a:p>
          <a:p>
            <a:pPr>
              <a:buNone/>
            </a:pPr>
            <a:r>
              <a:rPr lang="it-IT" dirty="0" smtClean="0"/>
              <a:t>6. posizionare il paziente supino al centro del letto con le braccia lungo i fianchi. Esporre gli arti del paziente fino al punto in cui si devono posizionare gli elettrodi. Invitare il paziente a rilassare i muscoli degli arti al fine di minimizzare il tremore muscolare che può causare artefatti elettrici .</a:t>
            </a:r>
          </a:p>
          <a:p>
            <a:pPr>
              <a:buNone/>
            </a:pPr>
            <a:r>
              <a:rPr lang="it-IT" dirty="0" smtClean="0"/>
              <a:t>7. Scegliere aree piatte e carnose per </a:t>
            </a:r>
            <a:r>
              <a:rPr lang="it-IT" dirty="0" err="1" smtClean="0"/>
              <a:t>pposizionare</a:t>
            </a:r>
            <a:r>
              <a:rPr lang="it-IT" dirty="0" smtClean="0"/>
              <a:t> gli elettrodi; evitare aree ossee e muscolari; il tessuto conduce il segnale elettrico meglio delle ossa e in tal modo si evitano artefatti elettrocardiografici; se il paziente ha un arto amputato scegliere un punto di posizionamento sul moncone. </a:t>
            </a:r>
          </a:p>
          <a:p>
            <a:pPr marL="514350" indent="-514350">
              <a:buNone/>
            </a:pP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 </a:t>
            </a:r>
            <a:endParaRPr lang="it-IT" dirty="0"/>
          </a:p>
        </p:txBody>
      </p:sp>
      <p:sp>
        <p:nvSpPr>
          <p:cNvPr id="3" name="Segnaposto contenuto 2"/>
          <p:cNvSpPr>
            <a:spLocks noGrp="1"/>
          </p:cNvSpPr>
          <p:nvPr>
            <p:ph idx="1"/>
          </p:nvPr>
        </p:nvSpPr>
        <p:spPr/>
        <p:txBody>
          <a:bodyPr>
            <a:normAutofit fontScale="70000" lnSpcReduction="20000"/>
          </a:bodyPr>
          <a:lstStyle/>
          <a:p>
            <a:pPr algn="ctr"/>
            <a:r>
              <a:rPr lang="it-IT" b="1" dirty="0" smtClean="0"/>
              <a:t>MODALITA’ </a:t>
            </a:r>
            <a:r>
              <a:rPr lang="it-IT" b="1" dirty="0" err="1" smtClean="0"/>
              <a:t>D’ESECUZIONE</a:t>
            </a:r>
            <a:endParaRPr lang="it-IT" b="1" dirty="0" smtClean="0"/>
          </a:p>
          <a:p>
            <a:pPr>
              <a:buNone/>
            </a:pPr>
            <a:r>
              <a:rPr lang="it-IT" dirty="0" smtClean="0"/>
              <a:t>8. Pulire la cute se necessario dall’eccesso di grasso o da altre sostanze con acqua e sapone ed asciugare; ciò per ridurre gli artefatti nel tracciato. L’alcool, il benzoino o l’antitraspirante non sono raccomandati per pulire la cute.</a:t>
            </a:r>
          </a:p>
          <a:p>
            <a:pPr>
              <a:buNone/>
            </a:pPr>
            <a:r>
              <a:rPr lang="it-IT" dirty="0" smtClean="0"/>
              <a:t>9. La punta di ogni derivazione è di un colore differente e con lettere di riconoscimento sopra per una migliora identificazione delle derivazioni. </a:t>
            </a:r>
            <a:r>
              <a:rPr lang="it-IT" b="1" dirty="0" smtClean="0"/>
              <a:t>Il nero deve venire applicato alla gamba destra, il verde alla gamba sinistra, il rosso al braccio destro e il giallo al braccio sinistro. </a:t>
            </a:r>
            <a:r>
              <a:rPr lang="it-IT" dirty="0" smtClean="0"/>
              <a:t>Togliere la carta che avvolge l’elettrodo </a:t>
            </a:r>
            <a:r>
              <a:rPr lang="it-IT" dirty="0" err="1" smtClean="0"/>
              <a:t>pregelificato</a:t>
            </a:r>
            <a:r>
              <a:rPr lang="it-IT" dirty="0" smtClean="0"/>
              <a:t> e posizionarlo sul punto prescelto.</a:t>
            </a:r>
          </a:p>
          <a:p>
            <a:pPr>
              <a:buNone/>
            </a:pPr>
            <a:r>
              <a:rPr lang="it-IT" dirty="0" smtClean="0"/>
              <a:t>10. Connettere i fili delle derivazioni agli elettrodi degli arti. Assicurarsi che gli elettrodi siano puliti; elettrodi sporchi e deteriorati possono inficiare l’esame.</a:t>
            </a: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pic>
        <p:nvPicPr>
          <p:cNvPr id="6" name="Segnaposto contenuto 5" descr="gironeve.jpg"/>
          <p:cNvPicPr>
            <a:picLocks noGrp="1" noChangeAspect="1"/>
          </p:cNvPicPr>
          <p:nvPr>
            <p:ph idx="1"/>
          </p:nvPr>
        </p:nvPicPr>
        <p:blipFill>
          <a:blip r:embed="rId2" cstate="print"/>
          <a:stretch>
            <a:fillRect/>
          </a:stretch>
        </p:blipFill>
        <p:spPr>
          <a:xfrm>
            <a:off x="2552611" y="1628800"/>
            <a:ext cx="4264545" cy="4824536"/>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sp>
        <p:nvSpPr>
          <p:cNvPr id="3" name="Segnaposto contenuto 2"/>
          <p:cNvSpPr>
            <a:spLocks noGrp="1"/>
          </p:cNvSpPr>
          <p:nvPr>
            <p:ph idx="1"/>
          </p:nvPr>
        </p:nvSpPr>
        <p:spPr/>
        <p:txBody>
          <a:bodyPr>
            <a:normAutofit fontScale="62500" lnSpcReduction="20000"/>
          </a:bodyPr>
          <a:lstStyle/>
          <a:p>
            <a:pPr algn="ctr"/>
            <a:r>
              <a:rPr lang="it-IT" b="1" dirty="0" smtClean="0"/>
              <a:t>MODALITA’ </a:t>
            </a:r>
            <a:r>
              <a:rPr lang="it-IT" b="1" dirty="0" err="1" smtClean="0"/>
              <a:t>D’ESECUZIONE</a:t>
            </a:r>
            <a:endParaRPr lang="it-IT" b="1" dirty="0" smtClean="0"/>
          </a:p>
          <a:p>
            <a:pPr>
              <a:buFont typeface="Wingdings" pitchFamily="2" charset="2"/>
              <a:buChar char="Ø"/>
            </a:pPr>
            <a:r>
              <a:rPr lang="it-IT" dirty="0" smtClean="0"/>
              <a:t>11. Scoprire il torace del paziente e applicare gli elettrodi precordiali. La punta di ogni elettrodo è di colore differente e con le lettere di riconoscimento sopra per una migliore identificazione delle derivazioni. Togliere la carta che avvolge l’elettrodo </a:t>
            </a:r>
            <a:r>
              <a:rPr lang="it-IT" dirty="0" err="1" smtClean="0"/>
              <a:t>pregelificato</a:t>
            </a:r>
            <a:r>
              <a:rPr lang="it-IT" dirty="0" smtClean="0"/>
              <a:t> e posizionarlo sul punto prescelto. Il posizionamento degli elettrodi precordiali è il seguente:</a:t>
            </a:r>
          </a:p>
          <a:p>
            <a:pPr>
              <a:buFont typeface="Wingdings" pitchFamily="2" charset="2"/>
              <a:buChar char="Ø"/>
            </a:pPr>
            <a:r>
              <a:rPr lang="it-IT" b="1" dirty="0" smtClean="0"/>
              <a:t>V1: Quarto spazio intercostale al bordo sternale destro.</a:t>
            </a:r>
          </a:p>
          <a:p>
            <a:pPr>
              <a:buFont typeface="Wingdings" pitchFamily="2" charset="2"/>
              <a:buChar char="Ø"/>
            </a:pPr>
            <a:r>
              <a:rPr lang="it-IT" b="1" dirty="0" smtClean="0"/>
              <a:t>V2: Quarto spazio intercostale al bordo sternale sinistro.</a:t>
            </a:r>
          </a:p>
          <a:p>
            <a:pPr>
              <a:buFont typeface="Wingdings" pitchFamily="2" charset="2"/>
              <a:buChar char="Ø"/>
            </a:pPr>
            <a:r>
              <a:rPr lang="it-IT" b="1" dirty="0" smtClean="0"/>
              <a:t>V3: A metà strada tra V2 e V4.</a:t>
            </a:r>
          </a:p>
          <a:p>
            <a:pPr>
              <a:buFont typeface="Wingdings" pitchFamily="2" charset="2"/>
              <a:buChar char="Ø"/>
            </a:pPr>
            <a:r>
              <a:rPr lang="it-IT" b="1" dirty="0" smtClean="0"/>
              <a:t>V4: Quinto spazio intercostale alla linea </a:t>
            </a:r>
            <a:r>
              <a:rPr lang="it-IT" b="1" dirty="0" err="1" smtClean="0"/>
              <a:t>medioclaveale</a:t>
            </a:r>
            <a:r>
              <a:rPr lang="it-IT" b="1" dirty="0" smtClean="0"/>
              <a:t> sinistro. </a:t>
            </a:r>
          </a:p>
          <a:p>
            <a:pPr>
              <a:buFont typeface="Wingdings" pitchFamily="2" charset="2"/>
              <a:buChar char="Ø"/>
            </a:pPr>
            <a:r>
              <a:rPr lang="it-IT" b="1" dirty="0" smtClean="0"/>
              <a:t>V5: Quinto spazio intercostale alla linea ascellare anteriore (a metà strada tra V4 e V6).</a:t>
            </a:r>
          </a:p>
          <a:p>
            <a:pPr>
              <a:buFont typeface="Wingdings" pitchFamily="2" charset="2"/>
              <a:buChar char="Ø"/>
            </a:pPr>
            <a:r>
              <a:rPr lang="it-IT" b="1" dirty="0" smtClean="0"/>
              <a:t>V6: Quinto spazio intercostale alla linea </a:t>
            </a:r>
            <a:r>
              <a:rPr lang="it-IT" b="1" dirty="0" err="1" smtClean="0"/>
              <a:t>medioascellare</a:t>
            </a:r>
            <a:r>
              <a:rPr lang="it-IT" b="1" dirty="0" smtClean="0"/>
              <a:t>, alla stessa altezza di V4.</a:t>
            </a:r>
          </a:p>
          <a:p>
            <a:pPr>
              <a:buNone/>
            </a:pPr>
            <a:r>
              <a:rPr lang="it-IT" dirty="0" smtClean="0"/>
              <a:t>Un accurato posizionamento è necessario per portare a buon termine l’esame.</a:t>
            </a:r>
          </a:p>
          <a:p>
            <a:pPr>
              <a:buNone/>
            </a:pPr>
            <a:endParaRPr lang="it-IT" dirty="0" smtClean="0"/>
          </a:p>
          <a:p>
            <a:pPr>
              <a:buNone/>
            </a:pP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pic>
        <p:nvPicPr>
          <p:cNvPr id="4" name="Segnaposto contenuto 3" descr="pericordiali.jpg"/>
          <p:cNvPicPr>
            <a:picLocks noGrp="1" noChangeAspect="1"/>
          </p:cNvPicPr>
          <p:nvPr>
            <p:ph idx="1"/>
          </p:nvPr>
        </p:nvPicPr>
        <p:blipFill>
          <a:blip r:embed="rId2" cstate="print"/>
          <a:stretch>
            <a:fillRect/>
          </a:stretch>
        </p:blipFill>
        <p:spPr>
          <a:xfrm>
            <a:off x="1835696" y="1844824"/>
            <a:ext cx="5598989" cy="4545304"/>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sp>
        <p:nvSpPr>
          <p:cNvPr id="3" name="Segnaposto contenuto 2"/>
          <p:cNvSpPr>
            <a:spLocks noGrp="1"/>
          </p:cNvSpPr>
          <p:nvPr>
            <p:ph idx="1"/>
          </p:nvPr>
        </p:nvSpPr>
        <p:spPr/>
        <p:txBody>
          <a:bodyPr>
            <a:normAutofit fontScale="62500" lnSpcReduction="20000"/>
          </a:bodyPr>
          <a:lstStyle/>
          <a:p>
            <a:pPr algn="ctr"/>
            <a:r>
              <a:rPr lang="it-IT" b="1" dirty="0" smtClean="0"/>
              <a:t>MODALITA’ </a:t>
            </a:r>
            <a:r>
              <a:rPr lang="it-IT" b="1" dirty="0" err="1" smtClean="0"/>
              <a:t>D’ESECUZIONE</a:t>
            </a:r>
            <a:endParaRPr lang="it-IT" b="1" dirty="0" smtClean="0"/>
          </a:p>
          <a:p>
            <a:pPr>
              <a:buNone/>
            </a:pPr>
            <a:r>
              <a:rPr lang="it-IT" dirty="0" smtClean="0"/>
              <a:t>12. Connettere le derivazioni agli elettrodi e assicurarsi che le parti metalliche siano pulite e non corrose.</a:t>
            </a:r>
          </a:p>
          <a:p>
            <a:pPr>
              <a:buNone/>
            </a:pPr>
            <a:r>
              <a:rPr lang="it-IT" dirty="0" smtClean="0"/>
              <a:t>13. Dopo l’applicazione di tutte le derivazione assicurarsi che l’apparecchio sia programmato per una velocità della carta di 25 </a:t>
            </a:r>
            <a:r>
              <a:rPr lang="it-IT" dirty="0" err="1" smtClean="0"/>
              <a:t>m\secondo</a:t>
            </a:r>
            <a:r>
              <a:rPr lang="it-IT" dirty="0" smtClean="0"/>
              <a:t> e che l’apparecchio sia posizionato a pieno voltaggio; in questo modo si effettuerà una corretta registrazione dell’esame elettrocardiografico.</a:t>
            </a:r>
          </a:p>
          <a:p>
            <a:pPr>
              <a:buNone/>
            </a:pPr>
            <a:r>
              <a:rPr lang="it-IT" dirty="0" smtClean="0"/>
              <a:t>14. Se necessario inserire i dati identificativi del paziente e documentare la data e l’ora di esecuzione dell’ECG se ciò non è effettuato dall’apparecchio stesso. Documentare ogni altra informazione clinica ritenuta importante.</a:t>
            </a:r>
          </a:p>
          <a:p>
            <a:pPr>
              <a:buNone/>
            </a:pPr>
            <a:r>
              <a:rPr lang="it-IT" dirty="0" smtClean="0"/>
              <a:t>15. Chiedere al paziente di rilassarsi e respirare normalmente. Consigliare di rimanere immobile e di non parlare mentre si sta </a:t>
            </a:r>
            <a:r>
              <a:rPr lang="it-IT" dirty="0" err="1" smtClean="0"/>
              <a:t>effetuando</a:t>
            </a:r>
            <a:r>
              <a:rPr lang="it-IT" dirty="0" smtClean="0"/>
              <a:t> l’ECG; ciò eviterà artefatti elettrici.</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sp>
        <p:nvSpPr>
          <p:cNvPr id="3" name="Segnaposto contenuto 2"/>
          <p:cNvSpPr>
            <a:spLocks noGrp="1"/>
          </p:cNvSpPr>
          <p:nvPr>
            <p:ph idx="1"/>
          </p:nvPr>
        </p:nvSpPr>
        <p:spPr/>
        <p:txBody>
          <a:bodyPr>
            <a:normAutofit fontScale="55000" lnSpcReduction="20000"/>
          </a:bodyPr>
          <a:lstStyle/>
          <a:p>
            <a:pPr algn="ctr"/>
            <a:r>
              <a:rPr lang="it-IT" b="1" dirty="0" smtClean="0"/>
              <a:t>MODALITA’ D’ ESECUZIONE</a:t>
            </a:r>
          </a:p>
          <a:p>
            <a:pPr>
              <a:buNone/>
            </a:pPr>
            <a:r>
              <a:rPr lang="it-IT" dirty="0" smtClean="0"/>
              <a:t>16. Premere il bottone AUTO. Osservare la qualità del tracciato. L’apparecchio registrerà un’ ECG a 12 derivazioni automaticamente. Il display permetterà di vedere il risultato dell’ECG prima di registrarlo su carta. Se necessario regolare il giusto settaggio della macchina se le onde sono anomale per estensione e annotare questo aggiustamento sul tracciato per una corretta interpretazione del tracciato stesso da parte del medico.</a:t>
            </a:r>
          </a:p>
          <a:p>
            <a:pPr>
              <a:buNone/>
            </a:pPr>
            <a:r>
              <a:rPr lang="it-IT" dirty="0" smtClean="0"/>
              <a:t>17. Quando l’apparecchio finisce di registrare l’ECG a 12 derivazioni rimuovere gli elettrodi e pulire la cute del paziente, se necessario, con prodotti che permettono di eliminare il gel adesivo; ciò promuove il comfort del paziente.</a:t>
            </a:r>
          </a:p>
          <a:p>
            <a:pPr>
              <a:buNone/>
            </a:pPr>
            <a:r>
              <a:rPr lang="it-IT" dirty="0" smtClean="0"/>
              <a:t>18. Dopo aver disconnesso le derivazioni smaltire gli elettrodi.</a:t>
            </a:r>
          </a:p>
          <a:p>
            <a:pPr>
              <a:buNone/>
            </a:pPr>
            <a:r>
              <a:rPr lang="it-IT" dirty="0" smtClean="0"/>
              <a:t>19. Far ritornare il paziente ad una posizione comoda e confortevole, rimuovere tutti i materiali e provvedere ad un’accurata pulizia per far si che l’apparecchio sia efficiente per il tracciato successivo.</a:t>
            </a:r>
          </a:p>
          <a:p>
            <a:pPr>
              <a:buNone/>
            </a:pPr>
            <a:r>
              <a:rPr lang="it-IT" dirty="0" smtClean="0"/>
              <a:t>20.  Effettuare il lavaggio delle mani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Monitoraggio Cardiaco</a:t>
            </a: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smtClean="0"/>
              <a:t>Il monitoraggio cardiaco del paziente fornisce una valutazione continua dell’attività elettrica cardiaca. Il monitoraggio cardiaco è utilizzato per pazienti con disturbi di conduzioni e per quelli a rischio di aritmie severe, per i pazienti  nel postoperatorio e per i pazienti sedati. Come altre forme di elettrocardiografia, il monitoraggio cardiaco utilizza elettrodi posizionati sul torace del paziente per trasmettere i segnali elettrici che sono convertiti in una grafica del tracciato su un display o monitor. Possono essere utilizzati sistemi a tre o a cinque derivazioni. Il sistema a tre derivazioni utilizza queste derivazioni per vedere i tre lati elettrici del paziente. Il sistema a cinque permette una più ampia visione del cuore in ognuna delle dodici derivazioni standard.</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Uno dei più utilizzati test diagnostici è l’elettrocardiografia (ECG), che misura l’attività elettrica del cuore. I dati sono impressi in forma di onde. Gli impulsi che si muovono attraverso il sistema di conduzione del cuore creano delle correnti elettriche che possono essere monitorizzate.</a:t>
            </a:r>
          </a:p>
          <a:p>
            <a:r>
              <a:rPr lang="it-IT" dirty="0" smtClean="0"/>
              <a:t>Gli elettrodi attaccati alla cute possono captare queste correnti elettriche e trasmetterle al macchinario che produce un grafico dell’attività cardiaca.</a:t>
            </a:r>
          </a:p>
          <a:p>
            <a:r>
              <a:rPr lang="it-IT" dirty="0" smtClean="0"/>
              <a:t>L’ECG può essere utilizzato per diagnosticare l’ischemia miocardica e l’infarto, disturbi del ritmo e della conduzione, allargamento delle camere cardiache, squilibri elettrolitici e tossicità da farmaci.</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L’ECG standard a 12 derivazioni utilizza degli elettrodi posizionati sulle estremità ed il torace per valutare il cuore da 12 differenti punti di vista. L’ECG standard a 12 derivazioni consiste di tre derivazioni bipolari standard (chiamate I, II, III), tre derivazioni unipolari (</a:t>
            </a:r>
            <a:r>
              <a:rPr lang="it-IT" dirty="0" err="1" smtClean="0"/>
              <a:t>aVr</a:t>
            </a:r>
            <a:r>
              <a:rPr lang="it-IT" dirty="0" smtClean="0"/>
              <a:t>, </a:t>
            </a:r>
            <a:r>
              <a:rPr lang="it-IT" dirty="0" err="1" smtClean="0"/>
              <a:t>aVl</a:t>
            </a:r>
            <a:r>
              <a:rPr lang="it-IT" dirty="0" smtClean="0"/>
              <a:t>, </a:t>
            </a:r>
            <a:r>
              <a:rPr lang="it-IT" dirty="0" err="1" smtClean="0"/>
              <a:t>aVf</a:t>
            </a:r>
            <a:r>
              <a:rPr lang="it-IT" dirty="0" smtClean="0"/>
              <a:t>), e sei derivazioni precordiali unipolari (da V1 a V6). L’esatto punto di contatto alla cute delle derivazioni non è poi così importante; </a:t>
            </a:r>
            <a:r>
              <a:rPr lang="it-IT" dirty="0" err="1" smtClean="0"/>
              <a:t>importante</a:t>
            </a:r>
            <a:r>
              <a:rPr lang="it-IT" dirty="0" smtClean="0"/>
              <a:t> è che le derivazioni aderiscano alla cute.</a:t>
            </a:r>
          </a:p>
          <a:p>
            <a:r>
              <a:rPr lang="it-IT" dirty="0" smtClean="0"/>
              <a:t>Le derivazioni del torace sono posizionate in punti specifici per assicurare una registrazione fedele. Tutte le derivazioni, eccetto quelle precordiali, mostrano il cuore dal piano frontale. Le derivazioni precordiali mostrano il cuore dal piano orizzontale.</a:t>
            </a:r>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sp>
        <p:nvSpPr>
          <p:cNvPr id="3" name="Segnaposto contenuto 2"/>
          <p:cNvSpPr>
            <a:spLocks noGrp="1"/>
          </p:cNvSpPr>
          <p:nvPr>
            <p:ph idx="1"/>
          </p:nvPr>
        </p:nvSpPr>
        <p:spPr/>
        <p:txBody>
          <a:bodyPr>
            <a:normAutofit lnSpcReduction="10000"/>
          </a:bodyPr>
          <a:lstStyle/>
          <a:p>
            <a:r>
              <a:rPr lang="it-IT" dirty="0" smtClean="0"/>
              <a:t>Ogni derivazione copre una specifica area del miocardio e fornisce una fotografia elettrocardiografica dell’attività elettrochimica delle membrane cellulari. L’ECG misura </a:t>
            </a:r>
            <a:r>
              <a:rPr lang="it-IT" dirty="0"/>
              <a:t>l</a:t>
            </a:r>
            <a:r>
              <a:rPr lang="it-IT" dirty="0" smtClean="0"/>
              <a:t>e differenze tra il potenziale elettrico dell’elettrodo per ogni elettrodo e lo riporta in forma grafica,creando il complesso standard EGC chiamato PQRST. </a:t>
            </a: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	</a:t>
            </a:r>
            <a:endParaRPr lang="it-IT" dirty="0"/>
          </a:p>
        </p:txBody>
      </p:sp>
      <p:pic>
        <p:nvPicPr>
          <p:cNvPr id="4" name="Segnaposto contenuto 3" descr="250px-SinusRhythmLabels-it_svg.png"/>
          <p:cNvPicPr>
            <a:picLocks noGrp="1" noChangeAspect="1"/>
          </p:cNvPicPr>
          <p:nvPr>
            <p:ph idx="1"/>
          </p:nvPr>
        </p:nvPicPr>
        <p:blipFill>
          <a:blip r:embed="rId2" cstate="print"/>
          <a:stretch>
            <a:fillRect/>
          </a:stretch>
        </p:blipFill>
        <p:spPr>
          <a:xfrm>
            <a:off x="1907704" y="1340768"/>
            <a:ext cx="5162237" cy="5256583"/>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L’interpretazione della striscia elettrocardiografica comprende queste fasi:</a:t>
            </a:r>
          </a:p>
          <a:p>
            <a:pPr>
              <a:buFont typeface="Wingdings" pitchFamily="2" charset="2"/>
              <a:buChar char="Ø"/>
            </a:pPr>
            <a:r>
              <a:rPr lang="it-IT" dirty="0" smtClean="0"/>
              <a:t>Calcolo della frequenza,contando in </a:t>
            </a:r>
            <a:r>
              <a:rPr lang="it-IT" dirty="0" err="1" smtClean="0"/>
              <a:t>cm\h</a:t>
            </a:r>
            <a:r>
              <a:rPr lang="it-IT" dirty="0" smtClean="0"/>
              <a:t> quanto è ampio l’intervallo tra un onda R e l’altra;</a:t>
            </a:r>
          </a:p>
          <a:p>
            <a:pPr>
              <a:buFont typeface="Wingdings" pitchFamily="2" charset="2"/>
              <a:buChar char="Ø"/>
            </a:pPr>
            <a:r>
              <a:rPr lang="it-IT" dirty="0" smtClean="0"/>
              <a:t>Analisi del ritmo ventricolare,misurando la regolarità delle onde R;</a:t>
            </a:r>
          </a:p>
          <a:p>
            <a:pPr>
              <a:buFont typeface="Wingdings" pitchFamily="2" charset="2"/>
              <a:buChar char="Ø"/>
            </a:pPr>
            <a:r>
              <a:rPr lang="it-IT" dirty="0" smtClean="0"/>
              <a:t>Esame delle onde P: verificare la loro presenza (il che indica un ritmo sinusale) e se precedono ciascun complesso QRS;</a:t>
            </a:r>
          </a:p>
          <a:p>
            <a:pPr>
              <a:buFont typeface="Wingdings" pitchFamily="2" charset="2"/>
              <a:buChar char="Ø"/>
            </a:pPr>
            <a:r>
              <a:rPr lang="it-IT" dirty="0" smtClean="0"/>
              <a:t>Misura dell’intervallo PR;</a:t>
            </a:r>
          </a:p>
          <a:p>
            <a:pPr>
              <a:buFont typeface="Wingdings" pitchFamily="2" charset="2"/>
              <a:buChar char="Ø"/>
            </a:pPr>
            <a:r>
              <a:rPr lang="it-IT" dirty="0" smtClean="0"/>
              <a:t>Misura della durata del complesso PRS;</a:t>
            </a:r>
          </a:p>
          <a:p>
            <a:pPr>
              <a:buFont typeface="Wingdings" pitchFamily="2" charset="2"/>
              <a:buChar char="Ø"/>
            </a:pPr>
            <a:r>
              <a:rPr lang="it-IT" dirty="0" smtClean="0"/>
              <a:t>Esame del segmento ST,normalmente isoelettrico;</a:t>
            </a:r>
          </a:p>
          <a:p>
            <a:pPr>
              <a:buFont typeface="Wingdings" pitchFamily="2" charset="2"/>
              <a:buChar char="Ø"/>
            </a:pPr>
            <a:r>
              <a:rPr lang="it-IT" dirty="0" smtClean="0"/>
              <a:t>Esame </a:t>
            </a:r>
            <a:r>
              <a:rPr lang="it-IT" dirty="0" err="1" smtClean="0"/>
              <a:t>dell</a:t>
            </a:r>
            <a:r>
              <a:rPr lang="it-IT" dirty="0" smtClean="0"/>
              <a:t> onda T, se è positiva e se è 1/3 dell’altezza del complesso QRS;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Variazione dell’ECG standard includono l’ECG sottosforzo e l’ECG secondo Holter.</a:t>
            </a:r>
          </a:p>
          <a:p>
            <a:r>
              <a:rPr lang="it-IT" dirty="0" smtClean="0"/>
              <a:t>Oggigiorno l’ECG è tipicamente compiuto attraverso metodi multicanali. Tutti gli elettrodi sono attaccati al paziente subito e la macchina stampa tutte le derivazioni una dopo l’altra.</a:t>
            </a:r>
          </a:p>
          <a:p>
            <a:r>
              <a:rPr lang="it-IT" dirty="0" smtClean="0"/>
              <a:t>E’ importante rassicurare il paziente che le derivazioni non trasmettono alcuna corrente elettrica. Il paziente deve essere in grado di rimanere immobile e non parlare al fine di </a:t>
            </a:r>
            <a:r>
              <a:rPr lang="it-IT" smtClean="0"/>
              <a:t>prevenire artefatti nell’ECG.</a:t>
            </a: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 </a:t>
            </a:r>
            <a:endParaRPr lang="it-IT" dirty="0"/>
          </a:p>
        </p:txBody>
      </p:sp>
      <p:sp>
        <p:nvSpPr>
          <p:cNvPr id="3" name="Segnaposto contenuto 2"/>
          <p:cNvSpPr>
            <a:spLocks noGrp="1"/>
          </p:cNvSpPr>
          <p:nvPr>
            <p:ph idx="1"/>
          </p:nvPr>
        </p:nvSpPr>
        <p:spPr/>
        <p:txBody>
          <a:bodyPr>
            <a:normAutofit fontScale="55000" lnSpcReduction="20000"/>
          </a:bodyPr>
          <a:lstStyle/>
          <a:p>
            <a:pPr algn="ctr"/>
            <a:r>
              <a:rPr lang="it-IT" b="1" dirty="0" smtClean="0"/>
              <a:t>COMPLESSO ECG</a:t>
            </a:r>
          </a:p>
          <a:p>
            <a:r>
              <a:rPr lang="it-IT" dirty="0" smtClean="0"/>
              <a:t>Il complesso ECG consiste di 5 onde etichettate con le lettere P,Q,R,S,T. Inoltre,talvolta esiste anche un onda U </a:t>
            </a:r>
          </a:p>
          <a:p>
            <a:pPr>
              <a:buFont typeface="Wingdings" pitchFamily="2" charset="2"/>
              <a:buChar char="Ø"/>
            </a:pPr>
            <a:r>
              <a:rPr lang="it-IT" dirty="0" smtClean="0"/>
              <a:t>Onda P: rappresenta la depolarizzazione atriale (conduzione dell’impulso elettrico attraverso l’atrio); E’ il primo componente di un ECG.</a:t>
            </a:r>
          </a:p>
          <a:p>
            <a:pPr>
              <a:buFont typeface="Wingdings" pitchFamily="2" charset="2"/>
              <a:buChar char="Ø"/>
            </a:pPr>
            <a:r>
              <a:rPr lang="it-IT" dirty="0" smtClean="0"/>
              <a:t>Intervallo P-R: segue l’impulso atriale fino al nodo ventricolare, dal nodo sottoatriale a quello </a:t>
            </a:r>
            <a:r>
              <a:rPr lang="it-IT" dirty="0" err="1" smtClean="0"/>
              <a:t>atriventricolare</a:t>
            </a:r>
            <a:r>
              <a:rPr lang="it-IT" dirty="0" smtClean="0"/>
              <a:t>. Si misura dall’inizio dell’onda P al complesso QRS. Un P-R normale è compreso tra 0,12 e 0,2 secondi.</a:t>
            </a:r>
          </a:p>
          <a:p>
            <a:pPr>
              <a:buFont typeface="Wingdings" pitchFamily="2" charset="2"/>
              <a:buChar char="Ø"/>
            </a:pPr>
            <a:r>
              <a:rPr lang="it-IT" dirty="0" smtClean="0"/>
              <a:t>Complesso QRS: segue l’intervallo P-R e rappresenta la depolarizzazione dei ventricoli (il tempo che l’impulso ci mette per arrivare fino alle fibre di </a:t>
            </a:r>
            <a:r>
              <a:rPr lang="it-IT" dirty="0" err="1" smtClean="0"/>
              <a:t>Purkinje</a:t>
            </a:r>
            <a:r>
              <a:rPr lang="it-IT" dirty="0" smtClean="0"/>
              <a:t>) o l’impulso della contrazione e della conduzione delle cellule miocardiche (sistole ventricolare).L</a:t>
            </a:r>
            <a:r>
              <a:rPr lang="it-IT" b="1" dirty="0" smtClean="0"/>
              <a:t>’ </a:t>
            </a:r>
            <a:r>
              <a:rPr lang="it-IT" dirty="0" smtClean="0"/>
              <a:t>Q appare come la prima deflessione negativa del complesso QRS, l’onda R è la prima deflessione positiva. L’onda S è la seconda deflessione negativa o la prima deflessione negativa dopo l’onda R. il normale complesso QRS è compreso tra 0,06 e 0,1 secondi.</a:t>
            </a:r>
          </a:p>
          <a:p>
            <a:pPr>
              <a:buFont typeface="Wingdings" pitchFamily="2" charset="2"/>
              <a:buChar char="Ø"/>
            </a:pPr>
            <a:endParaRPr lang="it-IT"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L’elettrocardiogramma </a:t>
            </a:r>
            <a:endParaRPr lang="it-IT" dirty="0"/>
          </a:p>
        </p:txBody>
      </p:sp>
      <p:sp>
        <p:nvSpPr>
          <p:cNvPr id="3" name="Segnaposto contenuto 2"/>
          <p:cNvSpPr>
            <a:spLocks noGrp="1"/>
          </p:cNvSpPr>
          <p:nvPr>
            <p:ph idx="1"/>
          </p:nvPr>
        </p:nvSpPr>
        <p:spPr/>
        <p:txBody>
          <a:bodyPr>
            <a:normAutofit fontScale="70000" lnSpcReduction="20000"/>
          </a:bodyPr>
          <a:lstStyle/>
          <a:p>
            <a:pPr algn="ctr"/>
            <a:r>
              <a:rPr lang="it-IT" b="1" dirty="0" smtClean="0"/>
              <a:t>COMPLESSO ECG</a:t>
            </a:r>
            <a:endParaRPr lang="it-IT" dirty="0" smtClean="0"/>
          </a:p>
          <a:p>
            <a:pPr>
              <a:buFont typeface="Wingdings" pitchFamily="2" charset="2"/>
              <a:buChar char="Ø"/>
            </a:pPr>
            <a:r>
              <a:rPr lang="it-IT" sz="3300" dirty="0" smtClean="0"/>
              <a:t>Segmento S-T: rappresenta la fine della conduzione ventricolare o depolarizzazione e l’inizio della </a:t>
            </a:r>
            <a:r>
              <a:rPr lang="it-IT" sz="3300" dirty="0" err="1" smtClean="0"/>
              <a:t>ripolarizzazione</a:t>
            </a:r>
            <a:r>
              <a:rPr lang="it-IT" sz="3300" dirty="0" smtClean="0"/>
              <a:t> ventricolare</a:t>
            </a:r>
          </a:p>
          <a:p>
            <a:pPr>
              <a:buFont typeface="Wingdings" pitchFamily="2" charset="2"/>
              <a:buChar char="Ø"/>
            </a:pPr>
            <a:r>
              <a:rPr lang="it-IT" sz="3300" dirty="0" smtClean="0"/>
              <a:t>Onda T: rappresenta la </a:t>
            </a:r>
            <a:r>
              <a:rPr lang="it-IT" sz="3300" dirty="0" err="1" smtClean="0"/>
              <a:t>ripolarizzazione</a:t>
            </a:r>
            <a:r>
              <a:rPr lang="it-IT" sz="3300" dirty="0" smtClean="0"/>
              <a:t> ventricolare.</a:t>
            </a:r>
          </a:p>
          <a:p>
            <a:pPr>
              <a:buFont typeface="Wingdings" pitchFamily="2" charset="2"/>
              <a:buChar char="Ø"/>
            </a:pPr>
            <a:r>
              <a:rPr lang="it-IT" sz="3300" dirty="0" smtClean="0"/>
              <a:t>Intervallo Q-T: misura la depolarizzazione ventricolare e la </a:t>
            </a:r>
            <a:r>
              <a:rPr lang="it-IT" sz="3300" dirty="0" err="1" smtClean="0"/>
              <a:t>ripolarizzazione</a:t>
            </a:r>
            <a:r>
              <a:rPr lang="it-IT" sz="3300" dirty="0" smtClean="0"/>
              <a:t>; varia con il ritmo cardiaco (più veloce è il battito cardiaco,più corto l’intervallo Q-T); si estende dall’inizio del complesso QRS alla fine dell’onda </a:t>
            </a:r>
            <a:r>
              <a:rPr lang="it-IT" sz="3300" dirty="0" err="1" smtClean="0"/>
              <a:t>T.Il</a:t>
            </a:r>
            <a:r>
              <a:rPr lang="it-IT" sz="3300" dirty="0" smtClean="0"/>
              <a:t> normale intervallo Q-T è &lt; 0,4 secondi, ma può variare con il ritmo cardiaco.</a:t>
            </a:r>
          </a:p>
          <a:p>
            <a:pPr>
              <a:buFont typeface="Wingdings" pitchFamily="2" charset="2"/>
              <a:buChar char="Ø"/>
            </a:pPr>
            <a:r>
              <a:rPr lang="it-IT" sz="3300" dirty="0" smtClean="0"/>
              <a:t>Onda U: rappresenta il periodo di recupero delle fibre di </a:t>
            </a:r>
            <a:r>
              <a:rPr lang="it-IT" sz="3300" dirty="0" err="1" smtClean="0"/>
              <a:t>Purkinje</a:t>
            </a:r>
            <a:r>
              <a:rPr lang="it-IT" sz="3300" dirty="0" smtClean="0"/>
              <a:t> ( fibre di conduzione ventricolare); non è presente in ogni tracciato elettrocardiografico</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134</TotalTime>
  <Words>1805</Words>
  <Application>Microsoft Office PowerPoint</Application>
  <PresentationFormat>Presentazione su schermo (4:3)</PresentationFormat>
  <Paragraphs>83</Paragraphs>
  <Slides>18</Slides>
  <Notes>0</Notes>
  <HiddenSlides>0</HiddenSlides>
  <MMClips>0</MMClips>
  <ScaleCrop>false</ScaleCrop>
  <HeadingPairs>
    <vt:vector size="4" baseType="variant">
      <vt:variant>
        <vt:lpstr>Tema</vt:lpstr>
      </vt:variant>
      <vt:variant>
        <vt:i4>1</vt:i4>
      </vt:variant>
      <vt:variant>
        <vt:lpstr>Titoli diapositive</vt:lpstr>
      </vt:variant>
      <vt:variant>
        <vt:i4>18</vt:i4>
      </vt:variant>
    </vt:vector>
  </HeadingPairs>
  <TitlesOfParts>
    <vt:vector size="19" baseType="lpstr">
      <vt:lpstr>Verve</vt:lpstr>
      <vt:lpstr>L’elettrocardiogramma </vt:lpstr>
      <vt:lpstr>L’elettrocardiogramma</vt:lpstr>
      <vt:lpstr>L’elettrocardiogramma</vt:lpstr>
      <vt:lpstr>L’elettrocardiogramma</vt:lpstr>
      <vt:lpstr>L’elettrocardiogramma </vt:lpstr>
      <vt:lpstr>L’elettrocardiogramma</vt:lpstr>
      <vt:lpstr>L’elettrocardiogramma</vt:lpstr>
      <vt:lpstr>L’elettrocardiogramma </vt:lpstr>
      <vt:lpstr>L’elettrocardiogramma </vt:lpstr>
      <vt:lpstr>L’elettrocardiogramma </vt:lpstr>
      <vt:lpstr>L’elettrocardiogramma </vt:lpstr>
      <vt:lpstr>L’elettrocardiogramma </vt:lpstr>
      <vt:lpstr>L’elettrocardiogramma</vt:lpstr>
      <vt:lpstr>L’elettrocardiogramma</vt:lpstr>
      <vt:lpstr>L’elettrocardiogramma</vt:lpstr>
      <vt:lpstr>L’elettrocardiogramma</vt:lpstr>
      <vt:lpstr>L’elettrocardiogramma</vt:lpstr>
      <vt:lpstr>Monitoraggio Cardiaco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L’elettrocardiogramma</dc:title>
  <dc:creator>Danilo</dc:creator>
  <cp:lastModifiedBy>Alessandro</cp:lastModifiedBy>
  <cp:revision>15</cp:revision>
  <dcterms:created xsi:type="dcterms:W3CDTF">2014-03-16T11:17:21Z</dcterms:created>
  <dcterms:modified xsi:type="dcterms:W3CDTF">2014-03-17T15:34:07Z</dcterms:modified>
</cp:coreProperties>
</file>