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7" r:id="rId19"/>
    <p:sldId id="281" r:id="rId20"/>
    <p:sldId id="278" r:id="rId21"/>
    <p:sldId id="279" r:id="rId22"/>
    <p:sldId id="280" r:id="rId23"/>
    <p:sldId id="282" r:id="rId24"/>
    <p:sldId id="283" r:id="rId25"/>
    <p:sldId id="284" r:id="rId26"/>
    <p:sldId id="285" r:id="rId27"/>
    <p:sldId id="286" r:id="rId28"/>
    <p:sldId id="287" r:id="rId29"/>
    <p:sldId id="291" r:id="rId30"/>
    <p:sldId id="295" r:id="rId31"/>
    <p:sldId id="297" r:id="rId32"/>
    <p:sldId id="296" r:id="rId33"/>
    <p:sldId id="298" r:id="rId34"/>
    <p:sldId id="299" r:id="rId35"/>
    <p:sldId id="300" r:id="rId36"/>
    <p:sldId id="301" r:id="rId37"/>
    <p:sldId id="302" r:id="rId38"/>
    <p:sldId id="303" r:id="rId39"/>
    <p:sldId id="304" r:id="rId40"/>
    <p:sldId id="305" r:id="rId41"/>
    <p:sldId id="306" r:id="rId42"/>
    <p:sldId id="290" r:id="rId43"/>
    <p:sldId id="307" r:id="rId4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Titolo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it-IT" smtClean="0"/>
              <a:t>Fare clic per modificare lo stile del titolo</a:t>
            </a:r>
            <a:endParaRPr kumimoji="0" lang="en-US"/>
          </a:p>
        </p:txBody>
      </p:sp>
      <p:cxnSp>
        <p:nvCxnSpPr>
          <p:cNvPr id="8" name="Connettore 1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Segnaposto data 14"/>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16" name="Segnaposto numero diapositiva 15"/>
          <p:cNvSpPr>
            <a:spLocks noGrp="1"/>
          </p:cNvSpPr>
          <p:nvPr>
            <p:ph type="sldNum" sz="quarter" idx="11"/>
          </p:nvPr>
        </p:nvSpPr>
        <p:spPr/>
        <p:txBody>
          <a:bodyPr/>
          <a:lstStyle/>
          <a:p>
            <a:fld id="{BE5081EB-128F-49C6-997F-4FAE4E33DC41}" type="slidenum">
              <a:rPr lang="it-IT" smtClean="0"/>
              <a:pPr/>
              <a:t>‹N›</a:t>
            </a:fld>
            <a:endParaRPr lang="it-IT"/>
          </a:p>
        </p:txBody>
      </p:sp>
      <p:sp>
        <p:nvSpPr>
          <p:cNvPr id="17" name="Segnaposto piè di pagina 16"/>
          <p:cNvSpPr>
            <a:spLocks noGrp="1"/>
          </p:cNvSpPr>
          <p:nvPr>
            <p:ph type="ftr" sz="quarter" idx="12"/>
          </p:nvPr>
        </p:nvSpPr>
        <p:spPr/>
        <p:txBody>
          <a:bodyPr/>
          <a:lstStyle/>
          <a:p>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5081EB-128F-49C6-997F-4FAE4E33DC4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5081EB-128F-49C6-997F-4FAE4E33DC4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4" name="Segnaposto data 13"/>
          <p:cNvSpPr>
            <a:spLocks noGrp="1"/>
          </p:cNvSpPr>
          <p:nvPr>
            <p:ph type="dt" sz="half" idx="14"/>
          </p:nvPr>
        </p:nvSpPr>
        <p:spPr/>
        <p:txBody>
          <a:bodyPr/>
          <a:lstStyle/>
          <a:p>
            <a:fld id="{FA261C8D-B4DA-459F-AE73-A92F75BA42FA}" type="datetimeFigureOut">
              <a:rPr lang="it-IT" smtClean="0"/>
              <a:pPr/>
              <a:t>12/03/2014</a:t>
            </a:fld>
            <a:endParaRPr lang="it-IT"/>
          </a:p>
        </p:txBody>
      </p:sp>
      <p:sp>
        <p:nvSpPr>
          <p:cNvPr id="15" name="Segnaposto numero diapositiva 14"/>
          <p:cNvSpPr>
            <a:spLocks noGrp="1"/>
          </p:cNvSpPr>
          <p:nvPr>
            <p:ph type="sldNum" sz="quarter" idx="15"/>
          </p:nvPr>
        </p:nvSpPr>
        <p:spPr/>
        <p:txBody>
          <a:bodyPr/>
          <a:lstStyle>
            <a:lvl1pPr algn="ctr">
              <a:defRPr/>
            </a:lvl1pPr>
          </a:lstStyle>
          <a:p>
            <a:fld id="{BE5081EB-128F-49C6-997F-4FAE4E33DC41}" type="slidenum">
              <a:rPr lang="it-IT" smtClean="0"/>
              <a:pPr/>
              <a:t>‹N›</a:t>
            </a:fld>
            <a:endParaRPr lang="it-IT"/>
          </a:p>
        </p:txBody>
      </p:sp>
      <p:sp>
        <p:nvSpPr>
          <p:cNvPr id="16" name="Segnaposto piè di pagina 15"/>
          <p:cNvSpPr>
            <a:spLocks noGrp="1"/>
          </p:cNvSpPr>
          <p:nvPr>
            <p:ph type="ftr" sz="quarter" idx="16"/>
          </p:nvPr>
        </p:nvSpPr>
        <p:spPr/>
        <p:txBody>
          <a:bodyPr/>
          <a:lstStyle/>
          <a:p>
            <a:endParaRPr lang="it-IT"/>
          </a:p>
        </p:txBody>
      </p:sp>
      <p:sp>
        <p:nvSpPr>
          <p:cNvPr id="17" name="Titolo 16"/>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5081EB-128F-49C6-997F-4FAE4E33DC41}" type="slidenum">
              <a:rPr lang="it-IT" smtClean="0"/>
              <a:pPr/>
              <a:t>‹N›</a:t>
            </a:fld>
            <a:endParaRPr lang="it-IT"/>
          </a:p>
        </p:txBody>
      </p: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cxnSp>
        <p:nvCxnSpPr>
          <p:cNvPr id="7" name="Connettore 1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Segnaposto data 4"/>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E5081EB-128F-49C6-997F-4FAE4E33DC41}" type="slidenum">
              <a:rPr lang="it-IT" smtClean="0"/>
              <a:pPr/>
              <a:t>‹N›</a:t>
            </a:fld>
            <a:endParaRPr lang="it-IT"/>
          </a:p>
        </p:txBody>
      </p:sp>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11" name="Segnaposto contenuto 10"/>
          <p:cNvSpPr>
            <a:spLocks noGrp="1"/>
          </p:cNvSpPr>
          <p:nvPr>
            <p:ph sz="half" idx="1"/>
          </p:nvPr>
        </p:nvSpPr>
        <p:spPr>
          <a:xfrm>
            <a:off x="457200" y="1524000"/>
            <a:ext cx="4059936"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2"/>
          </p:nvPr>
        </p:nvSpPr>
        <p:spPr>
          <a:xfrm>
            <a:off x="4648200" y="1524000"/>
            <a:ext cx="4059936"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9" name="Segnaposto numero diapositiva 8"/>
          <p:cNvSpPr>
            <a:spLocks noGrp="1"/>
          </p:cNvSpPr>
          <p:nvPr>
            <p:ph type="sldNum" sz="quarter" idx="12"/>
          </p:nvPr>
        </p:nvSpPr>
        <p:spPr/>
        <p:txBody>
          <a:bodyPr/>
          <a:lstStyle/>
          <a:p>
            <a:fld id="{BE5081EB-128F-49C6-997F-4FAE4E33DC41}" type="slidenum">
              <a:rPr lang="it-IT" smtClean="0"/>
              <a:pPr/>
              <a:t>‹N›</a:t>
            </a:fld>
            <a:endParaRPr lang="it-IT"/>
          </a:p>
        </p:txBody>
      </p:sp>
      <p:sp>
        <p:nvSpPr>
          <p:cNvPr id="8" name="Segnaposto piè di pagina 7"/>
          <p:cNvSpPr>
            <a:spLocks noGrp="1"/>
          </p:cNvSpPr>
          <p:nvPr>
            <p:ph type="ftr" sz="quarter" idx="11"/>
          </p:nvPr>
        </p:nvSpPr>
        <p:spPr/>
        <p:txBody>
          <a:bodyPr/>
          <a:lstStyle/>
          <a:p>
            <a:endParaRPr lang="it-IT"/>
          </a:p>
        </p:txBody>
      </p:sp>
      <p:sp>
        <p:nvSpPr>
          <p:cNvPr id="7" name="Segnaposto data 6"/>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34" name="Segnaposto contenuto 33"/>
          <p:cNvSpPr>
            <a:spLocks noGrp="1"/>
          </p:cNvSpPr>
          <p:nvPr>
            <p:ph sz="quarter" idx="4"/>
          </p:nvPr>
        </p:nvSpPr>
        <p:spPr>
          <a:xfrm>
            <a:off x="4649788" y="2201896"/>
            <a:ext cx="4038600" cy="391363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 name="Titolo 1"/>
          <p:cNvSpPr>
            <a:spLocks noGrp="1"/>
          </p:cNvSpPr>
          <p:nvPr>
            <p:ph type="title"/>
          </p:nvPr>
        </p:nvSpPr>
        <p:spPr>
          <a:xfrm>
            <a:off x="457200" y="155448"/>
            <a:ext cx="8229600" cy="1143000"/>
          </a:xfrm>
        </p:spPr>
        <p:txBody>
          <a:bodyPr anchor="b" anchorCtr="0"/>
          <a:lstStyle>
            <a:lvl1pPr>
              <a:defRPr/>
            </a:lvl1pPr>
          </a:lstStyle>
          <a:p>
            <a:r>
              <a:rPr kumimoji="0" lang="it-IT" smtClean="0"/>
              <a:t>Fare clic per modificare lo stile del titolo</a:t>
            </a:r>
            <a:endParaRPr kumimoji="0"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cxnSp>
        <p:nvCxnSpPr>
          <p:cNvPr id="10" name="Connettore 1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E5081EB-128F-49C6-997F-4FAE4E33DC41}" type="slidenum">
              <a:rPr lang="it-IT" smtClean="0"/>
              <a:pPr/>
              <a:t>‹N›</a:t>
            </a:fld>
            <a:endParaRPr lang="it-IT"/>
          </a:p>
        </p:txBody>
      </p:sp>
      <p:sp>
        <p:nvSpPr>
          <p:cNvPr id="2" name="Titolo 1"/>
          <p:cNvSpPr>
            <a:spLocks noGrp="1"/>
          </p:cNvSpPr>
          <p:nvPr>
            <p:ph type="title"/>
          </p:nvPr>
        </p:nvSpPr>
        <p:spPr/>
        <p:txBody>
          <a:bodyPr/>
          <a:lstStyle/>
          <a:p>
            <a:r>
              <a:rPr kumimoji="0" lang="it-IT" smtClean="0"/>
              <a:t>Fare clic per modificare lo stile del titolo</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E5081EB-128F-49C6-997F-4FAE4E33DC4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3" name="Segnaposto testo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it-IT" smtClean="0"/>
              <a:t>Fare clic per modificare lo stile del titolo</a:t>
            </a:r>
            <a:endParaRPr kumimoji="0" lang="en-US"/>
          </a:p>
        </p:txBody>
      </p:sp>
      <p:sp>
        <p:nvSpPr>
          <p:cNvPr id="8" name="Segnaposto data 7"/>
          <p:cNvSpPr>
            <a:spLocks noGrp="1"/>
          </p:cNvSpPr>
          <p:nvPr>
            <p:ph type="dt" sz="half" idx="14"/>
          </p:nvPr>
        </p:nvSpPr>
        <p:spPr/>
        <p:txBody>
          <a:bodyPr/>
          <a:lstStyle/>
          <a:p>
            <a:fld id="{FA261C8D-B4DA-459F-AE73-A92F75BA42FA}" type="datetimeFigureOut">
              <a:rPr lang="it-IT" smtClean="0"/>
              <a:pPr/>
              <a:t>12/03/2014</a:t>
            </a:fld>
            <a:endParaRPr lang="it-IT"/>
          </a:p>
        </p:txBody>
      </p:sp>
      <p:sp>
        <p:nvSpPr>
          <p:cNvPr id="9" name="Segnaposto numero diapositiva 8"/>
          <p:cNvSpPr>
            <a:spLocks noGrp="1"/>
          </p:cNvSpPr>
          <p:nvPr>
            <p:ph type="sldNum" sz="quarter" idx="15"/>
          </p:nvPr>
        </p:nvSpPr>
        <p:spPr/>
        <p:txBody>
          <a:bodyPr/>
          <a:lstStyle/>
          <a:p>
            <a:fld id="{BE5081EB-128F-49C6-997F-4FAE4E33DC41}" type="slidenum">
              <a:rPr lang="it-IT" smtClean="0"/>
              <a:pPr/>
              <a:t>‹N›</a:t>
            </a:fld>
            <a:endParaRPr lang="it-IT"/>
          </a:p>
        </p:txBody>
      </p:sp>
      <p:sp>
        <p:nvSpPr>
          <p:cNvPr id="10" name="Segnaposto piè di pagina 9"/>
          <p:cNvSpPr>
            <a:spLocks noGrp="1"/>
          </p:cNvSpPr>
          <p:nvPr>
            <p:ph type="ftr" sz="quarter" idx="16"/>
          </p:nvPr>
        </p:nvSpPr>
        <p:spPr/>
        <p:txBody>
          <a:bodyPr/>
          <a:lstStyle/>
          <a:p>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it-IT" smtClean="0"/>
              <a:t>Fare clic sull'icona per inserire un'immagine</a:t>
            </a:r>
            <a:endParaRPr kumimoji="0" lang="en-US"/>
          </a:p>
        </p:txBody>
      </p:sp>
      <p:sp>
        <p:nvSpPr>
          <p:cNvPr id="4" name="Segnaposto testo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8" name="Segnaposto data 7"/>
          <p:cNvSpPr>
            <a:spLocks noGrp="1"/>
          </p:cNvSpPr>
          <p:nvPr>
            <p:ph type="dt" sz="half" idx="10"/>
          </p:nvPr>
        </p:nvSpPr>
        <p:spPr/>
        <p:txBody>
          <a:bodyPr/>
          <a:lstStyle/>
          <a:p>
            <a:fld id="{FA261C8D-B4DA-459F-AE73-A92F75BA42FA}" type="datetimeFigureOut">
              <a:rPr lang="it-IT" smtClean="0"/>
              <a:pPr/>
              <a:t>12/03/2014</a:t>
            </a:fld>
            <a:endParaRPr lang="it-IT"/>
          </a:p>
        </p:txBody>
      </p:sp>
      <p:sp>
        <p:nvSpPr>
          <p:cNvPr id="9" name="Segnaposto numero diapositiva 8"/>
          <p:cNvSpPr>
            <a:spLocks noGrp="1"/>
          </p:cNvSpPr>
          <p:nvPr>
            <p:ph type="sldNum" sz="quarter" idx="11"/>
          </p:nvPr>
        </p:nvSpPr>
        <p:spPr/>
        <p:txBody>
          <a:bodyPr/>
          <a:lstStyle/>
          <a:p>
            <a:fld id="{BE5081EB-128F-49C6-997F-4FAE4E33DC41}" type="slidenum">
              <a:rPr lang="it-IT" smtClean="0"/>
              <a:pPr/>
              <a:t>‹N›</a:t>
            </a:fld>
            <a:endParaRPr lang="it-IT"/>
          </a:p>
        </p:txBody>
      </p:sp>
      <p:sp>
        <p:nvSpPr>
          <p:cNvPr id="10" name="Segnaposto piè di pagina 9"/>
          <p:cNvSpPr>
            <a:spLocks noGrp="1"/>
          </p:cNvSpPr>
          <p:nvPr>
            <p:ph type="ftr" sz="quarter" idx="12"/>
          </p:nvPr>
        </p:nvSpPr>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4" name="Segnaposto data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FA261C8D-B4DA-459F-AE73-A92F75BA42FA}" type="datetimeFigureOut">
              <a:rPr lang="it-IT" smtClean="0"/>
              <a:pPr/>
              <a:t>12/03/2014</a:t>
            </a:fld>
            <a:endParaRPr lang="it-IT"/>
          </a:p>
        </p:txBody>
      </p:sp>
      <p:sp>
        <p:nvSpPr>
          <p:cNvPr id="10" name="Segnaposto piè di pagina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it-IT"/>
          </a:p>
        </p:txBody>
      </p:sp>
      <p:sp>
        <p:nvSpPr>
          <p:cNvPr id="22" name="Segnaposto numero diapositiva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E5081EB-128F-49C6-997F-4FAE4E33DC41}" type="slidenum">
              <a:rPr lang="it-IT" smtClean="0"/>
              <a:pPr/>
              <a:t>‹N›</a:t>
            </a:fld>
            <a:endParaRPr lang="it-IT"/>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it-IT" smtClean="0"/>
              <a:t>Fare clic per modificare lo stile del titolo</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PARAMETRI VITALI</a:t>
            </a:r>
            <a:endParaRPr lang="it-IT" dirty="0"/>
          </a:p>
        </p:txBody>
      </p:sp>
      <p:pic>
        <p:nvPicPr>
          <p:cNvPr id="13314" name="Picture 2" descr="http://frz40.files.wordpress.com/2011/03/termometro.jpg"/>
          <p:cNvPicPr>
            <a:picLocks noChangeAspect="1" noChangeArrowheads="1"/>
          </p:cNvPicPr>
          <p:nvPr/>
        </p:nvPicPr>
        <p:blipFill>
          <a:blip r:embed="rId2" cstate="print"/>
          <a:srcRect/>
          <a:stretch>
            <a:fillRect/>
          </a:stretch>
        </p:blipFill>
        <p:spPr bwMode="auto">
          <a:xfrm>
            <a:off x="1187623" y="3513556"/>
            <a:ext cx="1944217" cy="2315385"/>
          </a:xfrm>
          <a:prstGeom prst="rect">
            <a:avLst/>
          </a:prstGeom>
          <a:noFill/>
        </p:spPr>
      </p:pic>
      <p:pic>
        <p:nvPicPr>
          <p:cNvPr id="13316" name="Picture 4" descr="http://blog.ausilium.it/wp-content/uploads/2013/03/6029427387_c959451d6d.jpg"/>
          <p:cNvPicPr>
            <a:picLocks noChangeAspect="1" noChangeArrowheads="1"/>
          </p:cNvPicPr>
          <p:nvPr/>
        </p:nvPicPr>
        <p:blipFill>
          <a:blip r:embed="rId3" cstate="print"/>
          <a:srcRect/>
          <a:stretch>
            <a:fillRect/>
          </a:stretch>
        </p:blipFill>
        <p:spPr bwMode="auto">
          <a:xfrm>
            <a:off x="0" y="0"/>
            <a:ext cx="3419872" cy="256490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a:bodyPr>
          <a:lstStyle/>
          <a:p>
            <a:r>
              <a:rPr lang="it-IT" sz="2400" i="1" dirty="0" smtClean="0"/>
              <a:t>Assicurarsi che la funzione cognitiva del paziente sia intatta.</a:t>
            </a:r>
          </a:p>
          <a:p>
            <a:r>
              <a:rPr lang="it-IT" sz="2400" i="1" dirty="0" smtClean="0"/>
              <a:t>La misurazione della temperatura orale di un paziente non in grado di eseguire le istruzioni, potrebbe essere dannosa se il paziente decidesse di mordere il termometro; se il paziente non è in grado di chiudere le labbra intorno al termometro non è indicato procedere con la via orale. Inoltre la rilevazione orale della temperatura è sconsigliata in pazienti che hanno malattie del cavo orale e a chi è stato sottoposto ad interventi di chirurgia </a:t>
            </a:r>
            <a:r>
              <a:rPr lang="it-IT" sz="2400" i="1" dirty="0" err="1" smtClean="0"/>
              <a:t>maxillo</a:t>
            </a:r>
            <a:r>
              <a:rPr lang="it-IT" sz="2400" i="1" dirty="0" smtClean="0"/>
              <a:t> facciale. Se il paziente ha fumato, masticato </a:t>
            </a:r>
            <a:r>
              <a:rPr lang="it-IT" sz="2400" i="1" dirty="0" err="1" smtClean="0"/>
              <a:t>chewing</a:t>
            </a:r>
            <a:r>
              <a:rPr lang="it-IT" sz="2400" i="1" dirty="0" smtClean="0"/>
              <a:t> </a:t>
            </a:r>
            <a:r>
              <a:rPr lang="it-IT" sz="2400" i="1" dirty="0" err="1" smtClean="0"/>
              <a:t>gum</a:t>
            </a:r>
            <a:r>
              <a:rPr lang="it-IT" sz="2400" i="1" dirty="0" smtClean="0"/>
              <a:t>, se ha mangiato o bevuto immediatamente prima dell’accertamento della temperatura è necessario aspettare almeno 15-30 min per evitare il verificarsi di alterazioni dei risultati attesi.</a:t>
            </a:r>
          </a:p>
        </p:txBody>
      </p:sp>
      <p:sp>
        <p:nvSpPr>
          <p:cNvPr id="2" name="Titolo 1"/>
          <p:cNvSpPr>
            <a:spLocks noGrp="1"/>
          </p:cNvSpPr>
          <p:nvPr>
            <p:ph type="title"/>
          </p:nvPr>
        </p:nvSpPr>
        <p:spPr/>
        <p:txBody>
          <a:bodyPr/>
          <a:lstStyle/>
          <a:p>
            <a:r>
              <a:rPr lang="it-IT" i="1" dirty="0" smtClean="0"/>
              <a:t>Temperatura corporea</a:t>
            </a:r>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sz="2400" i="1" dirty="0" smtClean="0"/>
          </a:p>
          <a:p>
            <a:r>
              <a:rPr lang="it-IT" sz="2400" i="1" dirty="0" smtClean="0"/>
              <a:t>Non utilizzare il termometro rettale se il paziente ha le piastrine basse; il retto infatti è molto vascolarizzato e l’inserimento del termometro potrebbe causare lesioni e provocare un sanguinamento. La rilevazione della temperatura rettale è inoltre sconsigliata in pazienti che hanno subito interventi chirurgici a livello rettale, diarrea o malattie del retto.</a:t>
            </a:r>
          </a:p>
          <a:p>
            <a:pPr>
              <a:buNone/>
            </a:pPr>
            <a:endParaRPr lang="it-IT" sz="2400" i="1" dirty="0"/>
          </a:p>
        </p:txBody>
      </p:sp>
      <p:sp>
        <p:nvSpPr>
          <p:cNvPr id="2" name="Titolo 1"/>
          <p:cNvSpPr>
            <a:spLocks noGrp="1"/>
          </p:cNvSpPr>
          <p:nvPr>
            <p:ph type="title"/>
          </p:nvPr>
        </p:nvSpPr>
        <p:spPr/>
        <p:txBody>
          <a:bodyPr/>
          <a:lstStyle/>
          <a:p>
            <a:r>
              <a:rPr lang="it-IT" i="1" dirty="0" smtClean="0"/>
              <a:t>Temperatura corporea</a:t>
            </a:r>
            <a:endParaRPr lang="it-IT"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sz="2400" i="1" dirty="0" smtClean="0"/>
          </a:p>
          <a:p>
            <a:endParaRPr lang="it-IT" sz="2400" i="1" dirty="0" smtClean="0"/>
          </a:p>
          <a:p>
            <a:r>
              <a:rPr lang="it-IT" sz="2400" i="1" dirty="0" smtClean="0"/>
              <a:t>Se un paziente ha un disturbo di qualsiasi genere all’orecchio non bisogna rilevare la temperatura corporea.</a:t>
            </a:r>
          </a:p>
          <a:p>
            <a:r>
              <a:rPr lang="it-IT" sz="2400" i="1" dirty="0" smtClean="0"/>
              <a:t>Se il paziente sta dormendo con la testa girata da un lato, rilevare la temperatura nell’altro orecchio; questo perché il contatto con il cuscino può incrementare la temperatura.</a:t>
            </a:r>
          </a:p>
          <a:p>
            <a:r>
              <a:rPr lang="it-IT" sz="2400" i="1" dirty="0" smtClean="0"/>
              <a:t>Altrimenti è indifferente l’uso dell’uno o dell’altro orecchio.</a:t>
            </a:r>
          </a:p>
        </p:txBody>
      </p:sp>
      <p:sp>
        <p:nvSpPr>
          <p:cNvPr id="2" name="Titolo 1"/>
          <p:cNvSpPr>
            <a:spLocks noGrp="1"/>
          </p:cNvSpPr>
          <p:nvPr>
            <p:ph type="title"/>
          </p:nvPr>
        </p:nvSpPr>
        <p:spPr/>
        <p:txBody>
          <a:bodyPr/>
          <a:lstStyle/>
          <a:p>
            <a:r>
              <a:rPr lang="it-IT" i="1" dirty="0" smtClean="0"/>
              <a:t>Temperatura corporea</a:t>
            </a:r>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it-IT" sz="2400" u="sng" dirty="0" smtClean="0"/>
              <a:t>ESECUZIONE</a:t>
            </a:r>
          </a:p>
          <a:p>
            <a:endParaRPr lang="it-IT" sz="2400" u="sng" dirty="0" smtClean="0"/>
          </a:p>
          <a:p>
            <a:pPr marL="457200" indent="-457200">
              <a:buFont typeface="+mj-lt"/>
              <a:buAutoNum type="arabicPeriod"/>
            </a:pPr>
            <a:r>
              <a:rPr lang="it-IT" sz="2400" dirty="0" smtClean="0"/>
              <a:t>Verificare la prescrizione medica o la procedura infermieristica per la frequenza dell’accertamento e la via. Può essere appropriato misurare la temperatura corporea più spesso, in base alla valutazione dell’infermiere.</a:t>
            </a:r>
          </a:p>
          <a:p>
            <a:pPr marL="457200" indent="-457200">
              <a:buFont typeface="+mj-lt"/>
              <a:buAutoNum type="arabicPeriod"/>
            </a:pPr>
            <a:r>
              <a:rPr lang="it-IT" sz="2400" dirty="0" smtClean="0"/>
              <a:t>Identificazione del paziente per assicurarsi che il giusto paziente riceva la corretta assistenza. Discutere con il paziente la procedura da adottare e accertare l’abilità del paziente ad eseguirla; parlare col paziente serve a rassicurarlo e ad educarlo circa la procedura incoraggiandolo a partecipare.</a:t>
            </a:r>
            <a:endParaRPr lang="it-IT" sz="2400" dirty="0"/>
          </a:p>
        </p:txBody>
      </p:sp>
      <p:sp>
        <p:nvSpPr>
          <p:cNvPr id="2" name="Titolo 1"/>
          <p:cNvSpPr>
            <a:spLocks noGrp="1"/>
          </p:cNvSpPr>
          <p:nvPr>
            <p:ph type="title"/>
          </p:nvPr>
        </p:nvSpPr>
        <p:spPr/>
        <p:txBody>
          <a:bodyPr/>
          <a:lstStyle/>
          <a:p>
            <a:r>
              <a:rPr lang="it-IT" i="1" dirty="0" smtClean="0"/>
              <a:t>Temperatura corporea</a:t>
            </a:r>
            <a:endParaRPr lang="it-IT"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a:bodyPr>
          <a:lstStyle/>
          <a:p>
            <a:pPr marL="457200" indent="-457200">
              <a:buNone/>
            </a:pPr>
            <a:r>
              <a:rPr lang="it-IT" sz="2400" dirty="0" smtClean="0"/>
              <a:t>3. Assicurarsi che il termometro elettronico o digitale funzioni per garantire una lettura adeguata.</a:t>
            </a:r>
          </a:p>
          <a:p>
            <a:pPr marL="457200" indent="-457200">
              <a:buNone/>
            </a:pPr>
            <a:r>
              <a:rPr lang="it-IT" sz="2400" dirty="0" smtClean="0"/>
              <a:t>4. Chiudere la porta della stanza per assicurare una miglior privacy.</a:t>
            </a:r>
          </a:p>
          <a:p>
            <a:pPr marL="457200" indent="-457200">
              <a:buNone/>
            </a:pPr>
            <a:r>
              <a:rPr lang="it-IT" sz="2400" dirty="0" smtClean="0"/>
              <a:t>5. Eseguire l’igiene delle mani e indossare, SE NECESSARIO, i guanti; il lavaggio delle mani previene le infezioni; i guanti prevengono il contatto con sangue e liquidi organici: non vengono quindi usati per rilevare la temperatura dal sito orale, ascellare, timpanico, ma solo per rilevare la temperatura rettale.</a:t>
            </a:r>
          </a:p>
          <a:p>
            <a:pPr marL="457200" indent="-457200">
              <a:buNone/>
            </a:pPr>
            <a:r>
              <a:rPr lang="it-IT" sz="2400" dirty="0" smtClean="0"/>
              <a:t>6. Selezionare il sito di rilevazione più adatto mediante l’accertamento.</a:t>
            </a:r>
          </a:p>
          <a:p>
            <a:pPr marL="457200" indent="-457200">
              <a:buNone/>
            </a:pPr>
            <a:r>
              <a:rPr lang="it-IT" sz="2400" dirty="0" smtClean="0"/>
              <a:t>7. Quando la rilevazione è completata, togliere i guanti se indossati ed eseguire l’igiene delle mani.</a:t>
            </a:r>
          </a:p>
        </p:txBody>
      </p:sp>
      <p:sp>
        <p:nvSpPr>
          <p:cNvPr id="2" name="Titolo 1"/>
          <p:cNvSpPr>
            <a:spLocks noGrp="1"/>
          </p:cNvSpPr>
          <p:nvPr>
            <p:ph type="title"/>
          </p:nvPr>
        </p:nvSpPr>
        <p:spPr/>
        <p:txBody>
          <a:bodyPr/>
          <a:lstStyle/>
          <a:p>
            <a:r>
              <a:rPr lang="it-IT" i="1" dirty="0" smtClean="0"/>
              <a:t>Temperatura corporea</a:t>
            </a:r>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a:bodyPr>
          <a:lstStyle/>
          <a:p>
            <a:r>
              <a:rPr lang="it-IT" sz="2400" dirty="0" smtClean="0"/>
              <a:t>Il polso è una sensazione di pulsazione che può essere palpata al di sopra di un’arteria periferica o auscultato al di sopra dell’apice cardiaco. Il polso è il risultato di un’onda che il sangue crea dopo essere stato pompato all’interno della circolazione arteriosa dalla contrazione del ventricolo sinistro. Ad ogni contrazione il ventricolo </a:t>
            </a:r>
            <a:r>
              <a:rPr lang="it-IT" sz="2400" dirty="0" err="1" smtClean="0"/>
              <a:t>sx</a:t>
            </a:r>
            <a:r>
              <a:rPr lang="it-IT" sz="2400" dirty="0" smtClean="0"/>
              <a:t> pompa sangue nell’aorta già piena, le pareti delle arterie nel sistema circolatorio si espandono per compensare l’incremento della pressione del sangue. </a:t>
            </a:r>
          </a:p>
          <a:p>
            <a:pPr>
              <a:buNone/>
            </a:pPr>
            <a:r>
              <a:rPr lang="it-IT" sz="2400" dirty="0" smtClean="0"/>
              <a:t>Le caratteristiche del polso includono:</a:t>
            </a:r>
          </a:p>
          <a:p>
            <a:pPr>
              <a:buFont typeface="Wingdings" pitchFamily="2" charset="2"/>
              <a:buChar char="v"/>
            </a:pPr>
            <a:r>
              <a:rPr lang="it-IT" sz="2400" u="sng" dirty="0" smtClean="0"/>
              <a:t>Battito</a:t>
            </a:r>
          </a:p>
          <a:p>
            <a:pPr>
              <a:buFont typeface="Wingdings" pitchFamily="2" charset="2"/>
              <a:buChar char="v"/>
            </a:pPr>
            <a:r>
              <a:rPr lang="it-IT" sz="2400" u="sng" dirty="0" smtClean="0"/>
              <a:t>Qualità (ampiezza)</a:t>
            </a:r>
          </a:p>
          <a:p>
            <a:pPr>
              <a:buFont typeface="Wingdings" pitchFamily="2" charset="2"/>
              <a:buChar char="v"/>
            </a:pPr>
            <a:r>
              <a:rPr lang="it-IT" sz="2400" u="sng" dirty="0" smtClean="0"/>
              <a:t>Ritmo</a:t>
            </a:r>
          </a:p>
        </p:txBody>
      </p:sp>
      <p:sp>
        <p:nvSpPr>
          <p:cNvPr id="2" name="Titolo 1"/>
          <p:cNvSpPr>
            <a:spLocks noGrp="1"/>
          </p:cNvSpPr>
          <p:nvPr>
            <p:ph type="title"/>
          </p:nvPr>
        </p:nvSpPr>
        <p:spPr/>
        <p:txBody>
          <a:bodyPr/>
          <a:lstStyle/>
          <a:p>
            <a:r>
              <a:rPr lang="it-IT" i="1" dirty="0" smtClean="0"/>
              <a:t>Frequenza cardiaca</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a:bodyPr>
          <a:lstStyle/>
          <a:p>
            <a:r>
              <a:rPr lang="it-IT" sz="2400" dirty="0" smtClean="0"/>
              <a:t>Le caratteristiche del polso forniscono informazioni sull’efficienza del cuore come pompa e l’adeguatezza del flusso ematico periferico.</a:t>
            </a:r>
          </a:p>
          <a:p>
            <a:r>
              <a:rPr lang="it-IT" sz="2400" dirty="0" smtClean="0"/>
              <a:t>La frequenza del polso viene misurata in battiti per minuto.</a:t>
            </a:r>
          </a:p>
          <a:p>
            <a:r>
              <a:rPr lang="it-IT" sz="2400" dirty="0" smtClean="0"/>
              <a:t>L’ampiezza del polso descrive la qualità in termini di pienezza. Viene  accertata palpando il flusso ematico attraverso il vaso (arteria).</a:t>
            </a:r>
          </a:p>
          <a:p>
            <a:r>
              <a:rPr lang="it-IT" sz="2400" dirty="0" smtClean="0"/>
              <a:t>Il ritmo del polso è lo schema delle pulsazioni e delle pause tra di loro; il ritmo del polso è normalmente regolare (cioè pulsazioni e pause intercorrono tra di loro ad intervalli regolari). </a:t>
            </a:r>
            <a:br>
              <a:rPr lang="it-IT" sz="2400" dirty="0" smtClean="0"/>
            </a:br>
            <a:r>
              <a:rPr lang="it-IT" sz="2400" dirty="0" smtClean="0"/>
              <a:t>Un ritmo del polso irregolare si verifica quando pulsazioni e pause intercorrono tra di loro in modo irregolare.</a:t>
            </a:r>
          </a:p>
        </p:txBody>
      </p:sp>
      <p:sp>
        <p:nvSpPr>
          <p:cNvPr id="2" name="Titolo 1"/>
          <p:cNvSpPr>
            <a:spLocks noGrp="1"/>
          </p:cNvSpPr>
          <p:nvPr>
            <p:ph type="title"/>
          </p:nvPr>
        </p:nvSpPr>
        <p:spPr/>
        <p:txBody>
          <a:bodyPr/>
          <a:lstStyle/>
          <a:p>
            <a:r>
              <a:rPr lang="it-IT" i="1" dirty="0" smtClean="0"/>
              <a:t>Frequenza cardiaca</a:t>
            </a:r>
            <a:endParaRPr lang="it-I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it-IT" sz="2400" dirty="0" smtClean="0"/>
              <a:t>Il polso può essere rilevato palpando le arterie periferiche, auscultando il polso apicale con uno stetoscopio, o usando un apparecchio doppler ad ultrasuoni.</a:t>
            </a:r>
          </a:p>
          <a:p>
            <a:r>
              <a:rPr lang="it-IT" sz="2400" dirty="0" smtClean="0"/>
              <a:t>Per accertare il polso accuratamente, è necessario sapere quale sito scegliere e quale metodo sia più appropriato per il paziente.</a:t>
            </a:r>
          </a:p>
          <a:p>
            <a:r>
              <a:rPr lang="it-IT" sz="2400" dirty="0" smtClean="0"/>
              <a:t>Il sito più usato per rilevare il polso periferico è l’arteria radiale. Posizionare le dita (indice, medio e anulare) sopra l’arteria, facendo in modo che i polpastrelli e non solo la punta delle dita, siano a contatto con la cute; comprimere leggermente l’arteria in modo da poter percepire e contare le pulsazioni.</a:t>
            </a:r>
          </a:p>
        </p:txBody>
      </p:sp>
      <p:sp>
        <p:nvSpPr>
          <p:cNvPr id="2" name="Titolo 1"/>
          <p:cNvSpPr>
            <a:spLocks noGrp="1"/>
          </p:cNvSpPr>
          <p:nvPr>
            <p:ph type="title"/>
          </p:nvPr>
        </p:nvSpPr>
        <p:spPr/>
        <p:txBody>
          <a:bodyPr/>
          <a:lstStyle/>
          <a:p>
            <a:r>
              <a:rPr lang="it-IT" i="1" dirty="0" smtClean="0"/>
              <a:t>Frequenza cardiaca</a:t>
            </a:r>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www.cuorevivo.it/circol_a-v.gif"/>
          <p:cNvPicPr>
            <a:picLocks noChangeAspect="1" noChangeArrowheads="1"/>
          </p:cNvPicPr>
          <p:nvPr/>
        </p:nvPicPr>
        <p:blipFill>
          <a:blip r:embed="rId2" cstate="print"/>
          <a:srcRect/>
          <a:stretch>
            <a:fillRect/>
          </a:stretch>
        </p:blipFill>
        <p:spPr bwMode="auto">
          <a:xfrm>
            <a:off x="5214342" y="0"/>
            <a:ext cx="3929658" cy="6858000"/>
          </a:xfrm>
          <a:prstGeom prst="rect">
            <a:avLst/>
          </a:prstGeom>
          <a:noFill/>
        </p:spPr>
      </p:pic>
      <p:sp>
        <p:nvSpPr>
          <p:cNvPr id="4" name="CasellaDiTesto 3"/>
          <p:cNvSpPr txBox="1"/>
          <p:nvPr/>
        </p:nvSpPr>
        <p:spPr>
          <a:xfrm>
            <a:off x="755576" y="1340768"/>
            <a:ext cx="3456384" cy="39703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Le arterie comunemente usate per l’accertamento del polso includono:</a:t>
            </a:r>
          </a:p>
          <a:p>
            <a:endParaRPr lang="it-IT" dirty="0" smtClean="0"/>
          </a:p>
          <a:p>
            <a:pPr>
              <a:buFontTx/>
              <a:buChar char="-"/>
            </a:pPr>
            <a:r>
              <a:rPr lang="it-IT" dirty="0" smtClean="0"/>
              <a:t> Temporale</a:t>
            </a:r>
          </a:p>
          <a:p>
            <a:pPr>
              <a:buFontTx/>
              <a:buChar char="-"/>
            </a:pPr>
            <a:r>
              <a:rPr lang="it-IT" dirty="0" smtClean="0"/>
              <a:t> Carotide</a:t>
            </a:r>
          </a:p>
          <a:p>
            <a:pPr>
              <a:buFontTx/>
              <a:buChar char="-"/>
            </a:pPr>
            <a:r>
              <a:rPr lang="it-IT" dirty="0" smtClean="0"/>
              <a:t> Brachiale</a:t>
            </a:r>
          </a:p>
          <a:p>
            <a:pPr>
              <a:buFontTx/>
              <a:buChar char="-"/>
            </a:pPr>
            <a:r>
              <a:rPr lang="it-IT" dirty="0" smtClean="0"/>
              <a:t> Radiale</a:t>
            </a:r>
          </a:p>
          <a:p>
            <a:pPr>
              <a:buFontTx/>
              <a:buChar char="-"/>
            </a:pPr>
            <a:r>
              <a:rPr lang="it-IT" dirty="0" smtClean="0"/>
              <a:t> Femorale</a:t>
            </a:r>
          </a:p>
          <a:p>
            <a:pPr>
              <a:buFontTx/>
              <a:buChar char="-"/>
            </a:pPr>
            <a:r>
              <a:rPr lang="it-IT" dirty="0" smtClean="0"/>
              <a:t> Poplitea</a:t>
            </a:r>
          </a:p>
          <a:p>
            <a:pPr>
              <a:buFontTx/>
              <a:buChar char="-"/>
            </a:pPr>
            <a:r>
              <a:rPr lang="it-IT" dirty="0" smtClean="0"/>
              <a:t> Tibiale posteriore</a:t>
            </a:r>
          </a:p>
          <a:p>
            <a:pPr>
              <a:buFontTx/>
              <a:buChar char="-"/>
            </a:pPr>
            <a:r>
              <a:rPr lang="it-IT" dirty="0" smtClean="0"/>
              <a:t> </a:t>
            </a:r>
            <a:r>
              <a:rPr lang="it-IT" dirty="0" err="1" smtClean="0"/>
              <a:t>Pedidea</a:t>
            </a:r>
            <a:endParaRPr lang="it-IT" dirty="0" smtClean="0"/>
          </a:p>
          <a:p>
            <a:pPr>
              <a:buFontTx/>
              <a:buChar char="-"/>
            </a:pPr>
            <a:endParaRPr lang="it-IT" dirty="0" smtClean="0"/>
          </a:p>
          <a:p>
            <a:pPr>
              <a:buFontTx/>
              <a:buChar char="-"/>
            </a:pPr>
            <a:endParaRPr lang="it-IT"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sz="2400" u="sng" dirty="0" smtClean="0"/>
          </a:p>
          <a:p>
            <a:pPr>
              <a:buNone/>
            </a:pPr>
            <a:r>
              <a:rPr lang="it-IT" sz="2400" u="sng" dirty="0" smtClean="0"/>
              <a:t>FREQUENZA DEL POLSO</a:t>
            </a:r>
          </a:p>
          <a:p>
            <a:r>
              <a:rPr lang="it-IT" sz="2400" dirty="0" smtClean="0"/>
              <a:t>I valori normali della frequenza cardiaca variano, oltre che in seguito a sforzi o ad emozioni o a patologie, anche in funzione dell’età:</a:t>
            </a:r>
          </a:p>
          <a:p>
            <a:pPr>
              <a:buFont typeface="Wingdings" pitchFamily="2" charset="2"/>
              <a:buChar char="ü"/>
            </a:pPr>
            <a:r>
              <a:rPr lang="it-IT" sz="2400" dirty="0" smtClean="0"/>
              <a:t>NEONATO: 100 – 120 battiti/minuto</a:t>
            </a:r>
          </a:p>
          <a:p>
            <a:pPr>
              <a:buFont typeface="Wingdings" pitchFamily="2" charset="2"/>
              <a:buChar char="ü"/>
            </a:pPr>
            <a:r>
              <a:rPr lang="it-IT" sz="2400" dirty="0" smtClean="0"/>
              <a:t>BAMBINO: 80 – 100 battiti/minuto</a:t>
            </a:r>
          </a:p>
          <a:p>
            <a:pPr>
              <a:buFont typeface="Wingdings" pitchFamily="2" charset="2"/>
              <a:buChar char="ü"/>
            </a:pPr>
            <a:r>
              <a:rPr lang="it-IT" sz="2400" dirty="0" smtClean="0"/>
              <a:t>ADULTO: 60 – 80 battiti/minuto</a:t>
            </a:r>
          </a:p>
          <a:p>
            <a:pPr>
              <a:buFont typeface="Wingdings" pitchFamily="2" charset="2"/>
              <a:buChar char="ü"/>
            </a:pPr>
            <a:r>
              <a:rPr lang="it-IT" sz="2400" dirty="0" smtClean="0"/>
              <a:t>ANZIANO: 70 – 90 battiti/minuto</a:t>
            </a:r>
          </a:p>
          <a:p>
            <a:endParaRPr lang="it-IT" sz="2400" u="sng" dirty="0" smtClean="0"/>
          </a:p>
          <a:p>
            <a:pPr>
              <a:buFont typeface="Wingdings" pitchFamily="2" charset="2"/>
              <a:buChar char="ü"/>
            </a:pPr>
            <a:endParaRPr lang="it-IT" sz="2400" u="sng" dirty="0" smtClean="0"/>
          </a:p>
        </p:txBody>
      </p:sp>
      <p:sp>
        <p:nvSpPr>
          <p:cNvPr id="2" name="Titolo 1"/>
          <p:cNvSpPr>
            <a:spLocks noGrp="1"/>
          </p:cNvSpPr>
          <p:nvPr>
            <p:ph type="title"/>
          </p:nvPr>
        </p:nvSpPr>
        <p:spPr/>
        <p:txBody>
          <a:bodyPr/>
          <a:lstStyle/>
          <a:p>
            <a:r>
              <a:rPr lang="it-IT" i="1" dirty="0" smtClean="0"/>
              <a:t>Frequenza cardiaca</a:t>
            </a:r>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Per parametri vitali </a:t>
            </a:r>
            <a:r>
              <a:rPr lang="it-IT" b="1" dirty="0" smtClean="0"/>
              <a:t>P.V.</a:t>
            </a:r>
            <a:r>
              <a:rPr lang="it-IT" dirty="0" smtClean="0"/>
              <a:t> si intendono temperatura corporea </a:t>
            </a:r>
            <a:r>
              <a:rPr lang="it-IT" b="1" dirty="0" smtClean="0"/>
              <a:t>T.C.</a:t>
            </a:r>
            <a:r>
              <a:rPr lang="it-IT" dirty="0" smtClean="0"/>
              <a:t>,</a:t>
            </a:r>
            <a:r>
              <a:rPr lang="it-IT" b="1" dirty="0" smtClean="0"/>
              <a:t> </a:t>
            </a:r>
            <a:r>
              <a:rPr lang="it-IT" dirty="0" smtClean="0"/>
              <a:t>frequenza cardiaca </a:t>
            </a:r>
            <a:r>
              <a:rPr lang="it-IT" b="1" dirty="0" smtClean="0"/>
              <a:t>F.C.</a:t>
            </a:r>
            <a:r>
              <a:rPr lang="it-IT" dirty="0" smtClean="0"/>
              <a:t>,</a:t>
            </a:r>
            <a:r>
              <a:rPr lang="it-IT" b="1" dirty="0" smtClean="0"/>
              <a:t> </a:t>
            </a:r>
            <a:r>
              <a:rPr lang="it-IT" dirty="0" smtClean="0"/>
              <a:t>frequenza respiratoria </a:t>
            </a:r>
            <a:r>
              <a:rPr lang="it-IT" b="1" dirty="0" err="1" smtClean="0"/>
              <a:t>F.R.</a:t>
            </a:r>
            <a:r>
              <a:rPr lang="it-IT" dirty="0" smtClean="0"/>
              <a:t>, pressione arteriosa </a:t>
            </a:r>
            <a:r>
              <a:rPr lang="it-IT" b="1" dirty="0" smtClean="0"/>
              <a:t>P.A.</a:t>
            </a:r>
            <a:r>
              <a:rPr lang="it-IT" dirty="0" smtClean="0"/>
              <a:t> e peso.</a:t>
            </a:r>
          </a:p>
          <a:p>
            <a:r>
              <a:rPr lang="it-IT" dirty="0" smtClean="0"/>
              <a:t>Lo stato di salute si riflette su questi indicatori come funzione del corpo, infatti una variazione dei parametri vitali può indicare un cambiamento dello stato di salute.</a:t>
            </a:r>
          </a:p>
        </p:txBody>
      </p:sp>
      <p:sp>
        <p:nvSpPr>
          <p:cNvPr id="2" name="Titolo 1"/>
          <p:cNvSpPr>
            <a:spLocks noGrp="1"/>
          </p:cNvSpPr>
          <p:nvPr>
            <p:ph type="title"/>
          </p:nvPr>
        </p:nvSpPr>
        <p:spPr/>
        <p:txBody>
          <a:bodyPr>
            <a:normAutofit/>
          </a:bodyPr>
          <a:lstStyle/>
          <a:p>
            <a:r>
              <a:rPr lang="it-IT" dirty="0" smtClean="0"/>
              <a:t>PARAMETRI VITALI</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it-IT" sz="2400" u="sng" dirty="0" smtClean="0"/>
              <a:t>AMPIEZZA DEL POLSO</a:t>
            </a:r>
          </a:p>
          <a:p>
            <a:r>
              <a:rPr lang="it-IT" sz="2400" dirty="0" smtClean="0"/>
              <a:t>L’ampiezza del polso è graduata da 0 a 4:</a:t>
            </a:r>
          </a:p>
          <a:p>
            <a:endParaRPr lang="it-IT" sz="2400" dirty="0" smtClean="0"/>
          </a:p>
          <a:p>
            <a:pPr marL="457200" indent="-457200">
              <a:buFont typeface="+mj-lt"/>
              <a:buAutoNum type="alphaLcParenR"/>
            </a:pPr>
            <a:r>
              <a:rPr lang="it-IT" sz="2400" dirty="0" smtClean="0"/>
              <a:t>0 (polso assente) il polso NON può essere rilevato, anche con l’applicazione di una pressione estrema</a:t>
            </a:r>
          </a:p>
          <a:p>
            <a:pPr marL="457200" indent="-457200">
              <a:buFont typeface="+mj-lt"/>
              <a:buAutoNum type="alphaLcParenR"/>
            </a:pPr>
            <a:r>
              <a:rPr lang="it-IT" sz="2400" dirty="0" smtClean="0"/>
              <a:t>1 (polso filiforme) il polso è molto difficile da rilevare, e una piccola pressione causa la perdita delle pulsazioni</a:t>
            </a:r>
          </a:p>
          <a:p>
            <a:pPr marL="457200" indent="-457200">
              <a:buFont typeface="+mj-lt"/>
              <a:buAutoNum type="alphaLcParenR"/>
            </a:pPr>
            <a:r>
              <a:rPr lang="it-IT" sz="2400" dirty="0" smtClean="0"/>
              <a:t>2 (polso debole) il polso è più forte rispetto al polso filiforme, ma applicando una leggera pressione anche qui si causa la perdita delle pulsazioni</a:t>
            </a:r>
          </a:p>
          <a:p>
            <a:pPr marL="457200" indent="-457200">
              <a:buFont typeface="+mj-lt"/>
              <a:buAutoNum type="alphaLcParenR"/>
            </a:pPr>
            <a:r>
              <a:rPr lang="it-IT" sz="2400" dirty="0" smtClean="0"/>
              <a:t>3 (polso normale) il polso è facilmente rilevabile e richiede una pressione moderata per farlo sparire</a:t>
            </a:r>
          </a:p>
          <a:p>
            <a:pPr marL="457200" indent="-457200">
              <a:buFont typeface="+mj-lt"/>
              <a:buAutoNum type="alphaLcParenR"/>
            </a:pPr>
            <a:r>
              <a:rPr lang="it-IT" sz="2400" dirty="0" smtClean="0"/>
              <a:t>4 (polso balzante) il polso è forte e non può essere fatto sparire solo con una pressione moderata</a:t>
            </a:r>
          </a:p>
        </p:txBody>
      </p:sp>
      <p:sp>
        <p:nvSpPr>
          <p:cNvPr id="2" name="Titolo 1"/>
          <p:cNvSpPr>
            <a:spLocks noGrp="1"/>
          </p:cNvSpPr>
          <p:nvPr>
            <p:ph type="title"/>
          </p:nvPr>
        </p:nvSpPr>
        <p:spPr/>
        <p:txBody>
          <a:bodyPr/>
          <a:lstStyle/>
          <a:p>
            <a:r>
              <a:rPr lang="it-IT" i="1" dirty="0" smtClean="0"/>
              <a:t>Frequenza cardiaca</a:t>
            </a:r>
            <a:endParaRPr lang="it-IT"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numCol="1">
            <a:normAutofit fontScale="77500" lnSpcReduction="20000"/>
          </a:bodyPr>
          <a:lstStyle/>
          <a:p>
            <a:r>
              <a:rPr lang="it-IT" sz="2400" dirty="0" smtClean="0"/>
              <a:t>AZIONE</a:t>
            </a:r>
          </a:p>
          <a:p>
            <a:r>
              <a:rPr lang="it-IT" sz="2400" dirty="0" smtClean="0"/>
              <a:t>Controllare la prescrizione medica o il piano assistenziale per la frequenza dell’accertamento</a:t>
            </a:r>
          </a:p>
          <a:p>
            <a:r>
              <a:rPr lang="it-IT" sz="2400" dirty="0" smtClean="0"/>
              <a:t>Identificare il paziente</a:t>
            </a:r>
          </a:p>
          <a:p>
            <a:r>
              <a:rPr lang="it-IT" sz="2400" dirty="0" smtClean="0"/>
              <a:t>Spiegare la procedura</a:t>
            </a:r>
          </a:p>
          <a:p>
            <a:r>
              <a:rPr lang="it-IT" sz="2400" dirty="0" smtClean="0"/>
              <a:t>Chiudere la porta della stanza</a:t>
            </a:r>
          </a:p>
          <a:p>
            <a:r>
              <a:rPr lang="it-IT" sz="2400" dirty="0" smtClean="0"/>
              <a:t>Effettuare il lavaggio delle mani</a:t>
            </a:r>
          </a:p>
          <a:p>
            <a:r>
              <a:rPr lang="it-IT" sz="2400" dirty="0" smtClean="0"/>
              <a:t>Selezionare il sito periferico più appropriato</a:t>
            </a:r>
          </a:p>
          <a:p>
            <a:r>
              <a:rPr lang="it-IT" sz="2400" b="1" dirty="0" smtClean="0"/>
              <a:t>Posizionare indice, medio e anulare sopra l’arteria e comprimerla leggermente in modo da poter rilevare e contare le pulsazioni</a:t>
            </a:r>
          </a:p>
          <a:p>
            <a:r>
              <a:rPr lang="it-IT" sz="2400" b="1" dirty="0" smtClean="0"/>
              <a:t>Usando un orologio con i secondi, contare il numero delle pulsazioni percepite per 30 sec e moltiplicare il numero per 2 1calcolando così la frequenza di un minuto. Se frequenza, ritmo o ampiezza di polso sono irregolari, palpare e contare le pulsazioni per 1 minuto o più</a:t>
            </a:r>
          </a:p>
          <a:p>
            <a:r>
              <a:rPr lang="it-IT" sz="2400" b="1" dirty="0" smtClean="0"/>
              <a:t>Accertare il ritmo e l’ampiezza del polso</a:t>
            </a:r>
          </a:p>
          <a:p>
            <a:endParaRPr lang="it-IT" sz="2400" dirty="0" smtClean="0"/>
          </a:p>
          <a:p>
            <a:endParaRPr lang="it-IT" sz="2400" dirty="0" smtClean="0"/>
          </a:p>
          <a:p>
            <a:endParaRPr lang="it-IT" sz="2400" dirty="0" smtClean="0"/>
          </a:p>
          <a:p>
            <a:endParaRPr lang="it-IT" sz="2400" dirty="0" smtClean="0"/>
          </a:p>
          <a:p>
            <a:endParaRPr lang="it-IT" sz="2400" dirty="0" smtClean="0"/>
          </a:p>
          <a:p>
            <a:endParaRPr lang="it-IT" sz="2400" dirty="0" smtClean="0"/>
          </a:p>
          <a:p>
            <a:endParaRPr lang="it-IT" sz="2400" dirty="0" smtClean="0"/>
          </a:p>
          <a:p>
            <a:endParaRPr lang="it-IT" sz="2400" dirty="0" smtClean="0"/>
          </a:p>
          <a:p>
            <a:endParaRPr lang="it-IT" sz="2400" dirty="0" smtClean="0"/>
          </a:p>
          <a:p>
            <a:endParaRPr lang="it-IT" sz="2400" dirty="0" smtClean="0"/>
          </a:p>
          <a:p>
            <a:endParaRPr lang="it-IT" sz="2400" dirty="0" smtClean="0"/>
          </a:p>
          <a:p>
            <a:pPr>
              <a:buNone/>
            </a:pPr>
            <a:endParaRPr lang="it-IT" sz="2400" dirty="0" smtClean="0"/>
          </a:p>
          <a:p>
            <a:pPr lvl="5"/>
            <a:endParaRPr lang="it-IT" sz="1200" dirty="0"/>
          </a:p>
        </p:txBody>
      </p:sp>
      <p:sp>
        <p:nvSpPr>
          <p:cNvPr id="2" name="Titolo 1"/>
          <p:cNvSpPr>
            <a:spLocks noGrp="1"/>
          </p:cNvSpPr>
          <p:nvPr>
            <p:ph type="title"/>
          </p:nvPr>
        </p:nvSpPr>
        <p:spPr/>
        <p:txBody>
          <a:bodyPr/>
          <a:lstStyle/>
          <a:p>
            <a:r>
              <a:rPr lang="it-IT" i="1" dirty="0" smtClean="0"/>
              <a:t>Frequenza cardiaca</a:t>
            </a:r>
            <a:endParaRPr lang="it-IT"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2400" dirty="0" smtClean="0"/>
              <a:t>Se un polso periferico è difficile da reperire perché irregolare, flebile o estremamente rapido, è preferibile accertare il polso apicale; viene rilevato per un</a:t>
            </a:r>
            <a:br>
              <a:rPr lang="it-IT" sz="2400" dirty="0" smtClean="0"/>
            </a:br>
            <a:r>
              <a:rPr lang="it-IT" sz="2400" dirty="0" smtClean="0"/>
              <a:t>minuto intero ascoltando con</a:t>
            </a:r>
            <a:br>
              <a:rPr lang="it-IT" sz="2400" dirty="0" smtClean="0"/>
            </a:br>
            <a:r>
              <a:rPr lang="it-IT" sz="2400" dirty="0" smtClean="0"/>
              <a:t>uno stetoscopio al di sopra del</a:t>
            </a:r>
            <a:br>
              <a:rPr lang="it-IT" sz="2400" dirty="0" smtClean="0"/>
            </a:br>
            <a:r>
              <a:rPr lang="it-IT" sz="2400" dirty="0" smtClean="0"/>
              <a:t>l’apice del cuore: determinare lo</a:t>
            </a:r>
            <a:br>
              <a:rPr lang="it-IT" sz="2400" dirty="0" smtClean="0"/>
            </a:br>
            <a:r>
              <a:rPr lang="it-IT" sz="2400" dirty="0" smtClean="0"/>
              <a:t>spazio tra la quinta e la sesta </a:t>
            </a:r>
            <a:br>
              <a:rPr lang="it-IT" sz="2400" dirty="0" smtClean="0"/>
            </a:br>
            <a:r>
              <a:rPr lang="it-IT" sz="2400" dirty="0" smtClean="0"/>
              <a:t>costola (5° spazio intercostale)</a:t>
            </a:r>
            <a:br>
              <a:rPr lang="it-IT" sz="2400" dirty="0" smtClean="0"/>
            </a:br>
            <a:r>
              <a:rPr lang="it-IT" sz="2400" dirty="0" smtClean="0"/>
              <a:t>e muoversi verso la linea</a:t>
            </a:r>
            <a:br>
              <a:rPr lang="it-IT" sz="2400" dirty="0" smtClean="0"/>
            </a:br>
            <a:r>
              <a:rPr lang="it-IT" sz="2400" dirty="0" err="1" smtClean="0"/>
              <a:t>emiclaveale</a:t>
            </a:r>
            <a:r>
              <a:rPr lang="it-IT" sz="2400" dirty="0" smtClean="0"/>
              <a:t>  sinistra.</a:t>
            </a:r>
          </a:p>
        </p:txBody>
      </p:sp>
      <p:sp>
        <p:nvSpPr>
          <p:cNvPr id="2" name="Titolo 1"/>
          <p:cNvSpPr>
            <a:spLocks noGrp="1"/>
          </p:cNvSpPr>
          <p:nvPr>
            <p:ph type="title"/>
          </p:nvPr>
        </p:nvSpPr>
        <p:spPr/>
        <p:txBody>
          <a:bodyPr/>
          <a:lstStyle/>
          <a:p>
            <a:r>
              <a:rPr lang="it-IT" i="1" dirty="0" smtClean="0"/>
              <a:t>Frequenza cardiaca</a:t>
            </a:r>
            <a:endParaRPr lang="it-IT" dirty="0"/>
          </a:p>
        </p:txBody>
      </p:sp>
      <p:pic>
        <p:nvPicPr>
          <p:cNvPr id="34818" name="Picture 2" descr="http://spazioinwind.libero.it/gastroepato/semeiotica_insufficienza_mitralica.gif"/>
          <p:cNvPicPr>
            <a:picLocks noChangeAspect="1" noChangeArrowheads="1"/>
          </p:cNvPicPr>
          <p:nvPr/>
        </p:nvPicPr>
        <p:blipFill>
          <a:blip r:embed="rId2" cstate="print"/>
          <a:srcRect/>
          <a:stretch>
            <a:fillRect/>
          </a:stretch>
        </p:blipFill>
        <p:spPr bwMode="auto">
          <a:xfrm>
            <a:off x="5076056" y="2348880"/>
            <a:ext cx="3514725" cy="33528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it-IT" sz="2400" dirty="0" smtClean="0"/>
              <a:t>In normali condizioni di salute, un adulto presenta un respiro che va da 12 a 20 atti respiratori al minuto circa. I neonati (30-60) e i bambini (20-40) respirano più rapidamente.</a:t>
            </a:r>
          </a:p>
          <a:p>
            <a:r>
              <a:rPr lang="it-IT" sz="2400" dirty="0" smtClean="0"/>
              <a:t>La profondità della respirazione varia da superficiale a profonda.</a:t>
            </a:r>
          </a:p>
          <a:p>
            <a:r>
              <a:rPr lang="it-IT" sz="2400" dirty="0" smtClean="0"/>
              <a:t>Il ritmo della respirazione è normalmente regolare, ciascuna inspirazione/espirazione e le loro pause si verificano a intervalli regolari.</a:t>
            </a:r>
          </a:p>
          <a:p>
            <a:r>
              <a:rPr lang="it-IT" sz="2400" dirty="0" smtClean="0"/>
              <a:t>Un ritmo respiratorio irregolare si verifica quando l’inspirazione / espirazione e le loro pause sono ad intervalli irregolari.</a:t>
            </a:r>
            <a:endParaRPr lang="it-IT" sz="2400" dirty="0"/>
          </a:p>
        </p:txBody>
      </p:sp>
      <p:sp>
        <p:nvSpPr>
          <p:cNvPr id="2" name="Titolo 1"/>
          <p:cNvSpPr>
            <a:spLocks noGrp="1"/>
          </p:cNvSpPr>
          <p:nvPr>
            <p:ph type="title"/>
          </p:nvPr>
        </p:nvSpPr>
        <p:spPr/>
        <p:txBody>
          <a:bodyPr/>
          <a:lstStyle/>
          <a:p>
            <a:r>
              <a:rPr lang="it-IT" i="1" dirty="0" smtClean="0"/>
              <a:t>Frequenza respiratoria</a:t>
            </a:r>
            <a:endParaRPr lang="it-IT"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a:p>
        </p:txBody>
      </p:sp>
      <p:sp>
        <p:nvSpPr>
          <p:cNvPr id="2" name="Titolo 1"/>
          <p:cNvSpPr>
            <a:spLocks noGrp="1"/>
          </p:cNvSpPr>
          <p:nvPr>
            <p:ph type="title"/>
          </p:nvPr>
        </p:nvSpPr>
        <p:spPr/>
        <p:txBody>
          <a:bodyPr/>
          <a:lstStyle/>
          <a:p>
            <a:r>
              <a:rPr lang="it-IT" i="1" dirty="0" smtClean="0"/>
              <a:t>Frequenza respiratoria</a:t>
            </a:r>
            <a:endParaRPr lang="it-IT" dirty="0"/>
          </a:p>
        </p:txBody>
      </p:sp>
      <p:pic>
        <p:nvPicPr>
          <p:cNvPr id="1026" name="Picture 2"/>
          <p:cNvPicPr>
            <a:picLocks noChangeAspect="1" noChangeArrowheads="1"/>
          </p:cNvPicPr>
          <p:nvPr/>
        </p:nvPicPr>
        <p:blipFill>
          <a:blip r:embed="rId2" cstate="print"/>
          <a:srcRect/>
          <a:stretch>
            <a:fillRect/>
          </a:stretch>
        </p:blipFill>
        <p:spPr bwMode="auto">
          <a:xfrm>
            <a:off x="323528" y="1264892"/>
            <a:ext cx="8496944" cy="470018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sz="2400" dirty="0" smtClean="0"/>
          </a:p>
          <a:p>
            <a:r>
              <a:rPr lang="it-IT" sz="2400" dirty="0" smtClean="0"/>
              <a:t>L’infermiere rileva la frequenza respiratoria, la profondità e il ritmo con l’ispezione ( osservando e sentendo ) o tramite l’auscultazione con lo stetoscopio.</a:t>
            </a:r>
          </a:p>
          <a:p>
            <a:r>
              <a:rPr lang="it-IT" sz="2400" dirty="0" smtClean="0"/>
              <a:t>La frequenza è determinata dal numero degli atti respiratorio in un minuto.</a:t>
            </a:r>
          </a:p>
          <a:p>
            <a:r>
              <a:rPr lang="it-IT" sz="2400" dirty="0" smtClean="0"/>
              <a:t>Se i respiri sono molto poco profondi e difficili da visualizzare, è necessario osservare lo sterno, dove l’atto respiratorio è più evidente.</a:t>
            </a:r>
          </a:p>
        </p:txBody>
      </p:sp>
      <p:sp>
        <p:nvSpPr>
          <p:cNvPr id="2" name="Titolo 1"/>
          <p:cNvSpPr>
            <a:spLocks noGrp="1"/>
          </p:cNvSpPr>
          <p:nvPr>
            <p:ph type="title"/>
          </p:nvPr>
        </p:nvSpPr>
        <p:spPr/>
        <p:txBody>
          <a:bodyPr/>
          <a:lstStyle/>
          <a:p>
            <a:r>
              <a:rPr lang="it-IT" i="1" dirty="0" smtClean="0"/>
              <a:t>Frequenza respiratoria</a:t>
            </a:r>
            <a:endParaRPr lang="it-IT"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it-IT" sz="2400" dirty="0" smtClean="0"/>
              <a:t>La rilevazione della frequenza respiratoria deve essere un accertamento inconsapevole per il paziente per evitare che la consapevolezza di tale accertamento possa alterare volontariamente lo status respiratorio stesso.</a:t>
            </a:r>
          </a:p>
          <a:p>
            <a:r>
              <a:rPr lang="it-IT" sz="2400" dirty="0" smtClean="0"/>
              <a:t>Per questo motivo è quindi necessario accertare i fattori che potrebbero influire sulla respirazione del paziente come, esercizio fisico, terapie, fumo, malattie croniche, traumi neurologici, dolore, ansia</a:t>
            </a:r>
          </a:p>
          <a:p>
            <a:r>
              <a:rPr lang="it-IT" sz="2400" dirty="0" smtClean="0"/>
              <a:t>Accertare ogni segno di alterazione respiratoria del paziente, congestione nasale, ortopnea (respiro facilitato dalla posizione seduta o semiseduta), tachipnea (respiro accelerato e superficiale), </a:t>
            </a:r>
            <a:r>
              <a:rPr lang="it-IT" sz="2400" dirty="0" err="1" smtClean="0"/>
              <a:t>ecc…</a:t>
            </a:r>
            <a:endParaRPr lang="it-IT" sz="2400" dirty="0"/>
          </a:p>
        </p:txBody>
      </p:sp>
      <p:sp>
        <p:nvSpPr>
          <p:cNvPr id="2" name="Titolo 1"/>
          <p:cNvSpPr>
            <a:spLocks noGrp="1"/>
          </p:cNvSpPr>
          <p:nvPr>
            <p:ph type="title"/>
          </p:nvPr>
        </p:nvSpPr>
        <p:spPr/>
        <p:txBody>
          <a:bodyPr/>
          <a:lstStyle/>
          <a:p>
            <a:r>
              <a:rPr lang="it-IT" i="1" dirty="0" smtClean="0"/>
              <a:t>Frequenza respiratoria</a:t>
            </a:r>
            <a:endParaRPr lang="it-IT"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it-IT" sz="2400" dirty="0" smtClean="0"/>
              <a:t>La pressione arteriosa è la forza che esercita il sangue sulle pareti delle arterie.</a:t>
            </a:r>
          </a:p>
          <a:p>
            <a:r>
              <a:rPr lang="it-IT" sz="2400" dirty="0" smtClean="0"/>
              <a:t>La </a:t>
            </a:r>
            <a:r>
              <a:rPr lang="it-IT" sz="2400" u="sng" dirty="0" smtClean="0"/>
              <a:t>pressione sistolica </a:t>
            </a:r>
            <a:r>
              <a:rPr lang="it-IT" sz="2400" dirty="0" smtClean="0"/>
              <a:t>è il valore pressorio più alto esercitato sulle pareti delle arterie quando il ventricolo sinistro si contrae. Quando il cuore si rilassa durante la diastole, la pressione scende. La pressione più bassa esercitata sulle pareti dei vasi durante la diastole, viene chiamata </a:t>
            </a:r>
            <a:r>
              <a:rPr lang="it-IT" sz="2400" u="sng" dirty="0" smtClean="0"/>
              <a:t>pressione diastolica</a:t>
            </a:r>
            <a:r>
              <a:rPr lang="it-IT" sz="2400" dirty="0" smtClean="0"/>
              <a:t>.</a:t>
            </a:r>
          </a:p>
          <a:p>
            <a:r>
              <a:rPr lang="it-IT" sz="2400" dirty="0" smtClean="0"/>
              <a:t>La pressione arteriosa è misurata in millimetri di mercurio (mm/Hg) e viene registrata come una frazione; il numeratore è la pressione sistolica, il denominatore quella diastolica. La differenza tra le due viene chiamata pressione differenziale.</a:t>
            </a:r>
            <a:endParaRPr lang="it-IT" sz="2400" dirty="0"/>
          </a:p>
        </p:txBody>
      </p:sp>
      <p:sp>
        <p:nvSpPr>
          <p:cNvPr id="2" name="Titolo 1"/>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2400" dirty="0" smtClean="0"/>
              <a:t>Per ottenere un’accurata valutazione della pressione arteriosa, è necessario sapere quale attrezzatura usare, quale sito scegliere e come identificare i suoni che si sentono.</a:t>
            </a:r>
          </a:p>
          <a:p>
            <a:r>
              <a:rPr lang="it-IT" sz="2400" dirty="0" smtClean="0"/>
              <a:t>La misurazione di routine andrebbe fatta dopo un riposo del paziente per almeno 5 minuti. In aggiunta il paziente non dovrebbe assumere nicotina o caffeina almeno 30 minuti prima della misurazione della pressione arteriosa.</a:t>
            </a:r>
          </a:p>
          <a:p>
            <a:r>
              <a:rPr lang="it-IT" sz="2400" dirty="0" smtClean="0"/>
              <a:t>La serie di suoni che si ascoltano quando si valuta la pressione arteriosa si chiamano </a:t>
            </a:r>
            <a:r>
              <a:rPr lang="it-IT" sz="2400" b="1" u="sng" dirty="0" smtClean="0"/>
              <a:t>toni di </a:t>
            </a:r>
            <a:r>
              <a:rPr lang="it-IT" sz="2400" b="1" u="sng" dirty="0" err="1" smtClean="0"/>
              <a:t>Korotkoff</a:t>
            </a:r>
            <a:r>
              <a:rPr lang="it-IT" sz="2400" b="1" u="sng" dirty="0" smtClean="0"/>
              <a:t>.</a:t>
            </a:r>
            <a:endParaRPr lang="it-IT" sz="2400" dirty="0"/>
          </a:p>
        </p:txBody>
      </p:sp>
      <p:sp>
        <p:nvSpPr>
          <p:cNvPr id="2" name="Titolo 1"/>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11560" y="0"/>
            <a:ext cx="7999352" cy="6451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it-IT" sz="2400" dirty="0" smtClean="0"/>
              <a:t>I parametri vitali sono valutati e comparati con i valori fisiologici e con quelli usuali del </a:t>
            </a:r>
            <a:r>
              <a:rPr lang="it-IT" sz="2400" dirty="0" err="1" smtClean="0"/>
              <a:t>pz</a:t>
            </a:r>
            <a:r>
              <a:rPr lang="it-IT" sz="2400" dirty="0" smtClean="0"/>
              <a:t>.</a:t>
            </a:r>
          </a:p>
          <a:p>
            <a:r>
              <a:rPr lang="it-IT" sz="2400" dirty="0" smtClean="0"/>
              <a:t>Esempi di modelli appropriati di rilevazione dei parametri vitali includono anche uno screening in ambiente ambulatoriale e ospedaliero, a domicilio, dopo il ricovero in ambiente sanitario, controlli </a:t>
            </a:r>
            <a:r>
              <a:rPr lang="it-IT" sz="2400" dirty="0" err="1" smtClean="0"/>
              <a:t>pre-post</a:t>
            </a:r>
            <a:r>
              <a:rPr lang="it-IT" sz="2400" dirty="0" smtClean="0"/>
              <a:t> somministrazione di certi farmaci, prima e dopo procedure diagnostiche e chirurgiche, prima e dopo interventi infermieristici in situazioni di emergenza.</a:t>
            </a:r>
          </a:p>
          <a:p>
            <a:r>
              <a:rPr lang="it-IT" sz="2400" dirty="0" smtClean="0"/>
              <a:t>I parametri vitali devono essere rilevati ogni qualvolta che la condizione del paziente richiede questo tipo di valutazioni.</a:t>
            </a:r>
          </a:p>
          <a:p>
            <a:endParaRPr lang="it-IT" sz="2400" dirty="0" smtClean="0"/>
          </a:p>
          <a:p>
            <a:endParaRPr lang="it-IT" sz="2400" dirty="0"/>
          </a:p>
        </p:txBody>
      </p:sp>
      <p:sp>
        <p:nvSpPr>
          <p:cNvPr id="2" name="Titolo 1"/>
          <p:cNvSpPr>
            <a:spLocks noGrp="1"/>
          </p:cNvSpPr>
          <p:nvPr>
            <p:ph type="title"/>
          </p:nvPr>
        </p:nvSpPr>
        <p:spPr/>
        <p:txBody>
          <a:bodyPr/>
          <a:lstStyle/>
          <a:p>
            <a:r>
              <a:rPr lang="it-IT" dirty="0" smtClean="0"/>
              <a:t>PARAMETRI VITALI</a:t>
            </a:r>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smtClean="0"/>
              <a:t>La pressione arteriosa può essere valutata con diversi tipi di dispositivi. Comunemente viene valutata usando uno stetoscopio e una sfigmomanometro. Può essere inoltre valutata con un Doppler ad ultrasuoni, con la palpazione e con strumenti elettronici o automatici.</a:t>
            </a:r>
          </a:p>
          <a:p>
            <a:r>
              <a:rPr lang="it-IT" sz="2400" dirty="0" smtClean="0"/>
              <a:t>E’ molto importante usare tecniche adatte e strumenti perfettamente funzionanti per evitare errori di misurazione.</a:t>
            </a:r>
          </a:p>
          <a:p>
            <a:r>
              <a:rPr lang="it-IT" sz="2400" dirty="0" smtClean="0"/>
              <a:t>L’uso di un bracciale di misura idonea per il paziente, correttamente posizionato, un gonfiamento e sgonfiamento adeguato del bracciale e una corretta interpretazione dei suoni sono necessari per assicurare un’accurata misurazione della pressione arteriosa.</a:t>
            </a:r>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smtClean="0"/>
              <a:t>E’ importante notare che lo sfigmomanometro a colonnina di mercurio, usato tantissimo in passato per la misurazione della pressione arteriosa, è stato eliminato dalla maggior parte delle istituzioni sanitarie , in base alle raccomandazioni sulla sicurezza. </a:t>
            </a:r>
            <a:endParaRPr lang="it-IT" sz="2400" dirty="0" smtClean="0"/>
          </a:p>
          <a:p>
            <a:r>
              <a:rPr lang="it-IT" sz="2400" dirty="0" smtClean="0"/>
              <a:t>Vari siti possono essere usati per la valutazione della pressione arteriosa. L’arteria brachiale e l’arteria poplitea sono i siti usati più spesso.</a:t>
            </a:r>
          </a:p>
          <a:p>
            <a:r>
              <a:rPr lang="it-IT" sz="2400" dirty="0" smtClean="0"/>
              <a:t>Per l’identificazione accurata del primo tono di </a:t>
            </a:r>
            <a:r>
              <a:rPr lang="it-IT" sz="2400" dirty="0" err="1" smtClean="0"/>
              <a:t>Kerotkoff</a:t>
            </a:r>
            <a:r>
              <a:rPr lang="it-IT" sz="2400" dirty="0" smtClean="0"/>
              <a:t>, il manicotto deve essere gonfiato a pressione sopra il punto dove il polso non può più essere palpato. </a:t>
            </a:r>
          </a:p>
          <a:p>
            <a:r>
              <a:rPr lang="it-IT" sz="2400" dirty="0" smtClean="0"/>
              <a:t>E’ necessario valutare il sito più appropriato per la misurazione della pressione arteriosa, in genere il polso brachiale.</a:t>
            </a:r>
          </a:p>
          <a:p>
            <a:pPr>
              <a:buNone/>
            </a:pPr>
            <a:endParaRPr lang="it-IT" sz="2400"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r>
              <a:rPr lang="it-IT" dirty="0" smtClean="0"/>
              <a:t>Valutare la presenza di un’infusione endovenosa, di interventi chirurgici al seno o all’ascella in corrispondenza del sito del braccio usato.</a:t>
            </a:r>
          </a:p>
          <a:p>
            <a:r>
              <a:rPr lang="it-IT" dirty="0" smtClean="0"/>
              <a:t>Valutare la presenza di un’ingessatura, shunt </a:t>
            </a:r>
            <a:r>
              <a:rPr lang="it-IT" dirty="0" err="1" smtClean="0"/>
              <a:t>atero-venosi</a:t>
            </a:r>
            <a:r>
              <a:rPr lang="it-IT" dirty="0" smtClean="0"/>
              <a:t>, ferite o malattie  del braccio.</a:t>
            </a:r>
          </a:p>
          <a:p>
            <a:r>
              <a:rPr lang="it-IT" dirty="0" smtClean="0"/>
              <a:t>Se sono presenti alcune di queste condizioni, non usare il braccio corrispondente per valutare la pressione arteriosa.</a:t>
            </a:r>
          </a:p>
          <a:p>
            <a:r>
              <a:rPr lang="it-IT" dirty="0" smtClean="0"/>
              <a:t>Valutare la misura del braccio per usare la giusta misura del manicotto.</a:t>
            </a:r>
          </a:p>
          <a:p>
            <a:r>
              <a:rPr lang="it-IT" dirty="0" smtClean="0"/>
              <a:t>Valutare i fattori che potrebbero influire sulla lettura della pressione arteriosa coma l’età del paziente, l’esercizio fisico, la posizione , il peso, il bilancio idrico, il fumo e i farmaci.</a:t>
            </a:r>
          </a:p>
          <a:p>
            <a:r>
              <a:rPr lang="it-IT" dirty="0" smtClean="0"/>
              <a:t>Annotare i valori di base o la misurazione precedente.</a:t>
            </a:r>
          </a:p>
          <a:p>
            <a:r>
              <a:rPr lang="it-IT" dirty="0" smtClean="0"/>
              <a:t>Se il rilievo della pressione arteriosa è effettuato su un paziente con dolore e la pressione è elevata, annotare la presenza di dolore</a:t>
            </a:r>
            <a:endParaRPr lang="it-IT"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u="sng" dirty="0" smtClean="0"/>
              <a:t>AZIONE</a:t>
            </a:r>
          </a:p>
          <a:p>
            <a:pPr marL="457200" indent="-457200">
              <a:buFont typeface="Wingdings" pitchFamily="2" charset="2"/>
              <a:buChar char="Ø"/>
            </a:pPr>
            <a:r>
              <a:rPr lang="it-IT" sz="2400" dirty="0" smtClean="0"/>
              <a:t>Controllare la prescrizione medica o il piano assistenziale infermieristico per la frequenza della rilevazione della pressione arteriosa. Una maggiore frequenza della misurazione può essere appropriata in base alla valutazione infermieristica.</a:t>
            </a:r>
          </a:p>
          <a:p>
            <a:pPr marL="457200" indent="-457200">
              <a:buFont typeface="Wingdings" pitchFamily="2" charset="2"/>
              <a:buChar char="Ø"/>
            </a:pPr>
            <a:r>
              <a:rPr lang="it-IT" sz="2400" dirty="0" smtClean="0"/>
              <a:t>Identificare il paziente al fine di assicurarsi che il  giusto paziente riceva la corretta assistenza.</a:t>
            </a:r>
          </a:p>
          <a:p>
            <a:pPr marL="457200" indent="-457200">
              <a:buFont typeface="Wingdings" pitchFamily="2" charset="2"/>
              <a:buChar char="Ø"/>
            </a:pPr>
            <a:r>
              <a:rPr lang="it-IT" sz="2400" dirty="0" smtClean="0"/>
              <a:t>Spiegare la procedura al paziente per ridurre l’ansia e incoraggiare la collaborazione.</a:t>
            </a:r>
          </a:p>
          <a:p>
            <a:pPr marL="457200" indent="-457200">
              <a:buFont typeface="Wingdings" pitchFamily="2" charset="2"/>
              <a:buChar char="Ø"/>
            </a:pPr>
            <a:r>
              <a:rPr lang="it-IT" sz="2400" dirty="0" smtClean="0"/>
              <a:t>Effettuare il lavaggio delle mani</a:t>
            </a:r>
          </a:p>
          <a:p>
            <a:pPr marL="457200" indent="-457200">
              <a:buFont typeface="Wingdings" pitchFamily="2" charset="2"/>
              <a:buChar char="Ø"/>
            </a:pPr>
            <a:r>
              <a:rPr lang="it-IT" sz="2400" dirty="0" smtClean="0"/>
              <a:t>Chiudere la porta per provvedere alla privacy del paziente</a:t>
            </a:r>
          </a:p>
          <a:p>
            <a:pPr marL="457200" indent="-457200">
              <a:buFont typeface="Wingdings" pitchFamily="2" charset="2"/>
              <a:buChar char="Ø"/>
            </a:pPr>
            <a:r>
              <a:rPr lang="it-IT" sz="2400" b="1" dirty="0" smtClean="0"/>
              <a:t>Selezionare il braccio più idoneo per posizionare il manicotto</a:t>
            </a:r>
          </a:p>
          <a:p>
            <a:pPr marL="457200" indent="-457200">
              <a:buNone/>
            </a:pPr>
            <a:endParaRPr lang="it-IT" sz="2400" b="1" dirty="0" smtClean="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Wingdings" pitchFamily="2" charset="2"/>
              <a:buChar char="Ø"/>
            </a:pPr>
            <a:r>
              <a:rPr lang="it-IT" sz="2400" dirty="0" smtClean="0"/>
              <a:t>Far assumere al paziente una posizione confortevole, sdraiata o seduta con l’avambraccio a livello del cuore e il palmo della mano all’</a:t>
            </a:r>
            <a:r>
              <a:rPr lang="it-IT" sz="2400" dirty="0" err="1" smtClean="0"/>
              <a:t>insu</a:t>
            </a:r>
            <a:r>
              <a:rPr lang="it-IT" sz="2400" dirty="0" smtClean="0"/>
              <a:t>; questa posizione pone l’arteria brachiale sul lato interno del gomito </a:t>
            </a:r>
            <a:r>
              <a:rPr lang="it-IT" sz="2400" dirty="0" err="1" smtClean="0"/>
              <a:t>cosicchè</a:t>
            </a:r>
            <a:r>
              <a:rPr lang="it-IT" sz="2400" dirty="0" smtClean="0"/>
              <a:t> il diaframma dello stetoscopio possono rimanere posizionati comodamente</a:t>
            </a:r>
          </a:p>
          <a:p>
            <a:pPr>
              <a:buFont typeface="Wingdings" pitchFamily="2" charset="2"/>
              <a:buChar char="Ø"/>
            </a:pPr>
            <a:r>
              <a:rPr lang="it-IT" sz="2400" dirty="0" smtClean="0"/>
              <a:t>Esporre l’arteria brachiale spostando i vestiti, o alzare una manica, se non è troppo stretta; i vestiti sopra l’arteria interferiscono con la possibilità di sentire i suoni e possono causare una lettura della pressione arteriosa non accurata;  una manica stretta potrebbe causare una congestione del sangue e una possibile lettura non accurata.</a:t>
            </a:r>
          </a:p>
          <a:p>
            <a:pPr>
              <a:buFont typeface="Wingdings" pitchFamily="2" charset="2"/>
              <a:buChar char="Ø"/>
            </a:pPr>
            <a:r>
              <a:rPr lang="it-IT" sz="2400" dirty="0" smtClean="0"/>
              <a:t>Palpare il sito dell’arteria brachiale</a:t>
            </a:r>
            <a:endParaRPr lang="it-IT" sz="2400"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Wingdings" pitchFamily="2" charset="2"/>
              <a:buChar char="Ø"/>
            </a:pPr>
            <a:r>
              <a:rPr lang="it-IT" sz="2400" b="1" dirty="0" smtClean="0"/>
              <a:t>Posizionare il centro del manicotto sopra l’arteria brachiale a circa metà del braccio, </a:t>
            </a:r>
            <a:r>
              <a:rPr lang="it-IT" sz="2400" b="1" dirty="0" err="1" smtClean="0"/>
              <a:t>cosicchè</a:t>
            </a:r>
            <a:r>
              <a:rPr lang="it-IT" sz="2400" b="1" dirty="0" smtClean="0"/>
              <a:t> il margine inferiore del manicotto sia a circa 2,5-5cm sopra il lato interno del gomito; la linea dell’arteria segnata sula manicotto deve coincidere con l’arteria brachiale del paziente; il tubo dovrebbe prolungarsi dal margine del manicotto più vicino al gomito del paziente. </a:t>
            </a:r>
            <a:r>
              <a:rPr lang="it-IT" sz="2400" dirty="0" smtClean="0"/>
              <a:t>La pressione del manicotto, applicata direttamente sull’arteria, contribuisce alla lettura più accurata</a:t>
            </a:r>
            <a:r>
              <a:rPr lang="it-IT" sz="2400" b="1" dirty="0" smtClean="0"/>
              <a:t>; </a:t>
            </a:r>
            <a:r>
              <a:rPr lang="it-IT" sz="2400" dirty="0" smtClean="0"/>
              <a:t> se lo stetoscopio fuoriesce dal manicotto, la lettura è probabilmente non corretta; un manicotto posto al contrario, con il tubo verso la testa del paziente, può dare una falsa lettura.</a:t>
            </a:r>
          </a:p>
          <a:p>
            <a:pPr>
              <a:buFont typeface="Wingdings" pitchFamily="2" charset="2"/>
              <a:buChar char="Ø"/>
            </a:pPr>
            <a:endParaRPr lang="it-IT" sz="2400" b="1"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Wingdings" pitchFamily="2" charset="2"/>
              <a:buChar char="Ø"/>
            </a:pPr>
            <a:r>
              <a:rPr lang="it-IT" dirty="0" smtClean="0"/>
              <a:t>Avvolgere il manicotto intorno al braccio in modo liscio e aderente e allacciarlo; ciò produce una pressione uguale e aiuta una misurazione accurata; al contrario un manicotto poco aderente provoca una lettura errata.</a:t>
            </a:r>
          </a:p>
          <a:p>
            <a:pPr>
              <a:buFont typeface="Wingdings" pitchFamily="2" charset="2"/>
              <a:buChar char="Ø"/>
            </a:pPr>
            <a:r>
              <a:rPr lang="it-IT" dirty="0" smtClean="0"/>
              <a:t> Fare in modo che il vestiario non interferisca con il posizionamento preciso del manicotto.</a:t>
            </a:r>
          </a:p>
          <a:p>
            <a:pPr>
              <a:buFont typeface="Wingdings" pitchFamily="2" charset="2"/>
              <a:buChar char="Ø"/>
            </a:pPr>
            <a:r>
              <a:rPr lang="it-IT" dirty="0" smtClean="0"/>
              <a:t>Controllare che l’ago del barometro sia posizionato sullo zero; se l’ago non è nell’area dello zero, la rilevazione non può essere accurata</a:t>
            </a:r>
          </a:p>
          <a:p>
            <a:pPr>
              <a:buFont typeface="Wingdings" pitchFamily="2" charset="2"/>
              <a:buChar char="Ø"/>
            </a:pPr>
            <a:endParaRPr lang="it-IT"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a:buFont typeface="Wingdings" pitchFamily="2" charset="2"/>
              <a:buChar char="Ø"/>
            </a:pPr>
            <a:r>
              <a:rPr lang="it-IT" sz="2400" b="1" u="sng" dirty="0" smtClean="0"/>
              <a:t>VALUTAZIONE DELLA PRESSIONE SISTOLICA</a:t>
            </a:r>
          </a:p>
          <a:p>
            <a:pPr>
              <a:buFont typeface="Wingdings" pitchFamily="2" charset="2"/>
              <a:buChar char="Ø"/>
            </a:pPr>
            <a:r>
              <a:rPr lang="it-IT" sz="2400" b="1" dirty="0" smtClean="0"/>
              <a:t>Palpare il polso dell’arteria brachiale e radiale con una leggera pressione delle dita; </a:t>
            </a:r>
            <a:r>
              <a:rPr lang="it-IT" sz="2400" dirty="0" smtClean="0"/>
              <a:t>la palpazione permette  la lettura approssimata della pressione sistolica</a:t>
            </a:r>
          </a:p>
          <a:p>
            <a:pPr>
              <a:buFont typeface="Wingdings" pitchFamily="2" charset="2"/>
              <a:buChar char="Ø"/>
            </a:pPr>
            <a:r>
              <a:rPr lang="it-IT" sz="2400" dirty="0" smtClean="0"/>
              <a:t>Chiudere la vite a valvola della pompa ad aria per gonfiare il manicotto</a:t>
            </a:r>
          </a:p>
          <a:p>
            <a:pPr>
              <a:buFont typeface="Wingdings" pitchFamily="2" charset="2"/>
              <a:buChar char="Ø"/>
            </a:pPr>
            <a:r>
              <a:rPr lang="it-IT" sz="2400" b="1" dirty="0" smtClean="0"/>
              <a:t>Gonfiare il manicotto mentre si continua a palpare l’arteria. Notare il punto dell’indicatore dove la pulsazione scompare.</a:t>
            </a:r>
            <a:r>
              <a:rPr lang="it-IT" sz="2400" dirty="0" smtClean="0"/>
              <a:t> Il punto dove scompare il polso contribuisce a stimare la pressione sistolica</a:t>
            </a:r>
          </a:p>
          <a:p>
            <a:pPr>
              <a:buFont typeface="Wingdings" pitchFamily="2" charset="2"/>
              <a:buChar char="Ø"/>
            </a:pPr>
            <a:r>
              <a:rPr lang="it-IT" sz="2400" dirty="0" smtClean="0"/>
              <a:t>Sgonfiare il manicotto</a:t>
            </a:r>
            <a:endParaRPr lang="it-IT" sz="2400"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a:buFont typeface="Wingdings" pitchFamily="2" charset="2"/>
              <a:buChar char="Ø"/>
            </a:pPr>
            <a:r>
              <a:rPr lang="it-IT" sz="2400" b="1" u="sng" dirty="0" smtClean="0"/>
              <a:t>MISURAZIONE DELLA PRESSIONE ARTERIOSA</a:t>
            </a:r>
          </a:p>
          <a:p>
            <a:pPr>
              <a:buFont typeface="Wingdings" pitchFamily="2" charset="2"/>
              <a:buChar char="Ø"/>
            </a:pPr>
            <a:r>
              <a:rPr lang="it-IT" sz="2400" b="1" dirty="0" smtClean="0"/>
              <a:t>Assumere una posizione che non sia a più di un metro di distanza dall’indicatore</a:t>
            </a:r>
            <a:r>
              <a:rPr lang="it-IT" sz="2400" dirty="0" smtClean="0"/>
              <a:t> per non interferire con la lettura numerica dell’indicatore</a:t>
            </a:r>
          </a:p>
          <a:p>
            <a:pPr>
              <a:buFont typeface="Wingdings" pitchFamily="2" charset="2"/>
              <a:buChar char="Ø"/>
            </a:pPr>
            <a:r>
              <a:rPr lang="it-IT" sz="2400" dirty="0" smtClean="0"/>
              <a:t>P</a:t>
            </a:r>
            <a:r>
              <a:rPr lang="it-IT" sz="2400" dirty="0" smtClean="0"/>
              <a:t>orre gli auricolari dello stetoscopie nelle proprie orecchie, facendo avanzare gli auricolari all’interno del canale e non contro l’orecchio stesso; è la posizione più idonea per bloccare suoni estranei e far si che il suono circoli chiaramente.</a:t>
            </a:r>
          </a:p>
          <a:p>
            <a:pPr>
              <a:buFont typeface="Wingdings" pitchFamily="2" charset="2"/>
              <a:buChar char="Ø"/>
            </a:pPr>
            <a:r>
              <a:rPr lang="it-IT" sz="2400" b="1" dirty="0" smtClean="0"/>
              <a:t>Porre il diaframma dello stetoscopio fermamente ma con la minor pressione possibile sopra l’arteria brachiale. Non far toccare allo stetoscopio l’abbigliamento o il manicotto. </a:t>
            </a:r>
            <a:r>
              <a:rPr lang="it-IT" sz="2400" dirty="0" smtClean="0"/>
              <a:t>Posizionare il diaframma direttamente sopra l’arteria concede una lettura più accurata; una pesante pressione sull’arteria brachiale distorce la forma e i suoni dell’arteria; porre il diaframma fuori dagli indumenti e dal manicotto previene i rumori, che potrebbero distrarre dai suoni prodotti dal flusso ematico attraverso l’arteria. </a:t>
            </a:r>
            <a:endParaRPr lang="it-IT" sz="2400"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a:buFont typeface="Wingdings" pitchFamily="2" charset="2"/>
              <a:buChar char="Ø"/>
            </a:pPr>
            <a:r>
              <a:rPr lang="it-IT" sz="2400" dirty="0" smtClean="0"/>
              <a:t>Fare arrivare la pressione 30mm/Hg al di sopra del punto in cui la pressione sistolica è stata palpata e stimata. Aprire la valvola del manometro e fare uscire l’aria lentamente; incrementare la pressione oltre il punto dove le pulsazioni scompaiono, assicura un breve lasso di tempo prima di sentire il primo suono che corrisponde con la pressione sistolica.</a:t>
            </a:r>
          </a:p>
          <a:p>
            <a:pPr>
              <a:buFont typeface="Wingdings" pitchFamily="2" charset="2"/>
              <a:buChar char="Ø"/>
            </a:pPr>
            <a:r>
              <a:rPr lang="it-IT" sz="2400" b="1" dirty="0" smtClean="0"/>
              <a:t>Notare il punto sull’indicatore dove appare il primo suono debole ma chiaro che lentamente incrementa di intensità. Annotare il numero, che è la pressione sistolica;</a:t>
            </a:r>
            <a:r>
              <a:rPr lang="it-IT" sz="2400" dirty="0" smtClean="0"/>
              <a:t> la pressione sistolica è il punto in cui il sangue nell’arteria è capace di forzare la via attraverso i vasi ed è simile alla pressione esercitata dal manicotto. Il primo suono è la fase I dei toni di </a:t>
            </a:r>
            <a:r>
              <a:rPr lang="it-IT" sz="2400" dirty="0" err="1" smtClean="0"/>
              <a:t>Korotkoff</a:t>
            </a:r>
            <a:r>
              <a:rPr lang="it-IT" sz="2400" dirty="0" smtClean="0"/>
              <a:t>.</a:t>
            </a:r>
          </a:p>
          <a:p>
            <a:pPr>
              <a:buFont typeface="Wingdings" pitchFamily="2" charset="2"/>
              <a:buChar char="Ø"/>
            </a:pPr>
            <a:r>
              <a:rPr lang="it-IT" sz="2400" dirty="0" smtClean="0"/>
              <a:t>Non rigonfiare il manicotto una volta che l’aria viene liberata per ricontrollare la lettura della pressione sistolica; questa manovra infatti oltre a essere scomoda per il paziente può determinare una lettura non accurata; rigonfiare il manicotto causa congestione di sangue del flusso ematico del braccio, il che riduce il volume dei suoni di </a:t>
            </a:r>
            <a:r>
              <a:rPr lang="it-IT" sz="2400" dirty="0" err="1" smtClean="0"/>
              <a:t>Korotkoff</a:t>
            </a:r>
            <a:endParaRPr lang="it-IT" sz="2400"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2400" dirty="0" smtClean="0"/>
              <a:t>L’attenzione particolare ai dettagli, riguardo alle procedure di rilevazione dei parametri vitali, e l’accuratezza nell’interpretazione di eventuali alterazioni </a:t>
            </a:r>
            <a:r>
              <a:rPr lang="it-IT" sz="2400" b="1" dirty="0" smtClean="0"/>
              <a:t>potrebbero essere estremamente importanti.</a:t>
            </a:r>
          </a:p>
          <a:p>
            <a:r>
              <a:rPr lang="it-IT" sz="2400" dirty="0" smtClean="0"/>
              <a:t>Sebbene la rilevazione possa essere delegata ad altre figure professionali, la responsabilità rimane sempre dell’infermiere nell’assicurare l’accuratezza dei dati, nell’interpretazione dei cambiamenti dei parametri vitali e nel riportare le variazioni significative.</a:t>
            </a:r>
            <a:endParaRPr lang="it-IT" sz="2400" dirty="0"/>
          </a:p>
        </p:txBody>
      </p:sp>
      <p:sp>
        <p:nvSpPr>
          <p:cNvPr id="2" name="Titolo 1"/>
          <p:cNvSpPr>
            <a:spLocks noGrp="1"/>
          </p:cNvSpPr>
          <p:nvPr>
            <p:ph type="title"/>
          </p:nvPr>
        </p:nvSpPr>
        <p:spPr/>
        <p:txBody>
          <a:bodyPr/>
          <a:lstStyle/>
          <a:p>
            <a:r>
              <a:rPr lang="it-IT" dirty="0" smtClean="0"/>
              <a:t>PARAMETRI VITALI</a:t>
            </a:r>
            <a:endParaRPr lang="it-IT"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a:buFont typeface="Wingdings" pitchFamily="2" charset="2"/>
              <a:buChar char="Ø"/>
            </a:pPr>
            <a:r>
              <a:rPr lang="it-IT" sz="2400" b="1" dirty="0" smtClean="0"/>
              <a:t>Notare la pressione in coincidenza del primo suono ovattato. </a:t>
            </a:r>
            <a:r>
              <a:rPr lang="it-IT" sz="2400" dirty="0" smtClean="0"/>
              <a:t> </a:t>
            </a:r>
            <a:r>
              <a:rPr lang="it-IT" sz="2400" dirty="0" smtClean="0"/>
              <a:t>Il punto in cui il suono cambia, corrisponde alla fase IV dei suoni di </a:t>
            </a:r>
            <a:r>
              <a:rPr lang="it-IT" sz="2400" dirty="0" err="1" smtClean="0"/>
              <a:t>Korotkoff</a:t>
            </a:r>
            <a:r>
              <a:rPr lang="it-IT" sz="2400" dirty="0" smtClean="0"/>
              <a:t> ed è considerata la lettura della pressione diastolica</a:t>
            </a:r>
          </a:p>
          <a:p>
            <a:pPr>
              <a:buFont typeface="Wingdings" pitchFamily="2" charset="2"/>
              <a:buChar char="Ø"/>
            </a:pPr>
            <a:r>
              <a:rPr lang="it-IT" sz="2400" dirty="0" smtClean="0"/>
              <a:t>Far uscire rapidamente il resto dell’aria del manicotto. Ripetere in caso di lettura sospetta, ma attendere 30-60 secondi tra le letture per consentire alla circolazione sanguigna di ripristinarsi normalmente nell’arto. Sgonfiare completamente il manicotto tra una misurazione e quella successiva; false letture sono facilmente verificabili se vi è congestione di sangue nell’arto mentre si eseguono ripetute letture</a:t>
            </a:r>
          </a:p>
          <a:p>
            <a:pPr>
              <a:buFont typeface="Wingdings" pitchFamily="2" charset="2"/>
              <a:buChar char="Ø"/>
            </a:pPr>
            <a:r>
              <a:rPr lang="it-IT" sz="2400" dirty="0" smtClean="0"/>
              <a:t>Rimuovere il manicotto, pulire e riporre l’attrezzatura che deve sempre essere lasciata pronta per l’uso.</a:t>
            </a:r>
            <a:r>
              <a:rPr lang="it-IT" sz="2400" b="1" dirty="0" smtClean="0"/>
              <a:t> </a:t>
            </a:r>
            <a:endParaRPr lang="it-IT" sz="2400" b="1" dirty="0"/>
          </a:p>
        </p:txBody>
      </p:sp>
      <p:sp>
        <p:nvSpPr>
          <p:cNvPr id="3" name="Titolo 2"/>
          <p:cNvSpPr>
            <a:spLocks noGrp="1"/>
          </p:cNvSpPr>
          <p:nvPr>
            <p:ph type="title"/>
          </p:nvPr>
        </p:nvSpPr>
        <p:spPr/>
        <p:txBody>
          <a:bodyPr/>
          <a:lstStyle/>
          <a:p>
            <a:r>
              <a:rPr lang="it-IT" i="1" dirty="0" smtClean="0"/>
              <a:t>La pressione arteriosa</a:t>
            </a:r>
            <a:endParaRPr lang="it-IT"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r>
              <a:rPr lang="it-IT" dirty="0" smtClean="0"/>
              <a:t>Ottenere il peso di un paziente è un’importante componente della valutazione. Oltre a fornire informazioni di base sullo stato di salute globale del paziente, il peso è un indicatore prezioso dello stato nutrizionale e del bilancio idrico. Cambiamenti di peso di un paziente possono fornire indizi di problematiche, quali  insufficienze nutrizionali, eccesso o carenza di liquidi, o indicare sviluppi di nuovi problemi, quali sovraccarico di liquidi. Il peso può essere usato anche per una valutazione della risposta di un paziente al trattamento terapeutico. Per esempio se un paziente ha ricevuto un supplemento alla nutrizione, ottenere il peso serve a determinare il raggiungimento dei risultati attesi.</a:t>
            </a:r>
            <a:endParaRPr lang="it-IT" dirty="0" smtClean="0"/>
          </a:p>
          <a:p>
            <a:r>
              <a:rPr lang="it-IT" dirty="0" smtClean="0"/>
              <a:t>N</a:t>
            </a:r>
            <a:r>
              <a:rPr lang="it-IT" dirty="0" smtClean="0"/>
              <a:t>ormalmente  il peso viene misurato ponendo il paziente in posizione verticale; per i pazienti costretti a letto, che hanno limitazioni alla mobilità o non possono mantenere l’equilibrio in posizione verticale per un periodo di tempo limitato, può essere usata una bilancia da letto.</a:t>
            </a:r>
            <a:endParaRPr lang="it-IT" dirty="0"/>
          </a:p>
        </p:txBody>
      </p:sp>
      <p:sp>
        <p:nvSpPr>
          <p:cNvPr id="3" name="Titolo 2"/>
          <p:cNvSpPr>
            <a:spLocks noGrp="1"/>
          </p:cNvSpPr>
          <p:nvPr>
            <p:ph type="title"/>
          </p:nvPr>
        </p:nvSpPr>
        <p:spPr/>
        <p:txBody>
          <a:bodyPr/>
          <a:lstStyle/>
          <a:p>
            <a:r>
              <a:rPr lang="it-IT" i="1" dirty="0" smtClean="0"/>
              <a:t>Peso</a:t>
            </a:r>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2400" i="1" dirty="0" err="1" smtClean="0"/>
              <a:t>Ricapitolando…</a:t>
            </a:r>
            <a:r>
              <a:rPr lang="it-IT" sz="2400" i="1" dirty="0" smtClean="0"/>
              <a:t>..</a:t>
            </a:r>
            <a:endParaRPr lang="it-IT" sz="2400" i="1" dirty="0"/>
          </a:p>
        </p:txBody>
      </p:sp>
      <p:sp>
        <p:nvSpPr>
          <p:cNvPr id="2" name="Titolo 1"/>
          <p:cNvSpPr>
            <a:spLocks noGrp="1"/>
          </p:cNvSpPr>
          <p:nvPr>
            <p:ph type="title"/>
          </p:nvPr>
        </p:nvSpPr>
        <p:spPr/>
        <p:txBody>
          <a:bodyPr/>
          <a:lstStyle/>
          <a:p>
            <a:r>
              <a:rPr lang="it-IT" dirty="0" smtClean="0"/>
              <a:t>Parametri vitali</a:t>
            </a:r>
            <a:endParaRPr lang="it-IT" dirty="0"/>
          </a:p>
        </p:txBody>
      </p:sp>
      <p:pic>
        <p:nvPicPr>
          <p:cNvPr id="4098" name="Picture 2"/>
          <p:cNvPicPr>
            <a:picLocks noChangeAspect="1" noChangeArrowheads="1"/>
          </p:cNvPicPr>
          <p:nvPr/>
        </p:nvPicPr>
        <p:blipFill>
          <a:blip r:embed="rId2" cstate="print"/>
          <a:srcRect/>
          <a:stretch>
            <a:fillRect/>
          </a:stretch>
        </p:blipFill>
        <p:spPr bwMode="auto">
          <a:xfrm>
            <a:off x="121871" y="2348880"/>
            <a:ext cx="8943796" cy="33123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03648" y="1268760"/>
            <a:ext cx="6768752" cy="4176464"/>
          </a:xfrm>
          <a:prstGeom prst="rect">
            <a:avLst/>
          </a:prstGeom>
          <a:effectLst>
            <a:innerShdw blurRad="63500" dist="50800" dir="10800000">
              <a:prstClr val="black">
                <a:alpha val="50000"/>
              </a:prstClr>
            </a:innerShdw>
          </a:effectLst>
          <a:scene3d>
            <a:camera prst="isometricOffAxis2Left"/>
            <a:lightRig rig="threePt" dir="t"/>
          </a:scene3d>
        </p:spPr>
        <p:style>
          <a:lnRef idx="2">
            <a:schemeClr val="accent2"/>
          </a:lnRef>
          <a:fillRef idx="1">
            <a:schemeClr val="lt1"/>
          </a:fillRef>
          <a:effectRef idx="0">
            <a:schemeClr val="accent2"/>
          </a:effectRef>
          <a:fontRef idx="minor">
            <a:schemeClr val="dk1"/>
          </a:fontRef>
        </p:style>
        <p:txBody>
          <a:bodyPr wrap="none" lIns="91440" tIns="45720" rIns="91440" bIns="45720">
            <a:prstTxWarp prst="textChevron">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it-IT" sz="5400" b="1" cap="none" spc="0" dirty="0" smtClean="0">
                <a:ln/>
                <a:solidFill>
                  <a:schemeClr val="accent3"/>
                </a:solidFill>
                <a:effectLst/>
              </a:rPr>
              <a:t>Buon</a:t>
            </a:r>
          </a:p>
          <a:p>
            <a:pPr algn="ctr"/>
            <a:r>
              <a:rPr lang="it-IT" sz="5400" b="1" dirty="0" smtClean="0">
                <a:ln/>
                <a:solidFill>
                  <a:schemeClr val="accent3"/>
                </a:solidFill>
              </a:rPr>
              <a:t>studio</a:t>
            </a:r>
            <a:endParaRPr lang="it-IT" sz="5400" b="1" cap="none" spc="0" dirty="0">
              <a:ln/>
              <a:solidFill>
                <a:schemeClr val="accent3"/>
              </a:solidFill>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484784"/>
            <a:ext cx="8229600" cy="4641379"/>
          </a:xfrm>
        </p:spPr>
        <p:txBody>
          <a:bodyPr>
            <a:normAutofit fontScale="85000" lnSpcReduction="20000"/>
          </a:bodyPr>
          <a:lstStyle/>
          <a:p>
            <a:pPr>
              <a:buFont typeface="Wingdings" pitchFamily="2" charset="2"/>
              <a:buChar char="Ø"/>
            </a:pPr>
            <a:r>
              <a:rPr lang="it-IT" sz="2400" dirty="0" smtClean="0"/>
              <a:t> </a:t>
            </a:r>
            <a:r>
              <a:rPr lang="it-IT" sz="2400" b="1" i="1" dirty="0" smtClean="0"/>
              <a:t>ARITMIA </a:t>
            </a:r>
            <a:r>
              <a:rPr lang="it-IT" sz="2400" i="1" dirty="0" smtClean="0"/>
              <a:t>alterazione del ritmo cardiaco</a:t>
            </a:r>
            <a:endParaRPr lang="it-IT" sz="2400" b="1" i="1" dirty="0" smtClean="0"/>
          </a:p>
          <a:p>
            <a:pPr>
              <a:buFont typeface="Wingdings" pitchFamily="2" charset="2"/>
              <a:buChar char="Ø"/>
            </a:pPr>
            <a:r>
              <a:rPr lang="it-IT" sz="2400" b="1" i="1" dirty="0" smtClean="0"/>
              <a:t>ESPIRAZIONE </a:t>
            </a:r>
            <a:r>
              <a:rPr lang="it-IT" sz="2400" i="1" dirty="0" smtClean="0"/>
              <a:t>atto di emissione dell’aria dai polmoni</a:t>
            </a:r>
            <a:endParaRPr lang="it-IT" sz="2400" b="1" i="1" dirty="0" smtClean="0"/>
          </a:p>
          <a:p>
            <a:pPr>
              <a:buFont typeface="Wingdings" pitchFamily="2" charset="2"/>
              <a:buChar char="Ø"/>
            </a:pPr>
            <a:r>
              <a:rPr lang="it-IT" sz="2400" b="1" i="1" dirty="0" smtClean="0"/>
              <a:t>EUPNEA</a:t>
            </a:r>
            <a:r>
              <a:rPr lang="it-IT" sz="2400" i="1" dirty="0" smtClean="0"/>
              <a:t> respirazione normale</a:t>
            </a:r>
            <a:endParaRPr lang="it-IT" sz="2400" b="1" i="1" dirty="0" smtClean="0"/>
          </a:p>
          <a:p>
            <a:pPr>
              <a:buFont typeface="Wingdings" pitchFamily="2" charset="2"/>
              <a:buChar char="Ø"/>
            </a:pPr>
            <a:r>
              <a:rPr lang="it-IT" sz="2400" b="1" i="1" dirty="0" smtClean="0"/>
              <a:t>FEBBRILE</a:t>
            </a:r>
            <a:r>
              <a:rPr lang="it-IT" sz="2400" i="1" dirty="0" smtClean="0"/>
              <a:t> stato relativo al rialzo della temperatura del corpo</a:t>
            </a:r>
            <a:endParaRPr lang="it-IT" sz="2400" b="1" i="1" dirty="0" smtClean="0"/>
          </a:p>
          <a:p>
            <a:pPr>
              <a:buFont typeface="Wingdings" pitchFamily="2" charset="2"/>
              <a:buChar char="Ø"/>
            </a:pPr>
            <a:r>
              <a:rPr lang="it-IT" sz="2400" b="1" i="1" dirty="0" smtClean="0"/>
              <a:t>INSPIRAZIONE</a:t>
            </a:r>
            <a:r>
              <a:rPr lang="it-IT" sz="2400" i="1" dirty="0" smtClean="0"/>
              <a:t> atto di introduzione di aria nei polmoni</a:t>
            </a:r>
            <a:endParaRPr lang="it-IT" sz="2400" b="1" i="1" dirty="0" smtClean="0"/>
          </a:p>
          <a:p>
            <a:pPr>
              <a:buFont typeface="Wingdings" pitchFamily="2" charset="2"/>
              <a:buChar char="Ø"/>
            </a:pPr>
            <a:r>
              <a:rPr lang="it-IT" sz="2400" b="1" i="1" dirty="0" smtClean="0"/>
              <a:t>IPERPIRESSIA</a:t>
            </a:r>
            <a:r>
              <a:rPr lang="it-IT" sz="2400" i="1" dirty="0" smtClean="0"/>
              <a:t> aumento della temperatura </a:t>
            </a:r>
            <a:r>
              <a:rPr lang="it-IT" sz="2400" i="1" dirty="0" err="1" smtClean="0"/>
              <a:t>cosporea</a:t>
            </a:r>
            <a:r>
              <a:rPr lang="it-IT" sz="2400" i="1" dirty="0" smtClean="0"/>
              <a:t> al di sopra dei 40° C</a:t>
            </a:r>
            <a:endParaRPr lang="it-IT" sz="2400" b="1" i="1" dirty="0" smtClean="0"/>
          </a:p>
          <a:p>
            <a:pPr>
              <a:buFont typeface="Wingdings" pitchFamily="2" charset="2"/>
              <a:buChar char="Ø"/>
            </a:pPr>
            <a:r>
              <a:rPr lang="it-IT" sz="2400" b="1" i="1" dirty="0" smtClean="0"/>
              <a:t>IPERTENSIONE</a:t>
            </a:r>
            <a:r>
              <a:rPr lang="it-IT" sz="2400" i="1" dirty="0" smtClean="0"/>
              <a:t> aumento della pressione sanguigna al di sopra dei valori normali</a:t>
            </a:r>
            <a:endParaRPr lang="it-IT" sz="2400" b="1" i="1" dirty="0" smtClean="0"/>
          </a:p>
          <a:p>
            <a:pPr>
              <a:buFont typeface="Wingdings" pitchFamily="2" charset="2"/>
              <a:buChar char="Ø"/>
            </a:pPr>
            <a:r>
              <a:rPr lang="it-IT" sz="2400" b="1" i="1" dirty="0" smtClean="0"/>
              <a:t>IPOTENSIONE </a:t>
            </a:r>
            <a:r>
              <a:rPr lang="it-IT" sz="2400" i="1" dirty="0" smtClean="0"/>
              <a:t>diminuzione della pressione sanguigna al di sotto dei valori normali</a:t>
            </a:r>
            <a:endParaRPr lang="it-IT" sz="2400" b="1" i="1" dirty="0" smtClean="0"/>
          </a:p>
          <a:p>
            <a:pPr>
              <a:buFont typeface="Wingdings" pitchFamily="2" charset="2"/>
              <a:buChar char="Ø"/>
            </a:pPr>
            <a:r>
              <a:rPr lang="it-IT" sz="2400" b="1" i="1" dirty="0" smtClean="0"/>
              <a:t>IPOTENSIONE ORTOSTATICA </a:t>
            </a:r>
            <a:r>
              <a:rPr lang="it-IT" sz="2400" i="1" dirty="0" smtClean="0"/>
              <a:t>temporaneo calo della pressione sanguigna in posizione seduta o eretta</a:t>
            </a:r>
            <a:endParaRPr lang="it-IT" sz="2400" b="1" i="1" dirty="0" smtClean="0"/>
          </a:p>
          <a:p>
            <a:pPr>
              <a:buFont typeface="Wingdings" pitchFamily="2" charset="2"/>
              <a:buChar char="Ø"/>
            </a:pPr>
            <a:r>
              <a:rPr lang="it-IT" sz="2400" b="1" i="1" dirty="0" smtClean="0"/>
              <a:t>IPOTERMIA</a:t>
            </a:r>
            <a:r>
              <a:rPr lang="it-IT" sz="2400" i="1" dirty="0" smtClean="0"/>
              <a:t> diminuzione della temperatura corporea al di sotto dei valori normali</a:t>
            </a:r>
            <a:endParaRPr lang="it-IT" sz="2400" dirty="0"/>
          </a:p>
        </p:txBody>
      </p:sp>
      <p:sp>
        <p:nvSpPr>
          <p:cNvPr id="2" name="Titolo 1"/>
          <p:cNvSpPr>
            <a:spLocks noGrp="1"/>
          </p:cNvSpPr>
          <p:nvPr>
            <p:ph type="title"/>
          </p:nvPr>
        </p:nvSpPr>
        <p:spPr/>
        <p:txBody>
          <a:bodyPr/>
          <a:lstStyle/>
          <a:p>
            <a:r>
              <a:rPr lang="it-IT" i="1" dirty="0" smtClean="0"/>
              <a:t>definizioni</a:t>
            </a:r>
            <a:endParaRPr lang="it-IT"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pPr>
              <a:buFont typeface="Wingdings" pitchFamily="2" charset="2"/>
              <a:buChar char="Ø"/>
            </a:pPr>
            <a:r>
              <a:rPr lang="it-IT" sz="2000" b="1" i="1" dirty="0" smtClean="0"/>
              <a:t>ORTOPNEA</a:t>
            </a:r>
            <a:r>
              <a:rPr lang="it-IT" sz="2000" i="1" dirty="0" smtClean="0"/>
              <a:t> difficoltà respiratoria che richiede una posizione seduta-eretta</a:t>
            </a:r>
          </a:p>
          <a:p>
            <a:pPr>
              <a:buFont typeface="Wingdings" pitchFamily="2" charset="2"/>
              <a:buChar char="Ø"/>
            </a:pPr>
            <a:r>
              <a:rPr lang="it-IT" sz="2000" b="1" i="1" dirty="0" smtClean="0"/>
              <a:t>PIRESSIA </a:t>
            </a:r>
            <a:r>
              <a:rPr lang="it-IT" sz="2000" i="1" dirty="0" smtClean="0"/>
              <a:t>aumento della temperatura corporea al di sopra dei valori normali; sinonimo di febbre</a:t>
            </a:r>
          </a:p>
          <a:p>
            <a:pPr>
              <a:buFont typeface="Wingdings" pitchFamily="2" charset="2"/>
              <a:buChar char="Ø"/>
            </a:pPr>
            <a:r>
              <a:rPr lang="it-IT" sz="2000" b="1" i="1" dirty="0" smtClean="0"/>
              <a:t>PRESSIONE DIFFERENZIALE</a:t>
            </a:r>
            <a:r>
              <a:rPr lang="it-IT" sz="2000" i="1" dirty="0" smtClean="0"/>
              <a:t> è la differenza tra la pressione sistolica e quella diastolica</a:t>
            </a:r>
          </a:p>
          <a:p>
            <a:pPr>
              <a:buFont typeface="Wingdings" pitchFamily="2" charset="2"/>
              <a:buChar char="Ø"/>
            </a:pPr>
            <a:r>
              <a:rPr lang="it-IT" sz="2000" b="1" i="1" dirty="0" smtClean="0"/>
              <a:t>PRESSIONE DIASTOLICA </a:t>
            </a:r>
            <a:r>
              <a:rPr lang="it-IT" sz="2000" i="1" dirty="0" smtClean="0"/>
              <a:t>valore più basso di pressione esercitata sulle pareti delle arterie durante il rilasciamento ventricolare</a:t>
            </a:r>
          </a:p>
          <a:p>
            <a:pPr>
              <a:buFont typeface="Wingdings" pitchFamily="2" charset="2"/>
              <a:buChar char="Ø"/>
            </a:pPr>
            <a:r>
              <a:rPr lang="it-IT" sz="2000" b="1" i="1" dirty="0" smtClean="0"/>
              <a:t>PRESSIONE ARTERIOSA </a:t>
            </a:r>
            <a:r>
              <a:rPr lang="it-IT" sz="2000" i="1" dirty="0" smtClean="0"/>
              <a:t>la forza che esercita il sangue sulle pareti delle arterie</a:t>
            </a:r>
          </a:p>
          <a:p>
            <a:pPr>
              <a:buFont typeface="Wingdings" pitchFamily="2" charset="2"/>
              <a:buChar char="Ø"/>
            </a:pPr>
            <a:r>
              <a:rPr lang="it-IT" sz="2000" b="1" i="1" dirty="0" smtClean="0"/>
              <a:t>PRESSIONE SISTOLICA</a:t>
            </a:r>
            <a:r>
              <a:rPr lang="it-IT" sz="2000" i="1" dirty="0" smtClean="0"/>
              <a:t> è il valore più elevato di pressione esercitata sulle pareti delle arterie durante la contrazione ventricolare</a:t>
            </a:r>
          </a:p>
          <a:p>
            <a:pPr>
              <a:buFont typeface="Wingdings" pitchFamily="2" charset="2"/>
              <a:buChar char="Ø"/>
            </a:pPr>
            <a:r>
              <a:rPr lang="it-IT" sz="2000" b="1" i="1" dirty="0" smtClean="0"/>
              <a:t>RESPIRAZIONE</a:t>
            </a:r>
            <a:r>
              <a:rPr lang="it-IT" sz="2000" i="1" dirty="0" smtClean="0"/>
              <a:t> processo mediante il quale avviene lo scambio gassoso di ossigeno a livello cellulare</a:t>
            </a:r>
            <a:endParaRPr lang="it-IT" sz="2000" b="1" i="1" dirty="0" smtClean="0"/>
          </a:p>
          <a:p>
            <a:pPr>
              <a:buFont typeface="Wingdings" pitchFamily="2" charset="2"/>
              <a:buChar char="Ø"/>
            </a:pPr>
            <a:endParaRPr lang="it-IT" sz="2400" b="1" i="1" dirty="0"/>
          </a:p>
        </p:txBody>
      </p:sp>
      <p:sp>
        <p:nvSpPr>
          <p:cNvPr id="2" name="Titolo 1"/>
          <p:cNvSpPr>
            <a:spLocks noGrp="1"/>
          </p:cNvSpPr>
          <p:nvPr>
            <p:ph type="title"/>
          </p:nvPr>
        </p:nvSpPr>
        <p:spPr/>
        <p:txBody>
          <a:bodyPr/>
          <a:lstStyle/>
          <a:p>
            <a:r>
              <a:rPr lang="it-IT" i="1" dirty="0" smtClean="0"/>
              <a:t>definizioni</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numCol="1">
            <a:normAutofit lnSpcReduction="10000"/>
          </a:bodyPr>
          <a:lstStyle/>
          <a:p>
            <a:r>
              <a:rPr lang="it-IT" sz="2400" dirty="0" smtClean="0"/>
              <a:t> La temperatura corporea come calore del corpo è misurata in gradi; indica la differenza tra la produzione di calore e la sua perdita.</a:t>
            </a:r>
          </a:p>
          <a:p>
            <a:r>
              <a:rPr lang="it-IT" sz="2400" dirty="0" smtClean="0"/>
              <a:t>Il calore è generato da processi metabolici cellulari del corpo, trasferito alla cute dalla circolazione sanguigna e poi disperso nell’ambiente. </a:t>
            </a:r>
          </a:p>
          <a:p>
            <a:r>
              <a:rPr lang="it-IT" sz="2400" dirty="0" smtClean="0"/>
              <a:t>La temperatura corporea è normalmente mantenuta entro valori che vanno da 36°C a 37,5°C.</a:t>
            </a:r>
          </a:p>
          <a:p>
            <a:r>
              <a:rPr lang="it-IT" sz="2400" dirty="0" smtClean="0"/>
              <a:t>Ci sono variazioni a livello individuale della temperatura corporea; infatti normalmente essa cambia durante il giorno, con temperature più basse durante la mattinata rispetto a quelle rilevate nel pomeriggio.</a:t>
            </a:r>
          </a:p>
          <a:p>
            <a:endParaRPr lang="it-IT" sz="2400" dirty="0" smtClean="0"/>
          </a:p>
          <a:p>
            <a:pPr>
              <a:buNone/>
            </a:pPr>
            <a:endParaRPr lang="it-IT" sz="2400" dirty="0"/>
          </a:p>
        </p:txBody>
      </p:sp>
      <p:sp>
        <p:nvSpPr>
          <p:cNvPr id="2" name="Titolo 1"/>
          <p:cNvSpPr>
            <a:spLocks noGrp="1"/>
          </p:cNvSpPr>
          <p:nvPr>
            <p:ph type="title"/>
          </p:nvPr>
        </p:nvSpPr>
        <p:spPr/>
        <p:txBody>
          <a:bodyPr/>
          <a:lstStyle/>
          <a:p>
            <a:r>
              <a:rPr lang="it-IT" i="1" dirty="0" smtClean="0"/>
              <a:t>Temperatura corporea</a:t>
            </a:r>
            <a:endParaRPr lang="it-IT"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2400" dirty="0" smtClean="0"/>
              <a:t>La temperatura varia a seconda della parte del corpo, la temperatura interna risulta più elevata rispetto a quella della superficie corporea.</a:t>
            </a:r>
          </a:p>
          <a:p>
            <a:r>
              <a:rPr lang="it-IT" sz="2400" dirty="0" smtClean="0"/>
              <a:t>La temperatura interna viene rilevata a livello timpanico e rettale, ma può essere rilevata anche a livello di esofago, arteria polmonare, vescicale, tramite strumenti invasivi corredati di sensori e monitor.</a:t>
            </a:r>
          </a:p>
          <a:p>
            <a:r>
              <a:rPr lang="it-IT" sz="2400" dirty="0" smtClean="0"/>
              <a:t>La temperatura superficiale si può rilevare a livello orale (sub-linguale) e a livello ascellare.</a:t>
            </a:r>
            <a:endParaRPr lang="it-IT" sz="2400" dirty="0"/>
          </a:p>
        </p:txBody>
      </p:sp>
      <p:sp>
        <p:nvSpPr>
          <p:cNvPr id="2" name="Titolo 1"/>
          <p:cNvSpPr>
            <a:spLocks noGrp="1"/>
          </p:cNvSpPr>
          <p:nvPr>
            <p:ph type="title"/>
          </p:nvPr>
        </p:nvSpPr>
        <p:spPr/>
        <p:txBody>
          <a:bodyPr/>
          <a:lstStyle/>
          <a:p>
            <a:r>
              <a:rPr lang="it-IT" i="1" dirty="0" smtClean="0"/>
              <a:t>Temperatura corporea</a:t>
            </a:r>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sz="2400" dirty="0" smtClean="0"/>
          </a:p>
          <a:p>
            <a:endParaRPr lang="it-IT" sz="2400" dirty="0" smtClean="0"/>
          </a:p>
          <a:p>
            <a:r>
              <a:rPr lang="it-IT" sz="2400" dirty="0" smtClean="0"/>
              <a:t>Possono essere usati vari tipi di strumenti e differenti procedure per misurare la temperatura corporea.</a:t>
            </a:r>
          </a:p>
          <a:p>
            <a:r>
              <a:rPr lang="it-IT" sz="2400" dirty="0" smtClean="0"/>
              <a:t>Per ottenere una rilevazione accurata, è necessario scegliere un sito appropriato, l’apparecchiatura adeguata, nonché lo strumento adatto alle condizioni del paziente.</a:t>
            </a:r>
          </a:p>
          <a:p>
            <a:r>
              <a:rPr lang="it-IT" sz="2400" dirty="0" smtClean="0"/>
              <a:t>Generalmente la temperatura ascellare è un grado inferiore rispetto a quella orale; quella rettale in genere un grado superiore.</a:t>
            </a:r>
            <a:endParaRPr lang="it-IT" sz="2400" dirty="0"/>
          </a:p>
        </p:txBody>
      </p:sp>
      <p:sp>
        <p:nvSpPr>
          <p:cNvPr id="2" name="Titolo 1"/>
          <p:cNvSpPr>
            <a:spLocks noGrp="1"/>
          </p:cNvSpPr>
          <p:nvPr>
            <p:ph type="title"/>
          </p:nvPr>
        </p:nvSpPr>
        <p:spPr/>
        <p:txBody>
          <a:bodyPr/>
          <a:lstStyle/>
          <a:p>
            <a:r>
              <a:rPr lang="it-IT" i="1" dirty="0" smtClean="0"/>
              <a:t>Temperatura corporea</a:t>
            </a:r>
            <a:endParaRPr lang="it-IT"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art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rta">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523</TotalTime>
  <Words>3615</Words>
  <Application>Microsoft Office PowerPoint</Application>
  <PresentationFormat>Presentazione su schermo (4:3)</PresentationFormat>
  <Paragraphs>218</Paragraphs>
  <Slides>43</Slides>
  <Notes>0</Notes>
  <HiddenSlides>0</HiddenSlides>
  <MMClips>0</MMClips>
  <ScaleCrop>false</ScaleCrop>
  <HeadingPairs>
    <vt:vector size="4" baseType="variant">
      <vt:variant>
        <vt:lpstr>Tema</vt:lpstr>
      </vt:variant>
      <vt:variant>
        <vt:i4>1</vt:i4>
      </vt:variant>
      <vt:variant>
        <vt:lpstr>Titoli diapositive</vt:lpstr>
      </vt:variant>
      <vt:variant>
        <vt:i4>43</vt:i4>
      </vt:variant>
    </vt:vector>
  </HeadingPairs>
  <TitlesOfParts>
    <vt:vector size="44" baseType="lpstr">
      <vt:lpstr>Carta</vt:lpstr>
      <vt:lpstr>PARAMETRI VITALI</vt:lpstr>
      <vt:lpstr>PARAMETRI VITALI</vt:lpstr>
      <vt:lpstr>PARAMETRI VITALI</vt:lpstr>
      <vt:lpstr>PARAMETRI VITALI</vt:lpstr>
      <vt:lpstr>definizioni</vt:lpstr>
      <vt:lpstr>definizioni</vt:lpstr>
      <vt:lpstr>Temperatura corporea</vt:lpstr>
      <vt:lpstr>Temperatura corporea</vt:lpstr>
      <vt:lpstr>Temperatura corporea</vt:lpstr>
      <vt:lpstr>Temperatura corporea</vt:lpstr>
      <vt:lpstr>Temperatura corporea</vt:lpstr>
      <vt:lpstr>Temperatura corporea</vt:lpstr>
      <vt:lpstr>Temperatura corporea</vt:lpstr>
      <vt:lpstr>Temperatura corporea</vt:lpstr>
      <vt:lpstr>Frequenza cardiaca</vt:lpstr>
      <vt:lpstr>Frequenza cardiaca</vt:lpstr>
      <vt:lpstr>Frequenza cardiaca</vt:lpstr>
      <vt:lpstr>Diapositiva 18</vt:lpstr>
      <vt:lpstr>Frequenza cardiaca</vt:lpstr>
      <vt:lpstr>Frequenza cardiaca</vt:lpstr>
      <vt:lpstr>Frequenza cardiaca</vt:lpstr>
      <vt:lpstr>Frequenza cardiaca</vt:lpstr>
      <vt:lpstr>Frequenza respiratoria</vt:lpstr>
      <vt:lpstr>Frequenza respiratoria</vt:lpstr>
      <vt:lpstr>Frequenza respiratoria</vt:lpstr>
      <vt:lpstr>Frequenza respiratoria</vt:lpstr>
      <vt:lpstr>La pressione arteriosa</vt:lpstr>
      <vt:lpstr>La pressione arteriosa</vt:lpstr>
      <vt:lpstr>Diapositiva 29</vt:lpstr>
      <vt:lpstr>La pressione arteriosa</vt:lpstr>
      <vt:lpstr>La pressione arteriosa</vt:lpstr>
      <vt:lpstr>La pressione arteriosa</vt:lpstr>
      <vt:lpstr>La pressione arteriosa</vt:lpstr>
      <vt:lpstr>La pressione arteriosa</vt:lpstr>
      <vt:lpstr>La pressione arteriosa</vt:lpstr>
      <vt:lpstr>La pressione arteriosa</vt:lpstr>
      <vt:lpstr>La pressione arteriosa</vt:lpstr>
      <vt:lpstr>La pressione arteriosa</vt:lpstr>
      <vt:lpstr>La pressione arteriosa</vt:lpstr>
      <vt:lpstr>La pressione arteriosa</vt:lpstr>
      <vt:lpstr>Peso</vt:lpstr>
      <vt:lpstr>Parametri vitali</vt:lpstr>
      <vt:lpstr>Diapositiva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PARAMETRI VITALI</dc:title>
  <dc:creator>Alessandro</dc:creator>
  <cp:lastModifiedBy>Alessandro</cp:lastModifiedBy>
  <cp:revision>48</cp:revision>
  <dcterms:created xsi:type="dcterms:W3CDTF">2014-03-11T15:56:18Z</dcterms:created>
  <dcterms:modified xsi:type="dcterms:W3CDTF">2014-03-13T00:15:05Z</dcterms:modified>
</cp:coreProperties>
</file>