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384" r:id="rId2"/>
    <p:sldId id="364" r:id="rId3"/>
    <p:sldId id="311" r:id="rId4"/>
    <p:sldId id="376" r:id="rId5"/>
    <p:sldId id="315" r:id="rId6"/>
    <p:sldId id="375" r:id="rId7"/>
    <p:sldId id="385" r:id="rId8"/>
    <p:sldId id="322" r:id="rId9"/>
    <p:sldId id="321" r:id="rId10"/>
    <p:sldId id="260" r:id="rId11"/>
    <p:sldId id="259" r:id="rId12"/>
    <p:sldId id="261" r:id="rId13"/>
    <p:sldId id="350" r:id="rId14"/>
    <p:sldId id="324" r:id="rId15"/>
    <p:sldId id="319" r:id="rId16"/>
    <p:sldId id="263" r:id="rId17"/>
    <p:sldId id="372" r:id="rId18"/>
    <p:sldId id="338" r:id="rId19"/>
    <p:sldId id="328" r:id="rId20"/>
    <p:sldId id="389" r:id="rId21"/>
    <p:sldId id="339" r:id="rId22"/>
    <p:sldId id="343" r:id="rId23"/>
    <p:sldId id="341" r:id="rId24"/>
    <p:sldId id="342" r:id="rId25"/>
    <p:sldId id="352" r:id="rId26"/>
    <p:sldId id="345" r:id="rId27"/>
    <p:sldId id="388" r:id="rId28"/>
    <p:sldId id="354" r:id="rId29"/>
    <p:sldId id="365" r:id="rId30"/>
    <p:sldId id="366" r:id="rId31"/>
    <p:sldId id="368" r:id="rId32"/>
    <p:sldId id="353" r:id="rId3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5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9696D-5D70-451C-AD02-D4996D00BEFF}" type="datetimeFigureOut">
              <a:rPr lang="it-IT" smtClean="0"/>
              <a:pPr/>
              <a:t>01/03/2015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 smtClean="0"/>
              <a:t>Dott.ssa Elena Ficarelli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17D9D8-0942-4751-9105-752571CD449E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395284-F518-441B-9E30-5C1602963412}" type="datetimeFigureOut">
              <a:rPr lang="it-IT" smtClean="0"/>
              <a:pPr/>
              <a:t>01/03/2015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 smtClean="0"/>
              <a:t>Dott.ssa Elena Ficarelli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7C9ED-1690-4EA6-A9AE-E49EA1A861B2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7C66C-DD86-47BA-9C8C-DC9C3C87DD65}" type="datetime1">
              <a:rPr lang="it-IT" smtClean="0"/>
              <a:pPr/>
              <a:t>01/03/2015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5CCFD-28F1-4C96-911F-E5380E6040B6}" type="datetime1">
              <a:rPr lang="it-IT" smtClean="0"/>
              <a:pPr/>
              <a:t>01/03/2015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29B27-50B3-4304-BD99-570EDB43E795}" type="datetime1">
              <a:rPr lang="it-IT" smtClean="0"/>
              <a:pPr/>
              <a:t>01/03/2015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257A3-1ADE-490A-8113-5E5E34237211}" type="datetime1">
              <a:rPr lang="it-IT" smtClean="0"/>
              <a:pPr/>
              <a:t>01/03/2015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2D67E-93ED-4435-A597-602E8E110C77}" type="datetime1">
              <a:rPr lang="it-IT" smtClean="0"/>
              <a:pPr/>
              <a:t>01/03/2015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F4C7-7788-4014-8355-40194ED16839}" type="datetime1">
              <a:rPr lang="it-IT" smtClean="0"/>
              <a:pPr/>
              <a:t>01/03/2015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616BC-CE09-4372-B0DA-66E9A7F3E924}" type="datetime1">
              <a:rPr lang="it-IT" smtClean="0"/>
              <a:pPr/>
              <a:t>01/03/2015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B4A58-6754-46BD-AF6F-79BCBCA0655C}" type="datetime1">
              <a:rPr lang="it-IT" smtClean="0"/>
              <a:pPr/>
              <a:t>01/03/2015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53D11-0601-4BC9-9878-CA7F4B9FD165}" type="datetime1">
              <a:rPr lang="it-IT" smtClean="0"/>
              <a:pPr/>
              <a:t>01/03/2015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7D13F-734E-47DF-860E-73496C04E5DF}" type="datetime1">
              <a:rPr lang="it-IT" smtClean="0"/>
              <a:pPr/>
              <a:t>01/03/2015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15276-67ED-4205-9B6E-E822139BA6D5}" type="datetime1">
              <a:rPr lang="it-IT" smtClean="0"/>
              <a:pPr/>
              <a:t>01/03/2015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064FF-1DEF-4B7D-9D16-A647020359CE}" type="datetime1">
              <a:rPr lang="it-IT" smtClean="0"/>
              <a:pPr/>
              <a:t>01/03/2015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Dr.ssa Elena Ficarelli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9A679-445F-4091-BD68-2129B94E9196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162.129.70.33/images/tinea_pedis_1_041018.jpg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162.129.70.33/images/Tinea_Pedis_1_051205.jpg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Caso Clinico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Maria, di 55 anni, impiegata, due figli, obesa, ipertesa in terapia con ace-inibitore+ diuretico,</a:t>
            </a:r>
          </a:p>
          <a:p>
            <a:r>
              <a:rPr lang="it-IT" dirty="0" smtClean="0"/>
              <a:t>Precedenti ricoveri ospedalieri per emicrania con aura e pleurite complicata da empiema.</a:t>
            </a:r>
          </a:p>
          <a:p>
            <a:r>
              <a:rPr lang="it-IT" dirty="0" smtClean="0"/>
              <a:t>Non allergie note</a:t>
            </a:r>
          </a:p>
          <a:p>
            <a:r>
              <a:rPr lang="it-IT" dirty="0" smtClean="0"/>
              <a:t>Due giorni prima malessere e febbre (38°), risolti con paracetamolo, comparsa dalla mattina di eritema alla gamba sinistra accompagnato da dolore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www.dermaclub.it/gallery/img/gallery11/rosea%20dissemina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32656"/>
            <a:ext cx="3816424" cy="5724636"/>
          </a:xfrm>
          <a:prstGeom prst="rect">
            <a:avLst/>
          </a:prstGeom>
          <a:noFill/>
        </p:spPr>
      </p:pic>
      <p:pic>
        <p:nvPicPr>
          <p:cNvPr id="4" name="Picture 6" descr="http://www.dermaclub.it/gallery/img/gallery11/prosea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3834427"/>
            <a:ext cx="3005753" cy="2258869"/>
          </a:xfrm>
          <a:prstGeom prst="rect">
            <a:avLst/>
          </a:prstGeom>
          <a:noFill/>
        </p:spPr>
      </p:pic>
      <p:sp>
        <p:nvSpPr>
          <p:cNvPr id="5" name="Freccia a destra 4"/>
          <p:cNvSpPr/>
          <p:nvPr/>
        </p:nvSpPr>
        <p:spPr>
          <a:xfrm>
            <a:off x="4211960" y="4797152"/>
            <a:ext cx="201622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www.dermaclub.it/gallery/img/gallery11/prosea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268760"/>
            <a:ext cx="5688632" cy="4275093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1763688" y="6093296"/>
            <a:ext cx="39571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Chiazza madre di pitiriasi rosea di </a:t>
            </a:r>
            <a:r>
              <a:rPr lang="it-IT" dirty="0" err="1" smtClean="0"/>
              <a:t>Gibert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229600" cy="1143000"/>
          </a:xfrm>
        </p:spPr>
        <p:txBody>
          <a:bodyPr/>
          <a:lstStyle/>
          <a:p>
            <a:r>
              <a:rPr lang="it-IT" b="1" dirty="0" smtClean="0">
                <a:solidFill>
                  <a:srgbClr val="FFFF00"/>
                </a:solidFill>
              </a:rPr>
              <a:t>PITIRIASI ROSEA </a:t>
            </a:r>
            <a:r>
              <a:rPr lang="it-IT" b="1" dirty="0" err="1" smtClean="0">
                <a:solidFill>
                  <a:srgbClr val="FFFF00"/>
                </a:solidFill>
              </a:rPr>
              <a:t>DI</a:t>
            </a:r>
            <a:r>
              <a:rPr lang="it-IT" b="1" dirty="0" smtClean="0">
                <a:solidFill>
                  <a:srgbClr val="FFFF00"/>
                </a:solidFill>
              </a:rPr>
              <a:t> GIBERT</a:t>
            </a:r>
            <a:endParaRPr lang="it-IT" b="1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8824" y="1268760"/>
            <a:ext cx="8805664" cy="5246043"/>
          </a:xfrm>
        </p:spPr>
        <p:txBody>
          <a:bodyPr>
            <a:normAutofit fontScale="77500" lnSpcReduction="20000"/>
          </a:bodyPr>
          <a:lstStyle/>
          <a:p>
            <a:r>
              <a:rPr lang="it-IT" dirty="0" smtClean="0"/>
              <a:t>Dermatosi eruttiva acuta, </a:t>
            </a:r>
            <a:r>
              <a:rPr lang="it-IT" dirty="0" err="1" smtClean="0"/>
              <a:t>autorisolutiva</a:t>
            </a:r>
            <a:r>
              <a:rPr lang="it-IT" dirty="0" smtClean="0"/>
              <a:t>, giovani adulti, incidenza maggiore in autunno e primavera, probabile eziologia virale (virus herpes di tipo 7)</a:t>
            </a:r>
          </a:p>
          <a:p>
            <a:r>
              <a:rPr lang="it-IT" dirty="0" smtClean="0"/>
              <a:t>Chiazza madre di colore rosa salmone, ovale a limiti netti, caratterizzata da fine desquamazione </a:t>
            </a:r>
            <a:r>
              <a:rPr lang="it-IT" dirty="0" err="1" smtClean="0"/>
              <a:t>pitiriasica</a:t>
            </a:r>
            <a:r>
              <a:rPr lang="it-IT" dirty="0" smtClean="0"/>
              <a:t> (squame alla periferia hanno il margine libero verso il centro), solitaria, localizzata alla radice degli arti, collo, tronco</a:t>
            </a:r>
          </a:p>
          <a:p>
            <a:r>
              <a:rPr lang="it-IT" dirty="0" smtClean="0"/>
              <a:t>Dopo 5-15 giorni dalla comparsa delle chiazza madre compare un esantema maculo-squamoso simmetrico di chiazze simili alla madre ma di minori dimensioni (disposte con l’asse maggiore lungo le linee di tensione della cute) </a:t>
            </a:r>
          </a:p>
          <a:p>
            <a:r>
              <a:rPr lang="it-IT" dirty="0" smtClean="0"/>
              <a:t>Scompare in 3-6 settimane</a:t>
            </a:r>
          </a:p>
          <a:p>
            <a:r>
              <a:rPr lang="it-IT" dirty="0" smtClean="0"/>
              <a:t>Terapia: Nessuna o sintomatica (antistaminici per </a:t>
            </a:r>
            <a:r>
              <a:rPr lang="it-IT" dirty="0" err="1" smtClean="0"/>
              <a:t>os</a:t>
            </a:r>
            <a:r>
              <a:rPr lang="it-IT" dirty="0" smtClean="0"/>
              <a:t> nel caso di prurito intenso, o corticosteroide topico nelle forme profuse)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Caso Clinico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Uomo di 18 anni, studente</a:t>
            </a:r>
          </a:p>
          <a:p>
            <a:r>
              <a:rPr lang="it-IT" dirty="0" smtClean="0"/>
              <a:t>Non assume farmaci, in ABS</a:t>
            </a:r>
          </a:p>
          <a:p>
            <a:r>
              <a:rPr lang="it-IT" dirty="0" smtClean="0"/>
              <a:t>Allergico a graminacee (</a:t>
            </a:r>
            <a:r>
              <a:rPr lang="it-IT" dirty="0" err="1" smtClean="0"/>
              <a:t>rino-congiuntivite</a:t>
            </a:r>
            <a:r>
              <a:rPr lang="it-IT" dirty="0" smtClean="0"/>
              <a:t> stagionale)</a:t>
            </a:r>
          </a:p>
          <a:p>
            <a:r>
              <a:rPr lang="it-IT" dirty="0" smtClean="0"/>
              <a:t>Viene a visita per una lesione circolare comparsa da qualche giorno all’avambraccio sinistro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781050"/>
            <a:ext cx="6048375" cy="529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FF00"/>
                </a:solidFill>
              </a:rPr>
              <a:t>TINEA CORPORIS</a:t>
            </a:r>
            <a:endParaRPr lang="it-IT" b="1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it-IT" dirty="0" smtClean="0"/>
              <a:t>Infezione cutanea da dermatofiti che si riproducono con </a:t>
            </a:r>
            <a:r>
              <a:rPr lang="it-IT" dirty="0" err="1" smtClean="0"/>
              <a:t>ife</a:t>
            </a:r>
            <a:r>
              <a:rPr lang="it-IT" dirty="0" smtClean="0"/>
              <a:t> e spore e sopravvivono solo sulla cheratina (</a:t>
            </a:r>
            <a:r>
              <a:rPr lang="it-IT" dirty="0" err="1" smtClean="0"/>
              <a:t>Microsporum</a:t>
            </a:r>
            <a:r>
              <a:rPr lang="it-IT" dirty="0" smtClean="0"/>
              <a:t>, </a:t>
            </a:r>
            <a:r>
              <a:rPr lang="it-IT" dirty="0" err="1" smtClean="0"/>
              <a:t>Epidermophyton</a:t>
            </a:r>
            <a:r>
              <a:rPr lang="it-IT" dirty="0" smtClean="0"/>
              <a:t>, </a:t>
            </a:r>
            <a:r>
              <a:rPr lang="it-IT" dirty="0" err="1" smtClean="0"/>
              <a:t>Tricophyton</a:t>
            </a:r>
            <a:r>
              <a:rPr lang="it-IT" dirty="0" smtClean="0"/>
              <a:t>), trasmissione interumana, da animale a uomo o dal terreno all’uomo</a:t>
            </a:r>
          </a:p>
          <a:p>
            <a:r>
              <a:rPr lang="it-IT" dirty="0" smtClean="0"/>
              <a:t>Chiazza piana, </a:t>
            </a:r>
            <a:r>
              <a:rPr lang="it-IT" dirty="0" err="1" smtClean="0"/>
              <a:t>eritemato-desquamativa</a:t>
            </a:r>
            <a:r>
              <a:rPr lang="it-IT" dirty="0" smtClean="0"/>
              <a:t>, pruriginosa, ovalare con risoluzione centrale e margini netti vescicolosi, che tende ad aumentare di diametro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7"/>
          <p:cNvSpPr txBox="1">
            <a:spLocks/>
          </p:cNvSpPr>
          <p:nvPr/>
        </p:nvSpPr>
        <p:spPr>
          <a:xfrm>
            <a:off x="4645025" y="1133054"/>
            <a:ext cx="4041775" cy="63976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egnaposto testo 7"/>
          <p:cNvSpPr txBox="1">
            <a:spLocks/>
          </p:cNvSpPr>
          <p:nvPr/>
        </p:nvSpPr>
        <p:spPr>
          <a:xfrm>
            <a:off x="1979712" y="5381526"/>
            <a:ext cx="4041775" cy="63976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Tinea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corporis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3666" name="Picture 2" descr="micosi nei bambin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412776"/>
            <a:ext cx="5342994" cy="3816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5"/>
          <p:cNvSpPr txBox="1">
            <a:spLocks/>
          </p:cNvSpPr>
          <p:nvPr/>
        </p:nvSpPr>
        <p:spPr>
          <a:xfrm>
            <a:off x="457200" y="404664"/>
            <a:ext cx="4040188" cy="63976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Pitiriasi rosea (chiazza madre)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egnaposto testo 7"/>
          <p:cNvSpPr txBox="1">
            <a:spLocks/>
          </p:cNvSpPr>
          <p:nvPr/>
        </p:nvSpPr>
        <p:spPr>
          <a:xfrm>
            <a:off x="4645025" y="1133054"/>
            <a:ext cx="4041775" cy="63976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Tinea corporis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6" descr="http://www.dermaclub.it/gallery/img/gallery11/prosea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700808"/>
            <a:ext cx="4730462" cy="3555013"/>
          </a:xfrm>
          <a:prstGeom prst="rect">
            <a:avLst/>
          </a:prstGeom>
          <a:noFill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567136"/>
            <a:ext cx="447675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 txBox="1">
            <a:spLocks/>
          </p:cNvSpPr>
          <p:nvPr/>
        </p:nvSpPr>
        <p:spPr>
          <a:xfrm>
            <a:off x="374848" y="55780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Terapia </a:t>
            </a:r>
            <a:r>
              <a:rPr kumimoji="0" lang="it-IT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tinea</a:t>
            </a:r>
            <a:r>
              <a:rPr kumimoji="0" lang="it-IT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it-IT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corporis</a:t>
            </a:r>
            <a:endParaRPr kumimoji="0" lang="it-IT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Segnaposto contenuto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 caso di lesione singola preparazioni antifungine topiche (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imidazolici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come</a:t>
            </a:r>
            <a:r>
              <a:rPr kumimoji="0" lang="it-IT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econazolo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allilumine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come 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terbinafina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piridoni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come 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ciclopiroxolamina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 le lesioni sono multiple, estese, se l’infezione non ha risposto alle preparazioni topiche: 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terbinafina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(250 mg/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per 14 giorni), 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itraconazolo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(200 mg/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per 7 giorni), 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fluconazolo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griseofulvina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it-IT" sz="3200" dirty="0" smtClean="0"/>
              <a:t>Per la </a:t>
            </a:r>
            <a:r>
              <a:rPr lang="it-IT" sz="3200" dirty="0" err="1" smtClean="0"/>
              <a:t>tinea</a:t>
            </a:r>
            <a:r>
              <a:rPr lang="it-IT" sz="3200" dirty="0" smtClean="0"/>
              <a:t> degli annessi cutanei: preferibile terapia antifungina sistemica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http://universita.elsevier.it/cm/img/murray/00022/L7ZTIJSL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15815" y="260648"/>
            <a:ext cx="4272409" cy="64545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1"/>
          <p:cNvSpPr txBox="1">
            <a:spLocks noChangeArrowheads="1"/>
          </p:cNvSpPr>
          <p:nvPr/>
        </p:nvSpPr>
        <p:spPr bwMode="auto">
          <a:xfrm>
            <a:off x="500063" y="785813"/>
            <a:ext cx="8001000" cy="335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4400" b="1" dirty="0">
                <a:solidFill>
                  <a:srgbClr val="FFFF00"/>
                </a:solidFill>
                <a:latin typeface="+mj-lt"/>
              </a:rPr>
              <a:t>TINEA PEDIS</a:t>
            </a:r>
          </a:p>
          <a:p>
            <a:endParaRPr lang="it-IT" sz="2800" dirty="0"/>
          </a:p>
          <a:p>
            <a:r>
              <a:rPr lang="it-IT" sz="2800" dirty="0"/>
              <a:t>Diffusa tra gli atleti e nei soggetti che usano scarpe di gomma o </a:t>
            </a:r>
            <a:r>
              <a:rPr lang="it-IT" sz="2800" dirty="0" smtClean="0"/>
              <a:t>impermeabili e nei soggetti  </a:t>
            </a:r>
            <a:r>
              <a:rPr lang="it-IT" sz="2800" dirty="0"/>
              <a:t>con iperidrosi plantare.</a:t>
            </a:r>
          </a:p>
          <a:p>
            <a:r>
              <a:rPr lang="it-IT" sz="2800" dirty="0"/>
              <a:t>Esistono varie forme cliniche.</a:t>
            </a:r>
          </a:p>
          <a:p>
            <a:endParaRPr lang="it-IT" sz="28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ermatology - FOOT: tinea corporis  - tinea pedis">
            <a:hlinkClick r:id="rId2" tooltip="Dermatology - FOOT: tinea corporis  - tinea pedis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38" y="1357313"/>
            <a:ext cx="47625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2"/>
          <p:cNvSpPr txBox="1">
            <a:spLocks noChangeArrowheads="1"/>
          </p:cNvSpPr>
          <p:nvPr/>
        </p:nvSpPr>
        <p:spPr bwMode="auto">
          <a:xfrm>
            <a:off x="285750" y="5643264"/>
            <a:ext cx="881901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dirty="0"/>
              <a:t>FORMA INTERTRIGINOSA: macerazione interdigitale</a:t>
            </a:r>
          </a:p>
          <a:p>
            <a:r>
              <a:rPr lang="it-IT" sz="3200" dirty="0"/>
              <a:t>pruriginosa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2"/>
          <p:cNvSpPr txBox="1">
            <a:spLocks noChangeArrowheads="1"/>
          </p:cNvSpPr>
          <p:nvPr/>
        </p:nvSpPr>
        <p:spPr bwMode="auto">
          <a:xfrm>
            <a:off x="627063" y="5500688"/>
            <a:ext cx="828284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dirty="0"/>
              <a:t>FORMA INFIAMMATORIA: lesioni </a:t>
            </a:r>
            <a:r>
              <a:rPr lang="it-IT" sz="3200" dirty="0" err="1" smtClean="0"/>
              <a:t>vescico-bollose</a:t>
            </a:r>
            <a:endParaRPr lang="it-IT" sz="3200" dirty="0"/>
          </a:p>
          <a:p>
            <a:r>
              <a:rPr lang="it-IT" sz="3200" dirty="0" smtClean="0"/>
              <a:t> </a:t>
            </a:r>
            <a:r>
              <a:rPr lang="it-IT" sz="3200" dirty="0"/>
              <a:t>della pianta dei piedi</a:t>
            </a:r>
          </a:p>
        </p:txBody>
      </p:sp>
      <p:pic>
        <p:nvPicPr>
          <p:cNvPr id="5122" name="Picture 2" descr="http://www.macchiedellapelle.net/wp-content/uploads/2010/05/tineaped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9184" y="904849"/>
            <a:ext cx="3429000" cy="43243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Dermatology - FOOT: tinea pedis ">
            <a:hlinkClick r:id="rId2" tooltip="Dermatology - FOOT: tinea pedis 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38" y="285750"/>
            <a:ext cx="3571875" cy="539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5"/>
          <p:cNvSpPr txBox="1">
            <a:spLocks noChangeArrowheads="1"/>
          </p:cNvSpPr>
          <p:nvPr/>
        </p:nvSpPr>
        <p:spPr bwMode="auto">
          <a:xfrm>
            <a:off x="857250" y="5661248"/>
            <a:ext cx="736836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dirty="0"/>
              <a:t>FORMA IPERCHERATOSICA: </a:t>
            </a:r>
            <a:r>
              <a:rPr lang="it-IT" sz="3200" dirty="0" err="1"/>
              <a:t>ipercheratosi</a:t>
            </a:r>
            <a:r>
              <a:rPr lang="it-IT" sz="3200" dirty="0"/>
              <a:t> e </a:t>
            </a:r>
          </a:p>
          <a:p>
            <a:r>
              <a:rPr lang="it-IT" sz="3200" dirty="0"/>
              <a:t>desquamazione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inea cruri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1296" y="1635224"/>
            <a:ext cx="5715000" cy="3810000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2699792" y="476672"/>
            <a:ext cx="344312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4400" b="1" dirty="0" smtClean="0">
                <a:solidFill>
                  <a:srgbClr val="FFFF00"/>
                </a:solidFill>
                <a:latin typeface="+mj-lt"/>
              </a:rPr>
              <a:t>TINEA CRURIS</a:t>
            </a:r>
            <a:endParaRPr lang="it-IT" sz="4400" b="1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11560" y="5949280"/>
            <a:ext cx="6963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Zona elettiva: inguine e zona interna della coscia (risparmio dello scroto)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FF00"/>
                </a:solidFill>
              </a:rPr>
              <a:t>INTERTRIGINE</a:t>
            </a:r>
            <a:endParaRPr lang="it-IT" b="1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it-IT" dirty="0" smtClean="0"/>
              <a:t>	Infiammazione aspecifica di superfici cutanee a stretto contatto che si manifesta nelle regioni sottomammarie, alle ascelle, all’inguine, alla piega </a:t>
            </a:r>
            <a:r>
              <a:rPr lang="it-IT" dirty="0" err="1" smtClean="0"/>
              <a:t>interglutea</a:t>
            </a:r>
            <a:r>
              <a:rPr lang="it-IT" dirty="0" smtClean="0"/>
              <a:t> e nelle pieghe cutanee dovute a sovrappeso.</a:t>
            </a:r>
          </a:p>
          <a:p>
            <a:pPr>
              <a:buNone/>
            </a:pPr>
            <a:r>
              <a:rPr lang="it-IT" dirty="0" smtClean="0"/>
              <a:t>	Con l’aumento della sudorazione e della macerazione lo strato corneo si erode (problema più comune negli obesi).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395536" y="413792"/>
            <a:ext cx="8229600" cy="1143000"/>
          </a:xfrm>
        </p:spPr>
        <p:txBody>
          <a:bodyPr/>
          <a:lstStyle/>
          <a:p>
            <a:r>
              <a:rPr lang="it-IT" b="1" dirty="0" smtClean="0">
                <a:solidFill>
                  <a:srgbClr val="FFFF00"/>
                </a:solidFill>
              </a:rPr>
              <a:t>INTERTRIGINE</a:t>
            </a:r>
            <a:endParaRPr lang="it-IT" b="1" dirty="0">
              <a:solidFill>
                <a:srgbClr val="FFFF00"/>
              </a:solidFill>
            </a:endParaRPr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277688" y="1739949"/>
            <a:ext cx="8686800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Escludere cause infettive batteriche (streptococchi, </a:t>
            </a:r>
            <a:r>
              <a:rPr lang="it-IT" dirty="0" err="1" smtClean="0"/>
              <a:t>pneudomonas</a:t>
            </a:r>
            <a:r>
              <a:rPr lang="it-IT" dirty="0" smtClean="0"/>
              <a:t>) o fungine (dermatofiti, candida).</a:t>
            </a:r>
          </a:p>
          <a:p>
            <a:pPr>
              <a:buNone/>
            </a:pPr>
            <a:r>
              <a:rPr lang="it-IT" dirty="0" smtClean="0"/>
              <a:t>Considerare Psoriasi invertita.</a:t>
            </a:r>
          </a:p>
          <a:p>
            <a:pPr>
              <a:buNone/>
            </a:pPr>
            <a:r>
              <a:rPr lang="it-IT" dirty="0" smtClean="0"/>
              <a:t>Considerare anche dermatite seborroica o</a:t>
            </a:r>
          </a:p>
          <a:p>
            <a:pPr>
              <a:buNone/>
            </a:pPr>
            <a:r>
              <a:rPr lang="it-IT" dirty="0" smtClean="0"/>
              <a:t>dermatite atopica che, a volte, si manifestano</a:t>
            </a:r>
          </a:p>
          <a:p>
            <a:pPr>
              <a:buNone/>
            </a:pPr>
            <a:r>
              <a:rPr lang="it-IT" dirty="0" smtClean="0"/>
              <a:t>alle pieghe come eritema e placche eritematose</a:t>
            </a:r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ERISIPELA</a:t>
            </a:r>
            <a:endParaRPr kumimoji="0" lang="it-IT" sz="4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457200" y="1268760"/>
            <a:ext cx="8229600" cy="45259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Processo infettivo acuto che interessa il derma profondo e l’ipoderma determinato più frequentemente dallo Streptococco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β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emolitico di gruppo A (più raramente da S.</a:t>
            </a:r>
            <a:r>
              <a:rPr kumimoji="0" lang="it-IT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8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Aureus</a:t>
            </a:r>
            <a:r>
              <a:rPr kumimoji="0" lang="it-IT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it-IT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Esordio improvviso, febbrile con brividi e malessere generale, compare quindi una chiazza intensamente eritematosa e dolorosa, rilevata a bordi netti (segno dello scalino), superficie lucida, può presentare bolle.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it-IT" sz="2800" dirty="0" smtClean="0"/>
              <a:t>Può </a:t>
            </a:r>
            <a:r>
              <a:rPr lang="it-IT" sz="2800" dirty="0" err="1" smtClean="0"/>
              <a:t>concomitare</a:t>
            </a:r>
            <a:r>
              <a:rPr lang="it-IT" sz="2800" dirty="0" smtClean="0"/>
              <a:t> una linfadenopatia regionale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encrypted-tbn2.gstatic.com/images?q=tbn:ANd9GcT7p3SdoCGL5vb9fKef7jxjSo0G7c6pBd1CG6bf1jZK9qeIUUAyZ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6084" y="1628800"/>
            <a:ext cx="5724228" cy="36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Terapia della patologia sottostante a seconda dell’eziologia</a:t>
            </a:r>
          </a:p>
          <a:p>
            <a:r>
              <a:rPr lang="it-IT" dirty="0" smtClean="0"/>
              <a:t>In alcuni casi pomata o polvere all’ossido di zinco riducono la frizione e macerazione nelle zone affette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/>
          <a:lstStyle/>
          <a:p>
            <a:pPr lvl="0">
              <a:defRPr/>
            </a:pPr>
            <a:r>
              <a:rPr lang="it-IT" dirty="0" smtClean="0"/>
              <a:t>Sedi elettive: gamba e volto</a:t>
            </a:r>
          </a:p>
          <a:p>
            <a:pPr lvl="0">
              <a:defRPr/>
            </a:pPr>
            <a:r>
              <a:rPr lang="it-IT" dirty="0" smtClean="0"/>
              <a:t>Fattori favorenti: stasi linfatica e soluzioni di continuo (piede d’atleta) per gli arti inferiori e diabete al volto</a:t>
            </a:r>
          </a:p>
          <a:p>
            <a:pPr lvl="0">
              <a:buNone/>
              <a:defRPr/>
            </a:pP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6"/>
          <p:cNvSpPr txBox="1">
            <a:spLocks/>
          </p:cNvSpPr>
          <p:nvPr/>
        </p:nvSpPr>
        <p:spPr>
          <a:xfrm>
            <a:off x="457200" y="413792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Diagnosi differenziale Erisipela</a:t>
            </a:r>
            <a:endParaRPr kumimoji="0" lang="it-IT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755576" y="1772816"/>
            <a:ext cx="489654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it-IT" sz="2800" dirty="0" smtClean="0"/>
              <a:t>Trombosi/tromboflebite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t-IT" sz="2800" dirty="0" smtClean="0"/>
              <a:t>Eritema nodoso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t-IT" sz="2800" dirty="0" smtClean="0"/>
              <a:t>Dermatite da stasi venosa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t-IT" sz="2800" dirty="0" smtClean="0"/>
              <a:t>Dermatite da contatto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t-IT" sz="2800" dirty="0" err="1" smtClean="0"/>
              <a:t>…………</a:t>
            </a:r>
            <a:r>
              <a:rPr lang="it-IT" sz="2800" dirty="0" smtClean="0"/>
              <a:t>.</a:t>
            </a:r>
          </a:p>
          <a:p>
            <a:pPr marL="342900" indent="-342900">
              <a:buAutoNum type="arabicParenR"/>
            </a:pPr>
            <a:endParaRPr lang="it-IT" dirty="0" smtClean="0"/>
          </a:p>
          <a:p>
            <a:pPr marL="342900" indent="-342900">
              <a:buAutoNum type="arabicParenR"/>
            </a:pPr>
            <a:endParaRPr lang="it-IT" dirty="0" smtClean="0"/>
          </a:p>
          <a:p>
            <a:pPr marL="342900" indent="-342900">
              <a:buAutoNum type="arabicParenR"/>
            </a:pPr>
            <a:endParaRPr lang="it-IT" dirty="0" smtClean="0"/>
          </a:p>
          <a:p>
            <a:pPr marL="342900" indent="-342900">
              <a:buAutoNum type="arabicParenR"/>
            </a:pPr>
            <a:endParaRPr lang="it-IT" dirty="0" smtClean="0"/>
          </a:p>
          <a:p>
            <a:pPr marL="342900" indent="-342900"/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TERAPIA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it-IT" dirty="0" smtClean="0"/>
              <a:t>	Terapia </a:t>
            </a:r>
            <a:r>
              <a:rPr lang="it-IT" u="sng" dirty="0" smtClean="0"/>
              <a:t>ANTIBIOTICA SISTEMICA </a:t>
            </a:r>
          </a:p>
          <a:p>
            <a:pPr>
              <a:buNone/>
            </a:pPr>
            <a:r>
              <a:rPr lang="it-IT" dirty="0" smtClean="0"/>
              <a:t>	(solitamente vengono utilizzati antibiotici </a:t>
            </a:r>
          </a:p>
          <a:p>
            <a:pPr>
              <a:buNone/>
            </a:pPr>
            <a:r>
              <a:rPr lang="it-IT" dirty="0" smtClean="0"/>
              <a:t>	</a:t>
            </a:r>
            <a:r>
              <a:rPr lang="el-GR" dirty="0" smtClean="0"/>
              <a:t>β</a:t>
            </a:r>
            <a:r>
              <a:rPr lang="it-IT" dirty="0" smtClean="0"/>
              <a:t> </a:t>
            </a:r>
            <a:r>
              <a:rPr lang="it-IT" dirty="0" err="1" smtClean="0"/>
              <a:t>lattamici</a:t>
            </a:r>
            <a:r>
              <a:rPr lang="it-IT" dirty="0" smtClean="0"/>
              <a:t> attivi contro streptococchi e </a:t>
            </a:r>
            <a:r>
              <a:rPr lang="it-IT" dirty="0" err="1" smtClean="0"/>
              <a:t>S.Aureus</a:t>
            </a:r>
            <a:r>
              <a:rPr lang="it-IT" dirty="0" smtClean="0"/>
              <a:t> </a:t>
            </a:r>
            <a:r>
              <a:rPr lang="it-IT" dirty="0" err="1" smtClean="0"/>
              <a:t>penicillinasi</a:t>
            </a:r>
            <a:r>
              <a:rPr lang="it-IT" dirty="0" smtClean="0"/>
              <a:t> produttore):  penicilline, cefalosporine, macrolidi 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Caso Clinico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Maschio di 20 anni, studente</a:t>
            </a:r>
          </a:p>
          <a:p>
            <a:r>
              <a:rPr lang="it-IT" dirty="0" smtClean="0"/>
              <a:t>Non assume farmaci, in ABS</a:t>
            </a:r>
          </a:p>
          <a:p>
            <a:r>
              <a:rPr lang="it-IT" dirty="0" smtClean="0"/>
              <a:t>Allergico a ASA</a:t>
            </a:r>
          </a:p>
          <a:p>
            <a:r>
              <a:rPr lang="it-IT" dirty="0" smtClean="0"/>
              <a:t>Si presenta alla visita per un’eruzione  diffusa pruriginosa comparsa la sera prima</a:t>
            </a:r>
          </a:p>
          <a:p>
            <a:r>
              <a:rPr lang="it-IT" dirty="0" smtClean="0"/>
              <a:t>Non ha febbre, riferisce astenia la settimana prima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http://www.dermaclub.it/gallery/img/gallery11/rosea%20dissemina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-27384"/>
            <a:ext cx="4536504" cy="68047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2015</TotalTime>
  <Words>657</Words>
  <Application>Microsoft Office PowerPoint</Application>
  <PresentationFormat>Presentazione su schermo (4:3)</PresentationFormat>
  <Paragraphs>75</Paragraphs>
  <Slides>32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3" baseType="lpstr">
      <vt:lpstr>Tema di Office</vt:lpstr>
      <vt:lpstr>Caso Clinico</vt:lpstr>
      <vt:lpstr>Diapositiva 2</vt:lpstr>
      <vt:lpstr>Diapositiva 3</vt:lpstr>
      <vt:lpstr>Diapositiva 4</vt:lpstr>
      <vt:lpstr>Diapositiva 5</vt:lpstr>
      <vt:lpstr>TERAPIA</vt:lpstr>
      <vt:lpstr>Diapositiva 7</vt:lpstr>
      <vt:lpstr>Caso Clinico</vt:lpstr>
      <vt:lpstr>Diapositiva 9</vt:lpstr>
      <vt:lpstr>Diapositiva 10</vt:lpstr>
      <vt:lpstr>Diapositiva 11</vt:lpstr>
      <vt:lpstr>PITIRIASI ROSEA DI GIBERT</vt:lpstr>
      <vt:lpstr>Diapositiva 13</vt:lpstr>
      <vt:lpstr>Caso Clinico</vt:lpstr>
      <vt:lpstr>Diapositiva 15</vt:lpstr>
      <vt:lpstr>TINEA CORPORIS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INTERTRIGINE</vt:lpstr>
      <vt:lpstr>INTERTRIGINE</vt:lpstr>
      <vt:lpstr>Diapositiva 30</vt:lpstr>
      <vt:lpstr>Diapositiva 31</vt:lpstr>
      <vt:lpstr>Diapositiva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Elena</dc:creator>
  <cp:lastModifiedBy>Novella Ceretti</cp:lastModifiedBy>
  <cp:revision>491</cp:revision>
  <dcterms:created xsi:type="dcterms:W3CDTF">2013-08-30T08:34:20Z</dcterms:created>
  <dcterms:modified xsi:type="dcterms:W3CDTF">2015-03-01T17:53:15Z</dcterms:modified>
</cp:coreProperties>
</file>