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35" r:id="rId2"/>
    <p:sldId id="346" r:id="rId3"/>
    <p:sldId id="280" r:id="rId4"/>
    <p:sldId id="284" r:id="rId5"/>
    <p:sldId id="283" r:id="rId6"/>
    <p:sldId id="336" r:id="rId7"/>
    <p:sldId id="281" r:id="rId8"/>
    <p:sldId id="356" r:id="rId9"/>
    <p:sldId id="274" r:id="rId10"/>
    <p:sldId id="279" r:id="rId11"/>
    <p:sldId id="278" r:id="rId12"/>
    <p:sldId id="277" r:id="rId13"/>
    <p:sldId id="384" r:id="rId14"/>
    <p:sldId id="318" r:id="rId15"/>
    <p:sldId id="374" r:id="rId16"/>
    <p:sldId id="379" r:id="rId17"/>
    <p:sldId id="320" r:id="rId18"/>
    <p:sldId id="377" r:id="rId19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E5B1110-CB54-4B7A-A230-A50F882CD0B9}" type="datetimeFigureOut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r>
              <a:rPr lang="it-IT"/>
              <a:t>Dott.ssa Elena Ficarelli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E07D885-1ADB-4A96-948B-53FDEF28F50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ED60D3F-99D0-41D9-B947-2D14CCD7F017}" type="datetimeFigureOut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r>
              <a:rPr lang="it-IT"/>
              <a:t>Dott.ssa Elena Ficarelli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DB36216-BDA0-49E9-B807-F2C4FC37CB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158D8-1689-4092-9EC6-6EE255AE1A28}" type="datetime1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0666E-3280-4B6B-9DE8-1A3176EDFA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2FE8E-3989-44A7-BD74-F069A41526B9}" type="datetime1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346EC-8073-4D76-9F1B-8A6D4B5FF00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C20E5-4EC0-4A38-81DC-06A694EEA1C0}" type="datetime1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918DE-0C3B-4E70-B22A-35B52CB282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EBA49-F3E7-487B-8BDA-10BA3D10973F}" type="datetime1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E8B62-4EAD-4C4C-80EA-E0B0FB21EF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59C8B-11F6-451A-9BCD-B59FCA31F6D3}" type="datetime1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0F1C3-598C-4ED8-B8E7-FC2BBDE8E0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0682E-60BE-4829-B8CA-D2B3099D8192}" type="datetime1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E0B93-22B0-4A41-8524-6D2B4CB15E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62A1C-219C-47A6-85A0-8C4F63BE509A}" type="datetime1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540C8-DD07-4363-ABAC-B24C1515B48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030BC-95BF-47B2-A8FC-79DCEE7530FF}" type="datetime1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09AA6-5205-47E6-9C66-B409B73EAE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8C4C2-51EE-4FFE-9C4A-058EE61E076B}" type="datetime1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C9DEB-ACDC-43D8-B3E3-B5034C876D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680F7-7406-4FAF-95EE-C50179FDCA8D}" type="datetime1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E8DDB-D201-4BC0-87C8-924105DFDE0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61ABA-86F9-468B-9799-EF6528F17008}" type="datetime1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CCC8A-8685-49DC-B60F-7E3B7B6D7CC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2D1F8B-6511-419A-A3A8-65AFE8256256}" type="datetime1">
              <a:rPr lang="it-IT"/>
              <a:pPr>
                <a:defRPr/>
              </a:pPr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D0E01F-4FC7-4A56-810C-AEF0335E71C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Caso Clinico</a:t>
            </a:r>
          </a:p>
        </p:txBody>
      </p:sp>
      <p:sp>
        <p:nvSpPr>
          <p:cNvPr id="1536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Donna di 40 anni,  operaia, due figli, non assume farmaci abitualmente, viene a visita per la comparsa di una manifestazione cutanea localizzata al dorso, comparsa da qualche giorno, asintomatica</a:t>
            </a:r>
          </a:p>
          <a:p>
            <a:pPr>
              <a:buFont typeface="Arial" charset="0"/>
              <a:buNone/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2638" y="1557338"/>
            <a:ext cx="477837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http://hardinmd.lib.uiowa.edu/pictures22/dermnet/herpes_simplex_cutaneous_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2763" y="1844675"/>
            <a:ext cx="48768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http://missinglink.ucsf.edu/lm/dermatologyglossary/img/Dermatology%20Glossary/Glossary%20Clinical%20Images/Herpes_Simplex_tongue-X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1238" y="593725"/>
            <a:ext cx="40195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>
                <a:solidFill>
                  <a:srgbClr val="FFFF00"/>
                </a:solidFill>
              </a:rPr>
              <a:t>SCABBIA</a:t>
            </a:r>
          </a:p>
        </p:txBody>
      </p:sp>
      <p:sp>
        <p:nvSpPr>
          <p:cNvPr id="2867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Causata dall’acaro Sarcoptes  Scabiei </a:t>
            </a:r>
          </a:p>
          <a:p>
            <a:pPr>
              <a:buFont typeface="Arial" charset="0"/>
              <a:buNone/>
            </a:pPr>
            <a:r>
              <a:rPr lang="it-IT" smtClean="0"/>
              <a:t>	var. hominis</a:t>
            </a:r>
          </a:p>
          <a:p>
            <a:r>
              <a:rPr lang="it-IT" smtClean="0"/>
              <a:t>Contagio interumano (contatti fisici, via indiretta mediante lenzuola o vestiti è più rara)</a:t>
            </a:r>
          </a:p>
          <a:p>
            <a:r>
              <a:rPr lang="it-IT" u="sng" smtClean="0"/>
              <a:t>Prurito peggiora di notte</a:t>
            </a:r>
            <a:r>
              <a:rPr lang="it-IT" smtClean="0"/>
              <a:t>, risparmia volto e cuoio capelluto</a:t>
            </a:r>
          </a:p>
          <a:p>
            <a:endParaRPr lang="it-IT" smtClean="0"/>
          </a:p>
          <a:p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scabb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0613" y="1844675"/>
            <a:ext cx="379571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http://www.farmacoecura.it/wp-content/uploads/2009/03/foto-scabb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0100" y="1674813"/>
            <a:ext cx="504825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ttangolo 3"/>
          <p:cNvSpPr>
            <a:spLocks noChangeArrowheads="1"/>
          </p:cNvSpPr>
          <p:nvPr/>
        </p:nvSpPr>
        <p:spPr bwMode="auto">
          <a:xfrm>
            <a:off x="395288" y="1700213"/>
            <a:ext cx="2808287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>
                <a:latin typeface="Calibri" pitchFamily="34" charset="0"/>
              </a:rPr>
              <a:t>Lesioni patognomonica della scabbia è il cunicolo, rilevato, bruno chiaro che si può osservare ai polsi, ai bordi delle dita e delle mani, e ai genitali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http://www.farmacoecura.it/wp-content/uploads/2009/03/foto-scabbia-dermati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944563"/>
            <a:ext cx="3889375" cy="493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ttangolo 2"/>
          <p:cNvSpPr>
            <a:spLocks noChangeArrowheads="1"/>
          </p:cNvSpPr>
          <p:nvPr/>
        </p:nvSpPr>
        <p:spPr bwMode="auto">
          <a:xfrm>
            <a:off x="504825" y="1557338"/>
            <a:ext cx="4138613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>
                <a:latin typeface="Calibri" pitchFamily="34" charset="0"/>
              </a:rPr>
              <a:t>Papule e noduli pruriginosi dovuti ad un fenomeno di ipersensibilità agli acari, insorgono più frequentemente alle dita delle mani, ai polsi, alle ascelle, areole mammarie, addome, glutei e cosce</a:t>
            </a:r>
            <a:r>
              <a:rPr lang="it-IT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TERAPIA SCABBIA</a:t>
            </a:r>
          </a:p>
        </p:txBody>
      </p:sp>
      <p:sp>
        <p:nvSpPr>
          <p:cNvPr id="3277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In caso di sospetto inviare al dermatologo per consulenza</a:t>
            </a:r>
          </a:p>
          <a:p>
            <a:r>
              <a:rPr lang="it-IT" smtClean="0"/>
              <a:t>Terapia: permetrina crema, benzoato di benzile  crema.</a:t>
            </a:r>
          </a:p>
          <a:p>
            <a:r>
              <a:rPr lang="it-IT" smtClean="0"/>
              <a:t>Lavaggio degli indumenti e biancheria &gt; 60°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://www.immunizenevada.org/sites/default/files/Disease%20Pics/shingl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150938"/>
            <a:ext cx="6408737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www.immunizenevada.org/sites/default/files/Disease%20Pics/shingl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268413"/>
            <a:ext cx="5651500" cy="404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6188" y="2060575"/>
            <a:ext cx="26384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ccia a destra 6"/>
          <p:cNvSpPr/>
          <p:nvPr/>
        </p:nvSpPr>
        <p:spPr>
          <a:xfrm>
            <a:off x="4859338" y="3141663"/>
            <a:ext cx="1800225" cy="287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>
                <a:solidFill>
                  <a:srgbClr val="FFFF00"/>
                </a:solidFill>
              </a:rPr>
              <a:t>HERPES VARICELLA ZOSTER (HVZ)</a:t>
            </a:r>
          </a:p>
        </p:txBody>
      </p:sp>
      <p:sp>
        <p:nvSpPr>
          <p:cNvPr id="1843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 Varicella è l’infezione primaria, il virus persiste poi in latenza nei gangli dei nervi cranici o spinali, e l’herpes zoster (c.d. fuoco di S. Antonio) è la sua riattivazione.</a:t>
            </a:r>
          </a:p>
          <a:p>
            <a:r>
              <a:rPr lang="it-IT" smtClean="0"/>
              <a:t>In corrispondenza di un metamero eruzione di vescicole eritemato-edematose , accompagnate da dolore urente e puntorio </a:t>
            </a:r>
          </a:p>
          <a:p>
            <a:r>
              <a:rPr lang="it-IT" smtClean="0"/>
              <a:t>Possibile nevralgia post-erpetica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http://www.eye-press.com/images/Herpes_Zoster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6563" y="908050"/>
            <a:ext cx="33242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Terapia herpes zoster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 In fase di </a:t>
            </a:r>
            <a:r>
              <a:rPr lang="it-IT" dirty="0" err="1" smtClean="0"/>
              <a:t>vescicolazione</a:t>
            </a:r>
            <a:r>
              <a:rPr lang="it-IT" dirty="0" smtClean="0"/>
              <a:t> la terapia iniziata entro 72 ore accelera la guarigione delle lesioni cutanee, riduce l’intensità del dolore, e può ridurre la frequenza della nevralgia post-erpetica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err="1" smtClean="0"/>
              <a:t>Aciclovir</a:t>
            </a:r>
            <a:r>
              <a:rPr lang="it-IT" dirty="0" smtClean="0"/>
              <a:t> 800 mg x 5 volte/</a:t>
            </a:r>
            <a:r>
              <a:rPr lang="it-IT" dirty="0" err="1" smtClean="0"/>
              <a:t>die</a:t>
            </a:r>
            <a:r>
              <a:rPr lang="it-IT" dirty="0" smtClean="0"/>
              <a:t>, </a:t>
            </a:r>
            <a:r>
              <a:rPr lang="it-IT" dirty="0" err="1" smtClean="0"/>
              <a:t>Valaciclovir</a:t>
            </a:r>
            <a:r>
              <a:rPr lang="it-IT" dirty="0" smtClean="0"/>
              <a:t> 1000 mg x 3 volte/</a:t>
            </a:r>
            <a:r>
              <a:rPr lang="it-IT" dirty="0" err="1" smtClean="0"/>
              <a:t>die</a:t>
            </a:r>
            <a:r>
              <a:rPr lang="it-IT" dirty="0" smtClean="0"/>
              <a:t> per 7 giorni, </a:t>
            </a:r>
            <a:r>
              <a:rPr lang="it-IT" dirty="0" err="1" smtClean="0"/>
              <a:t>Famciclovir</a:t>
            </a:r>
            <a:r>
              <a:rPr lang="it-IT" dirty="0" smtClean="0"/>
              <a:t> 500 mg x 3 volte/</a:t>
            </a:r>
            <a:r>
              <a:rPr lang="it-IT" dirty="0" err="1" smtClean="0"/>
              <a:t>die</a:t>
            </a:r>
            <a:r>
              <a:rPr lang="it-IT" dirty="0" smtClean="0"/>
              <a:t> per 7 giorni (ridurre in caso di insufficienza renale)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Riposo, FANS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https://encrypted-tbn0.gstatic.com/images?q=tbn:ANd9GcTedFjBQKPAJdqVuHfIFEkO_6ZyHldo68Z_yLHtqzMqEOT8tbu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7263" y="3711575"/>
            <a:ext cx="263842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ccia a destra 4"/>
          <p:cNvSpPr/>
          <p:nvPr/>
        </p:nvSpPr>
        <p:spPr>
          <a:xfrm>
            <a:off x="4643438" y="4437063"/>
            <a:ext cx="1296987" cy="1444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1507" name="CasellaDiTesto 5"/>
          <p:cNvSpPr txBox="1">
            <a:spLocks noChangeArrowheads="1"/>
          </p:cNvSpPr>
          <p:nvPr/>
        </p:nvSpPr>
        <p:spPr bwMode="auto">
          <a:xfrm>
            <a:off x="6300788" y="5805488"/>
            <a:ext cx="958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Calibri" pitchFamily="34" charset="0"/>
              </a:rPr>
              <a:t>varicella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263" y="476250"/>
            <a:ext cx="3686175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323850" y="300038"/>
            <a:ext cx="8501063" cy="723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400" dirty="0">
                <a:latin typeface="+mj-lt"/>
              </a:rPr>
              <a:t>	</a:t>
            </a:r>
            <a:r>
              <a:rPr lang="it-IT" sz="4400" b="1" dirty="0">
                <a:solidFill>
                  <a:srgbClr val="FFFF00"/>
                </a:solidFill>
                <a:latin typeface="+mj-lt"/>
              </a:rPr>
              <a:t>HERPES VIRUS SIMPLEX (HSV)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+mn-lt"/>
              </a:rPr>
              <a:t>Contagio diretto interumano (saliva, secrezioni genitali)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+mn-lt"/>
              </a:rPr>
              <a:t>Il primo contatto con il virus determina l’infezione primaria, poi il virus persiste nei gangli dei nervi sensitivi (infezioni latente) e da luogo a recidive (scatenate da un calo temporaneo dell’immunità come in corso di </a:t>
            </a:r>
            <a:r>
              <a:rPr lang="it-IT" sz="2800" dirty="0" err="1">
                <a:latin typeface="+mn-lt"/>
              </a:rPr>
              <a:t>fotoesposizioni</a:t>
            </a:r>
            <a:r>
              <a:rPr lang="it-IT" sz="2800" dirty="0">
                <a:latin typeface="+mn-lt"/>
              </a:rPr>
              <a:t>, malattie febbrili, infezioni, stress emotivi)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+mn-lt"/>
              </a:rPr>
              <a:t>HSV I responsabile delle manifestazioni erpetiche nella metà superiore del corpo (quali, ad es. herpes labiale)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+mn-lt"/>
              </a:rPr>
              <a:t>HSV II responsabile delle manifestazioni erpetiche nella metà inferiore del corpo (herpes genitale)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+mn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2049</TotalTime>
  <Words>271</Words>
  <Application>Microsoft Office PowerPoint</Application>
  <PresentationFormat>Presentazione su schermo (4:3)</PresentationFormat>
  <Paragraphs>32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Tema di Office</vt:lpstr>
      <vt:lpstr>Caso Clinico</vt:lpstr>
      <vt:lpstr>Diapositiva 2</vt:lpstr>
      <vt:lpstr>Diapositiva 3</vt:lpstr>
      <vt:lpstr>HERPES VARICELLA ZOSTER (HVZ)</vt:lpstr>
      <vt:lpstr>Diapositiva 5</vt:lpstr>
      <vt:lpstr>Terapia herpes zoster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SCABBIA</vt:lpstr>
      <vt:lpstr>Diapositiva 15</vt:lpstr>
      <vt:lpstr>Diapositiva 16</vt:lpstr>
      <vt:lpstr>Diapositiva 17</vt:lpstr>
      <vt:lpstr>TERAPIA SCABBIA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Elena</dc:creator>
  <cp:lastModifiedBy>Novella Ceretti</cp:lastModifiedBy>
  <cp:revision>489</cp:revision>
  <dcterms:created xsi:type="dcterms:W3CDTF">2013-08-30T08:34:20Z</dcterms:created>
  <dcterms:modified xsi:type="dcterms:W3CDTF">2015-03-03T14:58:29Z</dcterms:modified>
</cp:coreProperties>
</file>