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7" r:id="rId2"/>
    <p:sldId id="384" r:id="rId3"/>
    <p:sldId id="385" r:id="rId4"/>
    <p:sldId id="302" r:id="rId5"/>
    <p:sldId id="304" r:id="rId6"/>
    <p:sldId id="305" r:id="rId7"/>
    <p:sldId id="303" r:id="rId8"/>
    <p:sldId id="373" r:id="rId9"/>
    <p:sldId id="386" r:id="rId10"/>
    <p:sldId id="265" r:id="rId11"/>
    <p:sldId id="332" r:id="rId12"/>
    <p:sldId id="329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9696D-5D70-451C-AD02-D4996D00BEFF}" type="datetimeFigureOut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D9D8-0942-4751-9105-752571CD449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95284-F518-441B-9E30-5C1602963412}" type="datetimeFigureOut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7C9ED-1690-4EA6-A9AE-E49EA1A86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Dott.ssa Elena Ficarelli</a:t>
            </a:r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C66C-DD86-47BA-9C8C-DC9C3C87DD6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CCFD-28F1-4C96-911F-E5380E6040B6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29B27-50B3-4304-BD99-570EDB43E79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257A3-1ADE-490A-8113-5E5E34237211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2D67E-93ED-4435-A597-602E8E110C77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F4C7-7788-4014-8355-40194ED16839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16BC-CE09-4372-B0DA-66E9A7F3E924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4A58-6754-46BD-AF6F-79BCBCA0655C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3D11-0601-4BC9-9878-CA7F4B9FD16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D13F-734E-47DF-860E-73496C04E5DF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15276-67ED-4205-9B6E-E822139BA6D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64FF-1DEF-4B7D-9D16-A647020359CE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69976"/>
            <a:ext cx="8229600" cy="1143000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MALATTIE BOLLOSE A PATOGENESI AUTOIMMUNE</a:t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b="1" dirty="0" smtClean="0">
                <a:solidFill>
                  <a:srgbClr val="FF0000"/>
                </a:solidFill>
              </a:rPr>
              <a:t>PEMFIGO E PEMFIGOIDE</a:t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caratterizzate clinicamente da bolle o </a:t>
            </a:r>
            <a:r>
              <a:rPr lang="it-IT" sz="2800" dirty="0" err="1" smtClean="0"/>
              <a:t>vescico-bolle</a:t>
            </a:r>
            <a:r>
              <a:rPr lang="it-IT" sz="2800" dirty="0" smtClean="0"/>
              <a:t>  che </a:t>
            </a:r>
            <a:r>
              <a:rPr lang="it-IT" sz="2800" dirty="0" err="1" smtClean="0"/>
              <a:t>istologicamente</a:t>
            </a:r>
            <a:r>
              <a:rPr lang="it-IT" sz="2800" dirty="0" smtClean="0"/>
              <a:t> corrispondono a cavità nell’epidermide o alla giunzione </a:t>
            </a:r>
            <a:r>
              <a:rPr lang="it-IT" sz="2800" dirty="0" err="1" smtClean="0"/>
              <a:t>dermoepidermica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848" y="-27384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LICHEN PLANUS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8176" y="1124744"/>
            <a:ext cx="8938320" cy="5661248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Dermatite infiammatoria acuta o cronica</a:t>
            </a:r>
          </a:p>
          <a:p>
            <a:r>
              <a:rPr lang="it-IT" dirty="0" smtClean="0"/>
              <a:t>Idiopatico, esiste un ruolo dell’immunità </a:t>
            </a:r>
            <a:r>
              <a:rPr lang="it-IT" dirty="0" err="1" smtClean="0"/>
              <a:t>cellulo-mediata</a:t>
            </a:r>
            <a:r>
              <a:rPr lang="it-IT" dirty="0" smtClean="0"/>
              <a:t>   (ne favoriscono l’insorgenza farmaci come ace-inibitori, calcio antagonisti, virus come HCV e HBV, vaccini)</a:t>
            </a:r>
          </a:p>
          <a:p>
            <a:r>
              <a:rPr lang="it-IT" dirty="0" smtClean="0"/>
              <a:t>Papule poligonali rosso-violacee (quattro P: papule purpuriche poligonali pruriginose), percorse da strie biancastre classicamente disposte alla faccia volare del polso, possono essere presenti su cute e mucose (alla faccia interna delle guance strie reticolari biancastre confluenti in placche)</a:t>
            </a:r>
          </a:p>
          <a:p>
            <a:r>
              <a:rPr lang="it-IT" dirty="0" smtClean="0"/>
              <a:t>Variabili forme cliniche: verrucoso, ulcerativo, bolloso, </a:t>
            </a:r>
            <a:r>
              <a:rPr lang="it-IT" dirty="0" err="1" smtClean="0"/>
              <a:t>plano-pilaris</a:t>
            </a:r>
            <a:r>
              <a:rPr lang="it-IT" dirty="0" smtClean="0"/>
              <a:t> (follicolare)</a:t>
            </a:r>
          </a:p>
          <a:p>
            <a:r>
              <a:rPr lang="it-IT" dirty="0" smtClean="0"/>
              <a:t>Terapia: topica </a:t>
            </a:r>
            <a:r>
              <a:rPr lang="it-IT" dirty="0" err="1" smtClean="0"/>
              <a:t>corticosteroidea</a:t>
            </a:r>
            <a:r>
              <a:rPr lang="it-IT" dirty="0" smtClean="0"/>
              <a:t> in applicazione occlusiva, antistaminici orali, corticosteroidi orali, PUVA terapia nei casi resistenti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www.malattieorali.it/photo/lich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66936"/>
            <a:ext cx="7019933" cy="5054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 descr="lichen planus tong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597" y="2564904"/>
            <a:ext cx="3878479" cy="3816425"/>
          </a:xfrm>
          <a:prstGeom prst="rect">
            <a:avLst/>
          </a:prstGeom>
          <a:noFill/>
        </p:spPr>
      </p:pic>
      <p:pic>
        <p:nvPicPr>
          <p:cNvPr id="6" name="Picture 12" descr="https://encrypted-tbn1.gstatic.com/images?q=tbn:ANd9GcT4ugD0vwaXmWXEof5C-E3AjGMfWDNpclSzMixsiZhG9o_SrIJ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5586" y="548680"/>
            <a:ext cx="4234846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Segnaposto testo 2"/>
          <p:cNvSpPr txBox="1">
            <a:spLocks/>
          </p:cNvSpPr>
          <p:nvPr/>
        </p:nvSpPr>
        <p:spPr>
          <a:xfrm>
            <a:off x="3268116" y="764704"/>
            <a:ext cx="4040188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PEMFIGO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egnaposto contenuto 3"/>
          <p:cNvSpPr txBox="1">
            <a:spLocks/>
          </p:cNvSpPr>
          <p:nvPr/>
        </p:nvSpPr>
        <p:spPr>
          <a:xfrm>
            <a:off x="457200" y="1814835"/>
            <a:ext cx="4040188" cy="161416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IgG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 legano a un antigene della superficie dei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cheratinociti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desmosomi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             	        bolle flaccide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 descr="http://xoomer.virgilio.it/cylagu/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401" y="3573016"/>
            <a:ext cx="3457575" cy="2333626"/>
          </a:xfrm>
          <a:prstGeom prst="rect">
            <a:avLst/>
          </a:prstGeom>
          <a:noFill/>
        </p:spPr>
      </p:pic>
      <p:sp>
        <p:nvSpPr>
          <p:cNvPr id="16" name="Freccia a destra 15"/>
          <p:cNvSpPr/>
          <p:nvPr/>
        </p:nvSpPr>
        <p:spPr>
          <a:xfrm>
            <a:off x="899592" y="27089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Picture 4" descr="https://encrypted-tbn3.gstatic.com/images?q=tbn:ANd9GcR525e-XLg5idCuetM3LD3NXkLzlK813XEwk-zJgaZlOg1RJWSZ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103" y="2076028"/>
            <a:ext cx="4069377" cy="300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egnaposto testo 4"/>
          <p:cNvSpPr txBox="1">
            <a:spLocks/>
          </p:cNvSpPr>
          <p:nvPr/>
        </p:nvSpPr>
        <p:spPr>
          <a:xfrm>
            <a:off x="3059832" y="548680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PEMFIGOIDE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egnaposto contenuto 5"/>
          <p:cNvSpPr txBox="1">
            <a:spLocks/>
          </p:cNvSpPr>
          <p:nvPr/>
        </p:nvSpPr>
        <p:spPr>
          <a:xfrm>
            <a:off x="467544" y="1556792"/>
            <a:ext cx="7056784" cy="39512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IgG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 legano alla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3200" dirty="0" smtClean="0"/>
              <a:t>g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iunzione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dermoepidermica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bolle tese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4" descr="http://xoomer.virgilio.it/cylagu/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78761"/>
            <a:ext cx="2160240" cy="3290599"/>
          </a:xfrm>
          <a:prstGeom prst="rect">
            <a:avLst/>
          </a:prstGeom>
          <a:noFill/>
        </p:spPr>
      </p:pic>
      <p:sp>
        <p:nvSpPr>
          <p:cNvPr id="10" name="Freccia a destra 9"/>
          <p:cNvSpPr/>
          <p:nvPr/>
        </p:nvSpPr>
        <p:spPr>
          <a:xfrm>
            <a:off x="3707904" y="2800352"/>
            <a:ext cx="21602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Picture 4" descr="pemfigoide bolloso immag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0658" y="3501008"/>
            <a:ext cx="3333750" cy="307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PEMFIGO VOLGARE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 esordio può essere alle mucose orali con erosioni che persistono anche per mesi prima che compaiono le lesioni cutanee</a:t>
            </a:r>
          </a:p>
          <a:p>
            <a:r>
              <a:rPr lang="it-IT" dirty="0" smtClean="0"/>
              <a:t>Successivamente compaiono bolle flaccide, non precedute da fenomeni infiammatori, che si erodono facilmente, tipicamente disposte nella zona </a:t>
            </a:r>
            <a:r>
              <a:rPr lang="it-IT" dirty="0" err="1" smtClean="0"/>
              <a:t>periombelicale</a:t>
            </a:r>
            <a:r>
              <a:rPr lang="it-IT" dirty="0" smtClean="0"/>
              <a:t>, cuoio capelluto, torace e grandi pieghe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encrypted-tbn3.gstatic.com/images?q=tbn:ANd9GcR525e-XLg5idCuetM3LD3NXkLzlK813XEwk-zJgaZlOg1RJWSZ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3103" y="2004020"/>
            <a:ext cx="4069377" cy="3009156"/>
          </a:xfrm>
          <a:prstGeom prst="rect">
            <a:avLst/>
          </a:prstGeom>
          <a:noFill/>
        </p:spPr>
      </p:pic>
      <p:pic>
        <p:nvPicPr>
          <p:cNvPr id="1030" name="Picture 6" descr="http://www.atlantedermatologico.it/cont/img/big/3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5169" y="4005064"/>
            <a:ext cx="3152775" cy="2362200"/>
          </a:xfrm>
          <a:prstGeom prst="rect">
            <a:avLst/>
          </a:prstGeom>
          <a:noFill/>
        </p:spPr>
      </p:pic>
      <p:pic>
        <p:nvPicPr>
          <p:cNvPr id="1032" name="Picture 8" descr="http://www.atlantedermatologico.it/cont/img/big/4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121" y="476672"/>
            <a:ext cx="3940406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PEMFIGOIDE BOLLOSO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È la più frequente delle malattie bollose autoimmuni, colpisce gli ultrasessantenni</a:t>
            </a:r>
          </a:p>
          <a:p>
            <a:r>
              <a:rPr lang="it-IT" dirty="0" smtClean="0"/>
              <a:t>Grosse bolle compaiono precedute da prurito soprattutto agli arti inferiori, anche se spesso si generalizzano. Lo stato generale è poco compromesso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uroimmun.it/uploads/pics/Autoimmundermatosen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808" y="2194911"/>
            <a:ext cx="3366120" cy="2314209"/>
          </a:xfrm>
          <a:prstGeom prst="rect">
            <a:avLst/>
          </a:prstGeom>
          <a:noFill/>
        </p:spPr>
      </p:pic>
      <p:pic>
        <p:nvPicPr>
          <p:cNvPr id="2052" name="Picture 4" descr="pemfigoide bolloso immag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0658" y="1340768"/>
            <a:ext cx="3333750" cy="307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it-IT" dirty="0" smtClean="0"/>
              <a:t>Nel sospetto inviare allo specialista dermatologo per diagnosi (biopsia per esame </a:t>
            </a:r>
            <a:r>
              <a:rPr lang="it-IT" dirty="0" err="1" smtClean="0"/>
              <a:t>istopatologico</a:t>
            </a:r>
            <a:r>
              <a:rPr lang="it-IT" dirty="0" smtClean="0"/>
              <a:t> e </a:t>
            </a:r>
            <a:r>
              <a:rPr lang="it-IT" dirty="0" err="1" smtClean="0"/>
              <a:t>immunoflorescenza</a:t>
            </a:r>
            <a:r>
              <a:rPr lang="it-IT" dirty="0" smtClean="0"/>
              <a:t> diretta) e opportuna terapia immunosoppressiva  (corticosteroidi, </a:t>
            </a:r>
            <a:r>
              <a:rPr lang="it-IT" dirty="0" err="1" smtClean="0"/>
              <a:t>azatioprina</a:t>
            </a:r>
            <a:r>
              <a:rPr lang="it-IT" dirty="0" smtClean="0"/>
              <a:t> ed altri farmaci </a:t>
            </a:r>
            <a:r>
              <a:rPr lang="it-IT" dirty="0" err="1" smtClean="0"/>
              <a:t>immunosopressori</a:t>
            </a:r>
            <a:r>
              <a:rPr lang="it-IT" dirty="0" smtClean="0"/>
              <a:t>), per il controllo del bilancio </a:t>
            </a:r>
            <a:r>
              <a:rPr lang="it-IT" dirty="0" err="1" smtClean="0"/>
              <a:t>idroelettrolitico</a:t>
            </a:r>
            <a:r>
              <a:rPr lang="it-IT" dirty="0" smtClean="0"/>
              <a:t> e il monitoraggio della comparsa di effetti collaterali eventualmente indotti dai farmaci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1998</TotalTime>
  <Words>265</Words>
  <Application>Microsoft Office PowerPoint</Application>
  <PresentationFormat>Presentazione su schermo (4:3)</PresentationFormat>
  <Paragraphs>21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MALATTIE BOLLOSE A PATOGENESI AUTOIMMUNE PEMFIGO E PEMFIGOIDE   caratterizzate clinicamente da bolle o vescico-bolle  che istologicamente corrispondono a cavità nell’epidermide o alla giunzione dermoepidermica</vt:lpstr>
      <vt:lpstr>Diapositiva 2</vt:lpstr>
      <vt:lpstr>Diapositiva 3</vt:lpstr>
      <vt:lpstr>PEMFIGO VOLGARE</vt:lpstr>
      <vt:lpstr>Diapositiva 5</vt:lpstr>
      <vt:lpstr>PEMFIGOIDE BOLLOSO</vt:lpstr>
      <vt:lpstr>Diapositiva 7</vt:lpstr>
      <vt:lpstr>Diapositiva 8</vt:lpstr>
      <vt:lpstr>Diapositiva 9</vt:lpstr>
      <vt:lpstr>LICHEN PLANUS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Novella Ceretti</cp:lastModifiedBy>
  <cp:revision>498</cp:revision>
  <dcterms:created xsi:type="dcterms:W3CDTF">2013-08-30T08:34:20Z</dcterms:created>
  <dcterms:modified xsi:type="dcterms:W3CDTF">2015-03-03T15:05:10Z</dcterms:modified>
</cp:coreProperties>
</file>