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57" r:id="rId4"/>
    <p:sldId id="258" r:id="rId5"/>
    <p:sldId id="261" r:id="rId6"/>
    <p:sldId id="264" r:id="rId7"/>
    <p:sldId id="285" r:id="rId8"/>
    <p:sldId id="284" r:id="rId9"/>
    <p:sldId id="286" r:id="rId10"/>
    <p:sldId id="297" r:id="rId11"/>
    <p:sldId id="267" r:id="rId12"/>
    <p:sldId id="298" r:id="rId13"/>
    <p:sldId id="299" r:id="rId14"/>
    <p:sldId id="270" r:id="rId15"/>
    <p:sldId id="300" r:id="rId16"/>
    <p:sldId id="271" r:id="rId17"/>
    <p:sldId id="272" r:id="rId18"/>
    <p:sldId id="301" r:id="rId19"/>
    <p:sldId id="274" r:id="rId20"/>
    <p:sldId id="275" r:id="rId21"/>
    <p:sldId id="302" r:id="rId22"/>
    <p:sldId id="276" r:id="rId23"/>
    <p:sldId id="277" r:id="rId24"/>
    <p:sldId id="303" r:id="rId25"/>
    <p:sldId id="278" r:id="rId26"/>
    <p:sldId id="279" r:id="rId27"/>
    <p:sldId id="304" r:id="rId28"/>
    <p:sldId id="293" r:id="rId29"/>
    <p:sldId id="281" r:id="rId30"/>
    <p:sldId id="296" r:id="rId31"/>
    <p:sldId id="305" r:id="rId32"/>
    <p:sldId id="294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986AA-C3F5-4B6A-9675-807F12B58DBE}" type="datetimeFigureOut">
              <a:rPr lang="it-IT" smtClean="0"/>
              <a:pPr/>
              <a:t>01/03/2015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466DC-AFE1-4F65-B339-EB67BE86F49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Dr.SSA</a:t>
            </a:r>
            <a:r>
              <a:rPr lang="it-IT" dirty="0" smtClean="0"/>
              <a:t> Elena </a:t>
            </a:r>
            <a:r>
              <a:rPr lang="it-IT" dirty="0" err="1" smtClean="0"/>
              <a:t>Ficarelli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Reggio Emilia, 04/06/2014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760040" y="2132856"/>
            <a:ext cx="7772400" cy="1500187"/>
          </a:xfrm>
        </p:spPr>
        <p:txBody>
          <a:bodyPr>
            <a:normAutofit lnSpcReduction="10000"/>
          </a:bodyPr>
          <a:lstStyle/>
          <a:p>
            <a:r>
              <a:rPr lang="it-IT" sz="4800" b="1" dirty="0" smtClean="0">
                <a:solidFill>
                  <a:srgbClr val="FFFF00"/>
                </a:solidFill>
              </a:rPr>
              <a:t>DERMATOLOGIA PER MEDICI </a:t>
            </a:r>
            <a:r>
              <a:rPr lang="it-IT" sz="4800" b="1" dirty="0" err="1" smtClean="0">
                <a:solidFill>
                  <a:srgbClr val="FFFF00"/>
                </a:solidFill>
              </a:rPr>
              <a:t>DI</a:t>
            </a:r>
            <a:r>
              <a:rPr lang="it-IT" sz="4800" b="1" dirty="0" smtClean="0">
                <a:solidFill>
                  <a:srgbClr val="FFFF00"/>
                </a:solidFill>
              </a:rPr>
              <a:t> MEDICINA GENERALE</a:t>
            </a:r>
            <a:endParaRPr lang="it-IT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75856" y="476672"/>
            <a:ext cx="20363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 smtClean="0">
                <a:solidFill>
                  <a:srgbClr val="FFFF00"/>
                </a:solidFill>
              </a:rPr>
              <a:t>PAPULA</a:t>
            </a:r>
            <a:endParaRPr lang="it-IT" sz="4400" b="1" dirty="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135354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Lesione solida, nettamente circoscritta, rilevata, dimensioni</a:t>
            </a:r>
          </a:p>
          <a:p>
            <a:r>
              <a:rPr lang="it-IT" sz="2400" dirty="0" smtClean="0"/>
              <a:t> &lt; 1cm, di forma, colore, e numero vario, determinata da un ispessimento localizzato  dell’epidermide e/o da un infiltrato infiammatorio nel derma</a:t>
            </a:r>
            <a:endParaRPr lang="it-IT" sz="2400" dirty="0"/>
          </a:p>
        </p:txBody>
      </p:sp>
      <p:pic>
        <p:nvPicPr>
          <p:cNvPr id="5" name="Picture 2" descr="https://encrypted-tbn1.gstatic.com/images?q=tbn:ANd9GcRlD_bNc4nqvF17-olWm61nyaKgiPJxeQjweLXbjvYRXmAUC4QwK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3888432" cy="2912572"/>
          </a:xfrm>
          <a:prstGeom prst="rect">
            <a:avLst/>
          </a:prstGeom>
          <a:noFill/>
        </p:spPr>
      </p:pic>
      <p:pic>
        <p:nvPicPr>
          <p:cNvPr id="6" name="Picture 2" descr="https://encrypted-tbn0.gstatic.com/images?q=tbn:ANd9GcQjPkHwsR4hXVDp7tIpI_IisAWubhQawlue-fumathP8dYvhvMSU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140968"/>
            <a:ext cx="3816424" cy="2975007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539552" y="6300028"/>
            <a:ext cx="2875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Papule epidermiche: verruca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4680520" y="62390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Papule </a:t>
            </a:r>
            <a:r>
              <a:rPr lang="it-IT" dirty="0" err="1" smtClean="0"/>
              <a:t>dermo</a:t>
            </a:r>
            <a:r>
              <a:rPr lang="it-IT" dirty="0" smtClean="0"/>
              <a:t>/epidermiche: </a:t>
            </a:r>
            <a:r>
              <a:rPr lang="it-IT" dirty="0" err="1" smtClean="0"/>
              <a:t>lichen</a:t>
            </a:r>
            <a:r>
              <a:rPr lang="it-IT" dirty="0" smtClean="0"/>
              <a:t> </a:t>
            </a:r>
            <a:r>
              <a:rPr lang="it-IT" dirty="0" err="1" smtClean="0"/>
              <a:t>ruber</a:t>
            </a:r>
            <a:r>
              <a:rPr lang="it-IT" dirty="0" smtClean="0"/>
              <a:t> </a:t>
            </a:r>
            <a:r>
              <a:rPr lang="it-IT" dirty="0" err="1" smtClean="0"/>
              <a:t>planus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23528" y="44624"/>
            <a:ext cx="8229600" cy="11430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NODULO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518864" y="1168152"/>
            <a:ext cx="8229600" cy="13967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400" dirty="0" smtClean="0"/>
              <a:t>Formazione solida, circoscritta, a sede dermica profonda o</a:t>
            </a:r>
          </a:p>
          <a:p>
            <a:pPr>
              <a:buNone/>
            </a:pPr>
            <a:r>
              <a:rPr lang="it-IT" sz="2400" dirty="0" smtClean="0"/>
              <a:t>ipodermica prodotta da un infiltrato infiammatorio o</a:t>
            </a:r>
          </a:p>
          <a:p>
            <a:pPr>
              <a:buNone/>
            </a:pPr>
            <a:r>
              <a:rPr lang="it-IT" sz="2400" dirty="0" smtClean="0"/>
              <a:t>neoplastico, di dimensioni &gt; 1 cm.</a:t>
            </a:r>
          </a:p>
        </p:txBody>
      </p:sp>
      <p:pic>
        <p:nvPicPr>
          <p:cNvPr id="13316" name="Picture 4" descr="http://www.mindpicnic.de/media/img/user/john-crichton-41667-basali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814" y="3164160"/>
            <a:ext cx="2305050" cy="3505200"/>
          </a:xfrm>
          <a:prstGeom prst="rect">
            <a:avLst/>
          </a:prstGeom>
          <a:noFill/>
        </p:spPr>
      </p:pic>
      <p:pic>
        <p:nvPicPr>
          <p:cNvPr id="13318" name="Picture 6" descr="http://dccdn.de/pictures.doccheck.com/photos/8/0/0a6f80b493_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7972" y="3212976"/>
            <a:ext cx="4042420" cy="3403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VESCICOLA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8206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400" dirty="0" smtClean="0"/>
              <a:t>	Piccola (1-2mm di diametro) raccolta circoscritta di liquido (siero, sangue), in seno all’epidermide o immediatamente al di sotto di essa, a disposizione e colorito vario </a:t>
            </a:r>
            <a:endParaRPr lang="it-IT" sz="2400" dirty="0"/>
          </a:p>
        </p:txBody>
      </p:sp>
      <p:pic>
        <p:nvPicPr>
          <p:cNvPr id="1026" name="Picture 2" descr="https://encrypted-tbn2.gstatic.com/images?q=tbn:ANd9GcQrptvtmoO90N4Tpv5ThzPktshlsCVuYf1AClpql6ln6dzROa_pz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2068" y="2996952"/>
            <a:ext cx="4422180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395536" y="5597550"/>
            <a:ext cx="4040188" cy="639762"/>
          </a:xfrm>
        </p:spPr>
        <p:txBody>
          <a:bodyPr/>
          <a:lstStyle/>
          <a:p>
            <a:r>
              <a:rPr lang="it-IT" dirty="0" smtClean="0"/>
              <a:t>HERPES simplex labiale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645025" y="5589240"/>
            <a:ext cx="4041775" cy="639762"/>
          </a:xfrm>
        </p:spPr>
        <p:txBody>
          <a:bodyPr/>
          <a:lstStyle/>
          <a:p>
            <a:r>
              <a:rPr lang="it-IT" dirty="0" smtClean="0"/>
              <a:t>ECZEMA acuto</a:t>
            </a:r>
            <a:endParaRPr lang="it-IT" dirty="0"/>
          </a:p>
        </p:txBody>
      </p:sp>
      <p:pic>
        <p:nvPicPr>
          <p:cNvPr id="29698" name="Picture 2" descr="http://t3.gstatic.com/images?q=tbn:ANd9GcQbTBdK2SL4QlT5ToCYFqPUcqsCyyAOD-6ORPQXkhswC-K6vhaO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92896"/>
            <a:ext cx="3851130" cy="2736329"/>
          </a:xfrm>
          <a:prstGeom prst="rect">
            <a:avLst/>
          </a:prstGeom>
          <a:noFill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0518" y="2492896"/>
            <a:ext cx="423632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BOLLA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sz="2600" dirty="0" smtClean="0"/>
              <a:t>	Raccolta circoscritta di liquido organico, a sede </a:t>
            </a:r>
            <a:r>
              <a:rPr lang="it-IT" sz="2600" dirty="0" err="1" smtClean="0"/>
              <a:t>intra</a:t>
            </a:r>
            <a:r>
              <a:rPr lang="it-IT" sz="2600" dirty="0" smtClean="0"/>
              <a:t> o sotto-epidermica, di dimensioni superiori a quelle della vescicola</a:t>
            </a:r>
            <a:r>
              <a:rPr lang="it-IT" sz="1800" dirty="0" smtClean="0"/>
              <a:t>. </a:t>
            </a:r>
            <a:endParaRPr lang="it-IT" sz="1800" dirty="0"/>
          </a:p>
        </p:txBody>
      </p:sp>
      <p:pic>
        <p:nvPicPr>
          <p:cNvPr id="31746" name="Picture 2" descr="https://encrypted-tbn1.gstatic.com/images?q=tbn:ANd9GcQnkeq24WvnaYvLRJ-rOHZcCNngDIfgaAq0XF8bRXo5Ow3u2B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3851" y="2852936"/>
            <a:ext cx="4366381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SEMEIOTICA DERMATOLOGICA</a:t>
            </a:r>
            <a:r>
              <a:rPr lang="it-IT" dirty="0" smtClean="0">
                <a:solidFill>
                  <a:srgbClr val="FFFF00"/>
                </a:solidFill>
              </a:rPr>
              <a:t/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b="1" dirty="0" smtClean="0">
                <a:solidFill>
                  <a:srgbClr val="FFFF00"/>
                </a:solidFill>
              </a:rPr>
              <a:t>ESAME OBIETTIVO</a:t>
            </a:r>
            <a:br>
              <a:rPr lang="it-IT" b="1" dirty="0" smtClean="0">
                <a:solidFill>
                  <a:srgbClr val="FFFF00"/>
                </a:solidFill>
              </a:rPr>
            </a:br>
            <a:r>
              <a:rPr lang="it-IT" b="1" dirty="0" smtClean="0">
                <a:solidFill>
                  <a:srgbClr val="FFFF00"/>
                </a:solidFill>
              </a:rPr>
              <a:t> LESIONI ELEMENTARI 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8352928" cy="388843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it-IT" b="1" dirty="0" smtClean="0">
                <a:solidFill>
                  <a:srgbClr val="FFFF00"/>
                </a:solidFill>
              </a:rPr>
              <a:t>PRIMITIVE</a:t>
            </a:r>
          </a:p>
          <a:p>
            <a:pPr algn="l">
              <a:buFont typeface="Arial" pitchFamily="34" charset="0"/>
              <a:buChar char="•"/>
            </a:pPr>
            <a:endParaRPr lang="it-IT" sz="3100" dirty="0" smtClean="0"/>
          </a:p>
          <a:p>
            <a:pPr algn="l">
              <a:buFont typeface="Arial" pitchFamily="34" charset="0"/>
              <a:buChar char="•"/>
            </a:pPr>
            <a:r>
              <a:rPr lang="it-IT" b="1" dirty="0" smtClean="0">
                <a:solidFill>
                  <a:srgbClr val="FFFF00"/>
                </a:solidFill>
              </a:rPr>
              <a:t>SECONDARIE</a:t>
            </a:r>
            <a:endParaRPr lang="it-IT" sz="3100" dirty="0" smtClean="0"/>
          </a:p>
          <a:p>
            <a:pPr algn="l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www.atlantedermatologico.it/cont/img/big/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2605120"/>
            <a:ext cx="4056385" cy="2696088"/>
          </a:xfrm>
          <a:prstGeom prst="rect">
            <a:avLst/>
          </a:prstGeom>
          <a:noFill/>
        </p:spPr>
      </p:pic>
      <p:pic>
        <p:nvPicPr>
          <p:cNvPr id="32774" name="Picture 6" descr="http://media.uccdn.com/it/images/3/7/3/img_come_curare_un_ustione_di_secondo_grado_1373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6768" y="1124744"/>
            <a:ext cx="4610816" cy="4176464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1315885" y="5949280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Pemfigoide</a:t>
            </a:r>
            <a:r>
              <a:rPr lang="it-IT" dirty="0" smtClean="0"/>
              <a:t> bolloso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628553" y="6011996"/>
            <a:ext cx="1895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Ustione di II grado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25760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PUSTOLA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340767"/>
            <a:ext cx="8686800" cy="1368153"/>
          </a:xfrm>
        </p:spPr>
        <p:txBody>
          <a:bodyPr>
            <a:noAutofit/>
          </a:bodyPr>
          <a:lstStyle/>
          <a:p>
            <a:r>
              <a:rPr lang="it-IT" sz="2400" dirty="0" smtClean="0"/>
              <a:t>Piccola raccolta circoscritta di essudato purulento, in seno all’epidermide o immediatamente al di sotto di essa</a:t>
            </a:r>
          </a:p>
        </p:txBody>
      </p:sp>
      <p:pic>
        <p:nvPicPr>
          <p:cNvPr id="10242" name="Picture 2" descr="Sintomi evidenti della follicol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88753"/>
            <a:ext cx="4038600" cy="2876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encrypted-tbn2.gstatic.com/images?q=tbn:ANd9GcTlYXtfV7g690PqXMLqYBYmkWVbePJNCSsB4JXfJRjQtDTBXrga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2079" y="1772816"/>
            <a:ext cx="4272409" cy="3200185"/>
          </a:xfrm>
          <a:prstGeom prst="rect">
            <a:avLst/>
          </a:prstGeom>
          <a:noFill/>
        </p:spPr>
      </p:pic>
      <p:pic>
        <p:nvPicPr>
          <p:cNvPr id="34820" name="Picture 4" descr="https://encrypted-tbn0.gstatic.com/images?q=tbn:ANd9GcRub3TtPBpqeEJAkS_eGL9rvhg0YG0lNlVjYcaKR13WD06S_pDF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4104456" cy="3170894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395536" y="5373216"/>
            <a:ext cx="27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Pustole follicolari: follicolite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750190" y="5301208"/>
            <a:ext cx="399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Pustole non follicolari: psoriasi pustolosa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POMFO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9647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400" dirty="0" smtClean="0"/>
              <a:t>     </a:t>
            </a:r>
            <a:r>
              <a:rPr lang="it-IT" sz="2400" dirty="0" err="1" smtClean="0"/>
              <a:t>Rilevatezza</a:t>
            </a:r>
            <a:r>
              <a:rPr lang="it-IT" sz="2400" dirty="0" smtClean="0"/>
              <a:t> cutanea di colorito bianco </a:t>
            </a:r>
            <a:r>
              <a:rPr lang="it-IT" sz="2400" dirty="0" err="1" smtClean="0"/>
              <a:t>porcellanaceo</a:t>
            </a:r>
            <a:r>
              <a:rPr lang="it-IT" sz="2400" dirty="0" smtClean="0"/>
              <a:t> con alone eritematoso o </a:t>
            </a:r>
            <a:r>
              <a:rPr lang="it-IT" sz="2400" dirty="0" err="1" smtClean="0"/>
              <a:t>rosa-rosso</a:t>
            </a:r>
            <a:r>
              <a:rPr lang="it-IT" sz="2400" dirty="0" smtClean="0"/>
              <a:t>, di dimensioni e forma variabili. </a:t>
            </a:r>
          </a:p>
          <a:p>
            <a:pPr>
              <a:buNone/>
            </a:pPr>
            <a:r>
              <a:rPr lang="it-IT" sz="2400" dirty="0" smtClean="0"/>
              <a:t>     Causato da vasodilatazione capillare e edema del derma. </a:t>
            </a:r>
          </a:p>
          <a:p>
            <a:pPr>
              <a:buNone/>
            </a:pPr>
            <a:r>
              <a:rPr lang="it-IT" sz="2400" dirty="0" smtClean="0"/>
              <a:t>	E’ fugace, ed è la lesione patognomonica di orticaria.</a:t>
            </a:r>
          </a:p>
          <a:p>
            <a:endParaRPr lang="it-IT" sz="2400" dirty="0" smtClean="0"/>
          </a:p>
          <a:p>
            <a:endParaRPr lang="it-IT" sz="2400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5751" y="3789041"/>
            <a:ext cx="3975615" cy="25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s://encrypted-tbn2.gstatic.com/images?q=tbn:ANd9GcRlDPe0GUU9-pcKE7i8K1K84ePm0GUcgIWEzjuDGLdZhrZ17WHRa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40768"/>
            <a:ext cx="5928785" cy="403244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433801" y="5877272"/>
            <a:ext cx="1049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Orticaria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35496" y="543818"/>
            <a:ext cx="8939336" cy="940966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LESIONI ELEMENTARI </a:t>
            </a:r>
            <a:r>
              <a:rPr lang="it-IT" sz="44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SECONDARIE</a:t>
            </a:r>
          </a:p>
          <a:p>
            <a:pPr lvl="0" algn="ctr">
              <a:spcBef>
                <a:spcPct val="0"/>
              </a:spcBef>
              <a:defRPr/>
            </a:pPr>
            <a:r>
              <a:rPr lang="it-IT" sz="4400" dirty="0" smtClean="0"/>
              <a:t> </a:t>
            </a:r>
            <a:r>
              <a:rPr lang="it-IT" sz="2800" dirty="0" smtClean="0"/>
              <a:t>rappresentano la fase evolutiva delle lesioni primitive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518864" y="2287413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SQUAME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CROSTE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ESCORIAZIONI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EROSIONI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RAGADI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ULCERE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CICATRICI</a:t>
            </a:r>
            <a:b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51520" y="229285"/>
            <a:ext cx="914501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FF00"/>
                </a:solidFill>
              </a:rPr>
              <a:t>SQUAME</a:t>
            </a:r>
          </a:p>
          <a:p>
            <a:endParaRPr lang="it-IT" sz="2400" dirty="0" smtClean="0"/>
          </a:p>
          <a:p>
            <a:r>
              <a:rPr lang="it-IT" sz="2400" dirty="0" smtClean="0"/>
              <a:t>Prodotto di sfaldamento dello strato corneo.</a:t>
            </a:r>
          </a:p>
          <a:p>
            <a:r>
              <a:rPr lang="it-IT" sz="2400" dirty="0" smtClean="0"/>
              <a:t>In condizioni patologiche tale sfaldamento anziché lentamente  e in minuti aggregati si manifesta con distacco di ammassi cellulari voluminosi. A seconda della grandezza si distinguono squame </a:t>
            </a:r>
            <a:r>
              <a:rPr lang="it-IT" sz="2400" dirty="0" err="1" smtClean="0"/>
              <a:t>furfuracee</a:t>
            </a:r>
            <a:r>
              <a:rPr lang="it-IT" sz="2400" dirty="0" smtClean="0"/>
              <a:t>, </a:t>
            </a:r>
            <a:r>
              <a:rPr lang="it-IT" sz="2400" dirty="0" err="1" smtClean="0"/>
              <a:t>pitiriasiche</a:t>
            </a:r>
            <a:r>
              <a:rPr lang="it-IT" sz="2400" dirty="0" smtClean="0"/>
              <a:t>, lamellari, laminari. </a:t>
            </a:r>
          </a:p>
          <a:p>
            <a:endParaRPr lang="it-IT" dirty="0"/>
          </a:p>
        </p:txBody>
      </p:sp>
      <p:pic>
        <p:nvPicPr>
          <p:cNvPr id="5122" name="Picture 2" descr="http://www.informazionimediche.com/immagini/psoriasi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645024"/>
            <a:ext cx="41148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LESIONI ELEMENTARI PRIMITIVE</a:t>
            </a:r>
            <a:br>
              <a:rPr lang="it-IT" b="1" dirty="0" smtClean="0">
                <a:solidFill>
                  <a:srgbClr val="FFFF00"/>
                </a:solidFill>
              </a:rPr>
            </a:br>
            <a:r>
              <a:rPr lang="it-IT" sz="3600" dirty="0" smtClean="0"/>
              <a:t>sono diretta espressione del processo patologico cutaneo, insorgono primitivamente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4525963"/>
          </a:xfrm>
        </p:spPr>
        <p:txBody>
          <a:bodyPr>
            <a:normAutofit/>
          </a:bodyPr>
          <a:lstStyle/>
          <a:p>
            <a:r>
              <a:rPr lang="it-IT" dirty="0" smtClean="0"/>
              <a:t>MACULE</a:t>
            </a:r>
          </a:p>
          <a:p>
            <a:r>
              <a:rPr lang="it-IT" dirty="0" smtClean="0"/>
              <a:t>PAPULE</a:t>
            </a:r>
          </a:p>
          <a:p>
            <a:r>
              <a:rPr lang="it-IT" dirty="0" smtClean="0"/>
              <a:t>NODULI</a:t>
            </a:r>
          </a:p>
          <a:p>
            <a:r>
              <a:rPr lang="it-IT" dirty="0" smtClean="0"/>
              <a:t>PLACCHE</a:t>
            </a:r>
          </a:p>
          <a:p>
            <a:r>
              <a:rPr lang="it-IT" dirty="0" smtClean="0"/>
              <a:t>VESCICOLE</a:t>
            </a:r>
          </a:p>
          <a:p>
            <a:r>
              <a:rPr lang="it-IT" dirty="0" smtClean="0"/>
              <a:t>BOLLE</a:t>
            </a:r>
          </a:p>
          <a:p>
            <a:r>
              <a:rPr lang="it-IT" dirty="0" smtClean="0"/>
              <a:t>POMFI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478413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Con il termine pitiriasi si indicano entità caratterizzate da una fine desquamazione </a:t>
            </a:r>
            <a:r>
              <a:rPr lang="it-IT" dirty="0" err="1" smtClean="0"/>
              <a:t>pitiriasica</a:t>
            </a:r>
            <a:endParaRPr lang="it-IT" dirty="0" smtClean="0"/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4536504" cy="480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476672"/>
            <a:ext cx="835292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FF00"/>
                </a:solidFill>
              </a:rPr>
              <a:t>CROSTE</a:t>
            </a:r>
          </a:p>
          <a:p>
            <a:pPr algn="ctr"/>
            <a:endParaRPr lang="it-IT" sz="3200" dirty="0" smtClean="0"/>
          </a:p>
          <a:p>
            <a:r>
              <a:rPr lang="it-IT" sz="2400" dirty="0" smtClean="0"/>
              <a:t>Prodotto dell’</a:t>
            </a:r>
            <a:r>
              <a:rPr lang="it-IT" sz="2400" dirty="0" err="1" smtClean="0"/>
              <a:t>essicamento</a:t>
            </a:r>
            <a:r>
              <a:rPr lang="it-IT" sz="2400" dirty="0" smtClean="0"/>
              <a:t> di essudato (sieroso, ematico, purulento) in corrispondenza di precedenti lesioni cutanee (vescicole, bolle, pustole, ulcerazioni)</a:t>
            </a:r>
            <a:endParaRPr lang="it-IT" sz="2400" dirty="0"/>
          </a:p>
        </p:txBody>
      </p:sp>
      <p:pic>
        <p:nvPicPr>
          <p:cNvPr id="3" name="Picture 6" descr="https://encrypted-tbn2.gstatic.com/images?q=tbn:ANd9GcRUXKtpZFF8VP-uzQ-dySHri6YCrLn2r4zy89tT5rzP2OSQH4Lr2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051117" y="2783054"/>
            <a:ext cx="3107184" cy="4111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83568" y="202630"/>
            <a:ext cx="7499176" cy="778098"/>
          </a:xfrm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MACULA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277688" y="1091877"/>
            <a:ext cx="8686800" cy="5793507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it-IT" sz="8600" b="1" dirty="0" smtClean="0">
                <a:solidFill>
                  <a:srgbClr val="FFFF00"/>
                </a:solidFill>
              </a:rPr>
              <a:t>MODIFICAZIONE CIRCOSCRITTA DEL COLORITO</a:t>
            </a:r>
          </a:p>
          <a:p>
            <a:pPr>
              <a:buNone/>
            </a:pPr>
            <a:r>
              <a:rPr lang="it-IT" sz="8600" b="1" dirty="0" smtClean="0">
                <a:solidFill>
                  <a:srgbClr val="FFFF00"/>
                </a:solidFill>
              </a:rPr>
              <a:t>CUTANEO, VISIBILE E NON PALPABILE</a:t>
            </a:r>
          </a:p>
          <a:p>
            <a:pPr>
              <a:buNone/>
            </a:pPr>
            <a:endParaRPr lang="it-IT" sz="80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it-IT" sz="8000" b="1" dirty="0" smtClean="0">
                <a:solidFill>
                  <a:srgbClr val="FFFF00"/>
                </a:solidFill>
              </a:rPr>
              <a:t>MACULE ERITEMATOSE</a:t>
            </a:r>
          </a:p>
          <a:p>
            <a:pPr>
              <a:buNone/>
            </a:pPr>
            <a:r>
              <a:rPr lang="it-IT" sz="6000" dirty="0" smtClean="0"/>
              <a:t>	Indotte da iperemia attiva scompaiono alla </a:t>
            </a:r>
            <a:r>
              <a:rPr lang="it-IT" sz="6000" dirty="0" err="1" smtClean="0"/>
              <a:t>vitropressione</a:t>
            </a:r>
            <a:r>
              <a:rPr lang="it-IT" sz="6000" dirty="0" smtClean="0"/>
              <a:t>  </a:t>
            </a:r>
          </a:p>
          <a:p>
            <a:pPr>
              <a:buNone/>
            </a:pPr>
            <a:r>
              <a:rPr lang="it-IT" sz="8000" b="1" dirty="0" smtClean="0">
                <a:solidFill>
                  <a:srgbClr val="FFFF00"/>
                </a:solidFill>
              </a:rPr>
              <a:t>MACULE CIANEMATOSE</a:t>
            </a:r>
          </a:p>
          <a:p>
            <a:pPr>
              <a:buNone/>
            </a:pPr>
            <a:r>
              <a:rPr lang="it-IT" sz="6000" dirty="0" smtClean="0"/>
              <a:t>	Indotte da iperemia passiva (stasi venosa)</a:t>
            </a:r>
          </a:p>
          <a:p>
            <a:pPr>
              <a:buNone/>
            </a:pPr>
            <a:r>
              <a:rPr lang="it-IT" sz="8000" b="1" dirty="0" smtClean="0">
                <a:solidFill>
                  <a:srgbClr val="FFFF00"/>
                </a:solidFill>
              </a:rPr>
              <a:t>MACULE DA ALTERATA VASCOLARIZZAZIONE</a:t>
            </a:r>
          </a:p>
          <a:p>
            <a:pPr>
              <a:buNone/>
            </a:pPr>
            <a:r>
              <a:rPr lang="it-IT" sz="3600" dirty="0" smtClean="0"/>
              <a:t>	 </a:t>
            </a:r>
            <a:r>
              <a:rPr lang="it-IT" sz="6000" dirty="0" smtClean="0"/>
              <a:t>Da eccesso o difetto di vascolarizzazione</a:t>
            </a:r>
          </a:p>
          <a:p>
            <a:pPr>
              <a:buNone/>
            </a:pPr>
            <a:r>
              <a:rPr lang="it-IT" sz="8000" b="1" dirty="0" smtClean="0">
                <a:solidFill>
                  <a:srgbClr val="FFFF00"/>
                </a:solidFill>
              </a:rPr>
              <a:t>MACULE EMORRAGICHE</a:t>
            </a:r>
          </a:p>
          <a:p>
            <a:pPr>
              <a:buNone/>
            </a:pPr>
            <a:r>
              <a:rPr lang="it-IT" sz="7400" dirty="0" smtClean="0"/>
              <a:t>	</a:t>
            </a:r>
            <a:r>
              <a:rPr lang="it-IT" sz="6200" dirty="0" smtClean="0"/>
              <a:t>Da stravaso ematico,  non scompaiono alla </a:t>
            </a:r>
            <a:r>
              <a:rPr lang="it-IT" sz="6200" dirty="0" err="1" smtClean="0"/>
              <a:t>vitropressione</a:t>
            </a:r>
            <a:endParaRPr lang="it-IT" sz="6200" dirty="0" smtClean="0"/>
          </a:p>
          <a:p>
            <a:pPr>
              <a:buNone/>
            </a:pPr>
            <a:r>
              <a:rPr lang="it-IT" sz="6200" dirty="0" smtClean="0"/>
              <a:t>	Si distinguono, in base alla dimensioni in: PETECCHIE, ECCHIMOSI, SOFFUSIONI </a:t>
            </a:r>
          </a:p>
          <a:p>
            <a:pPr>
              <a:buNone/>
            </a:pPr>
            <a:r>
              <a:rPr lang="it-IT" sz="8000" b="1" dirty="0" smtClean="0">
                <a:solidFill>
                  <a:srgbClr val="FFFF00"/>
                </a:solidFill>
              </a:rPr>
              <a:t>MACULE PIGMENTARIE</a:t>
            </a:r>
          </a:p>
          <a:p>
            <a:pPr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	</a:t>
            </a:r>
            <a:r>
              <a:rPr lang="it-IT" sz="6200" dirty="0" smtClean="0"/>
              <a:t>Causate da alterazione quantitativa del pigmento melanico</a:t>
            </a:r>
          </a:p>
          <a:p>
            <a:endParaRPr lang="it-IT" sz="6200" dirty="0" smtClean="0"/>
          </a:p>
          <a:p>
            <a:endParaRPr lang="it-IT" sz="6200" dirty="0" smtClean="0"/>
          </a:p>
          <a:p>
            <a:endParaRPr lang="it-IT" sz="3600" dirty="0" smtClean="0"/>
          </a:p>
          <a:p>
            <a:endParaRPr lang="it-IT" sz="3600" dirty="0" smtClean="0"/>
          </a:p>
          <a:p>
            <a:pPr>
              <a:buNone/>
            </a:pPr>
            <a:endParaRPr lang="it-IT" sz="36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55576" y="593998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 </a:t>
            </a:r>
            <a:r>
              <a:rPr lang="it-IT" dirty="0" err="1" smtClean="0"/>
              <a:t>rash</a:t>
            </a:r>
            <a:r>
              <a:rPr lang="it-IT" dirty="0" smtClean="0"/>
              <a:t>  (eruzione cutanea a rapida insorgenza) caratterizzato da macule è detto esantema maculare</a:t>
            </a:r>
            <a:endParaRPr lang="it-IT" dirty="0"/>
          </a:p>
        </p:txBody>
      </p:sp>
      <p:pic>
        <p:nvPicPr>
          <p:cNvPr id="30724" name="Picture 4" descr="http://d35obg07bzmh9h.cloudfront.net/wp-content/uploads/2009/11/sesta-malatt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6925" y="908720"/>
            <a:ext cx="6663427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75656" y="5805264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angioma piano</a:t>
            </a:r>
            <a:endParaRPr lang="it-IT" sz="2400" dirty="0"/>
          </a:p>
        </p:txBody>
      </p:sp>
      <p:pic>
        <p:nvPicPr>
          <p:cNvPr id="21508" name="Picture 4" descr="http://www.ateneonline.it/cainelli5e/cd/content/atlante/31-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764704"/>
            <a:ext cx="6408712" cy="4835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tatic.pourfemme.it/pfsalute/fotogallery/625X0/8871/petecchie-tipiche-della-malatt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3171" y="1556792"/>
            <a:ext cx="5953125" cy="403860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160584" y="5939988"/>
            <a:ext cx="2880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PETECCHIE  in </a:t>
            </a:r>
            <a:r>
              <a:rPr lang="it-IT" dirty="0" err="1" smtClean="0"/>
              <a:t>piastrinopenia</a:t>
            </a:r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lasermedica.it/cms/file/Image/PATOLOGIE/ne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3" y="1158828"/>
            <a:ext cx="5904655" cy="44304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83568" y="6021288"/>
            <a:ext cx="649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Macule pigmentarie da aumento dei </a:t>
            </a:r>
            <a:r>
              <a:rPr lang="it-IT" dirty="0" err="1" smtClean="0"/>
              <a:t>melanociti</a:t>
            </a:r>
            <a:r>
              <a:rPr lang="it-IT" dirty="0" smtClean="0"/>
              <a:t> : nevo </a:t>
            </a:r>
            <a:r>
              <a:rPr lang="it-IT" dirty="0" err="1" smtClean="0"/>
              <a:t>melanocitico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saperesalute.it/system/article_vertical_covers/675/big/vitiligine.jpg?13063329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268760"/>
            <a:ext cx="6473084" cy="43204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899592" y="6093296"/>
            <a:ext cx="6576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Macule pigmentarie da riduzione o assenza dei </a:t>
            </a:r>
            <a:r>
              <a:rPr lang="it-IT" dirty="0" err="1" smtClean="0"/>
              <a:t>melanociti</a:t>
            </a:r>
            <a:r>
              <a:rPr lang="it-IT" dirty="0" smtClean="0"/>
              <a:t> : vitiligine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1270</TotalTime>
  <Words>321</Words>
  <Application>Microsoft Office PowerPoint</Application>
  <PresentationFormat>Presentazione su schermo (4:3)</PresentationFormat>
  <Paragraphs>83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Dr.SSA Elena Ficarelli  Reggio Emilia, 04/06/2014</vt:lpstr>
      <vt:lpstr>SEMEIOTICA DERMATOLOGICA ESAME OBIETTIVO  LESIONI ELEMENTARI </vt:lpstr>
      <vt:lpstr>LESIONI ELEMENTARI PRIMITIVE sono diretta espressione del processo patologico cutaneo, insorgono primitivamente</vt:lpstr>
      <vt:lpstr>MACULA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NODULO</vt:lpstr>
      <vt:lpstr>Diapositiva 15</vt:lpstr>
      <vt:lpstr>VESCICOLA</vt:lpstr>
      <vt:lpstr>Diapositiva 17</vt:lpstr>
      <vt:lpstr>Diapositiva 18</vt:lpstr>
      <vt:lpstr>BOLLA</vt:lpstr>
      <vt:lpstr>Diapositiva 20</vt:lpstr>
      <vt:lpstr>Diapositiva 21</vt:lpstr>
      <vt:lpstr>PUSTOLA</vt:lpstr>
      <vt:lpstr>Diapositiva 23</vt:lpstr>
      <vt:lpstr>Diapositiva 24</vt:lpstr>
      <vt:lpstr>POMFO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Novella Ceretti</cp:lastModifiedBy>
  <cp:revision>246</cp:revision>
  <dcterms:created xsi:type="dcterms:W3CDTF">2013-08-19T09:51:49Z</dcterms:created>
  <dcterms:modified xsi:type="dcterms:W3CDTF">2015-03-01T17:32:28Z</dcterms:modified>
</cp:coreProperties>
</file>