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256" r:id="rId2"/>
    <p:sldId id="258" r:id="rId3"/>
    <p:sldId id="265" r:id="rId4"/>
    <p:sldId id="268" r:id="rId5"/>
    <p:sldId id="269" r:id="rId6"/>
    <p:sldId id="267" r:id="rId7"/>
    <p:sldId id="271" r:id="rId8"/>
    <p:sldId id="264" r:id="rId9"/>
    <p:sldId id="270" r:id="rId10"/>
    <p:sldId id="263" r:id="rId11"/>
    <p:sldId id="262" r:id="rId12"/>
    <p:sldId id="260" r:id="rId13"/>
    <p:sldId id="26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6" r:id="rId38"/>
    <p:sldId id="295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5" r:id="rId47"/>
    <p:sldId id="304" r:id="rId48"/>
    <p:sldId id="306" r:id="rId4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64" autoAdjust="0"/>
    <p:restoredTop sz="94660"/>
  </p:normalViewPr>
  <p:slideViewPr>
    <p:cSldViewPr>
      <p:cViewPr varScale="1">
        <p:scale>
          <a:sx n="68" d="100"/>
          <a:sy n="68" d="100"/>
        </p:scale>
        <p:origin x="-156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CC016B-FAF2-4C5F-9680-131A984032C5}" type="datetimeFigureOut">
              <a:rPr lang="it-IT" smtClean="0"/>
              <a:pPr/>
              <a:t>04/01/2019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72DBD-DB72-4CAC-8EFD-6966BF25962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79533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72DBD-DB72-4CAC-8EFD-6966BF25962E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17466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3DC1CFCC-FA06-4C2B-A9A2-0D1FE9EC054E}" type="datetimeFigureOut">
              <a:rPr lang="it-IT" smtClean="0"/>
              <a:pPr/>
              <a:t>04/01/2019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C1D1E41A-D9BA-49BD-839E-2FEE3581E89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CFCC-FA06-4C2B-A9A2-0D1FE9EC054E}" type="datetimeFigureOut">
              <a:rPr lang="it-IT" smtClean="0"/>
              <a:pPr/>
              <a:t>04/01/2019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E41A-D9BA-49BD-839E-2FEE3581E89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CFCC-FA06-4C2B-A9A2-0D1FE9EC054E}" type="datetimeFigureOut">
              <a:rPr lang="it-IT" smtClean="0"/>
              <a:pPr/>
              <a:t>04/01/2019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E41A-D9BA-49BD-839E-2FEE3581E89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CFCC-FA06-4C2B-A9A2-0D1FE9EC054E}" type="datetimeFigureOut">
              <a:rPr lang="it-IT" smtClean="0"/>
              <a:pPr/>
              <a:t>04/01/2019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E41A-D9BA-49BD-839E-2FEE3581E89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CFCC-FA06-4C2B-A9A2-0D1FE9EC054E}" type="datetimeFigureOut">
              <a:rPr lang="it-IT" smtClean="0"/>
              <a:pPr/>
              <a:t>04/01/2019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E41A-D9BA-49BD-839E-2FEE3581E89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CFCC-FA06-4C2B-A9A2-0D1FE9EC054E}" type="datetimeFigureOut">
              <a:rPr lang="it-IT" smtClean="0"/>
              <a:pPr/>
              <a:t>04/01/2019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E41A-D9BA-49BD-839E-2FEE3581E89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CFCC-FA06-4C2B-A9A2-0D1FE9EC054E}" type="datetimeFigureOut">
              <a:rPr lang="it-IT" smtClean="0"/>
              <a:pPr/>
              <a:t>04/01/2019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E41A-D9BA-49BD-839E-2FEE3581E89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CFCC-FA06-4C2B-A9A2-0D1FE9EC054E}" type="datetimeFigureOut">
              <a:rPr lang="it-IT" smtClean="0"/>
              <a:pPr/>
              <a:t>04/01/2019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E41A-D9BA-49BD-839E-2FEE3581E89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CFCC-FA06-4C2B-A9A2-0D1FE9EC054E}" type="datetimeFigureOut">
              <a:rPr lang="it-IT" smtClean="0"/>
              <a:pPr/>
              <a:t>04/01/2019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E41A-D9BA-49BD-839E-2FEE3581E89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3DC1CFCC-FA06-4C2B-A9A2-0D1FE9EC054E}" type="datetimeFigureOut">
              <a:rPr lang="it-IT" smtClean="0"/>
              <a:pPr/>
              <a:t>04/01/2019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C1D1E41A-D9BA-49BD-839E-2FEE3581E89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3DC1CFCC-FA06-4C2B-A9A2-0D1FE9EC054E}" type="datetimeFigureOut">
              <a:rPr lang="it-IT" smtClean="0"/>
              <a:pPr/>
              <a:t>04/01/2019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C1D1E41A-D9BA-49BD-839E-2FEE3581E89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DC1CFCC-FA06-4C2B-A9A2-0D1FE9EC054E}" type="datetimeFigureOut">
              <a:rPr lang="it-IT" smtClean="0"/>
              <a:pPr/>
              <a:t>04/01/2019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C1D1E41A-D9BA-49BD-839E-2FEE3581E894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92748" y="1528902"/>
            <a:ext cx="4787364" cy="963994"/>
          </a:xfrm>
        </p:spPr>
        <p:txBody>
          <a:bodyPr/>
          <a:lstStyle/>
          <a:p>
            <a:r>
              <a:rPr lang="it-IT" smtClean="0"/>
              <a:t>Emocromo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18" r="2102"/>
          <a:stretch/>
        </p:blipFill>
        <p:spPr>
          <a:xfrm>
            <a:off x="1115616" y="2827001"/>
            <a:ext cx="6912768" cy="248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409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7775" y="836712"/>
            <a:ext cx="6965245" cy="1202485"/>
          </a:xfrm>
        </p:spPr>
        <p:txBody>
          <a:bodyPr/>
          <a:lstStyle/>
          <a:p>
            <a:r>
              <a:rPr lang="it-IT" dirty="0" err="1" smtClean="0"/>
              <a:t>Thalassemia</a:t>
            </a:r>
            <a:r>
              <a:rPr lang="it-IT" dirty="0" smtClean="0"/>
              <a:t> minor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59632" y="2149490"/>
            <a:ext cx="6793388" cy="37444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sz="3200" dirty="0" smtClean="0"/>
          </a:p>
          <a:p>
            <a:pPr marL="0" indent="0">
              <a:buNone/>
            </a:pPr>
            <a:r>
              <a:rPr lang="it-IT" b="1" dirty="0" smtClean="0">
                <a:sym typeface="Wingdings" panose="05000000000000000000" pitchFamily="2" charset="2"/>
              </a:rPr>
              <a:t>     </a:t>
            </a:r>
            <a:r>
              <a:rPr lang="it-IT" b="1" dirty="0" smtClean="0"/>
              <a:t>Terapia marziale controindicata</a:t>
            </a:r>
          </a:p>
          <a:p>
            <a:endParaRPr lang="it-IT" sz="3200" dirty="0" smtClean="0"/>
          </a:p>
          <a:p>
            <a:endParaRPr lang="it-IT" sz="3200" dirty="0" smtClean="0"/>
          </a:p>
          <a:p>
            <a:endParaRPr lang="it-IT" sz="3200" dirty="0" smtClean="0"/>
          </a:p>
          <a:p>
            <a:endParaRPr lang="it-IT" sz="3200" dirty="0"/>
          </a:p>
          <a:p>
            <a:r>
              <a:rPr lang="it-IT" sz="2000" dirty="0" smtClean="0"/>
              <a:t>Se donna </a:t>
            </a:r>
            <a:r>
              <a:rPr lang="it-IT" sz="2000" dirty="0" err="1" smtClean="0"/>
              <a:t>polimenorroica</a:t>
            </a:r>
            <a:r>
              <a:rPr lang="it-IT" sz="2000" dirty="0" smtClean="0"/>
              <a:t> documentare che sia ridotta la ferritina prima di prescrivere eventuale terapia marziale</a:t>
            </a:r>
            <a:endParaRPr lang="it-IT" sz="20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896" y="3140968"/>
            <a:ext cx="1867979" cy="1867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5208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Anemia da malattia cronica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  <a:p>
            <a:r>
              <a:rPr lang="it-IT" dirty="0" err="1" smtClean="0"/>
              <a:t>Sideremia</a:t>
            </a:r>
            <a:r>
              <a:rPr lang="it-IT" dirty="0" smtClean="0"/>
              <a:t> diminuita</a:t>
            </a:r>
          </a:p>
          <a:p>
            <a:r>
              <a:rPr lang="it-IT" dirty="0" smtClean="0"/>
              <a:t>Transferrina totale diminuita</a:t>
            </a:r>
          </a:p>
          <a:p>
            <a:r>
              <a:rPr lang="it-IT" dirty="0" smtClean="0"/>
              <a:t>Ferritina normale o aumentata</a:t>
            </a:r>
          </a:p>
          <a:p>
            <a:endParaRPr lang="it-IT" dirty="0"/>
          </a:p>
          <a:p>
            <a:r>
              <a:rPr lang="it-IT" sz="2000" dirty="0" smtClean="0"/>
              <a:t>Aumento degli indici di flogosi (VES,PCR,</a:t>
            </a:r>
            <a:r>
              <a:rPr lang="el-GR" sz="2000" dirty="0" smtClean="0"/>
              <a:t>α</a:t>
            </a:r>
            <a:r>
              <a:rPr lang="it-IT" sz="2000" dirty="0" smtClean="0"/>
              <a:t>2globuline)</a:t>
            </a:r>
            <a:endParaRPr lang="it-IT" sz="20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1844823"/>
            <a:ext cx="2808315" cy="1872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7864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Anemia da malattia cronica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>
          <a:xfrm>
            <a:off x="1298448" y="2058512"/>
            <a:ext cx="3200400" cy="3602736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Cause infettive</a:t>
            </a:r>
          </a:p>
          <a:p>
            <a:endParaRPr lang="it-IT" dirty="0"/>
          </a:p>
          <a:p>
            <a:r>
              <a:rPr lang="it-IT" sz="1800" dirty="0" smtClean="0"/>
              <a:t>Infezioni croniche/recidivanti (</a:t>
            </a:r>
            <a:r>
              <a:rPr lang="it-IT" sz="1800" dirty="0" err="1" smtClean="0"/>
              <a:t>polmonari,vie</a:t>
            </a:r>
            <a:r>
              <a:rPr lang="it-IT" sz="1800" dirty="0" smtClean="0"/>
              <a:t> urinarie)</a:t>
            </a:r>
            <a:endParaRPr lang="it-IT" sz="1800" dirty="0"/>
          </a:p>
          <a:p>
            <a:r>
              <a:rPr lang="it-IT" sz="1800" dirty="0" smtClean="0"/>
              <a:t>Endocardite subacuta</a:t>
            </a:r>
            <a:endParaRPr lang="it-IT" sz="1800" dirty="0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14"/>
          </p:nvPr>
        </p:nvSpPr>
        <p:spPr>
          <a:xfrm>
            <a:off x="4663440" y="2060848"/>
            <a:ext cx="3200400" cy="3605212"/>
          </a:xfrm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Cause flogistiche</a:t>
            </a:r>
          </a:p>
          <a:p>
            <a:endParaRPr lang="it-IT" dirty="0"/>
          </a:p>
          <a:p>
            <a:r>
              <a:rPr lang="it-IT" sz="1800" dirty="0" smtClean="0"/>
              <a:t>Artrite reumatoide</a:t>
            </a:r>
          </a:p>
          <a:p>
            <a:r>
              <a:rPr lang="it-IT" sz="1800" dirty="0" err="1" smtClean="0"/>
              <a:t>Polimialgia</a:t>
            </a:r>
            <a:r>
              <a:rPr lang="it-IT" sz="1800" dirty="0" smtClean="0"/>
              <a:t> reumatica</a:t>
            </a:r>
          </a:p>
          <a:p>
            <a:r>
              <a:rPr lang="it-IT" sz="1800" dirty="0" smtClean="0"/>
              <a:t>LES/connettiviti</a:t>
            </a:r>
          </a:p>
          <a:p>
            <a:r>
              <a:rPr lang="it-IT" sz="1800" dirty="0" smtClean="0"/>
              <a:t>Malattie infiammatorie intestinali</a:t>
            </a:r>
            <a:endParaRPr lang="it-IT" sz="18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4797152"/>
            <a:ext cx="2249041" cy="1353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8140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Anemia da malattia cronica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1479442" y="1700808"/>
            <a:ext cx="6196405" cy="3603812"/>
          </a:xfrm>
        </p:spPr>
        <p:txBody>
          <a:bodyPr/>
          <a:lstStyle/>
          <a:p>
            <a:endParaRPr lang="it-IT" dirty="0"/>
          </a:p>
          <a:p>
            <a:endParaRPr lang="it-IT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it-IT" sz="2800" dirty="0" smtClean="0"/>
              <a:t>Possibile neoplasia occulta</a:t>
            </a:r>
          </a:p>
          <a:p>
            <a:pPr marL="0" indent="0">
              <a:buNone/>
            </a:pPr>
            <a:endParaRPr lang="it-IT" sz="3200" dirty="0"/>
          </a:p>
          <a:p>
            <a:r>
              <a:rPr lang="it-IT" sz="2000" dirty="0" smtClean="0"/>
              <a:t>(</a:t>
            </a:r>
            <a:r>
              <a:rPr lang="it-IT" sz="2000" dirty="0" err="1" smtClean="0"/>
              <a:t>Rx</a:t>
            </a:r>
            <a:r>
              <a:rPr lang="it-IT" sz="2000" dirty="0" smtClean="0"/>
              <a:t> torace, Eco addome e pelvi)</a:t>
            </a:r>
            <a:endParaRPr lang="it-IT" sz="20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11707">
            <a:off x="5206184" y="4093349"/>
            <a:ext cx="2880527" cy="1775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1414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9303" y="548680"/>
            <a:ext cx="6965245" cy="1202485"/>
          </a:xfrm>
        </p:spPr>
        <p:txBody>
          <a:bodyPr/>
          <a:lstStyle/>
          <a:p>
            <a:r>
              <a:rPr lang="it-IT" dirty="0" smtClean="0"/>
              <a:t>Anemia falciforme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91680" y="1196752"/>
            <a:ext cx="6196405" cy="31864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600" dirty="0" smtClean="0"/>
              <a:t>       </a:t>
            </a:r>
            <a:endParaRPr lang="it-IT" sz="3200" dirty="0" smtClean="0"/>
          </a:p>
          <a:p>
            <a:r>
              <a:rPr lang="it-IT" sz="3200" dirty="0"/>
              <a:t> </a:t>
            </a:r>
            <a:r>
              <a:rPr lang="it-IT" sz="3200" dirty="0" smtClean="0"/>
              <a:t>        emolisi cronica</a:t>
            </a:r>
          </a:p>
          <a:p>
            <a:pPr marL="0" indent="0">
              <a:buNone/>
            </a:pPr>
            <a:r>
              <a:rPr lang="it-IT" sz="3200" dirty="0" smtClean="0"/>
              <a:t>                       +</a:t>
            </a:r>
          </a:p>
          <a:p>
            <a:r>
              <a:rPr lang="it-IT" sz="3200" dirty="0"/>
              <a:t> </a:t>
            </a:r>
            <a:r>
              <a:rPr lang="it-IT" sz="3200" dirty="0" smtClean="0"/>
              <a:t>      crisi vaso-occlusive</a:t>
            </a:r>
            <a:endParaRPr lang="it-IT" sz="32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4" y="3861048"/>
            <a:ext cx="4588365" cy="2111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00715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35147" y="620688"/>
            <a:ext cx="6965245" cy="1202485"/>
          </a:xfrm>
        </p:spPr>
        <p:txBody>
          <a:bodyPr>
            <a:normAutofit/>
          </a:bodyPr>
          <a:lstStyle/>
          <a:p>
            <a:r>
              <a:rPr lang="it-IT" sz="3200" dirty="0" smtClean="0"/>
              <a:t>Condizioni a rischio di crisi falcemica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47664" y="3363905"/>
            <a:ext cx="6196405" cy="244827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it-IT" sz="2000" dirty="0" smtClean="0"/>
              <a:t>Omozigote per drepanocitosi</a:t>
            </a:r>
          </a:p>
          <a:p>
            <a:pPr marL="0" indent="0">
              <a:buNone/>
            </a:pPr>
            <a:r>
              <a:rPr lang="it-IT" sz="2000" dirty="0" smtClean="0"/>
              <a:t>	(</a:t>
            </a:r>
            <a:r>
              <a:rPr lang="it-IT" sz="2000" dirty="0" err="1" smtClean="0"/>
              <a:t>HbS</a:t>
            </a:r>
            <a:r>
              <a:rPr lang="it-IT" sz="2000" dirty="0" smtClean="0"/>
              <a:t> &gt;90%,variabile </a:t>
            </a:r>
            <a:r>
              <a:rPr lang="it-IT" sz="2000" dirty="0" err="1" smtClean="0"/>
              <a:t>HbF</a:t>
            </a:r>
            <a:r>
              <a:rPr lang="it-IT" sz="2000" dirty="0" smtClean="0"/>
              <a:t>, </a:t>
            </a:r>
            <a:r>
              <a:rPr lang="it-IT" sz="2000" dirty="0" err="1" smtClean="0"/>
              <a:t>HbA</a:t>
            </a:r>
            <a:r>
              <a:rPr lang="it-IT" sz="2000" dirty="0" smtClean="0"/>
              <a:t> 	assente )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sz="2000" dirty="0" smtClean="0"/>
              <a:t>Doppia eterozigosi </a:t>
            </a:r>
            <a:r>
              <a:rPr lang="it-IT" sz="2000" dirty="0" err="1" smtClean="0"/>
              <a:t>HbS</a:t>
            </a:r>
            <a:r>
              <a:rPr lang="it-IT" sz="2000" dirty="0" smtClean="0"/>
              <a:t>/</a:t>
            </a:r>
            <a:r>
              <a:rPr lang="el-GR" sz="2000" dirty="0" smtClean="0"/>
              <a:t>β</a:t>
            </a:r>
            <a:r>
              <a:rPr lang="it-IT" sz="2000" dirty="0"/>
              <a:t> </a:t>
            </a:r>
            <a:r>
              <a:rPr lang="it-IT" sz="2000" dirty="0" err="1" smtClean="0"/>
              <a:t>thalassemia</a:t>
            </a:r>
            <a:endParaRPr lang="it-IT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it-IT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sz="2000" dirty="0" smtClean="0"/>
              <a:t>Doppia eterozigosi </a:t>
            </a:r>
            <a:r>
              <a:rPr lang="it-IT" sz="2000" dirty="0" err="1" smtClean="0"/>
              <a:t>HbS</a:t>
            </a:r>
            <a:r>
              <a:rPr lang="it-IT" sz="2000" dirty="0" smtClean="0"/>
              <a:t>/</a:t>
            </a:r>
            <a:r>
              <a:rPr lang="it-IT" sz="2000" dirty="0" err="1" smtClean="0"/>
              <a:t>HbC</a:t>
            </a:r>
            <a:endParaRPr lang="it-IT" sz="2000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979170">
            <a:off x="5307230" y="1715958"/>
            <a:ext cx="1920827" cy="1920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4396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Anemia falciforme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59632" y="2996952"/>
            <a:ext cx="6493336" cy="30243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sz="2000" dirty="0" smtClean="0"/>
              <a:t>La crisi falcemica richiede invio in P.S.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it-IT" sz="2000" dirty="0" smtClean="0"/>
              <a:t>I soggetti adulti con anemia falciforme devono essere considerati asplenici</a:t>
            </a:r>
          </a:p>
          <a:p>
            <a:pPr marL="0" indent="0">
              <a:buNone/>
            </a:pPr>
            <a:r>
              <a:rPr lang="it-IT" sz="2000" dirty="0" smtClean="0"/>
              <a:t>    (controllare che siano vaccinati per germi capsulati)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it-IT" sz="2000" dirty="0" smtClean="0"/>
              <a:t>L’eterozigote( trait falcemico) non ha crisi falcemiche</a:t>
            </a:r>
            <a:endParaRPr lang="it-IT" sz="20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1844824"/>
            <a:ext cx="1438275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6396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Trait falcemico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>
                <a:sym typeface="Wingdings" panose="05000000000000000000" pitchFamily="2" charset="2"/>
              </a:rPr>
              <a:t> </a:t>
            </a:r>
            <a:r>
              <a:rPr lang="it-IT" dirty="0" smtClean="0"/>
              <a:t>Se è presente emoglobina A e non è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stata effettuata una trasfusione si tratta  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sicuramente di trait falcemico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3287" y="4005064"/>
            <a:ext cx="2888716" cy="2074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84185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Anemia macrocitica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Carenza di B12 o </a:t>
            </a:r>
            <a:r>
              <a:rPr lang="it-IT" dirty="0" err="1" smtClean="0"/>
              <a:t>folati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Sindromi </a:t>
            </a:r>
            <a:r>
              <a:rPr lang="it-IT" dirty="0" err="1" smtClean="0"/>
              <a:t>mielodisplastiche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Ipotiroidismo</a:t>
            </a:r>
          </a:p>
          <a:p>
            <a:endParaRPr lang="it-IT" dirty="0"/>
          </a:p>
          <a:p>
            <a:r>
              <a:rPr lang="it-IT" dirty="0" smtClean="0"/>
              <a:t>Anemie emolitiche (per la </a:t>
            </a:r>
            <a:r>
              <a:rPr lang="it-IT" dirty="0" err="1" smtClean="0"/>
              <a:t>reticolocitosi</a:t>
            </a:r>
            <a:r>
              <a:rPr lang="it-IT" dirty="0" smtClean="0"/>
              <a:t>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18" t="5712" r="41081" b="5728"/>
          <a:stretch/>
        </p:blipFill>
        <p:spPr>
          <a:xfrm rot="16200000">
            <a:off x="5912280" y="1845057"/>
            <a:ext cx="1999963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6418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Anemia macrocitica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800" dirty="0" smtClean="0"/>
              <a:t>Esami necessari:</a:t>
            </a:r>
          </a:p>
          <a:p>
            <a:pPr marL="0" indent="0">
              <a:buNone/>
            </a:pPr>
            <a:endParaRPr lang="it-IT" dirty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B 12,Folati,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err="1" smtClean="0"/>
              <a:t>bilirubina,LDH</a:t>
            </a:r>
            <a:r>
              <a:rPr lang="it-IT" dirty="0" smtClean="0"/>
              <a:t>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err="1" smtClean="0"/>
              <a:t>Reticolociti</a:t>
            </a:r>
            <a:endParaRPr lang="it-IT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TSH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Eritropoietina</a:t>
            </a: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593"/>
          <a:stretch/>
        </p:blipFill>
        <p:spPr>
          <a:xfrm>
            <a:off x="4932040" y="2564904"/>
            <a:ext cx="2232248" cy="2684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39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Prime cose da guardare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364992" cy="3602736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In meno</a:t>
            </a:r>
          </a:p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Emoglobina (MCV)</a:t>
            </a:r>
          </a:p>
          <a:p>
            <a:r>
              <a:rPr lang="it-IT" dirty="0" smtClean="0"/>
              <a:t>Piastrine</a:t>
            </a:r>
          </a:p>
          <a:p>
            <a:r>
              <a:rPr lang="it-IT" dirty="0" smtClean="0"/>
              <a:t>Leucociti (neutrofili)</a:t>
            </a:r>
          </a:p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14"/>
          </p:nvPr>
        </p:nvSpPr>
        <p:spPr>
          <a:xfrm>
            <a:off x="4859868" y="2110930"/>
            <a:ext cx="3200400" cy="3982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                   In più </a:t>
            </a:r>
          </a:p>
          <a:p>
            <a:endParaRPr lang="it-IT" dirty="0" smtClean="0"/>
          </a:p>
          <a:p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r>
              <a:rPr lang="it-IT" dirty="0" smtClean="0"/>
              <a:t>Emoglobina (</a:t>
            </a:r>
            <a:r>
              <a:rPr lang="it-IT" dirty="0" err="1" smtClean="0"/>
              <a:t>Hct</a:t>
            </a:r>
            <a:r>
              <a:rPr lang="it-IT" dirty="0" smtClean="0"/>
              <a:t>)</a:t>
            </a:r>
          </a:p>
          <a:p>
            <a:r>
              <a:rPr lang="it-IT" dirty="0" smtClean="0"/>
              <a:t>Piastrine</a:t>
            </a:r>
          </a:p>
          <a:p>
            <a:r>
              <a:rPr lang="it-IT" dirty="0" smtClean="0"/>
              <a:t>Leucociti (</a:t>
            </a:r>
            <a:r>
              <a:rPr lang="it-IT" dirty="0" err="1" smtClean="0"/>
              <a:t>neutrofili,linfociti</a:t>
            </a:r>
            <a:r>
              <a:rPr lang="it-IT" dirty="0" smtClean="0"/>
              <a:t> </a:t>
            </a:r>
            <a:r>
              <a:rPr lang="it-IT" dirty="0"/>
              <a:t>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02"/>
          <a:stretch/>
        </p:blipFill>
        <p:spPr>
          <a:xfrm flipH="1">
            <a:off x="2627784" y="2348880"/>
            <a:ext cx="3744416" cy="14840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86698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1560" y="599323"/>
            <a:ext cx="6965245" cy="1202485"/>
          </a:xfrm>
        </p:spPr>
        <p:txBody>
          <a:bodyPr/>
          <a:lstStyle/>
          <a:p>
            <a:r>
              <a:rPr lang="it-IT" dirty="0" smtClean="0"/>
              <a:t>Carenza di B </a:t>
            </a:r>
            <a:r>
              <a:rPr lang="it-IT" sz="6000" dirty="0" smtClean="0"/>
              <a:t>12</a:t>
            </a:r>
            <a:endParaRPr lang="it-IT" sz="6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5023" y="2780928"/>
            <a:ext cx="7221393" cy="3603812"/>
          </a:xfrm>
        </p:spPr>
        <p:txBody>
          <a:bodyPr/>
          <a:lstStyle/>
          <a:p>
            <a:endParaRPr lang="it-IT" dirty="0" smtClean="0"/>
          </a:p>
          <a:p>
            <a:r>
              <a:rPr lang="it-IT" dirty="0" smtClean="0"/>
              <a:t>La carenza di B12 può provocare sintomi neurologici irreversibili</a:t>
            </a:r>
          </a:p>
          <a:p>
            <a:r>
              <a:rPr lang="it-IT" dirty="0" smtClean="0"/>
              <a:t>I vegani necessitano di </a:t>
            </a:r>
            <a:r>
              <a:rPr lang="it-IT" dirty="0" err="1" smtClean="0"/>
              <a:t>supplementazione</a:t>
            </a:r>
            <a:r>
              <a:rPr lang="it-IT" dirty="0" smtClean="0"/>
              <a:t> per </a:t>
            </a:r>
            <a:r>
              <a:rPr lang="it-IT" dirty="0" err="1" smtClean="0"/>
              <a:t>os</a:t>
            </a:r>
            <a:endParaRPr lang="it-IT" dirty="0" smtClean="0"/>
          </a:p>
          <a:p>
            <a:r>
              <a:rPr lang="it-IT" dirty="0" smtClean="0"/>
              <a:t>I pazienti con resezione </a:t>
            </a:r>
            <a:r>
              <a:rPr lang="it-IT" dirty="0" err="1" smtClean="0"/>
              <a:t>gastrica,resezione</a:t>
            </a:r>
            <a:r>
              <a:rPr lang="it-IT" dirty="0" smtClean="0"/>
              <a:t> ileale e anemia perniciosa necessitano di </a:t>
            </a:r>
            <a:r>
              <a:rPr lang="it-IT" dirty="0" err="1" smtClean="0"/>
              <a:t>supplementazione</a:t>
            </a:r>
            <a:r>
              <a:rPr lang="it-IT" dirty="0" smtClean="0"/>
              <a:t> parenterale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1412776"/>
            <a:ext cx="3024337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4565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Anemia normocitica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99931" y="1844824"/>
            <a:ext cx="6196405" cy="3603812"/>
          </a:xfrm>
        </p:spPr>
        <p:txBody>
          <a:bodyPr/>
          <a:lstStyle/>
          <a:p>
            <a:endParaRPr lang="it-IT" dirty="0" smtClean="0"/>
          </a:p>
          <a:p>
            <a:endParaRPr lang="it-IT" dirty="0"/>
          </a:p>
          <a:p>
            <a:r>
              <a:rPr lang="it-IT" dirty="0" smtClean="0"/>
              <a:t>Anemia da insufficienza renale</a:t>
            </a:r>
          </a:p>
          <a:p>
            <a:r>
              <a:rPr lang="it-IT" dirty="0" smtClean="0"/>
              <a:t>Anemie emolitiche</a:t>
            </a:r>
          </a:p>
          <a:p>
            <a:r>
              <a:rPr lang="it-IT" dirty="0" smtClean="0"/>
              <a:t>Anemia da malattia cronica</a:t>
            </a:r>
          </a:p>
          <a:p>
            <a:r>
              <a:rPr lang="it-IT" dirty="0" smtClean="0"/>
              <a:t>Emopatie (mieloma)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475115">
            <a:off x="4880112" y="3825803"/>
            <a:ext cx="3347303" cy="2021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9441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Anemia normocitica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79442" y="2420888"/>
            <a:ext cx="6196405" cy="3603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Esami necessari:</a:t>
            </a:r>
          </a:p>
          <a:p>
            <a:endParaRPr lang="it-IT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it-IT" sz="2000" dirty="0" err="1" smtClean="0"/>
              <a:t>Sideremia</a:t>
            </a:r>
            <a:r>
              <a:rPr lang="it-IT" sz="2000" dirty="0" smtClean="0"/>
              <a:t>, transferrina totale, ferritina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000" dirty="0" err="1" smtClean="0"/>
              <a:t>Reticolociti</a:t>
            </a:r>
            <a:endParaRPr lang="it-IT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it-IT" sz="2000" dirty="0" smtClean="0"/>
              <a:t>B12, </a:t>
            </a:r>
            <a:r>
              <a:rPr lang="it-IT" sz="2000" dirty="0" err="1" smtClean="0"/>
              <a:t>folati</a:t>
            </a:r>
            <a:endParaRPr lang="it-IT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it-IT" sz="2000" dirty="0" smtClean="0"/>
              <a:t>Bilirubina, LDH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000" dirty="0" smtClean="0"/>
              <a:t>Creatinina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000" dirty="0" smtClean="0"/>
              <a:t>Foresi proteica</a:t>
            </a:r>
            <a:endParaRPr lang="it-IT" sz="20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79" y="3949218"/>
            <a:ext cx="2383767" cy="1674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09235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7492" y="1099565"/>
            <a:ext cx="6965245" cy="1202485"/>
          </a:xfrm>
        </p:spPr>
        <p:txBody>
          <a:bodyPr>
            <a:normAutofit/>
          </a:bodyPr>
          <a:lstStyle/>
          <a:p>
            <a:r>
              <a:rPr lang="it-IT" dirty="0" smtClean="0"/>
              <a:t>Poliglobulie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11911" y="2708920"/>
            <a:ext cx="6196405" cy="2664296"/>
          </a:xfrm>
        </p:spPr>
        <p:txBody>
          <a:bodyPr/>
          <a:lstStyle/>
          <a:p>
            <a:endParaRPr lang="it-IT" dirty="0" smtClean="0"/>
          </a:p>
          <a:p>
            <a:pPr marL="0" indent="0">
              <a:buNone/>
            </a:pPr>
            <a:r>
              <a:rPr lang="it-IT" dirty="0" smtClean="0">
                <a:sym typeface="Wingdings" panose="05000000000000000000" pitchFamily="2" charset="2"/>
              </a:rPr>
              <a:t> </a:t>
            </a:r>
            <a:r>
              <a:rPr lang="it-IT" dirty="0" smtClean="0"/>
              <a:t>Escludere possibile disidratazione</a:t>
            </a:r>
          </a:p>
          <a:p>
            <a:endParaRPr lang="it-IT" dirty="0"/>
          </a:p>
          <a:p>
            <a:endParaRPr lang="it-IT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/>
              <a:t> </a:t>
            </a:r>
            <a:r>
              <a:rPr lang="it-IT" dirty="0" smtClean="0"/>
              <a:t>    Il valore da considerare è l’</a:t>
            </a:r>
            <a:r>
              <a:rPr lang="it-IT" b="1" dirty="0" smtClean="0"/>
              <a:t>ematocrito</a:t>
            </a:r>
            <a:endParaRPr lang="it-IT" b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041132" y="1184163"/>
            <a:ext cx="2016224" cy="144016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1226462"/>
            <a:ext cx="2022921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890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Poliglobulie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dirty="0" smtClean="0"/>
              <a:t> Ipossia</a:t>
            </a:r>
            <a:r>
              <a:rPr lang="it-IT" dirty="0" smtClean="0"/>
              <a:t>   -</a:t>
            </a:r>
            <a:r>
              <a:rPr lang="it-IT" sz="2000" dirty="0" smtClean="0"/>
              <a:t>malattie polmonari croniche</a:t>
            </a:r>
          </a:p>
          <a:p>
            <a:pPr marL="0" indent="0">
              <a:buNone/>
            </a:pPr>
            <a:r>
              <a:rPr lang="it-IT" sz="2000" dirty="0"/>
              <a:t> </a:t>
            </a:r>
            <a:r>
              <a:rPr lang="it-IT" sz="2000" dirty="0" smtClean="0"/>
              <a:t>                           -soggiorno ad alta quota</a:t>
            </a:r>
          </a:p>
          <a:p>
            <a:pPr marL="0" indent="0">
              <a:buNone/>
            </a:pPr>
            <a:r>
              <a:rPr lang="it-IT" sz="2000" dirty="0" smtClean="0"/>
              <a:t>                            -apnee notturne</a:t>
            </a:r>
          </a:p>
          <a:p>
            <a:pPr marL="0" indent="0">
              <a:buNone/>
            </a:pPr>
            <a:r>
              <a:rPr lang="it-IT" sz="2000" dirty="0"/>
              <a:t> </a:t>
            </a:r>
            <a:r>
              <a:rPr lang="it-IT" sz="2000" dirty="0" smtClean="0"/>
              <a:t>                           -cardiopatie con shunt </a:t>
            </a:r>
            <a:r>
              <a:rPr lang="it-IT" sz="2000" dirty="0" err="1" smtClean="0"/>
              <a:t>dx→sx</a:t>
            </a:r>
            <a:endParaRPr lang="it-IT" sz="2000" dirty="0" smtClean="0"/>
          </a:p>
          <a:p>
            <a:pPr marL="0" indent="0">
              <a:buNone/>
            </a:pPr>
            <a:r>
              <a:rPr lang="it-IT" sz="2000" dirty="0"/>
              <a:t> </a:t>
            </a:r>
            <a:r>
              <a:rPr lang="it-IT" sz="2000" dirty="0" smtClean="0"/>
              <a:t>                           -emoglobine con aumentata affinità</a:t>
            </a:r>
          </a:p>
          <a:p>
            <a:pPr marL="0" indent="0">
              <a:buNone/>
            </a:pPr>
            <a:r>
              <a:rPr lang="it-IT" sz="2000" dirty="0"/>
              <a:t> </a:t>
            </a:r>
            <a:r>
              <a:rPr lang="it-IT" sz="2000" dirty="0" smtClean="0"/>
              <a:t>                            per l’ossigeno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 smtClean="0"/>
              <a:t>       </a:t>
            </a:r>
            <a:r>
              <a:rPr lang="it-IT" sz="2000" dirty="0" smtClean="0">
                <a:sym typeface="Wingdings" panose="05000000000000000000" pitchFamily="2" charset="2"/>
              </a:rPr>
              <a:t> </a:t>
            </a:r>
            <a:r>
              <a:rPr lang="it-IT" sz="2000" dirty="0" smtClean="0"/>
              <a:t>appropriata iperproduzione di eritropoietina</a:t>
            </a:r>
            <a:endParaRPr lang="it-IT" sz="20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2852936"/>
            <a:ext cx="1730419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516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5783" y="764704"/>
            <a:ext cx="6965245" cy="1202485"/>
          </a:xfrm>
        </p:spPr>
        <p:txBody>
          <a:bodyPr/>
          <a:lstStyle/>
          <a:p>
            <a:r>
              <a:rPr lang="it-IT" dirty="0"/>
              <a:t>P</a:t>
            </a:r>
            <a:r>
              <a:rPr lang="it-IT" dirty="0" smtClean="0"/>
              <a:t>oliglobulie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63040" y="2119257"/>
            <a:ext cx="6709360" cy="36038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it-IT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it-IT" dirty="0" smtClean="0"/>
              <a:t>Cisti renali</a:t>
            </a:r>
          </a:p>
          <a:p>
            <a:pPr marL="0" indent="0">
              <a:buNone/>
            </a:pPr>
            <a:endParaRPr lang="it-IT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it-IT" dirty="0" smtClean="0"/>
              <a:t>Paraneoplastica</a:t>
            </a:r>
          </a:p>
          <a:p>
            <a:pPr marL="0" indent="0">
              <a:buNone/>
            </a:pPr>
            <a:r>
              <a:rPr lang="it-IT" sz="2000" dirty="0" smtClean="0"/>
              <a:t>	(inappropriata iperproduzione di eritropoietina)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sz="2000" dirty="0"/>
          </a:p>
          <a:p>
            <a:pPr>
              <a:buFont typeface="Wingdings" panose="05000000000000000000" pitchFamily="2" charset="2"/>
              <a:buChar char="Ø"/>
            </a:pPr>
            <a:endParaRPr lang="it-IT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it-IT" sz="2000" dirty="0" smtClean="0"/>
              <a:t>Policitemia Vera</a:t>
            </a:r>
            <a:endParaRPr lang="it-IT" sz="20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15" t="2941" r="7430" b="5869"/>
          <a:stretch/>
        </p:blipFill>
        <p:spPr>
          <a:xfrm>
            <a:off x="6012160" y="1365946"/>
            <a:ext cx="1584176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338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Poliglobulie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79442" y="2708920"/>
            <a:ext cx="6196405" cy="2880320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Esami necessari:</a:t>
            </a:r>
          </a:p>
          <a:p>
            <a:endParaRPr lang="it-IT" dirty="0" smtClean="0"/>
          </a:p>
          <a:p>
            <a:endParaRPr lang="it-IT" dirty="0"/>
          </a:p>
          <a:p>
            <a:r>
              <a:rPr lang="it-IT" dirty="0" smtClean="0"/>
              <a:t>EGA</a:t>
            </a:r>
          </a:p>
          <a:p>
            <a:r>
              <a:rPr lang="it-IT" dirty="0" smtClean="0"/>
              <a:t>Eritropoietina</a:t>
            </a:r>
          </a:p>
          <a:p>
            <a:r>
              <a:rPr lang="it-IT" dirty="0" err="1" smtClean="0"/>
              <a:t>Rx</a:t>
            </a:r>
            <a:r>
              <a:rPr lang="it-IT" dirty="0" smtClean="0"/>
              <a:t> </a:t>
            </a:r>
            <a:r>
              <a:rPr lang="it-IT" dirty="0" err="1" smtClean="0"/>
              <a:t>torace,ecografia</a:t>
            </a:r>
            <a:r>
              <a:rPr lang="it-IT" dirty="0" smtClean="0"/>
              <a:t> addome e pelvi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483321">
            <a:off x="4801213" y="2471100"/>
            <a:ext cx="2519511" cy="1679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9682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</a:t>
            </a:r>
            <a:r>
              <a:rPr lang="it-IT" dirty="0" err="1" smtClean="0"/>
              <a:t>ologlobulie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03648" y="2020067"/>
            <a:ext cx="6196405" cy="3603812"/>
          </a:xfrm>
        </p:spPr>
        <p:txBody>
          <a:bodyPr/>
          <a:lstStyle/>
          <a:p>
            <a:endParaRPr lang="it-IT" dirty="0"/>
          </a:p>
          <a:p>
            <a:endParaRPr lang="it-IT" dirty="0" smtClean="0"/>
          </a:p>
          <a:p>
            <a:r>
              <a:rPr lang="it-IT" dirty="0" smtClean="0"/>
              <a:t>Nelle donne allerta per ematocrito &gt; 46% qualunque </a:t>
            </a:r>
            <a:r>
              <a:rPr lang="it-IT" dirty="0" err="1" smtClean="0"/>
              <a:t>range</a:t>
            </a:r>
            <a:r>
              <a:rPr lang="it-IT" dirty="0" smtClean="0"/>
              <a:t> di normalità dia il     </a:t>
            </a:r>
            <a:r>
              <a:rPr lang="it-IT" dirty="0" err="1"/>
              <a:t>c</a:t>
            </a:r>
            <a:r>
              <a:rPr lang="it-IT" dirty="0" err="1" smtClean="0"/>
              <a:t>ounter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3933056"/>
            <a:ext cx="2088232" cy="199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939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</a:t>
            </a:r>
            <a:r>
              <a:rPr lang="it-IT" dirty="0" smtClean="0"/>
              <a:t>oliglobulie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2800" dirty="0" smtClean="0"/>
          </a:p>
          <a:p>
            <a:r>
              <a:rPr lang="it-IT" sz="2800" dirty="0" smtClean="0"/>
              <a:t>Per ematocrito &gt;50 ♀ e &gt; 55 ♂</a:t>
            </a:r>
          </a:p>
          <a:p>
            <a:endParaRPr lang="it-IT" sz="2800" dirty="0"/>
          </a:p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dirty="0" smtClean="0">
                <a:sym typeface="Wingdings" panose="05000000000000000000" pitchFamily="2" charset="2"/>
              </a:rPr>
              <a:t> </a:t>
            </a:r>
            <a:r>
              <a:rPr lang="it-IT" dirty="0" smtClean="0"/>
              <a:t>Antiaggregante se possibile</a:t>
            </a:r>
          </a:p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dirty="0" smtClean="0">
                <a:sym typeface="Wingdings" panose="05000000000000000000" pitchFamily="2" charset="2"/>
              </a:rPr>
              <a:t> </a:t>
            </a:r>
            <a:r>
              <a:rPr lang="it-IT" dirty="0" smtClean="0"/>
              <a:t>Prelievo per Eritropoietina</a:t>
            </a:r>
          </a:p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dirty="0" smtClean="0">
                <a:sym typeface="Wingdings" panose="05000000000000000000" pitchFamily="2" charset="2"/>
              </a:rPr>
              <a:t> </a:t>
            </a:r>
            <a:r>
              <a:rPr lang="it-IT" dirty="0" smtClean="0"/>
              <a:t>Urgenza differibile per eventuale salasso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463" t="-379" r="2226" b="6596"/>
          <a:stretch/>
        </p:blipFill>
        <p:spPr>
          <a:xfrm rot="1340269">
            <a:off x="6272618" y="844884"/>
            <a:ext cx="1647285" cy="1147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3332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</a:t>
            </a:r>
            <a:r>
              <a:rPr lang="it-IT" dirty="0" err="1" smtClean="0"/>
              <a:t>iastrinosi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63040" y="2345468"/>
            <a:ext cx="6349320" cy="3603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Secondarie da causa </a:t>
            </a:r>
            <a:r>
              <a:rPr lang="it-IT" b="1" dirty="0" smtClean="0"/>
              <a:t>nota</a:t>
            </a:r>
            <a:r>
              <a:rPr lang="it-IT" dirty="0" smtClean="0"/>
              <a:t>:</a:t>
            </a:r>
          </a:p>
          <a:p>
            <a:endParaRPr lang="it-IT" sz="2000" dirty="0" smtClean="0"/>
          </a:p>
          <a:p>
            <a:r>
              <a:rPr lang="it-IT" sz="2000" dirty="0" smtClean="0"/>
              <a:t>Infezioni a lenta risoluzione (polmoniti, osteomieliti)</a:t>
            </a:r>
          </a:p>
          <a:p>
            <a:r>
              <a:rPr lang="it-IT" sz="2000" dirty="0" err="1" smtClean="0"/>
              <a:t>Vasculiti</a:t>
            </a:r>
            <a:endParaRPr lang="it-IT" sz="2000" dirty="0" smtClean="0"/>
          </a:p>
          <a:p>
            <a:r>
              <a:rPr lang="it-IT" sz="2000" dirty="0" smtClean="0"/>
              <a:t>Artrite reumatoide/</a:t>
            </a:r>
            <a:r>
              <a:rPr lang="it-IT" sz="2000" dirty="0" err="1" smtClean="0"/>
              <a:t>polimialgia</a:t>
            </a:r>
            <a:r>
              <a:rPr lang="it-IT" sz="2000" dirty="0" smtClean="0"/>
              <a:t> reumatica</a:t>
            </a:r>
          </a:p>
          <a:p>
            <a:r>
              <a:rPr lang="it-IT" sz="2000" dirty="0" smtClean="0"/>
              <a:t>Post splenectomia</a:t>
            </a:r>
          </a:p>
          <a:p>
            <a:r>
              <a:rPr lang="it-IT" sz="2000" dirty="0" smtClean="0"/>
              <a:t>Malattie infiammatorie intestinali</a:t>
            </a:r>
          </a:p>
          <a:p>
            <a:r>
              <a:rPr lang="it-IT" sz="2000" dirty="0" smtClean="0"/>
              <a:t>Emorragia acuta/intervento chirurgico</a:t>
            </a:r>
          </a:p>
          <a:p>
            <a:r>
              <a:rPr lang="it-IT" sz="2000" dirty="0" smtClean="0"/>
              <a:t>Neoplasie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78649">
            <a:off x="6804248" y="4556753"/>
            <a:ext cx="150495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56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 </a:t>
            </a:r>
            <a:r>
              <a:rPr lang="it-IT" dirty="0"/>
              <a:t>V</a:t>
            </a:r>
            <a:r>
              <a:rPr lang="it-IT" dirty="0" smtClean="0"/>
              <a:t>alori di criticità/emergenza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00035" y="2708920"/>
            <a:ext cx="6196405" cy="3600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/>
              <a:t>                                   </a:t>
            </a:r>
            <a:endParaRPr lang="it-IT" dirty="0" smtClean="0"/>
          </a:p>
          <a:p>
            <a:pPr marL="0" indent="0">
              <a:buNone/>
            </a:pPr>
            <a:endParaRPr lang="it-IT" sz="2000" dirty="0" smtClean="0"/>
          </a:p>
          <a:p>
            <a:pPr marL="0" indent="0">
              <a:buNone/>
            </a:pPr>
            <a:r>
              <a:rPr lang="it-IT" sz="2000" dirty="0" smtClean="0"/>
              <a:t>Emoglobina: 	 &lt; 8</a:t>
            </a:r>
          </a:p>
          <a:p>
            <a:pPr marL="1783080" lvl="5" indent="0">
              <a:buNone/>
            </a:pPr>
            <a:r>
              <a:rPr lang="it-IT" sz="1400" dirty="0" smtClean="0"/>
              <a:t>	  </a:t>
            </a:r>
            <a:r>
              <a:rPr lang="it-IT" sz="2000" dirty="0" smtClean="0"/>
              <a:t>&lt;9  </a:t>
            </a:r>
            <a:r>
              <a:rPr lang="it-IT" sz="1800" dirty="0" smtClean="0"/>
              <a:t>se cardiopatia, dispnea, </a:t>
            </a:r>
            <a:r>
              <a:rPr lang="it-IT" sz="1800" dirty="0" err="1" smtClean="0"/>
              <a:t>subittero</a:t>
            </a:r>
            <a:endParaRPr lang="it-IT" sz="1800" dirty="0" smtClean="0"/>
          </a:p>
          <a:p>
            <a:pPr marL="1783080" lvl="5" indent="0">
              <a:buNone/>
            </a:pPr>
            <a:endParaRPr lang="it-IT" sz="1800" dirty="0"/>
          </a:p>
          <a:p>
            <a:pPr marL="0" indent="0">
              <a:buNone/>
            </a:pPr>
            <a:r>
              <a:rPr lang="it-IT" sz="2000" dirty="0" smtClean="0"/>
              <a:t>Piastrine:        &lt; 20.000</a:t>
            </a:r>
          </a:p>
          <a:p>
            <a:pPr marL="0" indent="0">
              <a:buNone/>
            </a:pPr>
            <a:r>
              <a:rPr lang="it-IT" sz="2000" dirty="0" smtClean="0"/>
              <a:t>	          &lt; 50.000  </a:t>
            </a:r>
            <a:r>
              <a:rPr lang="it-IT" sz="1800" dirty="0" smtClean="0"/>
              <a:t>se febbre, antiaggreganti, TAO,</a:t>
            </a:r>
          </a:p>
          <a:p>
            <a:pPr marL="0" indent="0">
              <a:buNone/>
            </a:pPr>
            <a:r>
              <a:rPr lang="it-IT" sz="1800" dirty="0" smtClean="0"/>
              <a:t>			</a:t>
            </a:r>
            <a:r>
              <a:rPr lang="it-IT" sz="1800" dirty="0" err="1" smtClean="0"/>
              <a:t>coagulopatie</a:t>
            </a:r>
            <a:r>
              <a:rPr lang="it-IT" sz="1800" dirty="0" smtClean="0"/>
              <a:t>, epatopatie</a:t>
            </a:r>
          </a:p>
          <a:p>
            <a:pPr marL="0" indent="0">
              <a:buNone/>
            </a:pPr>
            <a:endParaRPr lang="it-IT" sz="1800" dirty="0" smtClean="0"/>
          </a:p>
          <a:p>
            <a:pPr marL="0" indent="0">
              <a:buNone/>
            </a:pPr>
            <a:r>
              <a:rPr lang="it-IT" sz="2000" dirty="0" smtClean="0"/>
              <a:t>Neutrofili:      &lt; 500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97355" y="1668459"/>
            <a:ext cx="2742797" cy="1616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83311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</a:t>
            </a:r>
            <a:r>
              <a:rPr lang="it-IT" dirty="0" err="1" smtClean="0"/>
              <a:t>iastrinosi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59632" y="2036071"/>
            <a:ext cx="6196405" cy="3603812"/>
          </a:xfrm>
        </p:spPr>
        <p:txBody>
          <a:bodyPr/>
          <a:lstStyle/>
          <a:p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Secondaria da causa </a:t>
            </a:r>
            <a:r>
              <a:rPr lang="it-IT" b="1" dirty="0" smtClean="0"/>
              <a:t>ignota</a:t>
            </a:r>
            <a:r>
              <a:rPr lang="it-IT" dirty="0" smtClean="0"/>
              <a:t>:</a:t>
            </a:r>
          </a:p>
          <a:p>
            <a:endParaRPr lang="it-IT" dirty="0"/>
          </a:p>
          <a:p>
            <a:r>
              <a:rPr lang="it-IT" dirty="0" smtClean="0"/>
              <a:t>Perdita/emolisi</a:t>
            </a:r>
          </a:p>
          <a:p>
            <a:r>
              <a:rPr lang="it-IT" dirty="0" smtClean="0"/>
              <a:t>Celiachia</a:t>
            </a:r>
          </a:p>
          <a:p>
            <a:r>
              <a:rPr lang="it-IT" dirty="0" smtClean="0"/>
              <a:t>Neoplasia occulta </a:t>
            </a:r>
            <a:endParaRPr lang="it-IT" dirty="0"/>
          </a:p>
          <a:p>
            <a:r>
              <a:rPr lang="it-IT" dirty="0" smtClean="0"/>
              <a:t>Primitiva: neoplasie mieloproliferative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603">
            <a:off x="6926149" y="4480556"/>
            <a:ext cx="150495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915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</a:t>
            </a:r>
            <a:r>
              <a:rPr lang="it-IT" dirty="0" err="1" smtClean="0"/>
              <a:t>iastrinosi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Esami necessari se causa ignota:</a:t>
            </a:r>
          </a:p>
          <a:p>
            <a:endParaRPr lang="it-IT" dirty="0"/>
          </a:p>
          <a:p>
            <a:r>
              <a:rPr lang="it-IT" dirty="0" smtClean="0"/>
              <a:t>Stato del ferro, </a:t>
            </a:r>
            <a:r>
              <a:rPr lang="it-IT" dirty="0" err="1" smtClean="0"/>
              <a:t>reticolociti</a:t>
            </a:r>
            <a:r>
              <a:rPr lang="it-IT" dirty="0" smtClean="0"/>
              <a:t>, LDH, bilirubina</a:t>
            </a:r>
          </a:p>
          <a:p>
            <a:r>
              <a:rPr lang="it-IT" dirty="0" smtClean="0"/>
              <a:t>Indici di flogosi</a:t>
            </a:r>
          </a:p>
          <a:p>
            <a:r>
              <a:rPr lang="it-IT" dirty="0" smtClean="0"/>
              <a:t>TTG (AGA, AEA)</a:t>
            </a: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4005064"/>
            <a:ext cx="2095500" cy="209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25727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</a:t>
            </a:r>
            <a:r>
              <a:rPr lang="it-IT" dirty="0" err="1" smtClean="0"/>
              <a:t>iastrinosi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800" dirty="0" smtClean="0">
                <a:sym typeface="Wingdings" panose="05000000000000000000" pitchFamily="2" charset="2"/>
              </a:rPr>
              <a:t> </a:t>
            </a:r>
            <a:r>
              <a:rPr lang="it-IT" sz="2800" dirty="0" smtClean="0"/>
              <a:t>Valutare il rischio trombotico</a:t>
            </a:r>
          </a:p>
          <a:p>
            <a:endParaRPr lang="it-IT" dirty="0" smtClean="0"/>
          </a:p>
          <a:p>
            <a:r>
              <a:rPr lang="it-IT" sz="2800" dirty="0" smtClean="0"/>
              <a:t> ASA a meno che</a:t>
            </a:r>
          </a:p>
          <a:p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 smtClean="0"/>
              <a:t>Paziente in TAO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 smtClean="0"/>
              <a:t>Si sospetta una perdita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 smtClean="0"/>
              <a:t>PLT &gt; 1500000 (prevale il rischio emorragico)</a:t>
            </a:r>
            <a:endParaRPr lang="it-IT" sz="20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2852936"/>
            <a:ext cx="3348856" cy="1786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4281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</a:t>
            </a:r>
            <a:r>
              <a:rPr lang="it-IT" dirty="0" err="1" smtClean="0"/>
              <a:t>iastrinopenia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63040" y="2417476"/>
            <a:ext cx="6597228" cy="3603812"/>
          </a:xfrm>
        </p:spPr>
        <p:txBody>
          <a:bodyPr>
            <a:normAutofit/>
          </a:bodyPr>
          <a:lstStyle/>
          <a:p>
            <a:r>
              <a:rPr lang="it-IT" dirty="0" smtClean="0"/>
              <a:t>&gt;80.000     nessun rischio emorragico</a:t>
            </a:r>
          </a:p>
          <a:p>
            <a:endParaRPr lang="it-IT" dirty="0"/>
          </a:p>
          <a:p>
            <a:r>
              <a:rPr lang="it-IT" dirty="0" smtClean="0"/>
              <a:t>&lt;50.000     sospendere TAO, no interventi, 		          procedure invasive </a:t>
            </a:r>
            <a:r>
              <a:rPr lang="it-IT" dirty="0"/>
              <a:t>o</a:t>
            </a:r>
            <a:r>
              <a:rPr lang="it-IT" dirty="0" smtClean="0"/>
              <a:t> estrazioni 		          dentarie</a:t>
            </a:r>
          </a:p>
          <a:p>
            <a:endParaRPr lang="it-IT" dirty="0"/>
          </a:p>
          <a:p>
            <a:r>
              <a:rPr lang="it-IT" dirty="0" smtClean="0"/>
              <a:t>&lt; 20.000    invio in P.S. </a:t>
            </a:r>
            <a:r>
              <a:rPr lang="it-IT" sz="1600" dirty="0" smtClean="0"/>
              <a:t>(rischio di emorragie spontanee)</a:t>
            </a:r>
            <a:endParaRPr lang="it-IT" sz="16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84" t="5530" r="3782" b="5530"/>
          <a:stretch/>
        </p:blipFill>
        <p:spPr>
          <a:xfrm>
            <a:off x="5940152" y="5301208"/>
            <a:ext cx="194421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188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</a:t>
            </a:r>
            <a:r>
              <a:rPr lang="it-IT" dirty="0" err="1" smtClean="0"/>
              <a:t>iastrinopenia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63040" y="2273460"/>
            <a:ext cx="6196405" cy="36038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3600" dirty="0" smtClean="0"/>
              <a:t>Cause:</a:t>
            </a:r>
          </a:p>
          <a:p>
            <a:endParaRPr lang="it-IT" dirty="0" smtClean="0"/>
          </a:p>
          <a:p>
            <a:r>
              <a:rPr lang="it-IT" dirty="0" smtClean="0"/>
              <a:t>ITP</a:t>
            </a:r>
          </a:p>
          <a:p>
            <a:r>
              <a:rPr lang="it-IT" dirty="0" smtClean="0"/>
              <a:t>Virosi (vaccini)</a:t>
            </a:r>
          </a:p>
          <a:p>
            <a:r>
              <a:rPr lang="it-IT" dirty="0" smtClean="0"/>
              <a:t>Farmaci</a:t>
            </a:r>
          </a:p>
          <a:p>
            <a:r>
              <a:rPr lang="it-IT" dirty="0" smtClean="0"/>
              <a:t>Autoimmunità (LES)</a:t>
            </a:r>
          </a:p>
          <a:p>
            <a:r>
              <a:rPr lang="it-IT" dirty="0" smtClean="0"/>
              <a:t>Epatopatie</a:t>
            </a:r>
            <a:endParaRPr lang="it-IT" dirty="0"/>
          </a:p>
          <a:p>
            <a:r>
              <a:rPr lang="it-IT" dirty="0" err="1" smtClean="0"/>
              <a:t>Helicobacter</a:t>
            </a:r>
            <a:r>
              <a:rPr lang="it-IT" dirty="0" smtClean="0"/>
              <a:t> </a:t>
            </a:r>
            <a:r>
              <a:rPr lang="it-IT" dirty="0" err="1" smtClean="0"/>
              <a:t>pylori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2273460"/>
            <a:ext cx="1907282" cy="2804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88593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</a:t>
            </a:r>
            <a:r>
              <a:rPr lang="it-IT" dirty="0" err="1" smtClean="0"/>
              <a:t>iastrinopenia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sz="2800" dirty="0" smtClean="0"/>
          </a:p>
          <a:p>
            <a:pPr marL="0" indent="0">
              <a:buNone/>
            </a:pPr>
            <a:r>
              <a:rPr lang="it-IT" sz="2800" dirty="0" smtClean="0"/>
              <a:t>Esami necessari:</a:t>
            </a:r>
          </a:p>
          <a:p>
            <a:endParaRPr lang="it-IT" sz="2800" dirty="0" smtClean="0"/>
          </a:p>
          <a:p>
            <a:endParaRPr lang="it-IT" sz="2800" dirty="0"/>
          </a:p>
          <a:p>
            <a:r>
              <a:rPr lang="it-IT" dirty="0" smtClean="0"/>
              <a:t>Coagulazione / tempo di emorragia</a:t>
            </a:r>
          </a:p>
          <a:p>
            <a:r>
              <a:rPr lang="it-IT" dirty="0" smtClean="0"/>
              <a:t>HBV, HCV, HIV</a:t>
            </a:r>
          </a:p>
          <a:p>
            <a:r>
              <a:rPr lang="it-IT" dirty="0" smtClean="0"/>
              <a:t>Foresi proteica</a:t>
            </a:r>
          </a:p>
          <a:p>
            <a:r>
              <a:rPr lang="it-IT" dirty="0" smtClean="0"/>
              <a:t>ANA</a:t>
            </a:r>
          </a:p>
          <a:p>
            <a:r>
              <a:rPr lang="it-IT" dirty="0" smtClean="0"/>
              <a:t>Antigene fecale per </a:t>
            </a:r>
            <a:r>
              <a:rPr lang="it-IT" dirty="0" err="1" smtClean="0"/>
              <a:t>Helicobacter</a:t>
            </a:r>
            <a:r>
              <a:rPr lang="it-IT" dirty="0" smtClean="0"/>
              <a:t> </a:t>
            </a:r>
            <a:r>
              <a:rPr lang="it-IT" dirty="0" err="1" smtClean="0"/>
              <a:t>pylori</a:t>
            </a:r>
            <a:endParaRPr lang="it-IT" dirty="0" smtClean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8" t="888" r="44960" b="6216"/>
          <a:stretch/>
        </p:blipFill>
        <p:spPr>
          <a:xfrm>
            <a:off x="4932040" y="2036071"/>
            <a:ext cx="2520280" cy="151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373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Quando sospettare una </a:t>
            </a:r>
            <a:r>
              <a:rPr lang="it-IT" sz="2800" dirty="0" err="1" smtClean="0"/>
              <a:t>pseudopiastrinopenia</a:t>
            </a:r>
            <a:r>
              <a:rPr lang="it-IT" sz="2800" dirty="0" smtClean="0"/>
              <a:t> da EDTA ?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03648" y="2924944"/>
            <a:ext cx="6421328" cy="2880320"/>
          </a:xfrm>
        </p:spPr>
        <p:txBody>
          <a:bodyPr/>
          <a:lstStyle/>
          <a:p>
            <a:endParaRPr lang="it-IT" dirty="0" smtClean="0"/>
          </a:p>
          <a:p>
            <a:endParaRPr lang="it-IT" sz="2000" dirty="0" smtClean="0"/>
          </a:p>
          <a:p>
            <a:r>
              <a:rPr lang="it-IT" sz="2000" dirty="0" smtClean="0"/>
              <a:t>Nessun sintomo emorragico con PLT molto basse</a:t>
            </a:r>
          </a:p>
          <a:p>
            <a:endParaRPr lang="it-IT" sz="2000" dirty="0"/>
          </a:p>
          <a:p>
            <a:r>
              <a:rPr lang="it-IT" sz="2000" dirty="0" smtClean="0"/>
              <a:t>Valori di PLT molto diversi in controlli ravvicinati</a:t>
            </a:r>
          </a:p>
          <a:p>
            <a:endParaRPr lang="it-IT" sz="2000" dirty="0"/>
          </a:p>
          <a:p>
            <a:r>
              <a:rPr lang="it-IT" sz="2000" dirty="0" smtClean="0"/>
              <a:t>Aumentato MPV o allarmi relativi alle PLT (aggregati)</a:t>
            </a:r>
            <a:endParaRPr lang="it-IT" sz="20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8" y="2132856"/>
            <a:ext cx="2045920" cy="123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154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115616" y="580840"/>
            <a:ext cx="6965245" cy="1202485"/>
          </a:xfrm>
        </p:spPr>
        <p:txBody>
          <a:bodyPr/>
          <a:lstStyle/>
          <a:p>
            <a:r>
              <a:rPr lang="it-IT" dirty="0" smtClean="0"/>
              <a:t>Leucocitosi (linfocitosi)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13"/>
          </p:nvPr>
        </p:nvSpPr>
        <p:spPr>
          <a:xfrm>
            <a:off x="1259632" y="2505379"/>
            <a:ext cx="3200400" cy="36027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dirty="0" smtClean="0"/>
              <a:t>Nel giovane</a:t>
            </a:r>
          </a:p>
          <a:p>
            <a:pPr marL="0" indent="0">
              <a:buNone/>
            </a:pPr>
            <a:r>
              <a:rPr lang="it-IT" sz="1800" dirty="0" smtClean="0"/>
              <a:t>(spesso sintomi di virosi )</a:t>
            </a:r>
          </a:p>
          <a:p>
            <a:endParaRPr lang="it-IT" sz="1800" dirty="0" smtClean="0"/>
          </a:p>
          <a:p>
            <a:endParaRPr lang="it-IT" sz="1800" dirty="0"/>
          </a:p>
          <a:p>
            <a:pPr marL="0" indent="0">
              <a:buNone/>
            </a:pPr>
            <a:r>
              <a:rPr lang="it-IT" dirty="0" smtClean="0"/>
              <a:t>Virosi </a:t>
            </a:r>
          </a:p>
          <a:p>
            <a:r>
              <a:rPr lang="it-IT" sz="1600" dirty="0" smtClean="0"/>
              <a:t>(mononucleosi e sindromi </a:t>
            </a:r>
            <a:r>
              <a:rPr lang="it-IT" sz="1600" dirty="0" err="1" smtClean="0"/>
              <a:t>mononucleosiche</a:t>
            </a:r>
            <a:r>
              <a:rPr lang="it-IT" sz="1600" dirty="0" smtClean="0"/>
              <a:t>)</a:t>
            </a:r>
          </a:p>
          <a:p>
            <a:pPr marL="0" indent="0">
              <a:buNone/>
            </a:pPr>
            <a:endParaRPr lang="it-IT" sz="1600" dirty="0" smtClean="0"/>
          </a:p>
          <a:p>
            <a:pPr marL="0" indent="0">
              <a:buNone/>
            </a:pPr>
            <a:endParaRPr lang="it-IT" sz="1600" dirty="0"/>
          </a:p>
          <a:p>
            <a:pPr marL="0" indent="0">
              <a:buNone/>
            </a:pPr>
            <a:r>
              <a:rPr lang="it-IT" sz="1800" dirty="0" smtClean="0"/>
              <a:t>Esami necessari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800" dirty="0" err="1" smtClean="0"/>
              <a:t>IgM</a:t>
            </a:r>
            <a:r>
              <a:rPr lang="it-IT" sz="1800" dirty="0" smtClean="0"/>
              <a:t> per </a:t>
            </a:r>
            <a:r>
              <a:rPr lang="it-IT" sz="1800" dirty="0" err="1" smtClean="0"/>
              <a:t>EBV,Coxackie</a:t>
            </a:r>
            <a:r>
              <a:rPr lang="it-IT" sz="1800" dirty="0" smtClean="0"/>
              <a:t> 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800" dirty="0" smtClean="0"/>
              <a:t>CMV</a:t>
            </a:r>
            <a:endParaRPr lang="it-IT" sz="1800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14"/>
          </p:nvPr>
        </p:nvSpPr>
        <p:spPr>
          <a:xfrm>
            <a:off x="5148064" y="2479231"/>
            <a:ext cx="3200400" cy="3605212"/>
          </a:xfrm>
        </p:spPr>
        <p:txBody>
          <a:bodyPr/>
          <a:lstStyle/>
          <a:p>
            <a:pPr marL="0" indent="0">
              <a:buNone/>
            </a:pPr>
            <a:r>
              <a:rPr lang="it-IT" b="1" dirty="0" smtClean="0"/>
              <a:t>Nell’adulto/anziano</a:t>
            </a:r>
          </a:p>
          <a:p>
            <a:pPr marL="0" indent="0">
              <a:buNone/>
            </a:pPr>
            <a:r>
              <a:rPr lang="it-IT" sz="1800" dirty="0" smtClean="0"/>
              <a:t>( spesso asintomatica )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</a:t>
            </a:r>
          </a:p>
          <a:p>
            <a:pPr marL="0" indent="0">
              <a:buNone/>
            </a:pPr>
            <a:r>
              <a:rPr lang="it-IT" dirty="0" smtClean="0"/>
              <a:t>Emopatia</a:t>
            </a:r>
            <a:endParaRPr lang="it-IT" dirty="0"/>
          </a:p>
          <a:p>
            <a:r>
              <a:rPr lang="it-IT" sz="1800" dirty="0" smtClean="0"/>
              <a:t>(LLC e linfomi non </a:t>
            </a:r>
            <a:r>
              <a:rPr lang="it-IT" sz="1800" dirty="0" err="1" smtClean="0"/>
              <a:t>Hodgkin</a:t>
            </a:r>
            <a:r>
              <a:rPr lang="it-IT" sz="1800" dirty="0"/>
              <a:t> </a:t>
            </a:r>
            <a:r>
              <a:rPr lang="it-IT" sz="1800" dirty="0" err="1" smtClean="0"/>
              <a:t>leucemizzati</a:t>
            </a:r>
            <a:r>
              <a:rPr lang="it-IT" sz="1800" dirty="0" smtClean="0"/>
              <a:t>)</a:t>
            </a:r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r>
              <a:rPr lang="it-IT" sz="1800" dirty="0" smtClean="0"/>
              <a:t>Esami necessari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800" dirty="0" smtClean="0"/>
              <a:t>Foresi </a:t>
            </a:r>
            <a:r>
              <a:rPr lang="it-IT" sz="1800" dirty="0" err="1" smtClean="0"/>
              <a:t>proteica,LDH,Ig</a:t>
            </a:r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sz="2000" dirty="0"/>
          </a:p>
          <a:p>
            <a:endParaRPr lang="it-IT" sz="2000" dirty="0" smtClean="0"/>
          </a:p>
          <a:p>
            <a:endParaRPr lang="it-IT" sz="2000" dirty="0"/>
          </a:p>
          <a:p>
            <a:endParaRPr lang="it-IT" sz="1800" dirty="0" smtClean="0"/>
          </a:p>
          <a:p>
            <a:endParaRPr lang="it-IT" sz="1800" dirty="0" smtClean="0"/>
          </a:p>
          <a:p>
            <a:endParaRPr lang="it-IT" sz="1800" dirty="0"/>
          </a:p>
          <a:p>
            <a:endParaRPr lang="it-IT" sz="1800" dirty="0" smtClean="0"/>
          </a:p>
          <a:p>
            <a:endParaRPr lang="it-IT" sz="20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35" t="47660" r="42087" b="14789"/>
          <a:stretch/>
        </p:blipFill>
        <p:spPr>
          <a:xfrm>
            <a:off x="3419872" y="1484784"/>
            <a:ext cx="1799064" cy="1087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0330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620688"/>
            <a:ext cx="6965245" cy="1202485"/>
          </a:xfrm>
        </p:spPr>
        <p:txBody>
          <a:bodyPr/>
          <a:lstStyle/>
          <a:p>
            <a:r>
              <a:rPr lang="it-IT" dirty="0" smtClean="0"/>
              <a:t>Leucocitosi neutrofila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 smtClean="0"/>
              <a:t>Infezioni (batteriche )</a:t>
            </a:r>
          </a:p>
          <a:p>
            <a:r>
              <a:rPr lang="it-IT" sz="2000" dirty="0" smtClean="0"/>
              <a:t>Infiammazioni</a:t>
            </a:r>
          </a:p>
          <a:p>
            <a:r>
              <a:rPr lang="it-IT" sz="2000" dirty="0" smtClean="0"/>
              <a:t>Gravidanza</a:t>
            </a:r>
          </a:p>
          <a:p>
            <a:r>
              <a:rPr lang="it-IT" sz="2000" dirty="0" smtClean="0"/>
              <a:t>Fumatori ( v.n. fino a 12000 )</a:t>
            </a:r>
          </a:p>
          <a:p>
            <a:r>
              <a:rPr lang="it-IT" sz="2000" dirty="0" smtClean="0"/>
              <a:t>Terapia steroidea</a:t>
            </a:r>
          </a:p>
          <a:p>
            <a:r>
              <a:rPr lang="it-IT" sz="2000" dirty="0" smtClean="0"/>
              <a:t>Emorragie/emolisi</a:t>
            </a:r>
          </a:p>
          <a:p>
            <a:r>
              <a:rPr lang="it-IT" sz="2000" dirty="0" smtClean="0"/>
              <a:t>Farmaci ( litio )</a:t>
            </a:r>
          </a:p>
          <a:p>
            <a:r>
              <a:rPr lang="it-IT" sz="2000" dirty="0" err="1" smtClean="0"/>
              <a:t>Neoplasie,anche</a:t>
            </a:r>
            <a:r>
              <a:rPr lang="it-IT" sz="2000" dirty="0" smtClean="0"/>
              <a:t> occulte </a:t>
            </a:r>
            <a:r>
              <a:rPr lang="it-IT" sz="1800" dirty="0" smtClean="0"/>
              <a:t>( </a:t>
            </a:r>
            <a:r>
              <a:rPr lang="it-IT" sz="1800" dirty="0" err="1" smtClean="0"/>
              <a:t>polmone,linfoma</a:t>
            </a:r>
            <a:r>
              <a:rPr lang="it-IT" sz="1800" dirty="0" smtClean="0"/>
              <a:t> di </a:t>
            </a:r>
            <a:r>
              <a:rPr lang="it-IT" sz="1800" dirty="0" err="1" smtClean="0"/>
              <a:t>Hodgkin</a:t>
            </a:r>
            <a:r>
              <a:rPr lang="it-IT" sz="1800" dirty="0" smtClean="0"/>
              <a:t> )</a:t>
            </a:r>
          </a:p>
          <a:p>
            <a:r>
              <a:rPr lang="it-IT" sz="2000" dirty="0" smtClean="0"/>
              <a:t>Emopatie ( MPN,MDS/MPN )</a:t>
            </a:r>
            <a:endParaRPr lang="it-IT" sz="20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528" t="44365" r="10330" b="17842"/>
          <a:stretch/>
        </p:blipFill>
        <p:spPr>
          <a:xfrm>
            <a:off x="5580112" y="1823173"/>
            <a:ext cx="2079333" cy="2277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2280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Monocitosi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79442" y="1844824"/>
            <a:ext cx="6196405" cy="3603812"/>
          </a:xfrm>
        </p:spPr>
        <p:txBody>
          <a:bodyPr/>
          <a:lstStyle/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TBC</a:t>
            </a:r>
          </a:p>
          <a:p>
            <a:r>
              <a:rPr lang="it-IT" dirty="0" smtClean="0"/>
              <a:t>Sarcoidosi</a:t>
            </a:r>
          </a:p>
          <a:p>
            <a:r>
              <a:rPr lang="it-IT" dirty="0" smtClean="0"/>
              <a:t>Endocardite subacuta</a:t>
            </a:r>
          </a:p>
          <a:p>
            <a:r>
              <a:rPr lang="it-IT" dirty="0" smtClean="0"/>
              <a:t>emopatie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8447" b="51191"/>
          <a:stretch/>
        </p:blipFill>
        <p:spPr>
          <a:xfrm>
            <a:off x="5148064" y="3140968"/>
            <a:ext cx="302433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446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620688"/>
            <a:ext cx="6965245" cy="1202485"/>
          </a:xfrm>
        </p:spPr>
        <p:txBody>
          <a:bodyPr>
            <a:normAutofit/>
          </a:bodyPr>
          <a:lstStyle/>
          <a:p>
            <a:r>
              <a:rPr lang="it-IT" sz="4000" dirty="0" smtClean="0"/>
              <a:t>Valori di criticità/emergenza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63040" y="3271385"/>
            <a:ext cx="6196405" cy="2893919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                     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dirty="0" smtClean="0"/>
              <a:t>Ematocrito &gt;55%♀     &gt;60%♂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Piastrine    &gt;1000000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Leucociti    &gt;100000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89843" y="1668459"/>
            <a:ext cx="2742797" cy="1616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6703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</a:t>
            </a:r>
            <a:r>
              <a:rPr lang="it-IT" dirty="0" smtClean="0"/>
              <a:t>osinofilia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Infestazioni parassitarie</a:t>
            </a:r>
            <a:endParaRPr lang="it-IT" sz="1800" dirty="0"/>
          </a:p>
          <a:p>
            <a:r>
              <a:rPr lang="it-IT" dirty="0" smtClean="0"/>
              <a:t>Malattie allergiche</a:t>
            </a:r>
          </a:p>
          <a:p>
            <a:r>
              <a:rPr lang="it-IT" dirty="0" smtClean="0"/>
              <a:t>Malattie dermatologiche</a:t>
            </a:r>
            <a:endParaRPr lang="it-IT" sz="1800" dirty="0" smtClean="0"/>
          </a:p>
          <a:p>
            <a:pPr marL="0" indent="0">
              <a:buNone/>
            </a:pPr>
            <a:r>
              <a:rPr lang="it-IT" sz="1800" dirty="0" smtClean="0"/>
              <a:t>	(</a:t>
            </a:r>
            <a:r>
              <a:rPr lang="it-IT" sz="1800" dirty="0" err="1" smtClean="0"/>
              <a:t>pemfigo,dermatite</a:t>
            </a:r>
            <a:r>
              <a:rPr lang="it-IT" sz="1800" dirty="0" smtClean="0"/>
              <a:t> erpetiforme )</a:t>
            </a:r>
            <a:endParaRPr lang="it-IT" dirty="0" smtClean="0"/>
          </a:p>
          <a:p>
            <a:r>
              <a:rPr lang="it-IT" dirty="0" smtClean="0"/>
              <a:t>Farmaci</a:t>
            </a:r>
          </a:p>
          <a:p>
            <a:r>
              <a:rPr lang="it-IT" dirty="0" smtClean="0"/>
              <a:t>Connettiviti/</a:t>
            </a:r>
            <a:r>
              <a:rPr lang="it-IT" dirty="0" err="1" smtClean="0"/>
              <a:t>vasculiti</a:t>
            </a:r>
            <a:endParaRPr lang="it-IT" sz="1800" dirty="0" smtClean="0"/>
          </a:p>
          <a:p>
            <a:pPr marL="0" indent="0">
              <a:buNone/>
            </a:pPr>
            <a:r>
              <a:rPr lang="it-IT" sz="1800" dirty="0" smtClean="0"/>
              <a:t>	(sindrome di </a:t>
            </a:r>
            <a:r>
              <a:rPr lang="it-IT" sz="1800" dirty="0" err="1" smtClean="0"/>
              <a:t>Löffler,sindrome</a:t>
            </a:r>
            <a:r>
              <a:rPr lang="it-IT" sz="1800" dirty="0" smtClean="0"/>
              <a:t> di </a:t>
            </a:r>
            <a:r>
              <a:rPr lang="it-IT" sz="1800" dirty="0" err="1" smtClean="0"/>
              <a:t>Churg</a:t>
            </a:r>
            <a:r>
              <a:rPr lang="it-IT" sz="1800" dirty="0" smtClean="0"/>
              <a:t>-Strauss )</a:t>
            </a:r>
          </a:p>
          <a:p>
            <a:r>
              <a:rPr lang="it-IT" dirty="0" smtClean="0"/>
              <a:t>Emopatie</a:t>
            </a: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095" t="2731" r="27208" b="53577"/>
          <a:stretch/>
        </p:blipFill>
        <p:spPr>
          <a:xfrm>
            <a:off x="5823139" y="1772816"/>
            <a:ext cx="2349261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38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</a:t>
            </a:r>
            <a:r>
              <a:rPr lang="it-IT" dirty="0" smtClean="0"/>
              <a:t>osinofilia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/>
          </a:p>
          <a:p>
            <a:pPr marL="0" indent="0">
              <a:buNone/>
            </a:pPr>
            <a:r>
              <a:rPr lang="it-IT" dirty="0" smtClean="0"/>
              <a:t>Esami necessari: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dirty="0" smtClean="0"/>
              <a:t>IG 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 smtClean="0"/>
              <a:t>Parassitologico feci (almeno 3 campioni)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33" r="41936" b="6216"/>
          <a:stretch/>
        </p:blipFill>
        <p:spPr>
          <a:xfrm>
            <a:off x="4688873" y="2020067"/>
            <a:ext cx="2943108" cy="17511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61167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1" y="692696"/>
            <a:ext cx="6965245" cy="1202485"/>
          </a:xfrm>
        </p:spPr>
        <p:txBody>
          <a:bodyPr>
            <a:normAutofit/>
          </a:bodyPr>
          <a:lstStyle/>
          <a:p>
            <a:r>
              <a:rPr lang="it-IT" sz="3600" dirty="0" smtClean="0"/>
              <a:t>INVERSIONE DELLA FORMULA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79442" y="2129444"/>
            <a:ext cx="6196405" cy="36038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sz="2000" dirty="0" smtClean="0"/>
              <a:t>Valutare solo i valori assoluti di linfociti e granulociti</a:t>
            </a:r>
          </a:p>
          <a:p>
            <a:pPr marL="0" indent="0">
              <a:buNone/>
            </a:pPr>
            <a:endParaRPr lang="it-IT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it-IT" sz="2000" dirty="0" smtClean="0"/>
              <a:t>Valori assoluti entro i limiti di norma non necessitano di indagini ( solo controllo a distanza )</a:t>
            </a:r>
            <a:endParaRPr lang="it-IT" sz="2000" dirty="0"/>
          </a:p>
          <a:p>
            <a:pPr>
              <a:buFont typeface="Wingdings" panose="05000000000000000000" pitchFamily="2" charset="2"/>
              <a:buChar char="Ø"/>
            </a:pPr>
            <a:endParaRPr lang="it-IT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it-IT" sz="2000" dirty="0" smtClean="0"/>
              <a:t>Valori assoluti alterati indagare:</a:t>
            </a:r>
          </a:p>
          <a:p>
            <a:pPr marL="0" indent="0">
              <a:buNone/>
            </a:pPr>
            <a:r>
              <a:rPr lang="it-IT" sz="2000" dirty="0"/>
              <a:t> </a:t>
            </a:r>
            <a:r>
              <a:rPr lang="it-IT" sz="2000" dirty="0" smtClean="0"/>
              <a:t>             linfocitosi                              neutropenia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endParaRPr lang="it-IT" sz="2000" dirty="0" smtClean="0"/>
          </a:p>
          <a:p>
            <a:pPr marL="0" indent="0">
              <a:buNone/>
            </a:pPr>
            <a:endParaRPr lang="it-IT" sz="20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30" t="45429" r="7222" b="16470"/>
          <a:stretch/>
        </p:blipFill>
        <p:spPr>
          <a:xfrm>
            <a:off x="2195736" y="4581128"/>
            <a:ext cx="4896545" cy="148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201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</a:t>
            </a:r>
            <a:r>
              <a:rPr lang="it-IT" dirty="0" smtClean="0"/>
              <a:t>eutropenia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19672" y="2132856"/>
            <a:ext cx="6196405" cy="3603812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pPr marL="0" indent="0">
              <a:buNone/>
            </a:pPr>
            <a:r>
              <a:rPr lang="it-IT" sz="1800" dirty="0" smtClean="0"/>
              <a:t>Neutrofili &gt;1000                    </a:t>
            </a:r>
            <a:r>
              <a:rPr lang="it-IT" sz="1800" dirty="0" smtClean="0">
                <a:sym typeface="Wingdings" panose="05000000000000000000" pitchFamily="2" charset="2"/>
              </a:rPr>
              <a:t></a:t>
            </a:r>
            <a:r>
              <a:rPr lang="it-IT" sz="1800" dirty="0" smtClean="0"/>
              <a:t> Nessun rischio infettivo</a:t>
            </a:r>
          </a:p>
          <a:p>
            <a:pPr marL="0" indent="0">
              <a:buNone/>
            </a:pPr>
            <a:endParaRPr lang="it-IT" sz="1800" dirty="0" smtClean="0"/>
          </a:p>
          <a:p>
            <a:pPr marL="0" indent="0">
              <a:buNone/>
            </a:pPr>
            <a:endParaRPr lang="it-IT" sz="1800" dirty="0" smtClean="0"/>
          </a:p>
          <a:p>
            <a:pPr marL="0" indent="0">
              <a:buNone/>
            </a:pPr>
            <a:endParaRPr lang="it-IT" sz="1800" dirty="0" smtClean="0"/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endParaRPr lang="it-IT" sz="1800" dirty="0" smtClean="0"/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r>
              <a:rPr lang="it-IT" sz="1800" dirty="0"/>
              <a:t>N</a:t>
            </a:r>
            <a:r>
              <a:rPr lang="it-IT" sz="1800" dirty="0" smtClean="0"/>
              <a:t>eutrofili tra 500 e 1000       </a:t>
            </a:r>
            <a:r>
              <a:rPr lang="it-IT" sz="1800" dirty="0" smtClean="0">
                <a:sym typeface="Wingdings" panose="05000000000000000000" pitchFamily="2" charset="2"/>
              </a:rPr>
              <a:t></a:t>
            </a:r>
            <a:r>
              <a:rPr lang="it-IT" sz="1800" dirty="0" smtClean="0"/>
              <a:t>Rischio infettivo scarsissimo</a:t>
            </a:r>
            <a:endParaRPr lang="it-IT" sz="18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85" t="9129" r="5669" b="5668"/>
          <a:stretch/>
        </p:blipFill>
        <p:spPr>
          <a:xfrm rot="20978351">
            <a:off x="2990487" y="3221945"/>
            <a:ext cx="1864493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109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</a:t>
            </a:r>
            <a:r>
              <a:rPr lang="it-IT" dirty="0" smtClean="0"/>
              <a:t>eutropenia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Cause: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sz="2000" dirty="0" smtClean="0"/>
              <a:t>Infezioni virali</a:t>
            </a:r>
          </a:p>
          <a:p>
            <a:r>
              <a:rPr lang="it-IT" sz="2000" dirty="0" smtClean="0"/>
              <a:t>Farmaci</a:t>
            </a:r>
          </a:p>
          <a:p>
            <a:r>
              <a:rPr lang="it-IT" sz="2000" dirty="0" smtClean="0"/>
              <a:t>Autoimmunità</a:t>
            </a:r>
          </a:p>
          <a:p>
            <a:r>
              <a:rPr lang="it-IT" sz="2000" dirty="0" smtClean="0"/>
              <a:t>Epatopatie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sz="2000" dirty="0" smtClean="0">
                <a:sym typeface="Wingdings" panose="05000000000000000000" pitchFamily="2" charset="2"/>
              </a:rPr>
              <a:t> </a:t>
            </a:r>
            <a:r>
              <a:rPr lang="it-IT" sz="2000" dirty="0" smtClean="0"/>
              <a:t>1/3 dei soggetti di razza nera è </a:t>
            </a:r>
            <a:r>
              <a:rPr lang="it-IT" sz="2000" dirty="0" err="1" smtClean="0"/>
              <a:t>neutropenico</a:t>
            </a:r>
            <a:r>
              <a:rPr lang="it-IT" sz="2000" dirty="0"/>
              <a:t> </a:t>
            </a:r>
            <a:r>
              <a:rPr lang="it-IT" sz="2000" dirty="0" smtClean="0"/>
              <a:t>come caratteristica razziale</a:t>
            </a:r>
            <a:endParaRPr lang="it-IT" sz="20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2276872"/>
            <a:ext cx="3032478" cy="2022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4493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</a:t>
            </a:r>
            <a:r>
              <a:rPr lang="it-IT" dirty="0" smtClean="0"/>
              <a:t>eutropenia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63040" y="2119257"/>
            <a:ext cx="6493336" cy="3603812"/>
          </a:xfrm>
        </p:spPr>
        <p:txBody>
          <a:bodyPr/>
          <a:lstStyle/>
          <a:p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Esami necessari:</a:t>
            </a:r>
          </a:p>
          <a:p>
            <a:endParaRPr lang="it-IT" dirty="0"/>
          </a:p>
          <a:p>
            <a:r>
              <a:rPr lang="it-IT" dirty="0" smtClean="0"/>
              <a:t>CMV</a:t>
            </a:r>
          </a:p>
          <a:p>
            <a:r>
              <a:rPr lang="it-IT" dirty="0" smtClean="0"/>
              <a:t>ANA</a:t>
            </a:r>
          </a:p>
          <a:p>
            <a:r>
              <a:rPr lang="it-IT" dirty="0" smtClean="0"/>
              <a:t>Foresi proteica</a:t>
            </a:r>
          </a:p>
          <a:p>
            <a:endParaRPr lang="it-IT" sz="1800" dirty="0" smtClean="0"/>
          </a:p>
          <a:p>
            <a:pPr marL="0" indent="0">
              <a:buNone/>
            </a:pPr>
            <a:r>
              <a:rPr lang="it-IT" sz="1800" b="1" dirty="0" smtClean="0"/>
              <a:t>Se neutropenia persistente necessaria visita ematologica</a:t>
            </a:r>
            <a:endParaRPr lang="it-IT" sz="1800" b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8" t="888" r="44960" b="6216"/>
          <a:stretch/>
        </p:blipFill>
        <p:spPr>
          <a:xfrm>
            <a:off x="4543717" y="2420888"/>
            <a:ext cx="3159095" cy="1896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00475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</a:t>
            </a:r>
            <a:r>
              <a:rPr lang="it-IT" dirty="0" smtClean="0"/>
              <a:t>infopenia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51550" y="2348880"/>
            <a:ext cx="6196405" cy="3603812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Cause:</a:t>
            </a:r>
          </a:p>
          <a:p>
            <a:endParaRPr lang="it-IT" dirty="0"/>
          </a:p>
          <a:p>
            <a:r>
              <a:rPr lang="it-IT" dirty="0" smtClean="0"/>
              <a:t>Anziani</a:t>
            </a:r>
          </a:p>
          <a:p>
            <a:r>
              <a:rPr lang="it-IT" dirty="0" smtClean="0"/>
              <a:t>Terapia steroidea</a:t>
            </a:r>
          </a:p>
          <a:p>
            <a:r>
              <a:rPr lang="it-IT" dirty="0" smtClean="0"/>
              <a:t>LES</a:t>
            </a:r>
          </a:p>
          <a:p>
            <a:r>
              <a:rPr lang="it-IT" dirty="0" smtClean="0"/>
              <a:t>HIV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19"/>
          <a:stretch/>
        </p:blipFill>
        <p:spPr>
          <a:xfrm rot="5039605">
            <a:off x="4580745" y="1730804"/>
            <a:ext cx="2466371" cy="2672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5103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</a:t>
            </a:r>
            <a:r>
              <a:rPr lang="it-IT" dirty="0" smtClean="0"/>
              <a:t>infopenia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59632" y="2204864"/>
            <a:ext cx="6853376" cy="3603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 smtClean="0"/>
              <a:t>Se linfociti &lt; 500 c’è rischio di  infezioni  opportunistiche: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 smtClean="0"/>
              <a:t>Candida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 smtClean="0"/>
              <a:t>Micobatteri atipici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 smtClean="0"/>
              <a:t>Toxoplasmosi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 err="1" smtClean="0"/>
              <a:t>Istoplasmosi</a:t>
            </a:r>
            <a:endParaRPr lang="it-IT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 err="1" smtClean="0"/>
              <a:t>Pneumocystis</a:t>
            </a:r>
            <a:r>
              <a:rPr lang="it-IT" sz="2000" dirty="0" smtClean="0"/>
              <a:t> </a:t>
            </a:r>
            <a:r>
              <a:rPr lang="it-IT" sz="2000" dirty="0" err="1" smtClean="0"/>
              <a:t>Jirovecii</a:t>
            </a:r>
            <a:endParaRPr lang="it-IT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 smtClean="0"/>
              <a:t>CMV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6632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836712"/>
            <a:ext cx="4681192" cy="5201326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61580">
            <a:off x="1367566" y="806530"/>
            <a:ext cx="1542922" cy="192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84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548680"/>
            <a:ext cx="6965245" cy="1202485"/>
          </a:xfrm>
        </p:spPr>
        <p:txBody>
          <a:bodyPr/>
          <a:lstStyle/>
          <a:p>
            <a:r>
              <a:rPr lang="it-IT" dirty="0"/>
              <a:t>A</a:t>
            </a:r>
            <a:r>
              <a:rPr lang="it-IT" dirty="0" smtClean="0"/>
              <a:t>nemie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03648" y="1628800"/>
            <a:ext cx="6196405" cy="3603812"/>
          </a:xfrm>
        </p:spPr>
        <p:txBody>
          <a:bodyPr/>
          <a:lstStyle/>
          <a:p>
            <a:endParaRPr lang="it-IT" dirty="0" smtClean="0"/>
          </a:p>
          <a:p>
            <a:r>
              <a:rPr lang="it-IT" dirty="0" smtClean="0"/>
              <a:t>L’anemia è definita dal valore di emoglobina</a:t>
            </a:r>
          </a:p>
          <a:p>
            <a:pPr marL="0" indent="0">
              <a:buNone/>
            </a:pPr>
            <a:endParaRPr lang="it-I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smtClean="0"/>
              <a:t>Il numero di eritrociti è un parametro di scarsa utilità, talora fuorviante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4293096"/>
            <a:ext cx="6396143" cy="1818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6882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Anemia microcitica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63040" y="2119257"/>
            <a:ext cx="6925384" cy="36038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 smtClean="0"/>
              <a:t>Anemia </a:t>
            </a:r>
            <a:r>
              <a:rPr lang="it-IT" dirty="0" err="1" smtClean="0"/>
              <a:t>sideropenica</a:t>
            </a:r>
            <a:endParaRPr lang="it-IT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it-IT" dirty="0" err="1" smtClean="0"/>
              <a:t>Thalassemia</a:t>
            </a:r>
            <a:r>
              <a:rPr lang="it-IT" dirty="0" smtClean="0"/>
              <a:t> minor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 smtClean="0"/>
              <a:t>Anemia da malattia cronica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Esami </a:t>
            </a:r>
            <a:r>
              <a:rPr lang="it-IT" dirty="0" smtClean="0">
                <a:sym typeface="Wingdings" panose="05000000000000000000" pitchFamily="2" charset="2"/>
              </a:rPr>
              <a:t> </a:t>
            </a:r>
            <a:r>
              <a:rPr lang="it-IT" dirty="0" err="1" smtClean="0">
                <a:sym typeface="Wingdings" panose="05000000000000000000" pitchFamily="2" charset="2"/>
              </a:rPr>
              <a:t>sideremia,transferrina</a:t>
            </a:r>
            <a:r>
              <a:rPr lang="it-IT" dirty="0" smtClean="0">
                <a:sym typeface="Wingdings" panose="05000000000000000000" pitchFamily="2" charset="2"/>
              </a:rPr>
              <a:t> </a:t>
            </a:r>
            <a:r>
              <a:rPr lang="it-IT" dirty="0" err="1" smtClean="0">
                <a:sym typeface="Wingdings" panose="05000000000000000000" pitchFamily="2" charset="2"/>
              </a:rPr>
              <a:t>totale,ferritina</a:t>
            </a:r>
            <a:endParaRPr lang="it-IT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it-IT" dirty="0">
                <a:sym typeface="Wingdings" panose="05000000000000000000" pitchFamily="2" charset="2"/>
              </a:rPr>
              <a:t> </a:t>
            </a:r>
            <a:r>
              <a:rPr lang="it-IT" dirty="0" smtClean="0">
                <a:sym typeface="Wingdings" panose="05000000000000000000" pitchFamily="2" charset="2"/>
              </a:rPr>
              <a:t>              emoglobine patologiche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4581128"/>
            <a:ext cx="2232248" cy="1567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0152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Anemia </a:t>
            </a:r>
            <a:r>
              <a:rPr lang="it-IT" dirty="0" err="1" smtClean="0"/>
              <a:t>sideropenica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/>
          </a:p>
          <a:p>
            <a:r>
              <a:rPr lang="it-IT" dirty="0" err="1" smtClean="0"/>
              <a:t>Sideremia</a:t>
            </a:r>
            <a:r>
              <a:rPr lang="it-IT" dirty="0" smtClean="0"/>
              <a:t> diminuita</a:t>
            </a:r>
          </a:p>
          <a:p>
            <a:r>
              <a:rPr lang="it-IT" dirty="0"/>
              <a:t>Ferritina </a:t>
            </a:r>
            <a:r>
              <a:rPr lang="it-IT" dirty="0" smtClean="0"/>
              <a:t>diminuita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 smtClean="0"/>
              <a:t>Transferrina totale aumentata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5936" y="2249869"/>
            <a:ext cx="2481064" cy="217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897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6965245" cy="1202485"/>
          </a:xfrm>
        </p:spPr>
        <p:txBody>
          <a:bodyPr/>
          <a:lstStyle/>
          <a:p>
            <a:r>
              <a:rPr lang="it-IT" dirty="0" smtClean="0"/>
              <a:t>Anemia </a:t>
            </a:r>
            <a:r>
              <a:rPr lang="it-IT" dirty="0" err="1" smtClean="0"/>
              <a:t>sideropenica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13"/>
          </p:nvPr>
        </p:nvSpPr>
        <p:spPr>
          <a:xfrm>
            <a:off x="827584" y="2418552"/>
            <a:ext cx="3200400" cy="3602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dirty="0" smtClean="0"/>
              <a:t> </a:t>
            </a:r>
            <a:r>
              <a:rPr lang="it-IT" sz="1800" b="1" dirty="0" smtClean="0"/>
              <a:t>Donna in età fertile</a:t>
            </a:r>
          </a:p>
          <a:p>
            <a:endParaRPr lang="it-IT" sz="1800" dirty="0"/>
          </a:p>
          <a:p>
            <a:endParaRPr lang="it-IT" sz="1800" dirty="0" smtClean="0"/>
          </a:p>
          <a:p>
            <a:r>
              <a:rPr lang="it-IT" sz="1800" dirty="0" err="1" smtClean="0"/>
              <a:t>Polimenorrea</a:t>
            </a:r>
            <a:endParaRPr lang="it-IT" sz="1800" dirty="0" smtClean="0"/>
          </a:p>
          <a:p>
            <a:endParaRPr lang="it-IT" sz="1800" dirty="0"/>
          </a:p>
          <a:p>
            <a:r>
              <a:rPr lang="it-IT" sz="1800" dirty="0" smtClean="0"/>
              <a:t>Malassorbimento</a:t>
            </a:r>
          </a:p>
          <a:p>
            <a:endParaRPr lang="it-IT" sz="1800" dirty="0"/>
          </a:p>
          <a:p>
            <a:endParaRPr lang="it-IT" sz="1800" dirty="0" smtClean="0"/>
          </a:p>
          <a:p>
            <a:endParaRPr lang="it-IT" sz="1800" dirty="0" smtClean="0"/>
          </a:p>
          <a:p>
            <a:pPr marL="0" indent="0">
              <a:buNone/>
            </a:pPr>
            <a:r>
              <a:rPr lang="it-IT" sz="1800" dirty="0" smtClean="0"/>
              <a:t>   Esami:  TTG ( AGA,AEA )</a:t>
            </a:r>
            <a:endParaRPr lang="it-IT" sz="1800" dirty="0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14"/>
          </p:nvPr>
        </p:nvSpPr>
        <p:spPr>
          <a:xfrm>
            <a:off x="4283968" y="2416076"/>
            <a:ext cx="4176464" cy="3605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b="1" dirty="0" smtClean="0"/>
              <a:t>Donna in </a:t>
            </a:r>
            <a:r>
              <a:rPr lang="it-IT" sz="1800" b="1" dirty="0" err="1" smtClean="0"/>
              <a:t>postmenopausa</a:t>
            </a:r>
            <a:r>
              <a:rPr lang="it-IT" sz="1800" b="1" dirty="0" smtClean="0"/>
              <a:t> e maschio</a:t>
            </a:r>
          </a:p>
          <a:p>
            <a:endParaRPr lang="it-IT" sz="1800" dirty="0" smtClean="0"/>
          </a:p>
          <a:p>
            <a:endParaRPr lang="it-IT" sz="1800" dirty="0"/>
          </a:p>
          <a:p>
            <a:r>
              <a:rPr lang="it-IT" sz="1800" dirty="0" smtClean="0"/>
              <a:t>Perdita</a:t>
            </a:r>
            <a:r>
              <a:rPr lang="it-IT" sz="1800" dirty="0"/>
              <a:t> </a:t>
            </a:r>
            <a:r>
              <a:rPr lang="it-IT" sz="1800" dirty="0" smtClean="0"/>
              <a:t>(gastropatia da </a:t>
            </a:r>
            <a:r>
              <a:rPr lang="it-IT" sz="1800" dirty="0" err="1" smtClean="0"/>
              <a:t>FANS,ernia</a:t>
            </a:r>
            <a:r>
              <a:rPr lang="it-IT" sz="1800" dirty="0"/>
              <a:t> </a:t>
            </a:r>
            <a:r>
              <a:rPr lang="it-IT" sz="1800" dirty="0" err="1" smtClean="0"/>
              <a:t>jatale</a:t>
            </a:r>
            <a:r>
              <a:rPr lang="it-IT" sz="1800" dirty="0" smtClean="0"/>
              <a:t>/</a:t>
            </a:r>
            <a:r>
              <a:rPr lang="it-IT" sz="1800" dirty="0" err="1" smtClean="0"/>
              <a:t>reflusso,emorroidi</a:t>
            </a:r>
            <a:r>
              <a:rPr lang="it-IT" sz="1800" dirty="0" smtClean="0"/>
              <a:t>, neoplasie)</a:t>
            </a:r>
          </a:p>
          <a:p>
            <a:r>
              <a:rPr lang="it-IT" sz="1800" dirty="0"/>
              <a:t>M</a:t>
            </a:r>
            <a:r>
              <a:rPr lang="it-IT" sz="1800" dirty="0" smtClean="0"/>
              <a:t>alassorbimento</a:t>
            </a:r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endParaRPr lang="it-IT" sz="1800" dirty="0" smtClean="0"/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r>
              <a:rPr lang="it-IT" sz="1800" dirty="0" smtClean="0"/>
              <a:t>   Esami:  S.O.F.    TTG ( AGA,AEA )</a:t>
            </a:r>
          </a:p>
          <a:p>
            <a:endParaRPr lang="it-IT" sz="1800" dirty="0"/>
          </a:p>
          <a:p>
            <a:endParaRPr lang="it-IT" sz="1800" dirty="0"/>
          </a:p>
          <a:p>
            <a:endParaRPr lang="it-IT" sz="18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1628800"/>
            <a:ext cx="1506647" cy="1232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15277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Thalassemia</a:t>
            </a:r>
            <a:r>
              <a:rPr lang="it-IT" dirty="0" smtClean="0"/>
              <a:t> minor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1241132" y="2708920"/>
            <a:ext cx="6853376" cy="3603812"/>
          </a:xfrm>
        </p:spPr>
        <p:txBody>
          <a:bodyPr/>
          <a:lstStyle/>
          <a:p>
            <a:r>
              <a:rPr lang="it-IT" dirty="0" smtClean="0"/>
              <a:t>Assetto marziale nella norma</a:t>
            </a:r>
          </a:p>
          <a:p>
            <a:r>
              <a:rPr lang="it-IT" dirty="0" smtClean="0"/>
              <a:t>Emoglobina tra 9 e 12 g</a:t>
            </a:r>
          </a:p>
          <a:p>
            <a:r>
              <a:rPr lang="it-IT" dirty="0" smtClean="0"/>
              <a:t>Aumento di Emoglobina A</a:t>
            </a:r>
            <a:r>
              <a:rPr lang="it-IT" baseline="-25000" dirty="0" smtClean="0"/>
              <a:t>2</a:t>
            </a:r>
            <a:endParaRPr lang="it-IT" dirty="0" smtClean="0"/>
          </a:p>
          <a:p>
            <a:endParaRPr lang="it-IT" dirty="0"/>
          </a:p>
          <a:p>
            <a:r>
              <a:rPr lang="it-IT" dirty="0" err="1" smtClean="0"/>
              <a:t>Thalassemia</a:t>
            </a:r>
            <a:r>
              <a:rPr lang="it-IT" dirty="0" smtClean="0"/>
              <a:t> minima: </a:t>
            </a:r>
            <a:r>
              <a:rPr lang="it-IT" sz="2000" dirty="0" smtClean="0"/>
              <a:t>solo </a:t>
            </a:r>
            <a:r>
              <a:rPr lang="it-IT" sz="2000" dirty="0" err="1" smtClean="0"/>
              <a:t>microcitosi</a:t>
            </a:r>
            <a:r>
              <a:rPr lang="it-IT" sz="2000" dirty="0" smtClean="0"/>
              <a:t> senza anemia</a:t>
            </a:r>
          </a:p>
          <a:p>
            <a:r>
              <a:rPr lang="it-IT" dirty="0" err="1" smtClean="0"/>
              <a:t>Thalassemia</a:t>
            </a:r>
            <a:r>
              <a:rPr lang="it-IT" dirty="0" smtClean="0"/>
              <a:t> intermedia: </a:t>
            </a:r>
            <a:r>
              <a:rPr lang="it-IT" sz="2000" dirty="0" smtClean="0"/>
              <a:t>Emoglobina tra 6 e 9 g</a:t>
            </a:r>
            <a:endParaRPr lang="it-IT" sz="20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47937" y="2020067"/>
            <a:ext cx="2322967" cy="2322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3713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ntina da disegno">
  <a:themeElements>
    <a:clrScheme name="Puntina da disegno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ntina da disegno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ntina da disegn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646</TotalTime>
  <Words>949</Words>
  <Application>Microsoft Office PowerPoint</Application>
  <PresentationFormat>Presentazione su schermo (4:3)</PresentationFormat>
  <Paragraphs>407</Paragraphs>
  <Slides>48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49" baseType="lpstr">
      <vt:lpstr>Puntina da disegno</vt:lpstr>
      <vt:lpstr>Emocromo</vt:lpstr>
      <vt:lpstr>Prime cose da guardare</vt:lpstr>
      <vt:lpstr> Valori di criticità/emergenza</vt:lpstr>
      <vt:lpstr>Valori di criticità/emergenza</vt:lpstr>
      <vt:lpstr>Anemie</vt:lpstr>
      <vt:lpstr>Anemia microcitica</vt:lpstr>
      <vt:lpstr>Anemia sideropenica</vt:lpstr>
      <vt:lpstr>Anemia sideropenica</vt:lpstr>
      <vt:lpstr>Thalassemia minor</vt:lpstr>
      <vt:lpstr>Thalassemia minor</vt:lpstr>
      <vt:lpstr>Anemia da malattia cronica</vt:lpstr>
      <vt:lpstr>Anemia da malattia cronica</vt:lpstr>
      <vt:lpstr>Anemia da malattia cronica</vt:lpstr>
      <vt:lpstr>Anemia falciforme</vt:lpstr>
      <vt:lpstr>Condizioni a rischio di crisi falcemica</vt:lpstr>
      <vt:lpstr>Anemia falciforme</vt:lpstr>
      <vt:lpstr>Trait falcemico</vt:lpstr>
      <vt:lpstr>Anemia macrocitica</vt:lpstr>
      <vt:lpstr>Anemia macrocitica</vt:lpstr>
      <vt:lpstr>Carenza di B 12</vt:lpstr>
      <vt:lpstr>Anemia normocitica</vt:lpstr>
      <vt:lpstr>Anemia normocitica</vt:lpstr>
      <vt:lpstr>Poliglobulie</vt:lpstr>
      <vt:lpstr>Poliglobulie</vt:lpstr>
      <vt:lpstr>Poliglobulie</vt:lpstr>
      <vt:lpstr>Poliglobulie</vt:lpstr>
      <vt:lpstr>Pologlobulie</vt:lpstr>
      <vt:lpstr>Poliglobulie</vt:lpstr>
      <vt:lpstr>Piastrinosi</vt:lpstr>
      <vt:lpstr>Piastrinosi</vt:lpstr>
      <vt:lpstr>Piastrinosi</vt:lpstr>
      <vt:lpstr>Piastrinosi</vt:lpstr>
      <vt:lpstr>Piastrinopenia</vt:lpstr>
      <vt:lpstr>Piastrinopenia</vt:lpstr>
      <vt:lpstr>Piastrinopenia</vt:lpstr>
      <vt:lpstr>Quando sospettare una pseudopiastrinopenia da EDTA ?</vt:lpstr>
      <vt:lpstr>Leucocitosi (linfocitosi)</vt:lpstr>
      <vt:lpstr>Leucocitosi neutrofila</vt:lpstr>
      <vt:lpstr>Monocitosi</vt:lpstr>
      <vt:lpstr>Eosinofilia</vt:lpstr>
      <vt:lpstr>Eosinofilia</vt:lpstr>
      <vt:lpstr>INVERSIONE DELLA FORMULA</vt:lpstr>
      <vt:lpstr>Neutropenia</vt:lpstr>
      <vt:lpstr>Neutropenia</vt:lpstr>
      <vt:lpstr>Neutropenia</vt:lpstr>
      <vt:lpstr>Linfopenia</vt:lpstr>
      <vt:lpstr>Linfopenia</vt:lpstr>
      <vt:lpstr>Diapositiva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Emocromo</dc:title>
  <dc:creator>utente</dc:creator>
  <cp:lastModifiedBy>Novella Ceretti</cp:lastModifiedBy>
  <cp:revision>133</cp:revision>
  <dcterms:created xsi:type="dcterms:W3CDTF">2015-03-02T16:00:39Z</dcterms:created>
  <dcterms:modified xsi:type="dcterms:W3CDTF">2019-01-04T15:26:40Z</dcterms:modified>
</cp:coreProperties>
</file>