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C8270C-8A01-4956-91A9-52256264D648}" type="datetimeFigureOut">
              <a:rPr lang="it-IT" smtClean="0"/>
              <a:pPr/>
              <a:t>13/03/2015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93759D0-1D06-4A20-BC55-C983C71FA9A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86000" y="3717032"/>
            <a:ext cx="6172200" cy="1894362"/>
          </a:xfrm>
        </p:spPr>
        <p:txBody>
          <a:bodyPr>
            <a:noAutofit/>
          </a:bodyPr>
          <a:lstStyle/>
          <a:p>
            <a:r>
              <a:rPr lang="it-IT" sz="3200" dirty="0" smtClean="0"/>
              <a:t>Valutazione dell’aderenza terapeutica in un gruppo di pazienti ad alto rischio di ospedalizzazione</a:t>
            </a:r>
            <a:endParaRPr lang="it-IT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86000" y="6237312"/>
            <a:ext cx="6172200" cy="137610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560784" y="90872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CAMPIONE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None/>
            </a:pPr>
            <a:endParaRPr lang="it-IT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Tra gli assistiti del Dott. Del Canale abbiamo coinvolto nel progetto un gruppo di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34 pazienti</a:t>
            </a:r>
            <a:r>
              <a:rPr lang="it-IT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Questi sono stati selezionati fra i 77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pazienti ad alto e molto alto rischio di ospedalizzazione</a:t>
            </a:r>
            <a:r>
              <a:rPr lang="it-IT" dirty="0" smtClean="0"/>
              <a:t>, identificati attraverso modelli statistici messi a punto dalla Regione Emilia Romagna in collaborazione con la Thomas Jefferson </a:t>
            </a:r>
            <a:r>
              <a:rPr lang="it-IT" dirty="0" err="1" smtClean="0"/>
              <a:t>University</a:t>
            </a:r>
            <a:r>
              <a:rPr lang="it-IT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Età media dei pazienti del campione: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81,7 anni</a:t>
            </a:r>
            <a:r>
              <a:rPr lang="it-IT" dirty="0" smtClean="0"/>
              <a:t>; 11 hanno un’età = o &gt; di 90 anni.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7467600" cy="35091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147536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OBIETTIVO primario: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Valutare l’aderenza terapeutica in un gruppo di pazienti ad alto rischio, come intervento, fra i diversi attuabili, finalizzato ad una migliore gestione dei pazienti con malattie croniche.</a:t>
            </a:r>
          </a:p>
          <a:p>
            <a:pPr>
              <a:buFont typeface="Wingdings" pitchFamily="2" charset="2"/>
              <a:buChar char="v"/>
            </a:pPr>
            <a:endParaRPr lang="it-IT" dirty="0" smtClean="0"/>
          </a:p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OBIETTIVI secondari: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Individuare i possibili determinanti della non aderenza terapeutica.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Adottare interventi appropriati per migliorare l’aderenza .</a:t>
            </a:r>
          </a:p>
          <a:p>
            <a:pPr>
              <a:buNone/>
            </a:pPr>
            <a:endParaRPr lang="it-IT" sz="28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  METODO:</a:t>
            </a:r>
          </a:p>
          <a:p>
            <a:pPr>
              <a:buFont typeface="Wingdings" pitchFamily="2" charset="2"/>
              <a:buChar char="v"/>
            </a:pPr>
            <a:endParaRPr lang="it-IT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L’aderenza alla terapia farmacologica è stata valutata tramite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intervista telefonica</a:t>
            </a:r>
            <a:r>
              <a:rPr lang="it-IT" dirty="0" smtClean="0"/>
              <a:t> ai pazienti o ai loro </a:t>
            </a:r>
            <a:r>
              <a:rPr lang="it-IT" dirty="0" err="1" smtClean="0"/>
              <a:t>caregivers</a:t>
            </a:r>
            <a:r>
              <a:rPr lang="it-IT" dirty="0" smtClean="0"/>
              <a:t> di riferimento, avvalendosi dei dati  relativi alla prescrizione/consumo di farmaci estrapolati dalla cartella clinica informatica dei pazienti.</a:t>
            </a:r>
            <a:endParaRPr lang="it-IT" dirty="0"/>
          </a:p>
        </p:txBody>
      </p:sp>
      <p:pic>
        <p:nvPicPr>
          <p:cNvPr id="4" name="Immagine 3" descr="telefono_che_suona[1]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2870" y="980728"/>
            <a:ext cx="1619250" cy="1619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715200" cy="56372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 RISULTATO: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Dei 34 pazienti 4 sono risultati non aderenti alla terapia. 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La non aderenza riguardava per tre pazienti un singolo farmaco (interruzione dell’assunzione di propria iniziativa), mentre per uno riguardava tutta la terapia, che veniva assunta in maniera incostante.</a:t>
            </a:r>
          </a:p>
          <a:p>
            <a:pPr>
              <a:buNone/>
            </a:pPr>
            <a:r>
              <a:rPr lang="it-IT" sz="2500" b="1" dirty="0" smtClean="0">
                <a:solidFill>
                  <a:schemeClr val="accent1">
                    <a:lumMod val="75000"/>
                  </a:schemeClr>
                </a:solidFill>
              </a:rPr>
              <a:t>MOTIVAZIONI DELLA SCARSA ADERENZA: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Assunzione contemporanea di ‘troppi’ farmaci;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Terapia ritenuta non indispensabile; 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Scarso aiuto dei famigliari nell’assunzione di farmaci parte di schemi </a:t>
            </a:r>
            <a:r>
              <a:rPr lang="it-IT" dirty="0" err="1" smtClean="0"/>
              <a:t>posologici</a:t>
            </a:r>
            <a:r>
              <a:rPr lang="it-IT" dirty="0" smtClean="0"/>
              <a:t> complessi (pazienti molto anziani, spesso ipovedenti). 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INTERVENTI: 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Interventi educazionali</a:t>
            </a:r>
          </a:p>
          <a:p>
            <a:pPr>
              <a:buFont typeface="Wingdings" pitchFamily="2" charset="2"/>
              <a:buChar char="v"/>
            </a:pPr>
            <a:r>
              <a:rPr lang="it-IT" dirty="0" smtClean="0"/>
              <a:t>Coinvolgimento dei famigliari nella gestione di terapie complesse.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352928" cy="5925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CONCLUSIONI:</a:t>
            </a:r>
          </a:p>
          <a:p>
            <a:pPr>
              <a:buNone/>
            </a:pPr>
            <a:endParaRPr lang="it-IT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L’intervento  di verifica telefonica è stato sicuramente apprezzato dai  tutti i pazienti (sia gli aderenti che i non aderenti) e dai </a:t>
            </a:r>
            <a:r>
              <a:rPr lang="it-IT" sz="2800" dirty="0" err="1" smtClean="0"/>
              <a:t>caregivers</a:t>
            </a:r>
            <a:r>
              <a:rPr lang="it-IT" sz="2800" dirty="0" smtClean="0"/>
              <a:t>,  che l’hanno percepito come un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attenzione</a:t>
            </a:r>
            <a:r>
              <a:rPr lang="it-IT" sz="2800" dirty="0" smtClean="0"/>
              <a:t> particolare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alla loro situazione e al loro stato di salute</a:t>
            </a:r>
            <a:r>
              <a:rPr lang="it-IT" sz="2800" dirty="0" smtClean="0"/>
              <a:t>, un importante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momento di condivisione della terapia</a:t>
            </a:r>
            <a:r>
              <a:rPr lang="it-IT" sz="2800" dirty="0" smtClean="0"/>
              <a:t>, un’occasione per rivolgere al medico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domande</a:t>
            </a:r>
            <a:r>
              <a:rPr lang="it-IT" sz="2800" dirty="0" smtClean="0"/>
              <a:t> o esprimere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dubb</a:t>
            </a:r>
            <a:r>
              <a:rPr lang="it-IT" sz="2800" dirty="0" smtClean="0">
                <a:solidFill>
                  <a:schemeClr val="accent1"/>
                </a:solidFill>
              </a:rPr>
              <a:t>i</a:t>
            </a:r>
            <a:r>
              <a:rPr lang="it-IT" sz="2800" dirty="0" smtClean="0"/>
              <a:t> riguardo i farmaci in uso.</a:t>
            </a:r>
          </a:p>
          <a:p>
            <a:pPr>
              <a:buNone/>
            </a:pPr>
            <a:endParaRPr lang="it-IT" dirty="0" smtClean="0"/>
          </a:p>
          <a:p>
            <a:pPr>
              <a:buFont typeface="Wingdings" pitchFamily="2" charset="2"/>
              <a:buChar char="v"/>
            </a:pPr>
            <a:endParaRPr lang="it-I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V="1">
            <a:off x="704800" y="-1095"/>
            <a:ext cx="7467600" cy="45719"/>
          </a:xfrm>
        </p:spPr>
        <p:txBody>
          <a:bodyPr>
            <a:noAutofit/>
          </a:bodyPr>
          <a:lstStyle/>
          <a:p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0" y="188640"/>
            <a:ext cx="9144000" cy="66693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it-IT" sz="3300" b="1" dirty="0" err="1" smtClean="0">
                <a:solidFill>
                  <a:schemeClr val="accent1">
                    <a:lumMod val="75000"/>
                  </a:schemeClr>
                </a:solidFill>
              </a:rPr>
              <a:t>CONCLUSIONI…</a:t>
            </a:r>
            <a:endParaRPr lang="it-IT" sz="3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it-IT" sz="33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3300" dirty="0" smtClean="0"/>
              <a:t>Sicuramente il campione selezionato comprende i pazienti più ‘difficili’ che un MMG è chiamato ad assistere e proprio per questo motivo quelli che necessitano di una presenza assidua sia del medico curante che dei famigliari; l’aderenza terapeutica nei pazienti non autosufficienti è sicuramente molto alta.</a:t>
            </a:r>
          </a:p>
          <a:p>
            <a:pPr>
              <a:buFont typeface="Wingdings" pitchFamily="2" charset="2"/>
              <a:buChar char="v"/>
            </a:pPr>
            <a:endParaRPr lang="it-IT" sz="3300" dirty="0" smtClean="0"/>
          </a:p>
          <a:p>
            <a:pPr>
              <a:buFont typeface="Wingdings" pitchFamily="2" charset="2"/>
              <a:buChar char="v"/>
            </a:pPr>
            <a:r>
              <a:rPr lang="it-IT" sz="3300" dirty="0" smtClean="0"/>
              <a:t>I non aderenti sono paradossalmente i pazienti autonomi e la scelta di non seguire la terapia  è consapevole; sono anche quelli in cui un’adeguata aderenza terapeutica potrebbe avere un impatto maggiore sullo stato di salute.</a:t>
            </a:r>
          </a:p>
          <a:p>
            <a:pPr>
              <a:buNone/>
            </a:pPr>
            <a:r>
              <a:rPr lang="it-IT" sz="3000" dirty="0" smtClean="0"/>
              <a:t> 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404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</a:rPr>
              <a:t>CONCLUSIONI…</a:t>
            </a:r>
            <a:endParaRPr lang="it-IT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Il tempo è sicuramente un limite importante per interventi di questo tipo.</a:t>
            </a:r>
            <a:endParaRPr lang="it-IT" sz="2800" smtClean="0"/>
          </a:p>
          <a:p>
            <a:pPr>
              <a:buFont typeface="Wingdings" pitchFamily="2" charset="2"/>
              <a:buChar char="v"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Con riferimento ai rispettivi ruoli ed alla possibilità di impattare per primi i pazienti, le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infermiere</a:t>
            </a:r>
            <a:r>
              <a:rPr lang="it-IT" sz="2800" dirty="0" smtClean="0"/>
              <a:t> del sistema delle </a:t>
            </a:r>
            <a:r>
              <a:rPr lang="it-IT" sz="2800" dirty="0" err="1" smtClean="0"/>
              <a:t>CdS</a:t>
            </a:r>
            <a:r>
              <a:rPr lang="it-IT" sz="2800" dirty="0" smtClean="0"/>
              <a:t> ed i </a:t>
            </a:r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</a:rPr>
              <a:t>collaboratori di studio,</a:t>
            </a:r>
            <a:r>
              <a:rPr lang="it-IT" sz="2800" dirty="0" smtClean="0"/>
              <a:t> appaiono altresì fondamentali nel segnalare possibili pazienti non aderenti.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411</TotalTime>
  <Words>490</Words>
  <Application>Microsoft Office PowerPoint</Application>
  <PresentationFormat>Presentazione su schermo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Loggia</vt:lpstr>
      <vt:lpstr>Valutazione dell’aderenza terapeutica in un gruppo di pazienti ad alto rischio di ospedalizzazione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Novella Ceretti</dc:creator>
  <cp:lastModifiedBy>Novella Ceretti</cp:lastModifiedBy>
  <cp:revision>13</cp:revision>
  <dcterms:created xsi:type="dcterms:W3CDTF">2015-03-09T10:04:26Z</dcterms:created>
  <dcterms:modified xsi:type="dcterms:W3CDTF">2015-03-13T17:12:20Z</dcterms:modified>
</cp:coreProperties>
</file>