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9" r:id="rId3"/>
    <p:sldId id="257" r:id="rId4"/>
    <p:sldId id="258" r:id="rId5"/>
    <p:sldId id="265" r:id="rId6"/>
    <p:sldId id="259" r:id="rId7"/>
    <p:sldId id="268" r:id="rId8"/>
    <p:sldId id="266" r:id="rId9"/>
    <p:sldId id="269" r:id="rId10"/>
    <p:sldId id="262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tangolo arrotondato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tangolo arrotondato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Rettango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tangolo arrotondato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Rettango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tangolo arrotondato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A85228-D7E2-4A8F-B6D7-AA90844E476D}" type="datetimeFigureOut">
              <a:rPr lang="it-IT" smtClean="0"/>
              <a:pPr/>
              <a:t>18/05/2016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8CFC742-0A4B-465B-8DD7-CD370E5F8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SINGHIOZZO PERSISTENTE</a:t>
            </a:r>
            <a:endParaRPr lang="it-IT" dirty="0"/>
          </a:p>
        </p:txBody>
      </p:sp>
      <p:pic>
        <p:nvPicPr>
          <p:cNvPr id="4" name="Immagine 3" descr="Singhiozz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278733"/>
            <a:ext cx="8820472" cy="2742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Diagnosi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u="sng" dirty="0" smtClean="0"/>
              <a:t>Attenta anamnesi clinica e farmacologica</a:t>
            </a:r>
            <a:r>
              <a:rPr lang="it-IT" dirty="0" smtClean="0"/>
              <a:t>: una evenienza non comune, ma che deve essere sempre considerata prima di intraprendere esami invasivi, è il singhiozzo da farmaci. Nei casi segnalati, il singhiozzo è comparso in genere solo dopo diverse assunzioni. Per alcuni farmaci (</a:t>
            </a:r>
            <a:r>
              <a:rPr lang="it-IT" dirty="0" err="1" smtClean="0"/>
              <a:t>doxiciclina</a:t>
            </a:r>
            <a:r>
              <a:rPr lang="it-IT" dirty="0" smtClean="0"/>
              <a:t>, </a:t>
            </a:r>
            <a:r>
              <a:rPr lang="it-IT" dirty="0" err="1" smtClean="0"/>
              <a:t>amoxicillina</a:t>
            </a:r>
            <a:r>
              <a:rPr lang="it-IT" dirty="0" smtClean="0"/>
              <a:t>, </a:t>
            </a:r>
            <a:r>
              <a:rPr lang="it-IT" dirty="0" err="1" smtClean="0"/>
              <a:t>cotrimossazolo</a:t>
            </a:r>
            <a:r>
              <a:rPr lang="it-IT" dirty="0" smtClean="0"/>
              <a:t>), il singhiozzo può essere secondario alla comparsa di ulcere esofagee.</a:t>
            </a:r>
          </a:p>
          <a:p>
            <a:r>
              <a:rPr lang="it-IT" u="sng" dirty="0" smtClean="0"/>
              <a:t>Esame clinico</a:t>
            </a:r>
          </a:p>
          <a:p>
            <a:r>
              <a:rPr lang="it-IT" dirty="0" smtClean="0"/>
              <a:t>Eventuali approfondimenti diagnostici devono </a:t>
            </a:r>
            <a:r>
              <a:rPr lang="it-IT" u="sng" dirty="0" smtClean="0"/>
              <a:t>considerare lo stato clinico e la prognosi</a:t>
            </a:r>
            <a:r>
              <a:rPr lang="it-IT" dirty="0" smtClean="0"/>
              <a:t> soprattutto in pazienti oncologici con malattia avanzata o pazienti con insufficienze d’organo croniche “end stage”</a:t>
            </a:r>
            <a:r>
              <a:rPr lang="it-IT" dirty="0" smtClean="0">
                <a:latin typeface="Century Schoolbook"/>
              </a:rPr>
              <a:t>→ </a:t>
            </a:r>
            <a:r>
              <a:rPr lang="it-IT" dirty="0" smtClean="0">
                <a:latin typeface="Perpetua" pitchFamily="18" charset="0"/>
              </a:rPr>
              <a:t>terapia sintomatica</a:t>
            </a:r>
          </a:p>
          <a:p>
            <a:endParaRPr lang="it-IT" u="sng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Diagnosi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u="sng" dirty="0" smtClean="0"/>
              <a:t>Esami di laboratorio</a:t>
            </a:r>
          </a:p>
          <a:p>
            <a:r>
              <a:rPr lang="it-IT" dirty="0" smtClean="0"/>
              <a:t>La </a:t>
            </a:r>
            <a:r>
              <a:rPr lang="it-IT" u="sng" dirty="0" smtClean="0"/>
              <a:t>radiografia del torace </a:t>
            </a:r>
            <a:r>
              <a:rPr lang="it-IT" dirty="0" smtClean="0"/>
              <a:t>è il test più utile nella diagnosi delle cause </a:t>
            </a:r>
            <a:r>
              <a:rPr lang="it-IT" dirty="0" err="1" smtClean="0"/>
              <a:t>sovradiaframmatiche</a:t>
            </a:r>
            <a:r>
              <a:rPr lang="it-IT" dirty="0" smtClean="0"/>
              <a:t> perché consente di visualizzare diverse malattie del mediastino, del polmone e della pleura associate a singhiozzo</a:t>
            </a:r>
          </a:p>
          <a:p>
            <a:r>
              <a:rPr lang="it-IT" dirty="0" smtClean="0"/>
              <a:t>Ecografia addome</a:t>
            </a:r>
          </a:p>
          <a:p>
            <a:r>
              <a:rPr lang="it-IT" dirty="0" smtClean="0"/>
              <a:t> EGDS (</a:t>
            </a:r>
            <a:r>
              <a:rPr lang="it-IT" dirty="0" err="1" smtClean="0"/>
              <a:t>pH-metria</a:t>
            </a:r>
            <a:r>
              <a:rPr lang="it-IT" dirty="0" smtClean="0"/>
              <a:t> esofagea 24 h? </a:t>
            </a:r>
            <a:r>
              <a:rPr lang="it-IT" dirty="0" err="1" smtClean="0"/>
              <a:t>manometria</a:t>
            </a:r>
            <a:r>
              <a:rPr lang="it-IT" dirty="0" smtClean="0"/>
              <a:t> esofagea?)</a:t>
            </a:r>
          </a:p>
          <a:p>
            <a:r>
              <a:rPr lang="it-IT" dirty="0" smtClean="0"/>
              <a:t>RMN encefalo se sintomi neurologici</a:t>
            </a:r>
          </a:p>
          <a:p>
            <a:r>
              <a:rPr lang="it-IT" dirty="0" smtClean="0"/>
              <a:t>Ecocardiografia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499992" y="4379620"/>
            <a:ext cx="180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 smtClean="0"/>
              <a:t>…?</a:t>
            </a:r>
            <a:endParaRPr lang="it-IT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Trattamento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maggior parte delle evidenze è a tutt'oggi costituita da case </a:t>
            </a:r>
            <a:r>
              <a:rPr lang="it-IT" dirty="0" err="1" smtClean="0"/>
              <a:t>reports</a:t>
            </a:r>
            <a:r>
              <a:rPr lang="it-IT" dirty="0" smtClean="0"/>
              <a:t> o da studi controllati di dimensioni molto ridotte (solo due piccoli RCT, uno sulla </a:t>
            </a:r>
            <a:r>
              <a:rPr lang="it-IT" dirty="0" err="1" smtClean="0"/>
              <a:t>Metoclopramide</a:t>
            </a:r>
            <a:r>
              <a:rPr lang="it-IT" dirty="0" smtClean="0"/>
              <a:t> e uno sul </a:t>
            </a:r>
            <a:r>
              <a:rPr lang="it-IT" dirty="0" err="1" smtClean="0"/>
              <a:t>Baclofen</a:t>
            </a:r>
            <a:r>
              <a:rPr lang="it-IT" dirty="0" smtClean="0"/>
              <a:t>)</a:t>
            </a:r>
          </a:p>
          <a:p>
            <a:r>
              <a:rPr lang="it-IT" dirty="0" smtClean="0"/>
              <a:t>Quando possibile il trattamento del singhiozzo deve essere eziologico (per es. PPI nella GERD)</a:t>
            </a:r>
          </a:p>
          <a:p>
            <a:r>
              <a:rPr lang="it-IT" dirty="0" smtClean="0"/>
              <a:t>Nella maggior parte dei casi, tuttavia, ciò non è possibile ed è necessario intraprendere un trattamento sintomatico, che può essere non farmacologico e/o farmacologico. Raramente è necessario ricorrere a procedure invasive.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84976" cy="940966"/>
          </a:xfrm>
        </p:spPr>
        <p:txBody>
          <a:bodyPr/>
          <a:lstStyle/>
          <a:p>
            <a:pPr algn="ctr"/>
            <a:r>
              <a:rPr lang="it-IT" b="1" dirty="0" smtClean="0"/>
              <a:t>Trattamento non farmacologico</a:t>
            </a:r>
            <a:endParaRPr lang="it-IT" b="1" dirty="0"/>
          </a:p>
        </p:txBody>
      </p:sp>
      <p:pic>
        <p:nvPicPr>
          <p:cNvPr id="4" name="Segnaposto contenuto 3" descr="rimedi singhiozz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1455" t="1217" r="1449" b="6320"/>
          <a:stretch>
            <a:fillRect/>
          </a:stretch>
        </p:blipFill>
        <p:spPr>
          <a:xfrm>
            <a:off x="251520" y="1052736"/>
            <a:ext cx="4824536" cy="5472608"/>
          </a:xfrm>
        </p:spPr>
      </p:pic>
      <p:sp>
        <p:nvSpPr>
          <p:cNvPr id="5" name="CasellaDiTesto 4"/>
          <p:cNvSpPr txBox="1"/>
          <p:nvPr/>
        </p:nvSpPr>
        <p:spPr>
          <a:xfrm>
            <a:off x="5220072" y="908720"/>
            <a:ext cx="367240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dirty="0" smtClean="0"/>
              <a:t>Una suora va dal medico: “Dottore, ho un attacco di singhiozzo terribile, sono già due giorni. Non riesco a mangiare e </a:t>
            </a:r>
            <a:r>
              <a:rPr lang="it-IT" sz="1700" dirty="0" err="1" smtClean="0"/>
              <a:t>men</a:t>
            </a:r>
            <a:r>
              <a:rPr lang="it-IT" sz="1700" dirty="0" smtClean="0"/>
              <a:t> che meno a dormire”.</a:t>
            </a:r>
            <a:br>
              <a:rPr lang="it-IT" sz="1700" dirty="0" smtClean="0"/>
            </a:br>
            <a:r>
              <a:rPr lang="it-IT" sz="1700" dirty="0" smtClean="0"/>
              <a:t>Il medico: “Stia calma che adesso la controllo”.</a:t>
            </a:r>
            <a:br>
              <a:rPr lang="it-IT" sz="1700" dirty="0" smtClean="0"/>
            </a:br>
            <a:r>
              <a:rPr lang="it-IT" sz="1700" dirty="0" smtClean="0"/>
              <a:t>Terminata la visita le dice: “Ma sorella, lei è incinta!”</a:t>
            </a:r>
            <a:br>
              <a:rPr lang="it-IT" sz="1700" dirty="0" smtClean="0"/>
            </a:br>
            <a:r>
              <a:rPr lang="it-IT" sz="1700" dirty="0" smtClean="0"/>
              <a:t>La sorella si alza immediatamente e presa dal panico esce di corsa dall’ambulatorio. Un’ora dopo il medico riceve una telefonata dalla madre superiora del convento: “Dottore, ma che cosa ha detto a sorella Carmen?”.</a:t>
            </a:r>
          </a:p>
          <a:p>
            <a:r>
              <a:rPr lang="it-IT" sz="1700" dirty="0" smtClean="0"/>
              <a:t>“Madre superiora, sorella Carmen aveva un attacco molto forte di singhiozzo e per guarire questa malattia la cura migliore sono dei grossi spaventi e così le ho detto che era incinta. Ha smesso di singhiozzare?”</a:t>
            </a:r>
            <a:br>
              <a:rPr lang="it-IT" sz="1700" dirty="0" smtClean="0"/>
            </a:br>
            <a:r>
              <a:rPr lang="it-IT" sz="1700" dirty="0" smtClean="0"/>
              <a:t>“Sì, sorella Carmen ha smesso di singhiozzare ma padre Paolo si è buttato dalla finestra”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Trattamento farmacologico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CON L’ECCEZIONE DELLA </a:t>
            </a:r>
            <a:r>
              <a:rPr lang="it-IT" u="sng" dirty="0" smtClean="0"/>
              <a:t>CLORPROMAZINA</a:t>
            </a:r>
            <a:r>
              <a:rPr lang="it-IT" dirty="0" smtClean="0"/>
              <a:t> , PER GLIA LTRI FARMACI IL TRATTAMENTO DEL SINGHIOZZO NON RIENTRA TRA LE INDICAZIONI REGISTRATE</a:t>
            </a:r>
          </a:p>
          <a:p>
            <a:r>
              <a:rPr lang="it-IT" dirty="0" smtClean="0"/>
              <a:t>La scelta di un farmaco anziché un altro è empirica e il medico dovrebbe selezionare tra le scelte disponibili quella più adatta al proprio paziente.</a:t>
            </a:r>
          </a:p>
          <a:p>
            <a:r>
              <a:rPr lang="it-IT" dirty="0" smtClean="0"/>
              <a:t>Se il trattamento è inizialmente efficace, ma il singhiozzo ricompare, la dose dovrebbe essere aumentata (entro la soglia di sicurezza e a seconda della tolleranza). Un trattamento diverso dovrebbe essere considerato solo se l'aumento della dose si dimostra inefficace.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-99392"/>
            <a:ext cx="7772400" cy="1143000"/>
          </a:xfrm>
        </p:spPr>
        <p:txBody>
          <a:bodyPr/>
          <a:lstStyle/>
          <a:p>
            <a:r>
              <a:rPr lang="it-IT" b="1" dirty="0" smtClean="0"/>
              <a:t>Trattamento farmacologico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467544" y="126525"/>
          <a:ext cx="8208912" cy="6542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3240360"/>
                <a:gridCol w="2736304"/>
              </a:tblGrid>
              <a:tr h="935270">
                <a:tc>
                  <a:txBody>
                    <a:bodyPr/>
                    <a:lstStyle/>
                    <a:p>
                      <a:r>
                        <a:rPr lang="it-IT" sz="1700" dirty="0" smtClean="0">
                          <a:solidFill>
                            <a:schemeClr val="tx1"/>
                          </a:solidFill>
                        </a:rPr>
                        <a:t>OMEPRAZOLO</a:t>
                      </a:r>
                    </a:p>
                    <a:p>
                      <a:pPr algn="l"/>
                      <a:r>
                        <a:rPr lang="it-IT" sz="1700" baseline="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r>
                        <a:rPr lang="it-IT" sz="1700" baseline="0" dirty="0" smtClean="0">
                          <a:solidFill>
                            <a:schemeClr val="tx1"/>
                          </a:solidFill>
                        </a:rPr>
                        <a:t>GAVISCON</a:t>
                      </a:r>
                      <a:endParaRPr lang="it-IT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sz="1700" b="0" dirty="0" smtClean="0">
                          <a:solidFill>
                            <a:schemeClr val="tx1"/>
                          </a:solidFill>
                        </a:rPr>
                        <a:t>Sicuro e ben tollerato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sz="1700" b="0" dirty="0" smtClean="0">
                          <a:solidFill>
                            <a:schemeClr val="tx1"/>
                          </a:solidFill>
                        </a:rPr>
                        <a:t>Efficace in un ampio studio </a:t>
                      </a:r>
                      <a:r>
                        <a:rPr lang="it-IT" sz="1700" b="0" dirty="0" err="1" smtClean="0">
                          <a:solidFill>
                            <a:schemeClr val="tx1"/>
                          </a:solidFill>
                        </a:rPr>
                        <a:t>osservazionale</a:t>
                      </a:r>
                      <a:endParaRPr lang="it-IT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it-IT" sz="1700" b="0" dirty="0" err="1" smtClean="0">
                          <a:solidFill>
                            <a:schemeClr val="tx1"/>
                          </a:solidFill>
                        </a:rPr>
                        <a:t>Omeprazolo</a:t>
                      </a:r>
                      <a:r>
                        <a:rPr lang="it-IT" sz="1700" b="0" dirty="0" smtClean="0">
                          <a:solidFill>
                            <a:schemeClr val="tx1"/>
                          </a:solidFill>
                        </a:rPr>
                        <a:t> 20</a:t>
                      </a:r>
                      <a:r>
                        <a:rPr lang="it-IT" sz="1700" b="0" baseline="0" dirty="0" smtClean="0">
                          <a:solidFill>
                            <a:schemeClr val="tx1"/>
                          </a:solidFill>
                        </a:rPr>
                        <a:t> mg x 2/</a:t>
                      </a:r>
                      <a:r>
                        <a:rPr lang="it-IT" sz="1700" b="0" baseline="0" dirty="0" err="1" smtClean="0">
                          <a:solidFill>
                            <a:schemeClr val="tx1"/>
                          </a:solidFill>
                        </a:rPr>
                        <a:t>die+</a:t>
                      </a:r>
                      <a:r>
                        <a:rPr lang="it-IT" sz="17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700" b="0" baseline="0" dirty="0" err="1" smtClean="0">
                          <a:solidFill>
                            <a:schemeClr val="tx1"/>
                          </a:solidFill>
                        </a:rPr>
                        <a:t>Gaviscon</a:t>
                      </a:r>
                      <a:r>
                        <a:rPr lang="it-IT" sz="1700" b="0" baseline="0" dirty="0" smtClean="0">
                          <a:solidFill>
                            <a:schemeClr val="tx1"/>
                          </a:solidFill>
                        </a:rPr>
                        <a:t> sciroppo 10 ml dopo i pasti</a:t>
                      </a:r>
                      <a:endParaRPr lang="it-IT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897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700" b="1" dirty="0" smtClean="0">
                          <a:solidFill>
                            <a:schemeClr val="tx1"/>
                          </a:solidFill>
                        </a:rPr>
                        <a:t>METOCLOPRAMIDE</a:t>
                      </a:r>
                    </a:p>
                    <a:p>
                      <a:r>
                        <a:rPr lang="it-IT" sz="1700" i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sz="1700" i="1" dirty="0" err="1" smtClean="0">
                          <a:solidFill>
                            <a:schemeClr val="tx1"/>
                          </a:solidFill>
                        </a:rPr>
                        <a:t>Plasil</a:t>
                      </a:r>
                      <a:r>
                        <a:rPr lang="it-IT" sz="1700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700" i="1" baseline="0" dirty="0" err="1" smtClean="0">
                          <a:solidFill>
                            <a:schemeClr val="tx1"/>
                          </a:solidFill>
                        </a:rPr>
                        <a:t>fl</a:t>
                      </a:r>
                      <a:r>
                        <a:rPr lang="it-IT" sz="1700" i="1" baseline="0" dirty="0" smtClean="0">
                          <a:solidFill>
                            <a:schemeClr val="tx1"/>
                          </a:solidFill>
                        </a:rPr>
                        <a:t> e </a:t>
                      </a:r>
                      <a:r>
                        <a:rPr lang="it-IT" sz="1700" i="1" baseline="0" dirty="0" err="1" smtClean="0">
                          <a:solidFill>
                            <a:schemeClr val="tx1"/>
                          </a:solidFill>
                        </a:rPr>
                        <a:t>cp</a:t>
                      </a:r>
                      <a:r>
                        <a:rPr lang="it-IT" sz="1700" i="1" baseline="0" dirty="0" smtClean="0">
                          <a:solidFill>
                            <a:schemeClr val="tx1"/>
                          </a:solidFill>
                        </a:rPr>
                        <a:t> 10 mg)</a:t>
                      </a:r>
                      <a:endParaRPr lang="it-IT" sz="17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it-IT" sz="17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Nonostante le scarse evidenze, trattamento iniziale di scelta nelle linee guida sulle cure palliative dell’OMS.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it-IT" sz="17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No nei pazienti con Parkinson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it-IT" sz="17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Può essere impiegata in gravidanza</a:t>
                      </a:r>
                    </a:p>
                    <a:p>
                      <a:endParaRPr lang="it-I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it-IT" sz="1700" b="0" dirty="0" smtClean="0">
                          <a:solidFill>
                            <a:schemeClr val="tx1"/>
                          </a:solidFill>
                        </a:rPr>
                        <a:t>5-10</a:t>
                      </a:r>
                      <a:r>
                        <a:rPr lang="it-IT" sz="1700" b="0" baseline="0" dirty="0" smtClean="0">
                          <a:solidFill>
                            <a:schemeClr val="tx1"/>
                          </a:solidFill>
                        </a:rPr>
                        <a:t> mg </a:t>
                      </a:r>
                      <a:r>
                        <a:rPr lang="it-IT" sz="1700" b="0" baseline="0" dirty="0" err="1" smtClean="0">
                          <a:solidFill>
                            <a:schemeClr val="tx1"/>
                          </a:solidFill>
                        </a:rPr>
                        <a:t>po</a:t>
                      </a:r>
                      <a:r>
                        <a:rPr lang="it-IT" sz="1700" b="0" baseline="0" dirty="0" smtClean="0">
                          <a:solidFill>
                            <a:schemeClr val="tx1"/>
                          </a:solidFill>
                        </a:rPr>
                        <a:t> 3-4/</a:t>
                      </a:r>
                      <a:r>
                        <a:rPr lang="it-IT" sz="1700" b="0" baseline="0" dirty="0" err="1" smtClean="0">
                          <a:solidFill>
                            <a:schemeClr val="tx1"/>
                          </a:solidFill>
                        </a:rPr>
                        <a:t>die</a:t>
                      </a:r>
                      <a:r>
                        <a:rPr lang="it-IT" sz="1700" b="0" baseline="0" dirty="0" smtClean="0">
                          <a:solidFill>
                            <a:schemeClr val="tx1"/>
                          </a:solidFill>
                        </a:rPr>
                        <a:t>; in caso di non risposta 10-20 mg </a:t>
                      </a:r>
                      <a:r>
                        <a:rPr lang="it-IT" sz="1700" b="0" baseline="0" dirty="0" err="1" smtClean="0">
                          <a:solidFill>
                            <a:schemeClr val="tx1"/>
                          </a:solidFill>
                        </a:rPr>
                        <a:t>ev</a:t>
                      </a:r>
                      <a:endParaRPr lang="it-IT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7784">
                <a:tc>
                  <a:txBody>
                    <a:bodyPr/>
                    <a:lstStyle/>
                    <a:p>
                      <a:r>
                        <a:rPr lang="it-IT" sz="1700" b="1" dirty="0" smtClean="0"/>
                        <a:t>BACLOFENE</a:t>
                      </a:r>
                    </a:p>
                    <a:p>
                      <a:r>
                        <a:rPr lang="it-IT" sz="1700" i="1" dirty="0" smtClean="0"/>
                        <a:t>(</a:t>
                      </a:r>
                      <a:r>
                        <a:rPr lang="it-IT" sz="1700" i="1" dirty="0" err="1" smtClean="0"/>
                        <a:t>Lioresal</a:t>
                      </a:r>
                      <a:r>
                        <a:rPr lang="it-IT" sz="1700" i="1" dirty="0" smtClean="0"/>
                        <a:t> </a:t>
                      </a:r>
                      <a:r>
                        <a:rPr lang="it-IT" sz="1700" i="1" baseline="0" dirty="0" smtClean="0"/>
                        <a:t> </a:t>
                      </a:r>
                      <a:r>
                        <a:rPr lang="it-IT" sz="1700" i="1" baseline="0" dirty="0" err="1" smtClean="0"/>
                        <a:t>cp</a:t>
                      </a:r>
                      <a:r>
                        <a:rPr lang="it-IT" sz="1700" i="1" baseline="0" dirty="0" smtClean="0"/>
                        <a:t> 10 e 25 mg)</a:t>
                      </a:r>
                      <a:endParaRPr lang="it-IT" sz="17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sz="1700" dirty="0" smtClean="0">
                          <a:latin typeface="+mn-lt"/>
                        </a:rPr>
                        <a:t>GABA-B</a:t>
                      </a:r>
                      <a:r>
                        <a:rPr lang="it-IT" sz="1700" baseline="0" dirty="0" smtClean="0">
                          <a:latin typeface="+mn-lt"/>
                        </a:rPr>
                        <a:t> agonista con effetti inibitori sui motoneuroni, u</a:t>
                      </a:r>
                      <a:r>
                        <a:rPr lang="it-IT" sz="1700" dirty="0" smtClean="0">
                          <a:latin typeface="+mn-lt"/>
                        </a:rPr>
                        <a:t>sato nel trattamento della spasticità di origine spinale per la sua capacità di inibire i circuiti iperattivi del midollo spinale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sz="1700" dirty="0" smtClean="0">
                          <a:latin typeface="+mn-lt"/>
                        </a:rPr>
                        <a:t>Effetti</a:t>
                      </a:r>
                      <a:r>
                        <a:rPr lang="it-IT" sz="1700" baseline="0" dirty="0" smtClean="0">
                          <a:latin typeface="+mn-lt"/>
                        </a:rPr>
                        <a:t> sulle fibre efferenti vagali</a:t>
                      </a:r>
                      <a:endParaRPr lang="it-IT" sz="1700" dirty="0" smtClean="0">
                        <a:latin typeface="+mn-lt"/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sz="1700" dirty="0" smtClean="0">
                          <a:latin typeface="+mn-lt"/>
                        </a:rPr>
                        <a:t>Attualmente considerato il farmaco più efficace</a:t>
                      </a:r>
                      <a:r>
                        <a:rPr lang="it-IT" sz="1700" baseline="0" dirty="0" smtClean="0">
                          <a:latin typeface="+mn-lt"/>
                        </a:rPr>
                        <a:t> ma</a:t>
                      </a:r>
                      <a:r>
                        <a:rPr lang="it-IT" sz="1700" dirty="0" smtClean="0">
                          <a:latin typeface="+mn-lt"/>
                        </a:rPr>
                        <a:t> mancano studi controllati e randomizzati che ne abbiano verificato la reale superiorità.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sz="1700" dirty="0" smtClean="0">
                          <a:latin typeface="+mn-lt"/>
                        </a:rPr>
                        <a:t>!!!nell’insufficienza renale e nell’anziano→atassia,confusione,</a:t>
                      </a:r>
                      <a:r>
                        <a:rPr lang="it-IT" sz="1700" dirty="0" err="1" smtClean="0">
                          <a:latin typeface="+mn-lt"/>
                        </a:rPr>
                        <a:t>sedazione</a:t>
                      </a:r>
                      <a:endParaRPr lang="it-IT" sz="1700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dirty="0" smtClean="0"/>
                        <a:t>dosaggio iniziale è 5 mg x 2-3/</a:t>
                      </a:r>
                      <a:r>
                        <a:rPr lang="it-IT" sz="1700" dirty="0" err="1" smtClean="0"/>
                        <a:t>die</a:t>
                      </a:r>
                      <a:r>
                        <a:rPr lang="it-IT" sz="1700" dirty="0" smtClean="0"/>
                        <a:t> da aumentare</a:t>
                      </a:r>
                      <a:r>
                        <a:rPr lang="it-IT" sz="1700" baseline="0" dirty="0" smtClean="0"/>
                        <a:t> in maniera graduale (solitamente 10 mgx3/</a:t>
                      </a:r>
                      <a:r>
                        <a:rPr lang="it-IT" sz="1700" baseline="0" dirty="0" err="1" smtClean="0"/>
                        <a:t>die</a:t>
                      </a:r>
                      <a:r>
                        <a:rPr lang="it-IT" sz="1700" baseline="0" dirty="0" smtClean="0"/>
                        <a:t>); dosaggio massimo consigliato 100 mg/</a:t>
                      </a:r>
                      <a:r>
                        <a:rPr lang="it-IT" sz="1700" baseline="0" dirty="0" err="1" smtClean="0"/>
                        <a:t>die</a:t>
                      </a:r>
                      <a:endParaRPr lang="it-IT" sz="1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-99392"/>
            <a:ext cx="7772400" cy="1143000"/>
          </a:xfrm>
        </p:spPr>
        <p:txBody>
          <a:bodyPr/>
          <a:lstStyle/>
          <a:p>
            <a:r>
              <a:rPr lang="it-IT" b="1" dirty="0" smtClean="0"/>
              <a:t>Trattamento farmacologico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467544" y="260648"/>
          <a:ext cx="8208912" cy="632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3240360"/>
                <a:gridCol w="2736304"/>
              </a:tblGrid>
              <a:tr h="183300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GABAPENTIN</a:t>
                      </a:r>
                    </a:p>
                    <a:p>
                      <a:r>
                        <a:rPr lang="it-IT" b="0" i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0" i="1" dirty="0" err="1" smtClean="0">
                          <a:solidFill>
                            <a:schemeClr val="tx1"/>
                          </a:solidFill>
                        </a:rPr>
                        <a:t>Neurontin</a:t>
                      </a:r>
                      <a:r>
                        <a:rPr lang="it-IT" b="0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0" i="1" baseline="0" dirty="0" err="1" smtClean="0">
                          <a:solidFill>
                            <a:schemeClr val="tx1"/>
                          </a:solidFill>
                        </a:rPr>
                        <a:t>cp</a:t>
                      </a:r>
                      <a:r>
                        <a:rPr lang="it-IT" b="0" i="1" baseline="0" dirty="0" smtClean="0">
                          <a:solidFill>
                            <a:schemeClr val="tx1"/>
                          </a:solidFill>
                        </a:rPr>
                        <a:t> 100, 300, 400 mg)</a:t>
                      </a:r>
                      <a:endParaRPr lang="it-IT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Uso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raccomandato soprattutto in pazienti con patologie del SNC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Meno effetti collaterali rispetto agli altri antiepilettici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b="0" baseline="0" dirty="0" err="1" smtClean="0">
                          <a:solidFill>
                            <a:schemeClr val="tx1"/>
                          </a:solidFill>
                        </a:rPr>
                        <a:t>Sedazione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, vertigini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300-400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mgx3/</a:t>
                      </a:r>
                      <a:r>
                        <a:rPr lang="it-IT" b="0" baseline="0" dirty="0" err="1" smtClean="0">
                          <a:solidFill>
                            <a:schemeClr val="tx1"/>
                          </a:solidFill>
                        </a:rPr>
                        <a:t>die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per tre giorni seguiti da 300 mg al giorno per altri tre giorni e poi sospensione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Negli anziani iniziare con 100x3/</a:t>
                      </a:r>
                      <a:r>
                        <a:rPr lang="it-IT" b="0" baseline="0" dirty="0" err="1" smtClean="0">
                          <a:solidFill>
                            <a:schemeClr val="tx1"/>
                          </a:solidFill>
                        </a:rPr>
                        <a:t>die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366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NIFEDIPINA</a:t>
                      </a:r>
                    </a:p>
                    <a:p>
                      <a:r>
                        <a:rPr lang="it-IT" b="0" i="1" dirty="0" smtClean="0"/>
                        <a:t>(</a:t>
                      </a:r>
                      <a:r>
                        <a:rPr lang="it-IT" b="0" i="1" dirty="0" err="1" smtClean="0"/>
                        <a:t>Adalat</a:t>
                      </a:r>
                      <a:r>
                        <a:rPr lang="it-IT" b="0" i="1" baseline="0" dirty="0" smtClean="0"/>
                        <a:t> </a:t>
                      </a:r>
                      <a:r>
                        <a:rPr lang="it-IT" b="0" i="1" baseline="0" dirty="0" err="1" smtClean="0"/>
                        <a:t>cp</a:t>
                      </a:r>
                      <a:r>
                        <a:rPr lang="it-IT" b="0" i="1" baseline="0" dirty="0" smtClean="0"/>
                        <a:t> 10 e 20 mg)</a:t>
                      </a:r>
                      <a:endParaRPr lang="it-IT" b="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it-IT" dirty="0" smtClean="0"/>
                        <a:t>Anche</a:t>
                      </a:r>
                      <a:r>
                        <a:rPr lang="it-IT" baseline="0" dirty="0" smtClean="0"/>
                        <a:t> per via sublinguale nei </a:t>
                      </a:r>
                      <a:r>
                        <a:rPr lang="it-IT" baseline="0" dirty="0" err="1" smtClean="0"/>
                        <a:t>pz</a:t>
                      </a:r>
                      <a:r>
                        <a:rPr lang="it-IT" baseline="0" dirty="0" smtClean="0"/>
                        <a:t> con difficoltà di deglutizione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4742">
                <a:tc>
                  <a:txBody>
                    <a:bodyPr/>
                    <a:lstStyle/>
                    <a:p>
                      <a:r>
                        <a:rPr lang="it-IT" b="1" dirty="0" smtClean="0"/>
                        <a:t>CLORPROMAZINA</a:t>
                      </a:r>
                    </a:p>
                    <a:p>
                      <a:r>
                        <a:rPr lang="it-IT" b="0" i="1" dirty="0" smtClean="0"/>
                        <a:t>(</a:t>
                      </a:r>
                      <a:r>
                        <a:rPr lang="it-IT" b="0" i="1" dirty="0" err="1" smtClean="0"/>
                        <a:t>Largactil</a:t>
                      </a:r>
                      <a:r>
                        <a:rPr lang="it-IT" b="0" i="1" baseline="0" dirty="0" smtClean="0"/>
                        <a:t> </a:t>
                      </a:r>
                      <a:r>
                        <a:rPr lang="it-IT" b="0" i="1" baseline="0" dirty="0" err="1" smtClean="0"/>
                        <a:t>cp</a:t>
                      </a:r>
                      <a:r>
                        <a:rPr lang="it-IT" b="0" i="1" baseline="0" dirty="0" smtClean="0"/>
                        <a:t> 25-50 mg </a:t>
                      </a:r>
                      <a:r>
                        <a:rPr lang="it-IT" b="0" i="1" baseline="0" dirty="0" err="1" smtClean="0"/>
                        <a:t>fl</a:t>
                      </a:r>
                      <a:r>
                        <a:rPr lang="it-IT" b="0" i="1" baseline="0" dirty="0" smtClean="0"/>
                        <a:t> 50 mg)</a:t>
                      </a:r>
                      <a:endParaRPr lang="it-IT" b="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it-IT" dirty="0" smtClean="0"/>
                        <a:t>No nei pazienti con Parkinson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dirty="0" smtClean="0"/>
                        <a:t>Teratogena nell’animale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it-IT" dirty="0" err="1" smtClean="0"/>
                        <a:t>Sedazione</a:t>
                      </a:r>
                      <a:r>
                        <a:rPr lang="it-IT" dirty="0" smtClean="0"/>
                        <a:t>, ipotensione</a:t>
                      </a:r>
                      <a:r>
                        <a:rPr lang="it-IT" baseline="0" dirty="0" smtClean="0"/>
                        <a:t> ortostatica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25-50 mg </a:t>
                      </a:r>
                      <a:r>
                        <a:rPr lang="it-IT" dirty="0" err="1" smtClean="0"/>
                        <a:t>po</a:t>
                      </a:r>
                      <a:r>
                        <a:rPr lang="it-IT" dirty="0" smtClean="0"/>
                        <a:t> o </a:t>
                      </a:r>
                      <a:r>
                        <a:rPr lang="it-IT" dirty="0" err="1" smtClean="0"/>
                        <a:t>ev</a:t>
                      </a:r>
                      <a:r>
                        <a:rPr lang="it-IT" dirty="0" smtClean="0"/>
                        <a:t> in fase acuta e poi passare 25-50 mg x 2-3/</a:t>
                      </a:r>
                      <a:r>
                        <a:rPr lang="it-IT" dirty="0" err="1" smtClean="0"/>
                        <a:t>die</a:t>
                      </a:r>
                      <a:r>
                        <a:rPr lang="it-IT" dirty="0" smtClean="0"/>
                        <a:t> come mantenimento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276">
                <a:tc>
                  <a:txBody>
                    <a:bodyPr/>
                    <a:lstStyle/>
                    <a:p>
                      <a:r>
                        <a:rPr lang="it-IT" i="1" dirty="0" smtClean="0"/>
                        <a:t>DOMPERIDONE</a:t>
                      </a:r>
                    </a:p>
                    <a:p>
                      <a:r>
                        <a:rPr lang="it-IT" i="1" dirty="0" smtClean="0"/>
                        <a:t>PREGABALIN</a:t>
                      </a:r>
                    </a:p>
                    <a:p>
                      <a:r>
                        <a:rPr lang="it-IT" i="1" dirty="0" smtClean="0"/>
                        <a:t>ALOPERIDOLO</a:t>
                      </a:r>
                    </a:p>
                    <a:p>
                      <a:r>
                        <a:rPr lang="it-IT" i="1" dirty="0" smtClean="0"/>
                        <a:t>OLANZAPINA</a:t>
                      </a:r>
                    </a:p>
                    <a:p>
                      <a:r>
                        <a:rPr lang="it-IT" i="1" dirty="0" smtClean="0"/>
                        <a:t>LIDOCAINA NIMODIPINA</a:t>
                      </a:r>
                    </a:p>
                    <a:p>
                      <a:r>
                        <a:rPr lang="it-IT" i="1" dirty="0" smtClean="0"/>
                        <a:t>MIDAZOLAM</a:t>
                      </a:r>
                    </a:p>
                    <a:p>
                      <a:r>
                        <a:rPr lang="it-IT" i="1" dirty="0" smtClean="0"/>
                        <a:t>CARBAMAZEPINA</a:t>
                      </a:r>
                    </a:p>
                    <a:p>
                      <a:r>
                        <a:rPr lang="it-IT" i="1" dirty="0" smtClean="0"/>
                        <a:t>ACIDO</a:t>
                      </a:r>
                      <a:r>
                        <a:rPr lang="it-IT" i="1" baseline="0" dirty="0" smtClean="0"/>
                        <a:t> VALPROICO</a:t>
                      </a:r>
                    </a:p>
                    <a:p>
                      <a:r>
                        <a:rPr lang="it-IT" i="1" baseline="0" dirty="0" smtClean="0"/>
                        <a:t>FENITOINA</a:t>
                      </a:r>
                      <a:endParaRPr lang="it-IT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C’è un algoritmo per tutto</a:t>
            </a:r>
            <a:endParaRPr lang="it-IT" b="1" dirty="0"/>
          </a:p>
        </p:txBody>
      </p:sp>
      <p:pic>
        <p:nvPicPr>
          <p:cNvPr id="4" name="Segnaposto contenuto 3" descr="ALGORITM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02921" y="188640"/>
            <a:ext cx="5189359" cy="648072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GRAZIE PER L’</a:t>
            </a:r>
            <a:r>
              <a:rPr lang="it-IT" b="1" dirty="0" err="1" smtClean="0"/>
              <a:t>ATTENZIONE…</a:t>
            </a:r>
            <a:endParaRPr lang="it-IT" b="1" dirty="0"/>
          </a:p>
        </p:txBody>
      </p:sp>
      <p:pic>
        <p:nvPicPr>
          <p:cNvPr id="4" name="Segnaposto contenuto 3" descr="singhiozzo-snoopy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593304"/>
            <a:ext cx="4572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Mini caso </a:t>
            </a:r>
            <a:r>
              <a:rPr lang="it-IT" b="1" dirty="0" err="1" smtClean="0"/>
              <a:t>clinico…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Ragazzo di 27 anni dopo una cena al </a:t>
            </a:r>
            <a:r>
              <a:rPr lang="it-IT" dirty="0" err="1" smtClean="0"/>
              <a:t>ristorante…episodio</a:t>
            </a:r>
            <a:r>
              <a:rPr lang="it-IT" dirty="0" smtClean="0"/>
              <a:t> di singhiozzo che dura tutta la serata</a:t>
            </a:r>
          </a:p>
          <a:p>
            <a:r>
              <a:rPr lang="it-IT" dirty="0" smtClean="0"/>
              <a:t>Al mattino assenza del sintomo che ricompare in giornata e non gli lascia più pace</a:t>
            </a:r>
          </a:p>
          <a:p>
            <a:r>
              <a:rPr lang="it-IT" dirty="0" smtClean="0"/>
              <a:t>RX TORACE: NEGATIVO</a:t>
            </a:r>
          </a:p>
          <a:p>
            <a:r>
              <a:rPr lang="it-IT" dirty="0" smtClean="0"/>
              <a:t>ECOCARDIO: NEGATIVO</a:t>
            </a:r>
          </a:p>
          <a:p>
            <a:r>
              <a:rPr lang="it-IT" dirty="0" smtClean="0"/>
              <a:t>EGDS: ESOFAGITE DA REFLUSSO</a:t>
            </a:r>
          </a:p>
          <a:p>
            <a:endParaRPr lang="it-IT" dirty="0" smtClean="0"/>
          </a:p>
          <a:p>
            <a:r>
              <a:rPr lang="it-IT" dirty="0" smtClean="0"/>
              <a:t>INIZIA TERAPIA CON PPI E DOMPERIDONE CON REMISSIONE DELLA SINTOMATOLOGIA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6660232" y="3140968"/>
            <a:ext cx="0" cy="12961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7020272" y="3429000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10 GIORNI</a:t>
            </a:r>
            <a:endParaRPr lang="it-IT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Definizione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b="1" dirty="0" smtClean="0"/>
              <a:t>SINGHIOZZO OCCASIONALE</a:t>
            </a:r>
            <a:r>
              <a:rPr lang="it-IT" dirty="0" smtClean="0"/>
              <a:t>: durata </a:t>
            </a:r>
            <a:r>
              <a:rPr lang="it-IT" smtClean="0"/>
              <a:t>massima </a:t>
            </a:r>
            <a:r>
              <a:rPr lang="it-IT" smtClean="0"/>
              <a:t>24</a:t>
            </a:r>
            <a:r>
              <a:rPr lang="it-IT" smtClean="0"/>
              <a:t> </a:t>
            </a:r>
            <a:r>
              <a:rPr lang="it-IT" dirty="0" smtClean="0"/>
              <a:t>ore</a:t>
            </a:r>
          </a:p>
          <a:p>
            <a:r>
              <a:rPr lang="it-IT" b="1" dirty="0" smtClean="0"/>
              <a:t>SINGHIOZZO PERSISTENTE</a:t>
            </a:r>
            <a:r>
              <a:rPr lang="it-IT" dirty="0" smtClean="0"/>
              <a:t>: </a:t>
            </a:r>
            <a:r>
              <a:rPr lang="it-IT" i="1" dirty="0" smtClean="0"/>
              <a:t>singhiozzo continuo o ricorrente </a:t>
            </a:r>
            <a:r>
              <a:rPr lang="it-IT" dirty="0" smtClean="0"/>
              <a:t>di durata superiore alle 24-48 ore</a:t>
            </a:r>
          </a:p>
          <a:p>
            <a:r>
              <a:rPr lang="it-IT" b="1" dirty="0" smtClean="0"/>
              <a:t>SINGHIOZZO INTRATTABILE</a:t>
            </a:r>
            <a:r>
              <a:rPr lang="it-IT" dirty="0" smtClean="0"/>
              <a:t>: durata dell’episodio superiore a un mese</a:t>
            </a:r>
          </a:p>
          <a:p>
            <a:endParaRPr lang="it-IT" dirty="0"/>
          </a:p>
        </p:txBody>
      </p:sp>
      <p:pic>
        <p:nvPicPr>
          <p:cNvPr id="11" name="Immagine 10" descr="hiccups_fb_2385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3144" y="3284984"/>
            <a:ext cx="3345160" cy="3233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Cos'è il singhiozzo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Il singhiozzo è un riflesso </a:t>
            </a:r>
            <a:r>
              <a:rPr lang="it-IT" dirty="0" err="1" smtClean="0"/>
              <a:t>afinalistico</a:t>
            </a:r>
            <a:r>
              <a:rPr lang="it-IT" dirty="0" smtClean="0"/>
              <a:t> dovuto alla contrazione involontaria di uno o di entrambi gli </a:t>
            </a:r>
            <a:r>
              <a:rPr lang="it-IT" dirty="0" err="1" smtClean="0"/>
              <a:t>emidiaframmi</a:t>
            </a:r>
            <a:r>
              <a:rPr lang="it-IT" dirty="0" smtClean="0"/>
              <a:t> e dei muscoli inspiratori intercostali, con inizio di un atto inspiratorio seguito da una chiusura improvvisa della glottide, con arresto del flusso aereo e produzione del caratteristico suono </a:t>
            </a:r>
            <a:endParaRPr lang="it-IT" i="1" dirty="0"/>
          </a:p>
        </p:txBody>
      </p:sp>
      <p:pic>
        <p:nvPicPr>
          <p:cNvPr id="4" name="Immagine 3" descr="H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3501008"/>
            <a:ext cx="2791091" cy="2969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Cos'è il singhiozzo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Sebbene nell’adulto non sembri avere nessuna funzione fisiologica, la frequente incidenza del singhiozzo nell’utero materno, rilevata durante le indagini ecografiche, suggerisce che esso abbia un ruolo nell’ “allenare” i muscoli inspiratori per la respirazione dopo la nascita.</a:t>
            </a:r>
            <a:endParaRPr lang="it-IT" i="1" dirty="0"/>
          </a:p>
        </p:txBody>
      </p:sp>
      <p:pic>
        <p:nvPicPr>
          <p:cNvPr id="5" name="Immagine 4" descr="singhiozzo-gravidanz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068960"/>
            <a:ext cx="2402210" cy="3603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85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Cause:</a:t>
            </a:r>
            <a:r>
              <a:rPr lang="it-IT" dirty="0" smtClean="0"/>
              <a:t> Attivazione/irritazione delle componenti di un </a:t>
            </a:r>
            <a:r>
              <a:rPr lang="it-IT" b="1" dirty="0" smtClean="0"/>
              <a:t>arco riflesso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043608" y="1772816"/>
            <a:ext cx="7272808" cy="4789512"/>
          </a:xfrm>
        </p:spPr>
        <p:txBody>
          <a:bodyPr>
            <a:normAutofit/>
          </a:bodyPr>
          <a:lstStyle/>
          <a:p>
            <a:r>
              <a:rPr lang="it-IT" b="1" dirty="0" smtClean="0"/>
              <a:t>via afferente </a:t>
            </a:r>
            <a:r>
              <a:rPr lang="it-IT" dirty="0" smtClean="0"/>
              <a:t>(nervo vago, nervo frenico, rami del simpatico toracico T6-T12)</a:t>
            </a:r>
          </a:p>
          <a:p>
            <a:r>
              <a:rPr lang="it-IT" b="1" dirty="0" smtClean="0"/>
              <a:t>via efferente </a:t>
            </a:r>
            <a:r>
              <a:rPr lang="it-IT" dirty="0" smtClean="0"/>
              <a:t>(rappresentata prevalentemente dal nervo frenico) </a:t>
            </a:r>
          </a:p>
          <a:p>
            <a:r>
              <a:rPr lang="it-IT" b="1" dirty="0" smtClean="0"/>
              <a:t>a livello centrale </a:t>
            </a:r>
            <a:r>
              <a:rPr lang="it-IT" dirty="0" smtClean="0"/>
              <a:t>da un centro del singhiozzo che si presume situato nel bulbo e/o nel midollo spinale tra C3 e C5 e su cui convergono fibre provenienti dall'ipotalamo ed altre aree del cervello. </a:t>
            </a:r>
            <a:r>
              <a:rPr lang="it-IT" u="sng" dirty="0" smtClean="0"/>
              <a:t>La componente centrale del riflesso è inibita dall'aumento di pCO</a:t>
            </a:r>
            <a:r>
              <a:rPr lang="it-IT" u="sng" baseline="-25000" dirty="0" smtClean="0"/>
              <a:t>2</a:t>
            </a:r>
            <a:r>
              <a:rPr lang="it-IT" u="sng" dirty="0" smtClean="0"/>
              <a:t> nel sangue e da ogni stimolo proveniente dalla faringe.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Eziologia dell’attacco di singhiozzo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L’attacco di singhiozzo è spesso scatenato da una distensione gastrica post-prandiale</a:t>
            </a:r>
          </a:p>
        </p:txBody>
      </p:sp>
      <p:pic>
        <p:nvPicPr>
          <p:cNvPr id="4" name="Immagine 3" descr="gatto.jpg"/>
          <p:cNvPicPr>
            <a:picLocks noChangeAspect="1"/>
          </p:cNvPicPr>
          <p:nvPr/>
        </p:nvPicPr>
        <p:blipFill>
          <a:blip r:embed="rId2" cstate="print"/>
          <a:srcRect b="11451"/>
          <a:stretch>
            <a:fillRect/>
          </a:stretch>
        </p:blipFill>
        <p:spPr>
          <a:xfrm>
            <a:off x="4211960" y="1988841"/>
            <a:ext cx="4427984" cy="2883524"/>
          </a:xfrm>
          <a:prstGeom prst="rect">
            <a:avLst/>
          </a:prstGeom>
        </p:spPr>
      </p:pic>
      <p:pic>
        <p:nvPicPr>
          <p:cNvPr id="5" name="Immagine 4" descr="gatt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3789040"/>
            <a:ext cx="2114550" cy="2857500"/>
          </a:xfrm>
          <a:prstGeom prst="rect">
            <a:avLst/>
          </a:prstGeom>
        </p:spPr>
      </p:pic>
      <p:pic>
        <p:nvPicPr>
          <p:cNvPr id="6" name="Immagine 5" descr="gatto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2996952"/>
            <a:ext cx="3840460" cy="3619481"/>
          </a:xfrm>
          <a:prstGeom prst="rect">
            <a:avLst/>
          </a:prstGeom>
        </p:spPr>
      </p:pic>
      <p:pic>
        <p:nvPicPr>
          <p:cNvPr id="7" name="Immagine 6" descr="gatto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2564904"/>
            <a:ext cx="4215213" cy="37599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Eziologia del singhiozzo persistente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Qualsiasi processo interessi le componenti afferenti, centrali o efferenti del riflesso può scatenare il singhiozzo</a:t>
            </a:r>
          </a:p>
          <a:p>
            <a:r>
              <a:rPr lang="it-IT" dirty="0" smtClean="0"/>
              <a:t>Le cause più frequenti sono quelle che coinvolgono il sistema nervoso e  gastrointestinale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Fino al 20% dei pazienti con M. di Parkinson e fino al 10% dei pazienti con reflusso si lamenta di episodi di singhiozzo ricorrenti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La prevalenza nel cancro avanzato si attesta intorno al 3,9-4,8%</a:t>
            </a:r>
          </a:p>
          <a:p>
            <a:r>
              <a:rPr lang="it-IT" dirty="0" smtClean="0"/>
              <a:t>Il paziente con singhiozzo persistente andrebbe indagato per identificare una eventuale patologia organica sottostante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ause singhiozz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6494"/>
            <a:ext cx="8352927" cy="6465012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179512" y="2492896"/>
            <a:ext cx="2952328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4211960" y="4725144"/>
            <a:ext cx="2088232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>
            <a:off x="1691680" y="4941168"/>
            <a:ext cx="288032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1691680" y="5517232"/>
            <a:ext cx="288032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1619672" y="5733256"/>
            <a:ext cx="360040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e 18"/>
          <p:cNvSpPr/>
          <p:nvPr/>
        </p:nvSpPr>
        <p:spPr>
          <a:xfrm>
            <a:off x="6732240" y="3212976"/>
            <a:ext cx="2088232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092280" y="4725144"/>
            <a:ext cx="2088232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804248" y="3645024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Adenopatie laterocervicali</a:t>
            </a:r>
            <a:endParaRPr lang="it-IT" sz="16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076056" y="3431322"/>
            <a:ext cx="172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Tumori mediastino</a:t>
            </a:r>
          </a:p>
          <a:p>
            <a:r>
              <a:rPr lang="it-IT" sz="1600" dirty="0" err="1" smtClean="0"/>
              <a:t>Linfoadenomegalie</a:t>
            </a:r>
            <a:endParaRPr lang="it-IT" sz="1600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niverso">
  <a:themeElements>
    <a:clrScheme name="Univers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Univers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nivers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554</TotalTime>
  <Words>1050</Words>
  <Application>Microsoft Office PowerPoint</Application>
  <PresentationFormat>Presentazione su schermo (4:3)</PresentationFormat>
  <Paragraphs>108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Universo</vt:lpstr>
      <vt:lpstr>IL SINGHIOZZO PERSISTENTE</vt:lpstr>
      <vt:lpstr>Mini caso clinico…</vt:lpstr>
      <vt:lpstr>Definizione</vt:lpstr>
      <vt:lpstr>Cos'è il singhiozzo</vt:lpstr>
      <vt:lpstr>Cos'è il singhiozzo</vt:lpstr>
      <vt:lpstr>Cause: Attivazione/irritazione delle componenti di un arco riflesso</vt:lpstr>
      <vt:lpstr>Eziologia dell’attacco di singhiozzo</vt:lpstr>
      <vt:lpstr>Eziologia del singhiozzo persistente</vt:lpstr>
      <vt:lpstr>Diapositiva 9</vt:lpstr>
      <vt:lpstr>Diagnosi</vt:lpstr>
      <vt:lpstr>Diagnosi</vt:lpstr>
      <vt:lpstr>Trattamento</vt:lpstr>
      <vt:lpstr>Trattamento non farmacologico</vt:lpstr>
      <vt:lpstr>Trattamento farmacologico</vt:lpstr>
      <vt:lpstr>Trattamento farmacologico</vt:lpstr>
      <vt:lpstr>Trattamento farmacologico</vt:lpstr>
      <vt:lpstr>C’è un algoritmo per tutto</vt:lpstr>
      <vt:lpstr>GRAZIE PER L’ATTENZIONE…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SINGHIOZZO PERSISTENTE</dc:title>
  <dc:creator>Novella Ceretti</dc:creator>
  <cp:lastModifiedBy>Novella Ceretti</cp:lastModifiedBy>
  <cp:revision>5</cp:revision>
  <dcterms:created xsi:type="dcterms:W3CDTF">2016-05-16T14:51:56Z</dcterms:created>
  <dcterms:modified xsi:type="dcterms:W3CDTF">2016-05-18T06:08:40Z</dcterms:modified>
</cp:coreProperties>
</file>