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6" r:id="rId2"/>
    <p:sldId id="257" r:id="rId3"/>
    <p:sldId id="268" r:id="rId4"/>
    <p:sldId id="258" r:id="rId5"/>
    <p:sldId id="259" r:id="rId6"/>
    <p:sldId id="278" r:id="rId7"/>
    <p:sldId id="283" r:id="rId8"/>
    <p:sldId id="260" r:id="rId9"/>
    <p:sldId id="285" r:id="rId10"/>
    <p:sldId id="286" r:id="rId11"/>
    <p:sldId id="287" r:id="rId12"/>
    <p:sldId id="261" r:id="rId13"/>
    <p:sldId id="263" r:id="rId14"/>
    <p:sldId id="264" r:id="rId15"/>
    <p:sldId id="265" r:id="rId16"/>
    <p:sldId id="269" r:id="rId17"/>
    <p:sldId id="266" r:id="rId18"/>
    <p:sldId id="272" r:id="rId19"/>
    <p:sldId id="273" r:id="rId20"/>
    <p:sldId id="281" r:id="rId21"/>
    <p:sldId id="276" r:id="rId22"/>
    <p:sldId id="277" r:id="rId23"/>
    <p:sldId id="274" r:id="rId24"/>
    <p:sldId id="275" r:id="rId25"/>
    <p:sldId id="280" r:id="rId26"/>
    <p:sldId id="282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BA01F-CF72-4FB5-8502-B66260BBF57C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6B06C-ADAD-4F0E-ADA2-B8AA02D0CD9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6B06C-ADAD-4F0E-ADA2-B8AA02D0CD9E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09EDA42-78E5-4794-8CF0-85A678686D30}" type="datetimeFigureOut">
              <a:rPr lang="it-IT" smtClean="0"/>
              <a:pPr/>
              <a:t>10/03/2015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23CD65-826B-4C65-887F-3C6FAB9323D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Dottore, non mi vede un po’ pallido?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1853952" cy="1371600"/>
          </a:xfrm>
        </p:spPr>
        <p:txBody>
          <a:bodyPr/>
          <a:lstStyle/>
          <a:p>
            <a:r>
              <a:rPr lang="it-IT" dirty="0" smtClean="0"/>
              <a:t>Caso clinico</a:t>
            </a: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16216" y="5805264"/>
            <a:ext cx="2465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Novella </a:t>
            </a:r>
            <a:r>
              <a:rPr lang="it-IT" dirty="0" err="1" smtClean="0">
                <a:solidFill>
                  <a:schemeClr val="accent2">
                    <a:lumMod val="75000"/>
                  </a:schemeClr>
                </a:solidFill>
              </a:rPr>
              <a:t>Ceretti</a:t>
            </a:r>
            <a:endParaRPr lang="it-IT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Medico in formazione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63560"/>
            <a:ext cx="7467600" cy="5494440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/>
              <a:t>Bilirubina tot: </a:t>
            </a:r>
            <a:r>
              <a:rPr lang="it-IT" b="1" dirty="0" smtClean="0"/>
              <a:t>7,2</a:t>
            </a:r>
            <a:r>
              <a:rPr lang="it-IT" dirty="0" smtClean="0"/>
              <a:t>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smtClean="0"/>
              <a:t>Bilirubina diretta: 0.8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err="1" smtClean="0"/>
              <a:t>Aptoglobina</a:t>
            </a:r>
            <a:r>
              <a:rPr lang="it-IT" dirty="0" smtClean="0"/>
              <a:t>: </a:t>
            </a:r>
            <a:r>
              <a:rPr lang="it-IT" b="1" dirty="0" err="1" smtClean="0"/>
              <a:t>indosabile</a:t>
            </a:r>
            <a:endParaRPr lang="it-IT" b="1" dirty="0" smtClean="0"/>
          </a:p>
          <a:p>
            <a:r>
              <a:rPr lang="it-IT" dirty="0" smtClean="0"/>
              <a:t>LDH: </a:t>
            </a:r>
            <a:r>
              <a:rPr lang="it-IT" b="1" dirty="0" smtClean="0"/>
              <a:t>15622</a:t>
            </a:r>
            <a:r>
              <a:rPr lang="it-IT" dirty="0" smtClean="0"/>
              <a:t> U/L</a:t>
            </a:r>
          </a:p>
          <a:p>
            <a:endParaRPr lang="it-IT" dirty="0" smtClean="0"/>
          </a:p>
          <a:p>
            <a:r>
              <a:rPr lang="it-IT" dirty="0" smtClean="0"/>
              <a:t>AST: 279 U/L</a:t>
            </a:r>
          </a:p>
          <a:p>
            <a:r>
              <a:rPr lang="it-IT" dirty="0" smtClean="0"/>
              <a:t>ALT: 125 U/L</a:t>
            </a:r>
          </a:p>
          <a:p>
            <a:endParaRPr lang="it-IT" dirty="0" smtClean="0"/>
          </a:p>
          <a:p>
            <a:r>
              <a:rPr lang="it-IT" dirty="0" smtClean="0"/>
              <a:t>CA125: 143,34 U/</a:t>
            </a:r>
            <a:r>
              <a:rPr lang="it-IT" dirty="0" err="1" smtClean="0"/>
              <a:t>mL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63560"/>
            <a:ext cx="7467600" cy="54944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/>
              <a:t>Bilirubina tot: </a:t>
            </a:r>
            <a:r>
              <a:rPr lang="it-IT" b="1" dirty="0" smtClean="0"/>
              <a:t>7,2</a:t>
            </a:r>
            <a:r>
              <a:rPr lang="it-IT" dirty="0" smtClean="0"/>
              <a:t>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smtClean="0"/>
              <a:t>Bilirubina diretta: 0.8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err="1" smtClean="0"/>
              <a:t>Aptoglobina</a:t>
            </a:r>
            <a:r>
              <a:rPr lang="it-IT" dirty="0" smtClean="0"/>
              <a:t>: </a:t>
            </a:r>
            <a:r>
              <a:rPr lang="it-IT" b="1" dirty="0" err="1" smtClean="0"/>
              <a:t>indosabile</a:t>
            </a:r>
            <a:endParaRPr lang="it-IT" b="1" dirty="0" smtClean="0"/>
          </a:p>
          <a:p>
            <a:r>
              <a:rPr lang="it-IT" dirty="0" smtClean="0"/>
              <a:t>LDH: </a:t>
            </a:r>
            <a:r>
              <a:rPr lang="it-IT" b="1" dirty="0" smtClean="0"/>
              <a:t>15622</a:t>
            </a:r>
            <a:r>
              <a:rPr lang="it-IT" dirty="0" smtClean="0"/>
              <a:t> U/L</a:t>
            </a:r>
          </a:p>
          <a:p>
            <a:endParaRPr lang="it-IT" dirty="0" smtClean="0"/>
          </a:p>
          <a:p>
            <a:r>
              <a:rPr lang="it-IT" dirty="0" smtClean="0"/>
              <a:t>AST: 279 U/L</a:t>
            </a:r>
          </a:p>
          <a:p>
            <a:r>
              <a:rPr lang="it-IT" dirty="0" smtClean="0"/>
              <a:t>ALT: 125 U/L</a:t>
            </a:r>
          </a:p>
          <a:p>
            <a:endParaRPr lang="it-IT" dirty="0" smtClean="0"/>
          </a:p>
          <a:p>
            <a:r>
              <a:rPr lang="it-IT" dirty="0" smtClean="0"/>
              <a:t>CA125: 143,34 U/</a:t>
            </a:r>
            <a:r>
              <a:rPr lang="it-IT" dirty="0" err="1" smtClean="0"/>
              <a:t>mL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Ferro : 102 µg/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smtClean="0"/>
              <a:t>Ferritina: 110 ng/</a:t>
            </a:r>
            <a:r>
              <a:rPr lang="it-IT" dirty="0" err="1" smtClean="0"/>
              <a:t>mL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939336" cy="1584176"/>
          </a:xfrm>
        </p:spPr>
        <p:txBody>
          <a:bodyPr>
            <a:normAutofit/>
          </a:bodyPr>
          <a:lstStyle/>
          <a:p>
            <a:r>
              <a:rPr lang="it-IT" sz="4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Cosa ha il nostro paziente?</a:t>
            </a:r>
            <a:endParaRPr lang="it-IT" sz="44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27584" y="2033553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dirty="0" smtClean="0">
                <a:solidFill>
                  <a:srgbClr val="C00000"/>
                </a:solidFill>
              </a:rPr>
              <a:t>Anemia </a:t>
            </a:r>
            <a:r>
              <a:rPr lang="it-IT" sz="4000" b="1" i="1" dirty="0" err="1" smtClean="0">
                <a:solidFill>
                  <a:srgbClr val="C00000"/>
                </a:solidFill>
              </a:rPr>
              <a:t>macrocitica</a:t>
            </a:r>
            <a:r>
              <a:rPr lang="it-IT" sz="4000" b="1" i="1" dirty="0" smtClean="0">
                <a:solidFill>
                  <a:srgbClr val="C00000"/>
                </a:solidFill>
              </a:rPr>
              <a:t> in verosimile deficit B12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-243408"/>
            <a:ext cx="8939336" cy="1584176"/>
          </a:xfrm>
        </p:spPr>
        <p:txBody>
          <a:bodyPr>
            <a:normAutofit/>
          </a:bodyPr>
          <a:lstStyle/>
          <a:p>
            <a:pPr algn="ctr"/>
            <a: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Cosa fareste ora?</a:t>
            </a:r>
            <a:endParaRPr lang="it-IT" sz="54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medico prescrive: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 smtClean="0"/>
              <a:t>Dosaggio </a:t>
            </a:r>
            <a:r>
              <a:rPr lang="it-IT" b="1" dirty="0" err="1" smtClean="0"/>
              <a:t>folati</a:t>
            </a:r>
            <a:r>
              <a:rPr lang="it-IT" b="1" dirty="0" smtClean="0"/>
              <a:t>,vitamina B12:</a:t>
            </a:r>
          </a:p>
          <a:p>
            <a:pPr lvl="1"/>
            <a:r>
              <a:rPr lang="it-IT" dirty="0" err="1" smtClean="0"/>
              <a:t>Vit</a:t>
            </a:r>
            <a:r>
              <a:rPr lang="it-IT" dirty="0" smtClean="0"/>
              <a:t> B12: 44 </a:t>
            </a:r>
            <a:r>
              <a:rPr lang="it-IT" dirty="0" err="1" smtClean="0"/>
              <a:t>pg</a:t>
            </a:r>
            <a:r>
              <a:rPr lang="it-IT" dirty="0" smtClean="0"/>
              <a:t>/ml</a:t>
            </a:r>
          </a:p>
          <a:p>
            <a:pPr lvl="1"/>
            <a:r>
              <a:rPr lang="it-IT" dirty="0" smtClean="0"/>
              <a:t>Acido folico: 5,2 ng/ml (limite inferiore)	</a:t>
            </a:r>
          </a:p>
          <a:p>
            <a:r>
              <a:rPr lang="it-IT" b="1" dirty="0" smtClean="0"/>
              <a:t>Consulenza ematologica</a:t>
            </a:r>
            <a:r>
              <a:rPr lang="it-IT" dirty="0" smtClean="0"/>
              <a:t>: conferma anemia </a:t>
            </a:r>
            <a:r>
              <a:rPr lang="it-IT" dirty="0" err="1" smtClean="0"/>
              <a:t>carenziale</a:t>
            </a:r>
            <a:r>
              <a:rPr lang="it-IT" dirty="0" smtClean="0"/>
              <a:t> da deficit B12; Esclude emopatia acuta (vetrino). Consiglia terapia con carico di cianocobalamina 5000 UI/</a:t>
            </a:r>
            <a:r>
              <a:rPr lang="it-IT" dirty="0" err="1" smtClean="0"/>
              <a:t>Die</a:t>
            </a:r>
            <a:r>
              <a:rPr lang="it-IT" dirty="0" smtClean="0"/>
              <a:t> per una settimana e poi 1000 UI/settimana per 4 settimane. Poi 1000 UI/mese per sempre.</a:t>
            </a:r>
          </a:p>
          <a:p>
            <a:r>
              <a:rPr lang="it-IT" b="1" dirty="0" smtClean="0"/>
              <a:t>Ecografia dell’addome:</a:t>
            </a:r>
            <a:r>
              <a:rPr lang="it-IT" dirty="0" smtClean="0"/>
              <a:t> fegato ad </a:t>
            </a:r>
            <a:r>
              <a:rPr lang="it-IT" dirty="0" err="1" smtClean="0"/>
              <a:t>ecostruttura</a:t>
            </a:r>
            <a:r>
              <a:rPr lang="it-IT" dirty="0" smtClean="0"/>
              <a:t> omogenea; non dilatazione delle vie biliari </a:t>
            </a:r>
            <a:r>
              <a:rPr lang="it-IT" dirty="0" err="1" smtClean="0"/>
              <a:t>intra</a:t>
            </a:r>
            <a:r>
              <a:rPr lang="it-IT" dirty="0" smtClean="0"/>
              <a:t> o extraepatiche; colecisti distesa a pareti regolari senza calcoli al proprio interno. Pancreas e milza nei limiti. Reni in sede senza idronefrosi.</a:t>
            </a:r>
          </a:p>
          <a:p>
            <a:r>
              <a:rPr lang="it-IT" b="1" dirty="0" smtClean="0"/>
              <a:t>Sierologia per HCV e HBV: negativa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</a:t>
            </a:r>
            <a:r>
              <a:rPr lang="it-IT" dirty="0" err="1" smtClean="0"/>
              <a:t>posteriori…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Il medico si accorge consultando la cartella del paziente di avergli prescritto nel 2012 degli esami di controllo che comprendevano il dosaggio di </a:t>
            </a:r>
            <a:r>
              <a:rPr lang="it-IT" dirty="0" err="1" smtClean="0"/>
              <a:t>vit</a:t>
            </a:r>
            <a:r>
              <a:rPr lang="it-IT" dirty="0" smtClean="0"/>
              <a:t> B12 e </a:t>
            </a:r>
            <a:r>
              <a:rPr lang="it-IT" dirty="0" err="1" smtClean="0"/>
              <a:t>folati….ma</a:t>
            </a:r>
            <a:r>
              <a:rPr lang="it-IT" dirty="0" smtClean="0"/>
              <a:t> questi non era tornato al controllo dal medico. </a:t>
            </a:r>
          </a:p>
          <a:p>
            <a:pPr algn="just"/>
            <a:r>
              <a:rPr lang="it-IT" dirty="0" smtClean="0"/>
              <a:t>Poi visionati </a:t>
            </a:r>
            <a:r>
              <a:rPr lang="it-IT" dirty="0" err="1" smtClean="0"/>
              <a:t>tardi…</a:t>
            </a:r>
            <a:r>
              <a:rPr lang="it-IT" dirty="0" smtClean="0"/>
              <a:t> quando la situazione stava ormai </a:t>
            </a:r>
            <a:r>
              <a:rPr lang="it-IT" dirty="0" err="1" smtClean="0"/>
              <a:t>precipitando…</a:t>
            </a:r>
            <a:r>
              <a:rPr lang="it-IT" dirty="0" smtClean="0"/>
              <a:t>..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8816" y="170993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questo punto come procedere?</a:t>
            </a:r>
            <a:endParaRPr lang="it-IT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Esami di controllo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48640" lvl="2">
              <a:spcBef>
                <a:spcPts val="600"/>
              </a:spcBef>
              <a:buSzPct val="70000"/>
              <a:buNone/>
            </a:pPr>
            <a:endParaRPr lang="it-IT" dirty="0" smtClean="0"/>
          </a:p>
          <a:p>
            <a:r>
              <a:rPr lang="it-IT" dirty="0" smtClean="0"/>
              <a:t>Dopo una settimana:</a:t>
            </a:r>
          </a:p>
          <a:p>
            <a:pPr lvl="1"/>
            <a:r>
              <a:rPr lang="it-IT" b="1" dirty="0" smtClean="0"/>
              <a:t>Crisi </a:t>
            </a:r>
            <a:r>
              <a:rPr lang="it-IT" b="1" dirty="0" err="1" smtClean="0"/>
              <a:t>reticolocitaria</a:t>
            </a:r>
            <a:r>
              <a:rPr lang="it-IT" b="1" dirty="0" smtClean="0"/>
              <a:t> </a:t>
            </a:r>
            <a:r>
              <a:rPr lang="it-IT" dirty="0" smtClean="0"/>
              <a:t>(16%)</a:t>
            </a:r>
          </a:p>
          <a:p>
            <a:pPr lvl="1"/>
            <a:r>
              <a:rPr lang="it-IT" dirty="0" smtClean="0"/>
              <a:t>Graduale miglioramento dei valori </a:t>
            </a:r>
            <a:r>
              <a:rPr lang="it-IT" dirty="0" err="1" smtClean="0"/>
              <a:t>Hb</a:t>
            </a:r>
            <a:r>
              <a:rPr lang="it-IT" dirty="0" smtClean="0"/>
              <a:t>, collaterale decremento delle LDH e della bilirubina e normalizzazione delle transaminasi.</a:t>
            </a:r>
          </a:p>
          <a:p>
            <a:endParaRPr lang="it-IT" dirty="0" smtClean="0"/>
          </a:p>
          <a:p>
            <a:r>
              <a:rPr lang="it-IT" dirty="0" smtClean="0"/>
              <a:t>Continua gli esami di controllo ogni due settimane</a:t>
            </a:r>
          </a:p>
          <a:p>
            <a:pPr lvl="1"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2043608"/>
            <a:ext cx="9144000" cy="6858000"/>
          </a:xfrm>
        </p:spPr>
        <p:txBody>
          <a:bodyPr>
            <a:noAutofit/>
          </a:bodyPr>
          <a:lstStyle/>
          <a:p>
            <a:pPr algn="ctr"/>
            <a: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Tutto è bene quel che finisce bene??</a:t>
            </a:r>
            <a:b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it-IT" sz="5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it-IT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5661248"/>
            <a:ext cx="7467600" cy="812704"/>
          </a:xfrm>
        </p:spPr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915816" y="4437112"/>
            <a:ext cx="32255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Ma……</a:t>
            </a:r>
            <a:endParaRPr lang="it-IT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txBody>
          <a:bodyPr>
            <a:noAutofit/>
          </a:bodyPr>
          <a:lstStyle/>
          <a:p>
            <a:pPr algn="ctr"/>
            <a:r>
              <a:rPr lang="it-IT" sz="4400" dirty="0" smtClean="0"/>
              <a:t>L’emoglobina stenta a salire…</a:t>
            </a:r>
            <a:r>
              <a:rPr lang="it-IT" sz="4400" b="1" dirty="0" smtClean="0"/>
              <a:t>10,2→10,3→10,5…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 questo è il quadro circa due mesi dopo:</a:t>
            </a:r>
          </a:p>
          <a:p>
            <a:pPr>
              <a:buNone/>
            </a:pPr>
            <a:endParaRPr lang="it-IT" dirty="0" smtClean="0"/>
          </a:p>
          <a:p>
            <a:pPr lvl="1"/>
            <a:r>
              <a:rPr lang="it-IT" sz="2400" dirty="0" err="1" smtClean="0"/>
              <a:t>Hb</a:t>
            </a:r>
            <a:r>
              <a:rPr lang="it-IT" sz="2400" dirty="0" smtClean="0"/>
              <a:t> 10,5 g/</a:t>
            </a:r>
            <a:r>
              <a:rPr lang="it-IT" sz="2400" dirty="0" err="1" smtClean="0"/>
              <a:t>dL</a:t>
            </a:r>
            <a:r>
              <a:rPr lang="it-IT" sz="2400" dirty="0" smtClean="0"/>
              <a:t> </a:t>
            </a:r>
          </a:p>
          <a:p>
            <a:pPr lvl="1"/>
            <a:r>
              <a:rPr lang="it-IT" sz="2400" dirty="0" smtClean="0"/>
              <a:t>MCV: 74,4 </a:t>
            </a:r>
            <a:r>
              <a:rPr lang="it-IT" sz="2400" dirty="0" err="1" smtClean="0"/>
              <a:t>fl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smtClean="0"/>
              <a:t>MCH: 21,9 </a:t>
            </a:r>
            <a:r>
              <a:rPr lang="it-IT" sz="2400" dirty="0" err="1" smtClean="0"/>
              <a:t>pg</a:t>
            </a:r>
            <a:r>
              <a:rPr lang="it-IT" sz="2400" dirty="0" smtClean="0"/>
              <a:t>  ↓↓</a:t>
            </a: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Accesso all’ambulatorio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828800"/>
          </a:xfrm>
        </p:spPr>
        <p:txBody>
          <a:bodyPr/>
          <a:lstStyle/>
          <a:p>
            <a:r>
              <a:rPr lang="it-IT" dirty="0" smtClean="0"/>
              <a:t>Il sig. Luigi di anni 71 viene in ambulatorio all’inizio di agosto lamentando:</a:t>
            </a:r>
          </a:p>
          <a:p>
            <a:pPr lvl="1"/>
            <a:r>
              <a:rPr lang="it-IT" sz="2400" dirty="0" smtClean="0"/>
              <a:t>Intensa </a:t>
            </a:r>
            <a:r>
              <a:rPr lang="it-IT" sz="2400" b="1" dirty="0" smtClean="0"/>
              <a:t>astenia</a:t>
            </a:r>
          </a:p>
          <a:p>
            <a:pPr lvl="1"/>
            <a:r>
              <a:rPr lang="it-IT" sz="2400" b="1" dirty="0" smtClean="0"/>
              <a:t>Dispnea</a:t>
            </a:r>
            <a:r>
              <a:rPr lang="it-IT" sz="2400" dirty="0" smtClean="0"/>
              <a:t> per sforzi moderati/lievi</a:t>
            </a:r>
          </a:p>
          <a:p>
            <a:pPr lvl="1"/>
            <a:endParaRPr lang="it-IT" dirty="0" smtClean="0"/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>
              <a:buNone/>
            </a:pPr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39552" y="3328392"/>
            <a:ext cx="7467600" cy="33409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txBody>
          <a:bodyPr>
            <a:noAutofit/>
          </a:bodyPr>
          <a:lstStyle/>
          <a:p>
            <a:pPr algn="ctr"/>
            <a:r>
              <a:rPr lang="it-IT" sz="4400" dirty="0" smtClean="0"/>
              <a:t>L’emoglobina stenta a salire…</a:t>
            </a:r>
            <a:r>
              <a:rPr lang="it-IT" sz="4400" b="1" dirty="0" smtClean="0"/>
              <a:t>10,2→10,3→10,5…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 questo è il quadro circa due mesi dopo:</a:t>
            </a:r>
          </a:p>
          <a:p>
            <a:pPr>
              <a:buNone/>
            </a:pPr>
            <a:endParaRPr lang="it-IT" dirty="0" smtClean="0"/>
          </a:p>
          <a:p>
            <a:pPr lvl="1"/>
            <a:r>
              <a:rPr lang="it-IT" sz="2400" dirty="0" err="1" smtClean="0"/>
              <a:t>Hb</a:t>
            </a:r>
            <a:r>
              <a:rPr lang="it-IT" sz="2400" dirty="0" smtClean="0"/>
              <a:t> 10,5 g/</a:t>
            </a:r>
            <a:r>
              <a:rPr lang="it-IT" sz="2400" dirty="0" err="1" smtClean="0"/>
              <a:t>dL</a:t>
            </a:r>
            <a:r>
              <a:rPr lang="it-IT" sz="2400" dirty="0" smtClean="0"/>
              <a:t> </a:t>
            </a:r>
          </a:p>
          <a:p>
            <a:pPr lvl="1"/>
            <a:r>
              <a:rPr lang="it-IT" sz="2400" dirty="0" smtClean="0"/>
              <a:t>MCV: 74,4 </a:t>
            </a:r>
            <a:r>
              <a:rPr lang="it-IT" sz="2400" dirty="0" err="1" smtClean="0"/>
              <a:t>fl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smtClean="0"/>
              <a:t>MCH: 21,9 </a:t>
            </a:r>
            <a:r>
              <a:rPr lang="it-IT" sz="2400" dirty="0" err="1" smtClean="0"/>
              <a:t>pg</a:t>
            </a:r>
            <a:r>
              <a:rPr lang="it-IT" sz="2400" dirty="0" smtClean="0"/>
              <a:t>  ↓↓</a:t>
            </a: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dirty="0" smtClean="0"/>
          </a:p>
        </p:txBody>
      </p:sp>
      <p:sp>
        <p:nvSpPr>
          <p:cNvPr id="4" name="Parentesi graffa chiusa 3"/>
          <p:cNvSpPr/>
          <p:nvPr/>
        </p:nvSpPr>
        <p:spPr>
          <a:xfrm>
            <a:off x="3707904" y="3212976"/>
            <a:ext cx="504056" cy="1872208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355976" y="2996952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Anemia </a:t>
            </a:r>
            <a:r>
              <a:rPr lang="it-IT" sz="3600" b="1" dirty="0" err="1" smtClean="0">
                <a:solidFill>
                  <a:srgbClr val="FF0000"/>
                </a:solidFill>
              </a:rPr>
              <a:t>microcitica</a:t>
            </a:r>
            <a:r>
              <a:rPr lang="it-IT" sz="3600" b="1" dirty="0" smtClean="0">
                <a:solidFill>
                  <a:srgbClr val="FF0000"/>
                </a:solidFill>
              </a:rPr>
              <a:t> ipocromica!!!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txBody>
          <a:bodyPr>
            <a:noAutofit/>
          </a:bodyPr>
          <a:lstStyle/>
          <a:p>
            <a:pPr algn="ctr"/>
            <a:r>
              <a:rPr lang="it-IT" sz="4400" dirty="0" smtClean="0"/>
              <a:t>L’emoglobina stenta a salire…</a:t>
            </a:r>
            <a:r>
              <a:rPr lang="it-IT" sz="4400" b="1" dirty="0" smtClean="0"/>
              <a:t>10,2→10,3→10,5…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 questo è il quadro circa due mesi dopo:</a:t>
            </a:r>
          </a:p>
          <a:p>
            <a:pPr>
              <a:buNone/>
            </a:pPr>
            <a:endParaRPr lang="it-IT" dirty="0" smtClean="0"/>
          </a:p>
          <a:p>
            <a:pPr lvl="1"/>
            <a:r>
              <a:rPr lang="it-IT" sz="2400" dirty="0" err="1" smtClean="0"/>
              <a:t>Hb</a:t>
            </a:r>
            <a:r>
              <a:rPr lang="it-IT" sz="2400" dirty="0" smtClean="0"/>
              <a:t> 10,5 g/</a:t>
            </a:r>
            <a:r>
              <a:rPr lang="it-IT" sz="2400" dirty="0" err="1" smtClean="0"/>
              <a:t>dL</a:t>
            </a:r>
            <a:r>
              <a:rPr lang="it-IT" sz="2400" dirty="0" smtClean="0"/>
              <a:t> </a:t>
            </a:r>
          </a:p>
          <a:p>
            <a:pPr lvl="1"/>
            <a:r>
              <a:rPr lang="it-IT" sz="2400" dirty="0" smtClean="0"/>
              <a:t>MCV: 74,4 </a:t>
            </a:r>
            <a:r>
              <a:rPr lang="it-IT" sz="2400" dirty="0" err="1" smtClean="0"/>
              <a:t>fl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smtClean="0"/>
              <a:t>MCH: 21,9 </a:t>
            </a:r>
            <a:r>
              <a:rPr lang="it-IT" sz="2400" dirty="0" err="1" smtClean="0"/>
              <a:t>pg</a:t>
            </a:r>
            <a:r>
              <a:rPr lang="it-IT" sz="2400" dirty="0" smtClean="0"/>
              <a:t>  ↓↓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Fe: 14 µg/</a:t>
            </a:r>
            <a:r>
              <a:rPr lang="it-IT" sz="2400" dirty="0" err="1" smtClean="0"/>
              <a:t>dL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err="1" smtClean="0"/>
              <a:t>Transf</a:t>
            </a:r>
            <a:r>
              <a:rPr lang="it-IT" sz="2400" dirty="0" smtClean="0"/>
              <a:t> insatura: 430 µg/</a:t>
            </a:r>
            <a:r>
              <a:rPr lang="it-IT" sz="2400" dirty="0" err="1" smtClean="0"/>
              <a:t>dL</a:t>
            </a:r>
            <a:r>
              <a:rPr lang="it-IT" sz="2400" dirty="0" smtClean="0"/>
              <a:t> ↑↑</a:t>
            </a:r>
          </a:p>
          <a:p>
            <a:pPr lvl="1"/>
            <a:r>
              <a:rPr lang="it-IT" sz="2400" dirty="0" smtClean="0"/>
              <a:t>Ferritina: 5ng/</a:t>
            </a:r>
            <a:r>
              <a:rPr lang="it-IT" sz="2400" dirty="0" err="1" smtClean="0"/>
              <a:t>mL</a:t>
            </a:r>
            <a:r>
              <a:rPr lang="it-IT" sz="2400" dirty="0" smtClean="0"/>
              <a:t> ↓↓</a:t>
            </a: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>
              <a:buNone/>
            </a:pP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dirty="0" smtClean="0"/>
          </a:p>
        </p:txBody>
      </p:sp>
      <p:sp>
        <p:nvSpPr>
          <p:cNvPr id="4" name="Parentesi graffa chiusa 3"/>
          <p:cNvSpPr/>
          <p:nvPr/>
        </p:nvSpPr>
        <p:spPr>
          <a:xfrm>
            <a:off x="3707904" y="3212976"/>
            <a:ext cx="504056" cy="1872208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355976" y="2996952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Anemia </a:t>
            </a:r>
            <a:r>
              <a:rPr lang="it-IT" sz="3600" b="1" dirty="0" err="1" smtClean="0">
                <a:solidFill>
                  <a:srgbClr val="FF0000"/>
                </a:solidFill>
              </a:rPr>
              <a:t>microcitica</a:t>
            </a:r>
            <a:r>
              <a:rPr lang="it-IT" sz="3600" b="1" dirty="0" smtClean="0">
                <a:solidFill>
                  <a:srgbClr val="FF0000"/>
                </a:solidFill>
              </a:rPr>
              <a:t> ipocromica!!!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txBody>
          <a:bodyPr>
            <a:noAutofit/>
          </a:bodyPr>
          <a:lstStyle/>
          <a:p>
            <a:pPr algn="ctr"/>
            <a:r>
              <a:rPr lang="it-IT" sz="4400" dirty="0" smtClean="0"/>
              <a:t>L’emoglobina stenta a salire…</a:t>
            </a:r>
            <a:r>
              <a:rPr lang="it-IT" sz="4400" b="1" dirty="0" smtClean="0"/>
              <a:t>10,2→10,3→10,5…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 questo è il quadro circa due mesi dopo:</a:t>
            </a:r>
          </a:p>
          <a:p>
            <a:pPr>
              <a:buNone/>
            </a:pPr>
            <a:endParaRPr lang="it-IT" dirty="0" smtClean="0"/>
          </a:p>
          <a:p>
            <a:pPr lvl="1"/>
            <a:r>
              <a:rPr lang="it-IT" sz="2400" dirty="0" err="1" smtClean="0"/>
              <a:t>Hb</a:t>
            </a:r>
            <a:r>
              <a:rPr lang="it-IT" sz="2400" dirty="0" smtClean="0"/>
              <a:t> 10,5 g/</a:t>
            </a:r>
            <a:r>
              <a:rPr lang="it-IT" sz="2400" dirty="0" err="1" smtClean="0"/>
              <a:t>dL</a:t>
            </a:r>
            <a:r>
              <a:rPr lang="it-IT" sz="2400" dirty="0" smtClean="0"/>
              <a:t> </a:t>
            </a:r>
          </a:p>
          <a:p>
            <a:pPr lvl="1"/>
            <a:r>
              <a:rPr lang="it-IT" sz="2400" dirty="0" smtClean="0"/>
              <a:t>MCV: 74,4 </a:t>
            </a:r>
            <a:r>
              <a:rPr lang="it-IT" sz="2400" dirty="0" err="1" smtClean="0"/>
              <a:t>fl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smtClean="0"/>
              <a:t>MCH: 21,9 </a:t>
            </a:r>
            <a:r>
              <a:rPr lang="it-IT" sz="2400" dirty="0" err="1" smtClean="0"/>
              <a:t>pg</a:t>
            </a:r>
            <a:r>
              <a:rPr lang="it-IT" sz="2400" dirty="0" smtClean="0"/>
              <a:t>  ↓↓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Fe: 14 µg/</a:t>
            </a:r>
            <a:r>
              <a:rPr lang="it-IT" sz="2400" dirty="0" err="1" smtClean="0"/>
              <a:t>dL</a:t>
            </a:r>
            <a:r>
              <a:rPr lang="it-IT" sz="2400" dirty="0" smtClean="0"/>
              <a:t>    ↓↓</a:t>
            </a:r>
          </a:p>
          <a:p>
            <a:pPr lvl="1"/>
            <a:r>
              <a:rPr lang="it-IT" sz="2400" dirty="0" err="1" smtClean="0"/>
              <a:t>Transf</a:t>
            </a:r>
            <a:r>
              <a:rPr lang="it-IT" sz="2400" dirty="0" smtClean="0"/>
              <a:t> insatura: 430 µg/</a:t>
            </a:r>
            <a:r>
              <a:rPr lang="it-IT" sz="2400" dirty="0" err="1" smtClean="0"/>
              <a:t>dL</a:t>
            </a:r>
            <a:r>
              <a:rPr lang="it-IT" sz="2400" dirty="0" smtClean="0"/>
              <a:t> ↑↑</a:t>
            </a:r>
          </a:p>
          <a:p>
            <a:pPr lvl="1"/>
            <a:r>
              <a:rPr lang="it-IT" sz="2400" dirty="0" smtClean="0"/>
              <a:t>Ferritina: 5ng/</a:t>
            </a:r>
            <a:r>
              <a:rPr lang="it-IT" sz="2400" dirty="0" err="1" smtClean="0"/>
              <a:t>mL</a:t>
            </a:r>
            <a:r>
              <a:rPr lang="it-IT" sz="2400" dirty="0" smtClean="0"/>
              <a:t> ↓↓</a:t>
            </a: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>
              <a:buNone/>
            </a:pPr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1"/>
            <a:endParaRPr lang="it-IT" sz="2400" dirty="0" smtClean="0"/>
          </a:p>
        </p:txBody>
      </p:sp>
      <p:sp>
        <p:nvSpPr>
          <p:cNvPr id="4" name="Parentesi graffa chiusa 3"/>
          <p:cNvSpPr/>
          <p:nvPr/>
        </p:nvSpPr>
        <p:spPr>
          <a:xfrm>
            <a:off x="3707904" y="3212976"/>
            <a:ext cx="504056" cy="1872208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355976" y="2996952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Anemia </a:t>
            </a:r>
            <a:r>
              <a:rPr lang="it-IT" sz="3600" b="1" dirty="0" err="1" smtClean="0">
                <a:solidFill>
                  <a:srgbClr val="FF0000"/>
                </a:solidFill>
              </a:rPr>
              <a:t>microcitica</a:t>
            </a:r>
            <a:r>
              <a:rPr lang="it-IT" sz="3600" b="1" dirty="0" smtClean="0">
                <a:solidFill>
                  <a:srgbClr val="FF0000"/>
                </a:solidFill>
              </a:rPr>
              <a:t> ipocromica!!!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Parentesi graffa chiusa 5"/>
          <p:cNvSpPr/>
          <p:nvPr/>
        </p:nvSpPr>
        <p:spPr>
          <a:xfrm>
            <a:off x="5076056" y="5157192"/>
            <a:ext cx="720080" cy="144016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5940152" y="5229200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Da carenza marziale!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Perché?</a:t>
            </a:r>
            <a:b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it-IT" sz="6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 ora???</a:t>
            </a:r>
            <a:endParaRPr lang="it-IT" sz="60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6237312"/>
            <a:ext cx="7467600" cy="236640"/>
          </a:xfrm>
        </p:spPr>
        <p:txBody>
          <a:bodyPr>
            <a:normAutofit fontScale="47500" lnSpcReduction="20000"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 err="1" smtClean="0"/>
              <a:t>Ipotesi…</a:t>
            </a:r>
            <a:endParaRPr lang="it-IT" sz="4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L’ipotesi più </a:t>
            </a:r>
            <a:r>
              <a:rPr lang="it-IT" dirty="0" smtClean="0"/>
              <a:t>probabile (confermata dall’ematologo, consultato per via telefonica), </a:t>
            </a:r>
            <a:r>
              <a:rPr lang="it-IT" dirty="0" smtClean="0"/>
              <a:t>in un paziente che ha subito una </a:t>
            </a:r>
            <a:r>
              <a:rPr lang="it-IT" dirty="0" smtClean="0"/>
              <a:t>gastrectomia totale, </a:t>
            </a:r>
            <a:r>
              <a:rPr lang="it-IT" dirty="0" smtClean="0"/>
              <a:t>è che questi non riesca a far fronte, dato la sua scarsa capacità di assorbimento del ferro, ad un’aumentata richiesta.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3995936" y="4005064"/>
            <a:ext cx="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1835696" y="4983559"/>
            <a:ext cx="4403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Inizia terapia marziale EV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4800" y="41379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it-IT" sz="4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Possiamo fermarci qui??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b="1" dirty="0" smtClean="0"/>
          </a:p>
          <a:p>
            <a:pPr algn="ctr">
              <a:buNone/>
            </a:pPr>
            <a:r>
              <a:rPr lang="it-IT" sz="2800" b="1" dirty="0" smtClean="0"/>
              <a:t>Il caso è ancora </a:t>
            </a:r>
            <a:r>
              <a:rPr lang="it-IT" sz="2800" b="1" dirty="0" err="1" smtClean="0"/>
              <a:t>aperto….il</a:t>
            </a:r>
            <a:r>
              <a:rPr lang="it-IT" sz="2800" b="1" dirty="0" smtClean="0"/>
              <a:t> MMG ha</a:t>
            </a:r>
          </a:p>
          <a:p>
            <a:pPr algn="ctr">
              <a:buNone/>
            </a:pPr>
            <a:r>
              <a:rPr lang="it-IT" sz="2800" b="1" dirty="0" smtClean="0"/>
              <a:t>programmato:</a:t>
            </a:r>
          </a:p>
          <a:p>
            <a:pPr algn="ctr"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 smtClean="0"/>
          </a:p>
          <a:p>
            <a:pPr>
              <a:buNone/>
            </a:pPr>
            <a:endParaRPr lang="it-IT" sz="2800" dirty="0"/>
          </a:p>
        </p:txBody>
      </p:sp>
      <p:cxnSp>
        <p:nvCxnSpPr>
          <p:cNvPr id="5" name="Connettore 2 4"/>
          <p:cNvCxnSpPr/>
          <p:nvPr/>
        </p:nvCxnSpPr>
        <p:spPr>
          <a:xfrm flipH="1">
            <a:off x="2123728" y="3284984"/>
            <a:ext cx="936104" cy="93610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782536" y="4284385"/>
            <a:ext cx="24497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/>
              <a:t>Esami ematici</a:t>
            </a:r>
          </a:p>
          <a:p>
            <a:pPr algn="ctr"/>
            <a:r>
              <a:rPr lang="it-IT" sz="3200" b="1" dirty="0" smtClean="0"/>
              <a:t>SOF</a:t>
            </a:r>
            <a:endParaRPr lang="it-IT" sz="3200" b="1" dirty="0"/>
          </a:p>
        </p:txBody>
      </p:sp>
      <p:cxnSp>
        <p:nvCxnSpPr>
          <p:cNvPr id="28" name="Connettore 4 27"/>
          <p:cNvCxnSpPr/>
          <p:nvPr/>
        </p:nvCxnSpPr>
        <p:spPr>
          <a:xfrm rot="16200000" flipH="1">
            <a:off x="5004048" y="3212976"/>
            <a:ext cx="504056" cy="50405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3851920" y="3645024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Paziente con storia di GIST gastrico e rialzo del CA125</a:t>
            </a:r>
            <a:endParaRPr lang="it-IT" sz="20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2267744" y="5301208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TAC addome-pelvi</a:t>
            </a:r>
            <a:endParaRPr lang="it-IT" sz="2800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5220072" y="5356373"/>
            <a:ext cx="4176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Consulenza </a:t>
            </a:r>
            <a:r>
              <a:rPr lang="it-IT" sz="2800" b="1" dirty="0" err="1" smtClean="0"/>
              <a:t>gastroenterologica</a:t>
            </a:r>
            <a:r>
              <a:rPr lang="it-IT" sz="2800" b="1" dirty="0" smtClean="0"/>
              <a:t> EGDS?</a:t>
            </a:r>
            <a:endParaRPr lang="it-IT" sz="2800" b="1" dirty="0"/>
          </a:p>
        </p:txBody>
      </p:sp>
      <p:cxnSp>
        <p:nvCxnSpPr>
          <p:cNvPr id="35" name="Connettore 2 34"/>
          <p:cNvCxnSpPr/>
          <p:nvPr/>
        </p:nvCxnSpPr>
        <p:spPr>
          <a:xfrm flipH="1">
            <a:off x="4355976" y="4653136"/>
            <a:ext cx="576064" cy="7200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5148064" y="4653136"/>
            <a:ext cx="576064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4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Grazie per l’</a:t>
            </a:r>
            <a:r>
              <a:rPr lang="it-IT" sz="4000" b="1" cap="non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attenzione…</a:t>
            </a:r>
            <a:endParaRPr lang="it-IT" sz="4000" dirty="0"/>
          </a:p>
        </p:txBody>
      </p:sp>
      <p:pic>
        <p:nvPicPr>
          <p:cNvPr id="4" name="Segnaposto contenuto 3" descr="gorillone%20pensoso[1]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722579" y="2780928"/>
            <a:ext cx="3505605" cy="34768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Anamnesi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075528"/>
            <a:ext cx="7467600" cy="4873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it-IT" sz="2300" dirty="0" smtClean="0"/>
          </a:p>
          <a:p>
            <a:pPr lvl="0">
              <a:buNone/>
              <a:defRPr/>
            </a:pPr>
            <a:endParaRPr lang="it-IT" dirty="0" smtClean="0"/>
          </a:p>
          <a:p>
            <a:pPr lvl="1" algn="just">
              <a:defRPr/>
            </a:pPr>
            <a:r>
              <a:rPr lang="it-IT" sz="2300" dirty="0" smtClean="0"/>
              <a:t>Ottobre 2008: Prostatectomia radicale per </a:t>
            </a:r>
            <a:r>
              <a:rPr lang="it-IT" sz="2300" b="1" dirty="0" smtClean="0"/>
              <a:t>ADK prostatico</a:t>
            </a:r>
          </a:p>
          <a:p>
            <a:pPr lvl="1" algn="just">
              <a:defRPr/>
            </a:pPr>
            <a:r>
              <a:rPr lang="it-IT" sz="2300" dirty="0" smtClean="0"/>
              <a:t>Dicembre 2008: </a:t>
            </a:r>
            <a:r>
              <a:rPr lang="it-IT" sz="2300" b="1" dirty="0" smtClean="0"/>
              <a:t>TVP</a:t>
            </a:r>
            <a:r>
              <a:rPr lang="it-IT" sz="2300" dirty="0" smtClean="0"/>
              <a:t> </a:t>
            </a:r>
            <a:r>
              <a:rPr lang="it-IT" sz="2300" dirty="0" err="1" smtClean="0"/>
              <a:t>femoro-poplitea</a:t>
            </a:r>
            <a:r>
              <a:rPr lang="it-IT" sz="2300" dirty="0" smtClean="0"/>
              <a:t> </a:t>
            </a:r>
            <a:r>
              <a:rPr lang="it-IT" sz="2300" dirty="0" err="1" smtClean="0"/>
              <a:t>Sx</a:t>
            </a:r>
            <a:r>
              <a:rPr lang="it-IT" sz="2300" dirty="0" smtClean="0"/>
              <a:t> e delle gemellari esterne, inizia </a:t>
            </a:r>
            <a:r>
              <a:rPr lang="it-IT" sz="2300" b="1" dirty="0" smtClean="0"/>
              <a:t>TAO</a:t>
            </a:r>
          </a:p>
          <a:p>
            <a:pPr lvl="1" algn="just">
              <a:defRPr/>
            </a:pPr>
            <a:r>
              <a:rPr lang="it-IT" sz="2300" dirty="0" smtClean="0"/>
              <a:t> Marzo 2009: </a:t>
            </a:r>
            <a:r>
              <a:rPr lang="it-IT" sz="2300" b="1" dirty="0" smtClean="0"/>
              <a:t>Gastrectomia</a:t>
            </a:r>
            <a:r>
              <a:rPr lang="it-IT" sz="2300" dirty="0" smtClean="0"/>
              <a:t> </a:t>
            </a:r>
            <a:r>
              <a:rPr lang="it-IT" sz="2300" b="1" dirty="0" smtClean="0"/>
              <a:t>totale,</a:t>
            </a:r>
            <a:r>
              <a:rPr lang="it-IT" sz="2300" dirty="0" smtClean="0"/>
              <a:t> </a:t>
            </a:r>
            <a:r>
              <a:rPr lang="it-IT" sz="2300" dirty="0" smtClean="0"/>
              <a:t>con ricostruzione mediante esofago-digiuno anastomosi termino-terminale su ansa a Y sec. </a:t>
            </a:r>
            <a:r>
              <a:rPr lang="it-IT" sz="2300" dirty="0" smtClean="0"/>
              <a:t>Roux, </a:t>
            </a:r>
            <a:r>
              <a:rPr lang="it-IT" sz="2300" dirty="0" smtClean="0"/>
              <a:t>per sospetto ADK </a:t>
            </a:r>
            <a:r>
              <a:rPr lang="it-IT" sz="2300" dirty="0" smtClean="0"/>
              <a:t>che, </a:t>
            </a:r>
            <a:r>
              <a:rPr lang="it-IT" sz="2300" dirty="0" smtClean="0"/>
              <a:t>all’ esame </a:t>
            </a:r>
            <a:r>
              <a:rPr lang="it-IT" sz="2300" dirty="0" smtClean="0"/>
              <a:t>istologico, </a:t>
            </a:r>
            <a:r>
              <a:rPr lang="it-IT" sz="2300" dirty="0" smtClean="0"/>
              <a:t>si rivelava un </a:t>
            </a:r>
            <a:r>
              <a:rPr lang="it-IT" sz="2300" b="1" dirty="0" smtClean="0"/>
              <a:t>GIST a basso rischio</a:t>
            </a:r>
            <a:r>
              <a:rPr lang="it-IT" sz="2300" dirty="0" smtClean="0"/>
              <a:t> (</a:t>
            </a:r>
            <a:r>
              <a:rPr lang="it-IT" sz="2300" dirty="0" err="1" smtClean="0"/>
              <a:t>Ops</a:t>
            </a:r>
            <a:r>
              <a:rPr lang="it-IT" sz="2300" dirty="0" smtClean="0"/>
              <a:t>)</a:t>
            </a:r>
          </a:p>
          <a:p>
            <a:pPr lvl="1" algn="just">
              <a:defRPr/>
            </a:pPr>
            <a:r>
              <a:rPr lang="it-IT" sz="2300" dirty="0" smtClean="0"/>
              <a:t>Ipertensione arteriosa</a:t>
            </a:r>
          </a:p>
          <a:p>
            <a:pPr lvl="1" algn="just">
              <a:defRPr/>
            </a:pPr>
            <a:r>
              <a:rPr lang="it-IT" sz="2300" dirty="0" smtClean="0"/>
              <a:t>Maggio 2011: asportazione di </a:t>
            </a:r>
            <a:r>
              <a:rPr lang="it-IT" sz="2300" b="1" dirty="0" smtClean="0"/>
              <a:t>tumore </a:t>
            </a:r>
            <a:r>
              <a:rPr lang="it-IT" sz="2300" b="1" dirty="0" err="1" smtClean="0"/>
              <a:t>glomico</a:t>
            </a:r>
            <a:r>
              <a:rPr lang="it-IT" sz="2300" dirty="0" smtClean="0"/>
              <a:t> dei tessuti molli ginocchio </a:t>
            </a:r>
            <a:r>
              <a:rPr lang="it-IT" sz="2300" dirty="0" err="1" smtClean="0"/>
              <a:t>sx</a:t>
            </a:r>
            <a:endParaRPr lang="it-IT" sz="2300" dirty="0" smtClean="0"/>
          </a:p>
          <a:p>
            <a:pPr lvl="1" algn="just">
              <a:defRPr/>
            </a:pPr>
            <a:r>
              <a:rPr lang="it-IT" sz="2300" dirty="0" smtClean="0"/>
              <a:t>Gennaio 2013: asportazione </a:t>
            </a:r>
            <a:r>
              <a:rPr lang="it-IT" sz="2300" b="1" dirty="0" err="1" smtClean="0"/>
              <a:t>basalioma</a:t>
            </a:r>
            <a:r>
              <a:rPr lang="it-IT" sz="2300" dirty="0" smtClean="0"/>
              <a:t> del condotto uditivo esterno</a:t>
            </a:r>
          </a:p>
          <a:p>
            <a:pPr lvl="1" algn="just">
              <a:buNone/>
              <a:defRPr/>
            </a:pPr>
            <a:endParaRPr lang="it-IT" sz="2300" b="1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Esame obiettivo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540768"/>
          </a:xfrm>
        </p:spPr>
        <p:txBody>
          <a:bodyPr/>
          <a:lstStyle/>
          <a:p>
            <a:r>
              <a:rPr lang="it-IT" dirty="0" smtClean="0"/>
              <a:t>La prima cosa che ci colpisce è l’estremo pallore (color cera vecchia).</a:t>
            </a:r>
          </a:p>
          <a:p>
            <a:r>
              <a:rPr lang="it-IT" dirty="0" smtClean="0"/>
              <a:t>EO cardiopolmonare nei limiti, tachicardico (105)</a:t>
            </a:r>
          </a:p>
        </p:txBody>
      </p:sp>
      <p:sp>
        <p:nvSpPr>
          <p:cNvPr id="4" name="Freccia circolare a destra 3"/>
          <p:cNvSpPr/>
          <p:nvPr/>
        </p:nvSpPr>
        <p:spPr>
          <a:xfrm>
            <a:off x="128736" y="1844824"/>
            <a:ext cx="360040" cy="14401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88776" y="3040360"/>
            <a:ext cx="7467600" cy="15407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 una migliore osservazione notiamo che le sclere sono francamente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itteriche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Globuli rossi: 3,1*10</a:t>
            </a:r>
            <a:r>
              <a:rPr lang="it-IT" baseline="30000" dirty="0" smtClean="0"/>
              <a:t>^6</a:t>
            </a:r>
            <a:r>
              <a:rPr lang="it-IT" dirty="0" smtClean="0"/>
              <a:t>/</a:t>
            </a:r>
            <a:r>
              <a:rPr lang="it-IT" dirty="0" err="1" smtClean="0"/>
              <a:t>mL</a:t>
            </a:r>
            <a:r>
              <a:rPr lang="it-IT" dirty="0" smtClean="0"/>
              <a:t>                                </a:t>
            </a:r>
          </a:p>
          <a:p>
            <a:r>
              <a:rPr lang="it-IT" dirty="0" smtClean="0"/>
              <a:t>Emoglobina: </a:t>
            </a:r>
            <a:r>
              <a:rPr lang="it-IT" b="1" dirty="0" smtClean="0"/>
              <a:t>7,9</a:t>
            </a:r>
            <a:r>
              <a:rPr lang="it-IT" dirty="0" smtClean="0"/>
              <a:t> g/</a:t>
            </a:r>
            <a:r>
              <a:rPr lang="it-IT" dirty="0" err="1" smtClean="0"/>
              <a:t>dL</a:t>
            </a:r>
            <a:r>
              <a:rPr lang="it-IT" dirty="0" smtClean="0"/>
              <a:t>                                  </a:t>
            </a:r>
          </a:p>
          <a:p>
            <a:r>
              <a:rPr lang="it-IT" dirty="0" smtClean="0"/>
              <a:t>MCV: </a:t>
            </a:r>
            <a:r>
              <a:rPr lang="it-IT" b="1" dirty="0" smtClean="0"/>
              <a:t>118,5</a:t>
            </a:r>
            <a:r>
              <a:rPr lang="it-IT" dirty="0" smtClean="0"/>
              <a:t> </a:t>
            </a:r>
            <a:r>
              <a:rPr lang="it-IT" dirty="0" err="1" smtClean="0"/>
              <a:t>fL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Reticolociti</a:t>
            </a:r>
            <a:r>
              <a:rPr lang="it-IT" dirty="0" smtClean="0"/>
              <a:t>: </a:t>
            </a:r>
            <a:r>
              <a:rPr lang="it-IT" b="1" dirty="0" smtClean="0"/>
              <a:t>1,81%</a:t>
            </a:r>
          </a:p>
          <a:p>
            <a:endParaRPr lang="it-IT" b="1" dirty="0" smtClean="0"/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Globuli rossi: 3,1*10</a:t>
            </a:r>
            <a:r>
              <a:rPr lang="it-IT" baseline="30000" dirty="0" smtClean="0"/>
              <a:t>^6</a:t>
            </a:r>
            <a:r>
              <a:rPr lang="it-IT" dirty="0" smtClean="0"/>
              <a:t>/</a:t>
            </a:r>
            <a:r>
              <a:rPr lang="it-IT" dirty="0" err="1" smtClean="0"/>
              <a:t>mL</a:t>
            </a:r>
            <a:r>
              <a:rPr lang="it-IT" dirty="0" smtClean="0"/>
              <a:t>                                </a:t>
            </a:r>
          </a:p>
          <a:p>
            <a:r>
              <a:rPr lang="it-IT" dirty="0" smtClean="0"/>
              <a:t>Emoglobina: </a:t>
            </a:r>
            <a:r>
              <a:rPr lang="it-IT" b="1" dirty="0" smtClean="0"/>
              <a:t>7,9</a:t>
            </a:r>
            <a:r>
              <a:rPr lang="it-IT" dirty="0" smtClean="0"/>
              <a:t> g/</a:t>
            </a:r>
            <a:r>
              <a:rPr lang="it-IT" dirty="0" err="1" smtClean="0"/>
              <a:t>dL</a:t>
            </a:r>
            <a:r>
              <a:rPr lang="it-IT" dirty="0" smtClean="0"/>
              <a:t>                                  </a:t>
            </a:r>
          </a:p>
          <a:p>
            <a:r>
              <a:rPr lang="it-IT" dirty="0" smtClean="0"/>
              <a:t>MCV: </a:t>
            </a:r>
            <a:r>
              <a:rPr lang="it-IT" b="1" dirty="0" smtClean="0"/>
              <a:t>118,5</a:t>
            </a:r>
            <a:r>
              <a:rPr lang="it-IT" dirty="0" smtClean="0"/>
              <a:t> </a:t>
            </a:r>
            <a:r>
              <a:rPr lang="it-IT" dirty="0" err="1" smtClean="0"/>
              <a:t>fL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Reticolociti</a:t>
            </a:r>
            <a:r>
              <a:rPr lang="it-IT" dirty="0" smtClean="0"/>
              <a:t> </a:t>
            </a:r>
            <a:r>
              <a:rPr lang="it-IT" b="1" dirty="0" smtClean="0"/>
              <a:t>1,81%</a:t>
            </a:r>
          </a:p>
          <a:p>
            <a:endParaRPr lang="it-IT" b="1" dirty="0" smtClean="0"/>
          </a:p>
          <a:p>
            <a:r>
              <a:rPr lang="it-IT" dirty="0" smtClean="0"/>
              <a:t>Globuli Bianchi </a:t>
            </a:r>
            <a:r>
              <a:rPr lang="it-IT" b="1" dirty="0" smtClean="0"/>
              <a:t>2,98</a:t>
            </a:r>
            <a:r>
              <a:rPr lang="it-IT" dirty="0" smtClean="0"/>
              <a:t>*10</a:t>
            </a:r>
            <a:r>
              <a:rPr lang="it-IT" baseline="30000" dirty="0" smtClean="0"/>
              <a:t>^3</a:t>
            </a:r>
            <a:r>
              <a:rPr lang="it-IT" dirty="0" smtClean="0"/>
              <a:t>/</a:t>
            </a:r>
            <a:r>
              <a:rPr lang="it-IT" dirty="0" err="1" smtClean="0"/>
              <a:t>mL</a:t>
            </a:r>
            <a:endParaRPr lang="it-IT" dirty="0" smtClean="0"/>
          </a:p>
          <a:p>
            <a:r>
              <a:rPr lang="it-IT" dirty="0" smtClean="0"/>
              <a:t>Piastrine </a:t>
            </a:r>
            <a:r>
              <a:rPr lang="it-IT" b="1" dirty="0" smtClean="0"/>
              <a:t>56</a:t>
            </a:r>
            <a:r>
              <a:rPr lang="it-IT" dirty="0" smtClean="0"/>
              <a:t>*10</a:t>
            </a:r>
            <a:r>
              <a:rPr lang="it-IT" baseline="30000" dirty="0" smtClean="0"/>
              <a:t>^3</a:t>
            </a:r>
            <a:r>
              <a:rPr lang="it-IT" dirty="0" smtClean="0"/>
              <a:t>/</a:t>
            </a:r>
            <a:r>
              <a:rPr lang="it-IT" dirty="0" err="1" smtClean="0"/>
              <a:t>mL</a:t>
            </a: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63560"/>
            <a:ext cx="7467600" cy="4873752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/>
              <a:t>Bilirubina tot: </a:t>
            </a:r>
            <a:r>
              <a:rPr lang="it-IT" b="1" dirty="0" smtClean="0"/>
              <a:t>7,2</a:t>
            </a:r>
            <a:r>
              <a:rPr lang="it-IT" dirty="0" smtClean="0"/>
              <a:t>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smtClean="0"/>
              <a:t>Bilirubina diretta: 0.8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err="1" smtClean="0"/>
              <a:t>Aptoglobina</a:t>
            </a:r>
            <a:r>
              <a:rPr lang="it-IT" dirty="0" smtClean="0"/>
              <a:t>: </a:t>
            </a:r>
            <a:r>
              <a:rPr lang="it-IT" b="1" dirty="0" err="1" smtClean="0"/>
              <a:t>indosabile</a:t>
            </a:r>
            <a:endParaRPr lang="it-IT" b="1" dirty="0" smtClean="0"/>
          </a:p>
          <a:p>
            <a:r>
              <a:rPr lang="it-IT" dirty="0" smtClean="0"/>
              <a:t>LDH: </a:t>
            </a:r>
            <a:r>
              <a:rPr lang="it-IT" b="1" dirty="0" smtClean="0"/>
              <a:t>15622</a:t>
            </a:r>
            <a:r>
              <a:rPr lang="it-IT" dirty="0" smtClean="0"/>
              <a:t> U/L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</a:t>
            </a:r>
            <a:r>
              <a:rPr lang="it-IT" b="1" dirty="0" smtClean="0"/>
              <a:t>esami </a:t>
            </a:r>
            <a:r>
              <a:rPr lang="it-IT" b="1" dirty="0" err="1" smtClean="0"/>
              <a:t>urgenti…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63560"/>
            <a:ext cx="7467600" cy="4873752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/>
              <a:t>Bilirubina tot: </a:t>
            </a:r>
            <a:r>
              <a:rPr lang="it-IT" b="1" dirty="0" smtClean="0"/>
              <a:t>7,2</a:t>
            </a:r>
            <a:r>
              <a:rPr lang="it-IT" dirty="0" smtClean="0"/>
              <a:t>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smtClean="0"/>
              <a:t>Bilirubina diretta: 0.8 mg/</a:t>
            </a:r>
            <a:r>
              <a:rPr lang="it-IT" dirty="0" err="1" smtClean="0"/>
              <a:t>dL</a:t>
            </a:r>
            <a:endParaRPr lang="it-IT" dirty="0" smtClean="0"/>
          </a:p>
          <a:p>
            <a:r>
              <a:rPr lang="it-IT" dirty="0" err="1" smtClean="0"/>
              <a:t>Aptoglobina</a:t>
            </a:r>
            <a:r>
              <a:rPr lang="it-IT" dirty="0" smtClean="0"/>
              <a:t>: </a:t>
            </a:r>
            <a:r>
              <a:rPr lang="it-IT" b="1" dirty="0" err="1" smtClean="0"/>
              <a:t>indosabile</a:t>
            </a:r>
            <a:endParaRPr lang="it-IT" b="1" dirty="0" smtClean="0"/>
          </a:p>
          <a:p>
            <a:r>
              <a:rPr lang="it-IT" dirty="0" smtClean="0"/>
              <a:t>LDH: </a:t>
            </a:r>
            <a:r>
              <a:rPr lang="it-IT" b="1" dirty="0" smtClean="0"/>
              <a:t>15622</a:t>
            </a:r>
            <a:r>
              <a:rPr lang="it-IT" dirty="0" smtClean="0"/>
              <a:t> U/L</a:t>
            </a:r>
          </a:p>
          <a:p>
            <a:endParaRPr lang="it-IT" dirty="0" smtClean="0"/>
          </a:p>
          <a:p>
            <a:r>
              <a:rPr lang="it-IT" dirty="0" smtClean="0"/>
              <a:t>AST: 279 U/L</a:t>
            </a:r>
          </a:p>
          <a:p>
            <a:r>
              <a:rPr lang="it-IT" dirty="0" smtClean="0"/>
              <a:t>ALT: 125 U/L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486</TotalTime>
  <Words>697</Words>
  <Application>Microsoft Office PowerPoint</Application>
  <PresentationFormat>Presentazione su schermo (4:3)</PresentationFormat>
  <Paragraphs>173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Loggia</vt:lpstr>
      <vt:lpstr>Dottore, non mi vede un po’ pallido?</vt:lpstr>
      <vt:lpstr>Accesso all’ambulatorio</vt:lpstr>
      <vt:lpstr>Anamnesi</vt:lpstr>
      <vt:lpstr>Esame obiettivo</vt:lpstr>
      <vt:lpstr>Prescrizione esami urgenti… </vt:lpstr>
      <vt:lpstr>Prescrizione esami urgenti… </vt:lpstr>
      <vt:lpstr>Prescrizione esami urgenti… </vt:lpstr>
      <vt:lpstr>Prescrizione esami urgenti… </vt:lpstr>
      <vt:lpstr>Prescrizione esami urgenti… </vt:lpstr>
      <vt:lpstr>Prescrizione esami urgenti… </vt:lpstr>
      <vt:lpstr>Prescrizione esami urgenti… </vt:lpstr>
      <vt:lpstr>Cosa ha il nostro paziente?</vt:lpstr>
      <vt:lpstr>Cosa fareste ora?</vt:lpstr>
      <vt:lpstr>Il medico prescrive:</vt:lpstr>
      <vt:lpstr>A posteriori…</vt:lpstr>
      <vt:lpstr>A questo punto come procedere?</vt:lpstr>
      <vt:lpstr>Esami di controllo</vt:lpstr>
      <vt:lpstr>Tutto è bene quel che finisce bene??   </vt:lpstr>
      <vt:lpstr>L’emoglobina stenta a salire…10,2→10,3→10,5…</vt:lpstr>
      <vt:lpstr>L’emoglobina stenta a salire…10,2→10,3→10,5…</vt:lpstr>
      <vt:lpstr>L’emoglobina stenta a salire…10,2→10,3→10,5…</vt:lpstr>
      <vt:lpstr>L’emoglobina stenta a salire…10,2→10,3→10,5…</vt:lpstr>
      <vt:lpstr> Perché?  E ora???</vt:lpstr>
      <vt:lpstr>Ipotesi…</vt:lpstr>
      <vt:lpstr>Possiamo fermarci qui??</vt:lpstr>
      <vt:lpstr>Grazie per l’attenzione…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Dottore, non mi vede un po’ pallido?</dc:title>
  <dc:creator>Novella Ceretti</dc:creator>
  <cp:lastModifiedBy>Novella Ceretti</cp:lastModifiedBy>
  <cp:revision>22</cp:revision>
  <dcterms:created xsi:type="dcterms:W3CDTF">2014-10-30T14:19:02Z</dcterms:created>
  <dcterms:modified xsi:type="dcterms:W3CDTF">2015-03-10T14:39:34Z</dcterms:modified>
</cp:coreProperties>
</file>