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69.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5"/>
  </p:notesMasterIdLst>
  <p:sldIdLst>
    <p:sldId id="448" r:id="rId2"/>
    <p:sldId id="449" r:id="rId3"/>
    <p:sldId id="450" r:id="rId4"/>
    <p:sldId id="451" r:id="rId5"/>
    <p:sldId id="452" r:id="rId6"/>
    <p:sldId id="453" r:id="rId7"/>
    <p:sldId id="454" r:id="rId8"/>
    <p:sldId id="455" r:id="rId9"/>
    <p:sldId id="456" r:id="rId10"/>
    <p:sldId id="457" r:id="rId11"/>
    <p:sldId id="458" r:id="rId12"/>
    <p:sldId id="459" r:id="rId13"/>
    <p:sldId id="460" r:id="rId14"/>
    <p:sldId id="461" r:id="rId15"/>
    <p:sldId id="462" r:id="rId16"/>
    <p:sldId id="463" r:id="rId17"/>
    <p:sldId id="464" r:id="rId18"/>
    <p:sldId id="465" r:id="rId19"/>
    <p:sldId id="466" r:id="rId20"/>
    <p:sldId id="467" r:id="rId21"/>
    <p:sldId id="468" r:id="rId22"/>
    <p:sldId id="469" r:id="rId23"/>
    <p:sldId id="470" r:id="rId24"/>
    <p:sldId id="471" r:id="rId25"/>
    <p:sldId id="472" r:id="rId26"/>
    <p:sldId id="473" r:id="rId27"/>
    <p:sldId id="474" r:id="rId28"/>
    <p:sldId id="475" r:id="rId29"/>
    <p:sldId id="476" r:id="rId30"/>
    <p:sldId id="477" r:id="rId31"/>
    <p:sldId id="478" r:id="rId32"/>
    <p:sldId id="479" r:id="rId33"/>
    <p:sldId id="480" r:id="rId34"/>
    <p:sldId id="481" r:id="rId35"/>
    <p:sldId id="482" r:id="rId36"/>
    <p:sldId id="483" r:id="rId37"/>
    <p:sldId id="484" r:id="rId38"/>
    <p:sldId id="485" r:id="rId39"/>
    <p:sldId id="486" r:id="rId40"/>
    <p:sldId id="487" r:id="rId41"/>
    <p:sldId id="498" r:id="rId42"/>
    <p:sldId id="488" r:id="rId43"/>
    <p:sldId id="499" r:id="rId44"/>
    <p:sldId id="435" r:id="rId45"/>
    <p:sldId id="436" r:id="rId46"/>
    <p:sldId id="437" r:id="rId47"/>
    <p:sldId id="439" r:id="rId48"/>
    <p:sldId id="440" r:id="rId49"/>
    <p:sldId id="441" r:id="rId50"/>
    <p:sldId id="442" r:id="rId51"/>
    <p:sldId id="443" r:id="rId52"/>
    <p:sldId id="444" r:id="rId53"/>
    <p:sldId id="445" r:id="rId54"/>
    <p:sldId id="446" r:id="rId55"/>
    <p:sldId id="447" r:id="rId56"/>
    <p:sldId id="434" r:id="rId57"/>
    <p:sldId id="407" r:id="rId58"/>
    <p:sldId id="408" r:id="rId59"/>
    <p:sldId id="409" r:id="rId60"/>
    <p:sldId id="410" r:id="rId61"/>
    <p:sldId id="411" r:id="rId62"/>
    <p:sldId id="412" r:id="rId63"/>
    <p:sldId id="413" r:id="rId64"/>
    <p:sldId id="414" r:id="rId65"/>
    <p:sldId id="415" r:id="rId66"/>
    <p:sldId id="416" r:id="rId67"/>
    <p:sldId id="417" r:id="rId68"/>
    <p:sldId id="418" r:id="rId69"/>
    <p:sldId id="419" r:id="rId70"/>
    <p:sldId id="420" r:id="rId71"/>
    <p:sldId id="421" r:id="rId72"/>
    <p:sldId id="422" r:id="rId73"/>
    <p:sldId id="423" r:id="rId74"/>
    <p:sldId id="424" r:id="rId75"/>
    <p:sldId id="433" r:id="rId76"/>
    <p:sldId id="425" r:id="rId77"/>
    <p:sldId id="426" r:id="rId78"/>
    <p:sldId id="427" r:id="rId79"/>
    <p:sldId id="428" r:id="rId80"/>
    <p:sldId id="429" r:id="rId81"/>
    <p:sldId id="430" r:id="rId82"/>
    <p:sldId id="431" r:id="rId83"/>
    <p:sldId id="500" r:id="rId84"/>
    <p:sldId id="501" r:id="rId85"/>
    <p:sldId id="502" r:id="rId86"/>
    <p:sldId id="503" r:id="rId87"/>
    <p:sldId id="504" r:id="rId88"/>
    <p:sldId id="505" r:id="rId89"/>
    <p:sldId id="506" r:id="rId90"/>
    <p:sldId id="507" r:id="rId91"/>
    <p:sldId id="508" r:id="rId92"/>
    <p:sldId id="509" r:id="rId93"/>
    <p:sldId id="510" r:id="rId94"/>
    <p:sldId id="511" r:id="rId95"/>
    <p:sldId id="512" r:id="rId96"/>
    <p:sldId id="513" r:id="rId97"/>
    <p:sldId id="514" r:id="rId98"/>
    <p:sldId id="515" r:id="rId99"/>
    <p:sldId id="516" r:id="rId100"/>
    <p:sldId id="517" r:id="rId101"/>
    <p:sldId id="518" r:id="rId102"/>
    <p:sldId id="519" r:id="rId103"/>
    <p:sldId id="520" r:id="rId104"/>
    <p:sldId id="521" r:id="rId105"/>
    <p:sldId id="522" r:id="rId106"/>
    <p:sldId id="523" r:id="rId107"/>
    <p:sldId id="524" r:id="rId108"/>
    <p:sldId id="525" r:id="rId109"/>
    <p:sldId id="526" r:id="rId110"/>
    <p:sldId id="527" r:id="rId111"/>
    <p:sldId id="528" r:id="rId112"/>
    <p:sldId id="529" r:id="rId113"/>
    <p:sldId id="530" r:id="rId114"/>
    <p:sldId id="531" r:id="rId115"/>
    <p:sldId id="532" r:id="rId116"/>
    <p:sldId id="533" r:id="rId117"/>
    <p:sldId id="534" r:id="rId118"/>
    <p:sldId id="535" r:id="rId119"/>
    <p:sldId id="536" r:id="rId120"/>
    <p:sldId id="537" r:id="rId121"/>
    <p:sldId id="538" r:id="rId122"/>
    <p:sldId id="539" r:id="rId123"/>
    <p:sldId id="540" r:id="rId124"/>
    <p:sldId id="541" r:id="rId125"/>
    <p:sldId id="542" r:id="rId126"/>
    <p:sldId id="543" r:id="rId127"/>
    <p:sldId id="544" r:id="rId128"/>
    <p:sldId id="545" r:id="rId129"/>
    <p:sldId id="546" r:id="rId130"/>
    <p:sldId id="547" r:id="rId131"/>
    <p:sldId id="548" r:id="rId132"/>
    <p:sldId id="549" r:id="rId133"/>
    <p:sldId id="550" r:id="rId134"/>
    <p:sldId id="551" r:id="rId135"/>
    <p:sldId id="552" r:id="rId136"/>
    <p:sldId id="553" r:id="rId137"/>
    <p:sldId id="554" r:id="rId138"/>
    <p:sldId id="555" r:id="rId139"/>
    <p:sldId id="556" r:id="rId140"/>
    <p:sldId id="557" r:id="rId141"/>
    <p:sldId id="558" r:id="rId142"/>
    <p:sldId id="559" r:id="rId143"/>
    <p:sldId id="560" r:id="rId144"/>
    <p:sldId id="561" r:id="rId145"/>
    <p:sldId id="562" r:id="rId146"/>
    <p:sldId id="563" r:id="rId147"/>
    <p:sldId id="564" r:id="rId148"/>
    <p:sldId id="565" r:id="rId149"/>
    <p:sldId id="566" r:id="rId150"/>
    <p:sldId id="567" r:id="rId151"/>
    <p:sldId id="568" r:id="rId152"/>
    <p:sldId id="569" r:id="rId153"/>
    <p:sldId id="570" r:id="rId154"/>
    <p:sldId id="571" r:id="rId155"/>
    <p:sldId id="572" r:id="rId156"/>
    <p:sldId id="573" r:id="rId157"/>
    <p:sldId id="574" r:id="rId158"/>
    <p:sldId id="575" r:id="rId159"/>
    <p:sldId id="576" r:id="rId160"/>
    <p:sldId id="577" r:id="rId161"/>
    <p:sldId id="578" r:id="rId162"/>
    <p:sldId id="579" r:id="rId163"/>
    <p:sldId id="580" r:id="rId164"/>
    <p:sldId id="581" r:id="rId165"/>
    <p:sldId id="582" r:id="rId166"/>
    <p:sldId id="583" r:id="rId167"/>
    <p:sldId id="584" r:id="rId168"/>
    <p:sldId id="585" r:id="rId169"/>
    <p:sldId id="586" r:id="rId170"/>
    <p:sldId id="587" r:id="rId171"/>
    <p:sldId id="588" r:id="rId172"/>
    <p:sldId id="589" r:id="rId173"/>
    <p:sldId id="590" r:id="rId174"/>
    <p:sldId id="591" r:id="rId175"/>
    <p:sldId id="592" r:id="rId176"/>
    <p:sldId id="593" r:id="rId177"/>
    <p:sldId id="594" r:id="rId178"/>
    <p:sldId id="595" r:id="rId179"/>
    <p:sldId id="596" r:id="rId180"/>
    <p:sldId id="597" r:id="rId181"/>
    <p:sldId id="598" r:id="rId182"/>
    <p:sldId id="599" r:id="rId183"/>
    <p:sldId id="600" r:id="rId184"/>
    <p:sldId id="601" r:id="rId185"/>
    <p:sldId id="398" r:id="rId186"/>
    <p:sldId id="399" r:id="rId187"/>
    <p:sldId id="400" r:id="rId188"/>
    <p:sldId id="401" r:id="rId189"/>
    <p:sldId id="402" r:id="rId190"/>
    <p:sldId id="403" r:id="rId191"/>
    <p:sldId id="404" r:id="rId192"/>
    <p:sldId id="405" r:id="rId193"/>
    <p:sldId id="406" r:id="rId19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3300"/>
    <a:srgbClr val="371ECC"/>
    <a:srgbClr val="CCFFFF"/>
    <a:srgbClr val="00CCFF"/>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76"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42" y="3281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theme" Target="theme/theme1.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notesMaster" Target="notesMasters/notesMaster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38FED0-B910-4A2D-9495-BF2B202B22CA}" type="datetimeFigureOut">
              <a:rPr lang="it-IT" smtClean="0"/>
              <a:pPr/>
              <a:t>13/01/2016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9163BD-B33E-41CC-A6CD-67E323A3AFE2}"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Si tratta di linee</a:t>
            </a:r>
            <a:r>
              <a:rPr lang="it-IT" baseline="0" dirty="0" smtClean="0"/>
              <a:t> guida che seguono quelle emanate dalle due società nel 2003 e nel 2007. prendono in considerazione i dati provenienti da trial randomizzati controllati (RCT) e da </a:t>
            </a:r>
            <a:r>
              <a:rPr lang="it-IT" baseline="0" dirty="0" err="1" smtClean="0"/>
              <a:t>metanalisi</a:t>
            </a:r>
            <a:r>
              <a:rPr lang="it-IT" baseline="0" dirty="0" smtClean="0"/>
              <a:t> senza trascurare i risultati di studi </a:t>
            </a:r>
            <a:r>
              <a:rPr lang="it-IT" baseline="0" dirty="0" err="1" smtClean="0"/>
              <a:t>osservazionali</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paziente deve annotare sempre</a:t>
            </a:r>
            <a:r>
              <a:rPr lang="it-IT" baseline="0" dirty="0" smtClean="0"/>
              <a:t> </a:t>
            </a:r>
            <a:r>
              <a:rPr lang="it-IT" dirty="0" smtClean="0"/>
              <a:t>la media di due misurazioni rilevate a distanza</a:t>
            </a:r>
            <a:r>
              <a:rPr lang="it-IT" baseline="0" dirty="0" smtClean="0"/>
              <a:t> di 2 minuti</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23</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Studi in cui sono stati effettuati sia l’ABPM che l’HBPM dimostrano che la BP domiciliare correla allo stesso modo di quella ambulatoria con il OD e che il significato prognostico, dopo correzione per età e sesso, della BP domiciliare è simile a quello della BP ambulatoria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24</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Cioè la percentuale</a:t>
            </a:r>
            <a:r>
              <a:rPr lang="it-IT" baseline="0" dirty="0" smtClean="0"/>
              <a:t> è maggiore nei soggetti con ipertensione di primo grado e minore in quelli di terzo grado.</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27</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31</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Identificazione dei veri e falsi ipertesi resistenti e anche della</a:t>
            </a:r>
            <a:r>
              <a:rPr lang="it-IT" baseline="0" dirty="0" smtClean="0"/>
              <a:t> reazione da camice bianco persistente dopo terapia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33</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Differenti tipi di stress mentale sono stati impiegati per indurre un aumento della BP come ad esempio problemi matematici. Comunque, questi test di laboratorio non riflettono in genere lo stress della vita reale e non sono ben standardizzati,</a:t>
            </a:r>
            <a:r>
              <a:rPr lang="it-IT" baseline="0" dirty="0" smtClean="0"/>
              <a:t> quindi </a:t>
            </a:r>
            <a:r>
              <a:rPr lang="it-IT" dirty="0" smtClean="0"/>
              <a:t>la misurazione della BP durante stress mentale non è di attuale utilità clinica.</a:t>
            </a:r>
          </a:p>
          <a:p>
            <a:endParaRPr lang="it-IT" dirty="0" smtClean="0"/>
          </a:p>
          <a:p>
            <a:r>
              <a:rPr lang="it-IT" dirty="0" smtClean="0"/>
              <a:t>La forma d’onda della pressione arteriosa è un valore composito dell’onda creata dalla sistole ventricolare e dall’onda riflessa. Le metodiche</a:t>
            </a:r>
            <a:r>
              <a:rPr lang="it-IT" baseline="0" dirty="0" smtClean="0"/>
              <a:t> calcolano l’</a:t>
            </a:r>
            <a:r>
              <a:rPr lang="it-IT" baseline="0" dirty="0" err="1" smtClean="0"/>
              <a:t>augmentation</a:t>
            </a:r>
            <a:r>
              <a:rPr lang="it-IT" baseline="0" dirty="0" smtClean="0"/>
              <a:t> </a:t>
            </a:r>
            <a:r>
              <a:rPr lang="it-IT" baseline="0" dirty="0" err="1" smtClean="0"/>
              <a:t>index</a:t>
            </a:r>
            <a:r>
              <a:rPr lang="it-IT" baseline="0" dirty="0" smtClean="0"/>
              <a:t> (</a:t>
            </a:r>
            <a:r>
              <a:rPr lang="it-IT" dirty="0" smtClean="0"/>
              <a:t>definito come la differenza tra il secondo ed il primo picco sistolico espresso come percentuale della pressione </a:t>
            </a:r>
            <a:r>
              <a:rPr lang="it-IT" dirty="0" err="1" smtClean="0"/>
              <a:t>pulsatoria</a:t>
            </a:r>
            <a:r>
              <a:rPr lang="it-IT" dirty="0" smtClean="0"/>
              <a:t>, preferibilmente aggiustato per la frequenza cardiaca</a:t>
            </a:r>
            <a:r>
              <a:rPr lang="it-IT" baseline="0" dirty="0" smtClean="0"/>
              <a:t>) che quantifica il fenomeno di riflessione dell’onda. </a:t>
            </a:r>
            <a:endParaRPr lang="it-IT" dirty="0" smtClean="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 regressione del OD asintomatico, che si osserva durante il trattamento, riflette la riduzione indotta dai farmaci antipertensivi di eventi morbosi e fatali </a:t>
            </a:r>
            <a:r>
              <a:rPr lang="it-IT" dirty="0" err="1" smtClean="0"/>
              <a:t>CV</a:t>
            </a:r>
            <a:r>
              <a:rPr lang="it-IT" dirty="0" smtClean="0"/>
              <a:t>. Questo è</a:t>
            </a:r>
            <a:r>
              <a:rPr lang="it-IT" baseline="0" dirty="0" smtClean="0"/>
              <a:t> stato confermato per la </a:t>
            </a:r>
            <a:r>
              <a:rPr lang="it-IT" dirty="0" smtClean="0"/>
              <a:t>regressione elettrocardiografica della LVH (criteri di voltaggio e di stiramento), ecocardiografica della LVH, delle misure ecocardiografiche della LVM e delle dimensioni dell’atrio sinistro e per la proteinuria.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37</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Valore di </a:t>
            </a:r>
            <a:r>
              <a:rPr lang="it-IT" dirty="0" err="1" smtClean="0"/>
              <a:t>pa</a:t>
            </a:r>
            <a:r>
              <a:rPr lang="it-IT" dirty="0" smtClean="0"/>
              <a:t> diastolica</a:t>
            </a:r>
            <a:r>
              <a:rPr lang="it-IT" baseline="0" dirty="0" smtClean="0"/>
              <a:t> misurata al braccio maggiore di almeno 15 </a:t>
            </a:r>
            <a:r>
              <a:rPr lang="it-IT" baseline="0" dirty="0" err="1" smtClean="0"/>
              <a:t>mmhg</a:t>
            </a:r>
            <a:r>
              <a:rPr lang="it-IT" baseline="0" dirty="0" smtClean="0"/>
              <a:t> rispetto ai valori di </a:t>
            </a:r>
            <a:r>
              <a:rPr lang="it-IT" baseline="0" dirty="0" err="1" smtClean="0"/>
              <a:t>pa</a:t>
            </a:r>
            <a:r>
              <a:rPr lang="it-IT" baseline="0" dirty="0" smtClean="0"/>
              <a:t> </a:t>
            </a:r>
            <a:r>
              <a:rPr lang="it-IT" baseline="0" dirty="0" err="1" smtClean="0"/>
              <a:t>intra-arteriosa</a:t>
            </a:r>
            <a:r>
              <a:rPr lang="it-IT" baseline="0" dirty="0" smtClean="0"/>
              <a:t>. Spesso anziani, con arterie </a:t>
            </a:r>
            <a:r>
              <a:rPr lang="it-IT" baseline="0" dirty="0" err="1" smtClean="0"/>
              <a:t>calcifiche</a:t>
            </a:r>
            <a:r>
              <a:rPr lang="it-IT" baseline="0" dirty="0" smtClean="0"/>
              <a:t> e </a:t>
            </a:r>
            <a:r>
              <a:rPr lang="it-IT" baseline="0" dirty="0" err="1" smtClean="0"/>
              <a:t>rigite</a:t>
            </a:r>
            <a:r>
              <a:rPr lang="it-IT" baseline="0" dirty="0" smtClean="0"/>
              <a:t> che presentano un nessun o scarso danno d’organo nonostante i valori di </a:t>
            </a:r>
            <a:r>
              <a:rPr lang="it-IT" baseline="0" dirty="0" err="1" smtClean="0"/>
              <a:t>pa</a:t>
            </a:r>
            <a:r>
              <a:rPr lang="it-IT" baseline="0" dirty="0" smtClean="0"/>
              <a:t> marcatamente aumentati. L’eccessiva pressione necessaria per comprimere l’arteria determina misurazioni falsamente elevate.</a:t>
            </a:r>
            <a:endParaRPr lang="it-IT" dirty="0"/>
          </a:p>
        </p:txBody>
      </p:sp>
      <p:sp>
        <p:nvSpPr>
          <p:cNvPr id="4" name="Segnaposto numero diapositiva 3"/>
          <p:cNvSpPr>
            <a:spLocks noGrp="1"/>
          </p:cNvSpPr>
          <p:nvPr>
            <p:ph type="sldNum" sz="quarter" idx="10"/>
          </p:nvPr>
        </p:nvSpPr>
        <p:spPr/>
        <p:txBody>
          <a:bodyPr/>
          <a:lstStyle/>
          <a:p>
            <a:fld id="{0CB1D020-45AC-495F-B4BA-76F69CA54388}" type="slidenum">
              <a:rPr lang="it-IT" smtClean="0"/>
              <a:pPr/>
              <a:t>46</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Se</a:t>
            </a:r>
            <a:r>
              <a:rPr lang="it-IT" baseline="0" dirty="0" smtClean="0"/>
              <a:t> l’enzima è ridotto per cause genetiche o farmacologiche il </a:t>
            </a:r>
            <a:r>
              <a:rPr lang="it-IT" baseline="0" dirty="0" err="1" smtClean="0"/>
              <a:t>cortisolo</a:t>
            </a:r>
            <a:r>
              <a:rPr lang="it-IT" baseline="0" dirty="0" smtClean="0"/>
              <a:t> si lega al recettore dell’</a:t>
            </a:r>
            <a:r>
              <a:rPr lang="it-IT" baseline="0" dirty="0" err="1" smtClean="0"/>
              <a:t>aldosterone</a:t>
            </a:r>
            <a:r>
              <a:rPr lang="it-IT" baseline="0" dirty="0" smtClean="0"/>
              <a:t> , provocando uno </a:t>
            </a:r>
            <a:r>
              <a:rPr lang="it-IT" baseline="0" dirty="0" err="1" smtClean="0"/>
              <a:t>pseudoiperaldosteronismo</a:t>
            </a:r>
            <a:r>
              <a:rPr lang="it-IT" baseline="0" dirty="0" smtClean="0"/>
              <a:t> (</a:t>
            </a:r>
            <a:r>
              <a:rPr lang="it-IT" baseline="0" smtClean="0"/>
              <a:t>liquirizia pompelmo)</a:t>
            </a:r>
            <a:endParaRPr lang="it-IT" dirty="0"/>
          </a:p>
        </p:txBody>
      </p:sp>
      <p:sp>
        <p:nvSpPr>
          <p:cNvPr id="4" name="Segnaposto numero diapositiva 3"/>
          <p:cNvSpPr>
            <a:spLocks noGrp="1"/>
          </p:cNvSpPr>
          <p:nvPr>
            <p:ph type="sldNum" sz="quarter" idx="10"/>
          </p:nvPr>
        </p:nvSpPr>
        <p:spPr/>
        <p:txBody>
          <a:bodyPr/>
          <a:lstStyle/>
          <a:p>
            <a:fld id="{0CB1D020-45AC-495F-B4BA-76F69CA54388}" type="slidenum">
              <a:rPr lang="it-IT" smtClean="0"/>
              <a:pPr/>
              <a:t>47</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L’ipertensione arteriosa è definita da valori di SBP ≥140 </a:t>
            </a:r>
            <a:r>
              <a:rPr lang="it-IT" dirty="0" err="1" smtClean="0"/>
              <a:t>mmHg</a:t>
            </a:r>
            <a:r>
              <a:rPr lang="it-IT" dirty="0" smtClean="0"/>
              <a:t> e/o DBP ≥90 </a:t>
            </a:r>
            <a:r>
              <a:rPr lang="it-IT" dirty="0" err="1" smtClean="0"/>
              <a:t>mmHg</a:t>
            </a:r>
            <a:r>
              <a:rPr lang="it-IT" dirty="0" smtClean="0"/>
              <a:t>, basati sul risultato di RCT in cui i pazienti che presentavano tali valori di BP avevano un beneficio dalla riduzione pressoria indotta dal trattamento.</a:t>
            </a:r>
            <a:r>
              <a:rPr lang="it-IT" baseline="0" dirty="0" smtClean="0"/>
              <a:t> </a:t>
            </a:r>
            <a:r>
              <a:rPr lang="it-IT" dirty="0" smtClean="0"/>
              <a:t>La medesima classificazione è impiegata in soggetti giovani, adulti ed anziani, mentre criteri diversi basati sui percentili sono adottati nei bambini ed adolescenti.</a:t>
            </a:r>
          </a:p>
          <a:p>
            <a:r>
              <a:rPr lang="it-IT" dirty="0" smtClean="0"/>
              <a:t>La prevalenza complessiva dell’ipertensione risulta compresa tra il </a:t>
            </a:r>
            <a:r>
              <a:rPr lang="it-IT" b="1" dirty="0" smtClean="0"/>
              <a:t>30% e 45% </a:t>
            </a:r>
            <a:r>
              <a:rPr lang="it-IT" dirty="0" smtClean="0"/>
              <a:t>nella popolazione generale, con un netto incremento con il crescere dell’età.</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5</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modello stima il</a:t>
            </a:r>
            <a:r>
              <a:rPr lang="it-IT" baseline="0" dirty="0" smtClean="0"/>
              <a:t> rischio di mortalità cardiovascolare (non solo coronarica) a 10 anni. </a:t>
            </a:r>
            <a:r>
              <a:rPr lang="it-IT" dirty="0" smtClean="0"/>
              <a:t>In Italia PROGETTO CUORE: stima la probabilità di un primo evento CV maggiore</a:t>
            </a:r>
            <a:r>
              <a:rPr lang="it-IT" baseline="0" dirty="0" smtClean="0"/>
              <a:t> (infarto miocardico o ictus) nei 10 anni successivi. C</a:t>
            </a:r>
            <a:r>
              <a:rPr lang="it-IT" dirty="0" smtClean="0"/>
              <a:t>alibrato per l’Italia, distingue</a:t>
            </a:r>
            <a:r>
              <a:rPr lang="it-IT" baseline="0" dirty="0" smtClean="0"/>
              <a:t> subito in base a sesso e presenza di diabete. Poi considera età, abitudine al fumo e pressione arteriosa sistolica (che deve essere compresa fra 90 e 200 </a:t>
            </a:r>
            <a:r>
              <a:rPr lang="it-IT" baseline="0" dirty="0" err="1" smtClean="0"/>
              <a:t>mmHg</a:t>
            </a:r>
            <a:r>
              <a:rPr lang="it-IT" baseline="0" dirty="0" smtClean="0"/>
              <a:t>), colesterolemia totale.</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9</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Rischio assoluto cioè attribuibile</a:t>
            </a:r>
            <a:r>
              <a:rPr lang="it-IT" baseline="0" dirty="0" smtClean="0"/>
              <a:t> oltre alla pressione arteriosa agli altri fattori di rischio tradizionali (età, sesso, colesterolo totale, fumo, obesità).</a:t>
            </a:r>
          </a:p>
          <a:p>
            <a:r>
              <a:rPr lang="it-IT" baseline="0" dirty="0" smtClean="0"/>
              <a:t>Il calcolo dello SCORE </a:t>
            </a:r>
            <a:r>
              <a:rPr lang="it-IT" baseline="0" dirty="0" err="1" smtClean="0"/>
              <a:t>risk</a:t>
            </a:r>
            <a:r>
              <a:rPr lang="it-IT" baseline="0" dirty="0" smtClean="0"/>
              <a:t> ridimensiona il ruolo del carico pressorio. </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10</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metodo</a:t>
            </a:r>
            <a:r>
              <a:rPr lang="it-IT" baseline="0" dirty="0" smtClean="0"/>
              <a:t> più utilizzato è quello che sfrutta lo sfigmomanometro di </a:t>
            </a:r>
            <a:r>
              <a:rPr lang="it-IT" baseline="0" dirty="0" err="1" smtClean="0"/>
              <a:t>Riva-Rocci</a:t>
            </a:r>
            <a:r>
              <a:rPr lang="it-IT" baseline="0" dirty="0" smtClean="0"/>
              <a:t>, impiegando i suoni di </a:t>
            </a:r>
            <a:r>
              <a:rPr lang="it-IT" baseline="0" dirty="0" err="1" smtClean="0"/>
              <a:t>Korotkoff</a:t>
            </a:r>
            <a:r>
              <a:rPr lang="it-IT" baseline="0" dirty="0" smtClean="0"/>
              <a:t>. La palpazione del polso dovrebbe essere sempre effettuata per capire fino a che livello gonfiare il bracciale. L’insufflazione del bracciale deve essere rapida fino alla scomparsa del polso radiale, si rilascia lentamente la pressione fino a percepire il primo tono arterioso che corrisponde alla pressione sistolica. Con l’ulteriore diminuzione della pressione nel bracciale, il suono delle pulsazioni diviene più intenso e poi improvvisamente diminuisce per poi scomparire. In teoria il punto di improvvisa diminuzione di intensità delle pulsazioni è la quarta fase di </a:t>
            </a:r>
            <a:r>
              <a:rPr lang="it-IT" baseline="0" dirty="0" err="1" smtClean="0"/>
              <a:t>korotkoff</a:t>
            </a:r>
            <a:r>
              <a:rPr lang="it-IT" baseline="0" dirty="0" smtClean="0"/>
              <a:t> e corrisponde alla pressione diastolica. Però è opinione accettata che il punto di scomparsa (fase quinta) sia un indice più esatto.</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Altrimenti la differenza può essere</a:t>
            </a:r>
            <a:r>
              <a:rPr lang="it-IT" baseline="0" dirty="0" smtClean="0"/>
              <a:t> dovuta alla variabilità della </a:t>
            </a:r>
            <a:r>
              <a:rPr lang="it-IT" baseline="0" dirty="0" err="1" smtClean="0"/>
              <a:t>PA</a:t>
            </a:r>
            <a:r>
              <a:rPr lang="it-IT" baseline="0" dirty="0" smtClean="0"/>
              <a:t>. La differenza significativa può derivare da difetti vascolari.</a:t>
            </a:r>
          </a:p>
          <a:p>
            <a:r>
              <a:rPr lang="it-IT" sz="1200" dirty="0" smtClean="0">
                <a:cs typeface="Arial"/>
              </a:rPr>
              <a:t>alcuni apparecchi sono dotati di algoritmi che indicano eventuali aritmie</a:t>
            </a:r>
          </a:p>
          <a:p>
            <a:r>
              <a:rPr lang="it-IT" sz="1200" dirty="0" smtClean="0">
                <a:cs typeface="Arial"/>
              </a:rPr>
              <a:t>Anche l ‘ipertensione</a:t>
            </a:r>
            <a:r>
              <a:rPr lang="it-IT" sz="1200" baseline="0" dirty="0" smtClean="0">
                <a:cs typeface="Arial"/>
              </a:rPr>
              <a:t> ortostatica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La diagnosi di certezza si ha solo con la misurazione della pressione </a:t>
            </a:r>
            <a:r>
              <a:rPr lang="it-IT" dirty="0" err="1" smtClean="0"/>
              <a:t>intraarteriosa</a:t>
            </a:r>
            <a:r>
              <a:rPr lang="it-IT" dirty="0" smtClean="0"/>
              <a:t> mediante catetere.</a:t>
            </a:r>
          </a:p>
          <a:p>
            <a:r>
              <a:rPr lang="it-IT" dirty="0" smtClean="0"/>
              <a:t>Purtroppo il rilievo del segno di </a:t>
            </a:r>
            <a:r>
              <a:rPr lang="it-IT" dirty="0" err="1" smtClean="0"/>
              <a:t>Osler</a:t>
            </a:r>
            <a:r>
              <a:rPr lang="it-IT" dirty="0" smtClean="0"/>
              <a:t> ha un’elevata discordanza </a:t>
            </a:r>
            <a:r>
              <a:rPr lang="it-IT" dirty="0" err="1" smtClean="0"/>
              <a:t>intra-</a:t>
            </a:r>
            <a:r>
              <a:rPr lang="it-IT" dirty="0" smtClean="0"/>
              <a:t> ed interoperatore e può essere presente anche nei soggetti normotesi.</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18</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Al momento dell’applicazione dell’apparecchio, la differenza tra la registrazione effettuata dall’apparecchio e quella dell’operatore non dovrebbe superare i 5 </a:t>
            </a:r>
            <a:r>
              <a:rPr lang="it-IT" dirty="0" err="1" smtClean="0"/>
              <a:t>mmHg</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20</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Molteplici sono gli indici che possono essere calcolati dalle registrazioni ABPM, fra cui la variabilità della BP, il “</a:t>
            </a:r>
            <a:r>
              <a:rPr lang="it-IT" dirty="0" err="1" smtClean="0"/>
              <a:t>morning</a:t>
            </a:r>
            <a:r>
              <a:rPr lang="it-IT" dirty="0" smtClean="0"/>
              <a:t> </a:t>
            </a:r>
            <a:r>
              <a:rPr lang="it-IT" dirty="0" err="1" smtClean="0"/>
              <a:t>surge</a:t>
            </a:r>
            <a:r>
              <a:rPr lang="it-IT" dirty="0" smtClean="0"/>
              <a:t>”</a:t>
            </a:r>
            <a:r>
              <a:rPr lang="it-IT" baseline="0" dirty="0" smtClean="0"/>
              <a:t> o incremento pressorio mattutino</a:t>
            </a:r>
            <a:r>
              <a:rPr lang="it-IT" dirty="0" smtClean="0"/>
              <a:t>. Tuttavia, il valore predittivo addizionale fornito da tali indici non è ancora chiaro</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1"/>
      </p:bgRef>
    </p:bg>
    <p:spTree>
      <p:nvGrpSpPr>
        <p:cNvPr id="1" name=""/>
        <p:cNvGrpSpPr/>
        <p:nvPr/>
      </p:nvGrpSpPr>
      <p:grpSpPr>
        <a:xfrm>
          <a:off x="0" y="0"/>
          <a:ext cx="0" cy="0"/>
          <a:chOff x="0" y="0"/>
          <a:chExt cx="0" cy="0"/>
        </a:xfrm>
      </p:grpSpPr>
      <p:sp>
        <p:nvSpPr>
          <p:cNvPr id="12" name="Rettangol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ttangolo arrotondat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ttotitol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17" name="Segnaposto piè di pagina 16"/>
          <p:cNvSpPr>
            <a:spLocks noGrp="1"/>
          </p:cNvSpPr>
          <p:nvPr>
            <p:ph type="ftr" sz="quarter" idx="11"/>
          </p:nvPr>
        </p:nvSpPr>
        <p:spPr/>
        <p:txBody>
          <a:bodyPr/>
          <a:lstStyle/>
          <a:p>
            <a:endParaRPr lang="it-IT"/>
          </a:p>
        </p:txBody>
      </p:sp>
      <p:sp>
        <p:nvSpPr>
          <p:cNvPr id="29" name="Segnaposto numero diapositiva 28"/>
          <p:cNvSpPr>
            <a:spLocks noGrp="1"/>
          </p:cNvSpPr>
          <p:nvPr>
            <p:ph type="sldNum" sz="quarter" idx="12"/>
          </p:nvPr>
        </p:nvSpPr>
        <p:spPr/>
        <p:txBody>
          <a:bodyPr lIns="0" tIns="0" rIns="0" bIns="0">
            <a:noAutofit/>
          </a:bodyPr>
          <a:lstStyle>
            <a:lvl1pPr>
              <a:defRPr sz="1400">
                <a:solidFill>
                  <a:srgbClr val="FFFFFF"/>
                </a:solidFill>
              </a:defRPr>
            </a:lvl1pPr>
          </a:lstStyle>
          <a:p>
            <a:fld id="{EF765AC3-5701-4F75-BE05-7CED152056D6}" type="slidenum">
              <a:rPr lang="it-IT" smtClean="0"/>
              <a:pPr/>
              <a:t>‹N›</a:t>
            </a:fld>
            <a:endParaRPr lang="it-IT"/>
          </a:p>
        </p:txBody>
      </p:sp>
      <p:sp>
        <p:nvSpPr>
          <p:cNvPr id="7" name="Rettangol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1"/>
            <a:ext cx="201168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914400" y="274640"/>
            <a:ext cx="55626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765AC3-5701-4F75-BE05-7CED152056D6}" type="slidenum">
              <a:rPr lang="it-IT" smtClean="0"/>
              <a:pPr/>
              <a:t>‹N›</a:t>
            </a:fld>
            <a:endParaRPr lang="it-IT"/>
          </a:p>
        </p:txBody>
      </p:sp>
      <p:sp>
        <p:nvSpPr>
          <p:cNvPr id="8" name="Segnaposto contenuto 7"/>
          <p:cNvSpPr>
            <a:spLocks noGrp="1"/>
          </p:cNvSpPr>
          <p:nvPr>
            <p:ph sz="quarter" idx="1"/>
          </p:nvPr>
        </p:nvSpPr>
        <p:spPr>
          <a:xfrm>
            <a:off x="914400" y="1447800"/>
            <a:ext cx="777240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11" name="Rettangol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ttangolo arrotondat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5" name="Segnaposto piè di pagina 4"/>
          <p:cNvSpPr>
            <a:spLocks noGrp="1"/>
          </p:cNvSpPr>
          <p:nvPr>
            <p:ph type="ftr" sz="quarter" idx="11"/>
          </p:nvPr>
        </p:nvSpPr>
        <p:spPr>
          <a:xfrm>
            <a:off x="800100" y="6172200"/>
            <a:ext cx="4000500" cy="457200"/>
          </a:xfrm>
        </p:spPr>
        <p:txBody>
          <a:bodyPr/>
          <a:lstStyle/>
          <a:p>
            <a:endParaRPr lang="it-IT"/>
          </a:p>
        </p:txBody>
      </p:sp>
      <p:sp>
        <p:nvSpPr>
          <p:cNvPr id="7" name="Rettangol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146304" y="6208776"/>
            <a:ext cx="457200" cy="457200"/>
          </a:xfrm>
        </p:spPr>
        <p:txBody>
          <a:bodyPr/>
          <a:lstStyle/>
          <a:p>
            <a:fld id="{EF765AC3-5701-4F75-BE05-7CED152056D6}"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F765AC3-5701-4F75-BE05-7CED152056D6}" type="slidenum">
              <a:rPr lang="it-IT" smtClean="0"/>
              <a:pPr/>
              <a:t>‹N›</a:t>
            </a:fld>
            <a:endParaRPr lang="it-IT"/>
          </a:p>
        </p:txBody>
      </p:sp>
      <p:sp>
        <p:nvSpPr>
          <p:cNvPr id="9" name="Segnaposto contenuto 8"/>
          <p:cNvSpPr>
            <a:spLocks noGrp="1"/>
          </p:cNvSpPr>
          <p:nvPr>
            <p:ph sz="quarter" idx="1"/>
          </p:nvPr>
        </p:nvSpPr>
        <p:spPr>
          <a:xfrm>
            <a:off x="91440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93395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3050"/>
            <a:ext cx="7772400" cy="1143000"/>
          </a:xfrm>
        </p:spPr>
        <p:txBody>
          <a:bodyPr anchor="b" anchorCtr="0"/>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F765AC3-5701-4F75-BE05-7CED152056D6}" type="slidenum">
              <a:rPr lang="it-IT" smtClean="0"/>
              <a:pPr/>
              <a:t>‹N›</a:t>
            </a:fld>
            <a:endParaRPr lang="it-IT"/>
          </a:p>
        </p:txBody>
      </p:sp>
      <p:sp>
        <p:nvSpPr>
          <p:cNvPr id="11" name="Segnaposto contenuto 10"/>
          <p:cNvSpPr>
            <a:spLocks noGrp="1"/>
          </p:cNvSpPr>
          <p:nvPr>
            <p:ph sz="half" idx="2"/>
          </p:nvPr>
        </p:nvSpPr>
        <p:spPr>
          <a:xfrm>
            <a:off x="9144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4"/>
          </p:nvPr>
        </p:nvSpPr>
        <p:spPr>
          <a:xfrm>
            <a:off x="49530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Rettangol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ttangolo arrotondat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914400" y="273050"/>
            <a:ext cx="7772400" cy="1143000"/>
          </a:xfrm>
        </p:spPr>
        <p:txBody>
          <a:bodyPr anchor="b" anchorCtr="0"/>
          <a:lstStyle>
            <a:lvl1pPr algn="l">
              <a:buNone/>
              <a:defRPr sz="4000" b="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F765AC3-5701-4F75-BE05-7CED152056D6}" type="slidenum">
              <a:rPr lang="it-IT" smtClean="0"/>
              <a:pPr/>
              <a:t>‹N›</a:t>
            </a:fld>
            <a:endParaRPr lang="it-IT"/>
          </a:p>
        </p:txBody>
      </p:sp>
      <p:sp>
        <p:nvSpPr>
          <p:cNvPr id="11" name="Segnaposto contenuto 10"/>
          <p:cNvSpPr>
            <a:spLocks noGrp="1"/>
          </p:cNvSpPr>
          <p:nvPr>
            <p:ph sz="quarter" idx="1"/>
          </p:nvPr>
        </p:nvSpPr>
        <p:spPr>
          <a:xfrm>
            <a:off x="2971800" y="1600200"/>
            <a:ext cx="5715000" cy="44958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B14C091B-2714-4C82-B752-2B5EA74E1193}" type="datetimeFigureOut">
              <a:rPr lang="it-IT" smtClean="0"/>
              <a:pPr/>
              <a:t>13/01/2016</a:t>
            </a:fld>
            <a:endParaRPr lang="it-IT"/>
          </a:p>
        </p:txBody>
      </p:sp>
      <p:sp>
        <p:nvSpPr>
          <p:cNvPr id="6" name="Segnaposto piè di pagina 5"/>
          <p:cNvSpPr>
            <a:spLocks noGrp="1"/>
          </p:cNvSpPr>
          <p:nvPr>
            <p:ph type="ftr" sz="quarter" idx="11"/>
          </p:nvPr>
        </p:nvSpPr>
        <p:spPr>
          <a:xfrm>
            <a:off x="914400" y="6172200"/>
            <a:ext cx="3886200" cy="457200"/>
          </a:xfrm>
        </p:spPr>
        <p:txBody>
          <a:bodyPr/>
          <a:lstStyle/>
          <a:p>
            <a:endParaRPr lang="it-IT"/>
          </a:p>
        </p:txBody>
      </p:sp>
      <p:sp>
        <p:nvSpPr>
          <p:cNvPr id="7" name="Segnaposto numero diapositiva 6"/>
          <p:cNvSpPr>
            <a:spLocks noGrp="1"/>
          </p:cNvSpPr>
          <p:nvPr>
            <p:ph type="sldNum" sz="quarter" idx="12"/>
          </p:nvPr>
        </p:nvSpPr>
        <p:spPr>
          <a:xfrm>
            <a:off x="146304" y="6208776"/>
            <a:ext cx="457200" cy="457200"/>
          </a:xfrm>
        </p:spPr>
        <p:txBody>
          <a:bodyPr/>
          <a:lstStyle/>
          <a:p>
            <a:fld id="{EF765AC3-5701-4F75-BE05-7CED152056D6}" type="slidenum">
              <a:rPr lang="it-IT" smtClean="0"/>
              <a:pPr/>
              <a:t>‹N›</a:t>
            </a:fld>
            <a:endParaRPr lang="it-IT"/>
          </a:p>
        </p:txBody>
      </p:sp>
      <p:sp>
        <p:nvSpPr>
          <p:cNvPr id="11" name="Rettangol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Segnaposto immagin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it-IT" smtClean="0"/>
              <a:t>Fare clic sull'icona per inserire un'immagine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tangol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ttangolo arrotondat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Segnaposto titolo 21"/>
          <p:cNvSpPr>
            <a:spLocks noGrp="1"/>
          </p:cNvSpPr>
          <p:nvPr>
            <p:ph type="title"/>
          </p:nvPr>
        </p:nvSpPr>
        <p:spPr>
          <a:xfrm>
            <a:off x="914400" y="274638"/>
            <a:ext cx="7772400" cy="1143000"/>
          </a:xfrm>
          <a:prstGeom prst="rect">
            <a:avLst/>
          </a:prstGeom>
        </p:spPr>
        <p:txBody>
          <a:bodyPr bIns="91440" anchor="b" anchorCtr="0">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14C091B-2714-4C82-B752-2B5EA74E1193}" type="datetimeFigureOut">
              <a:rPr lang="it-IT" smtClean="0"/>
              <a:pPr/>
              <a:t>13/01/2016</a:t>
            </a:fld>
            <a:endParaRPr lang="it-IT"/>
          </a:p>
        </p:txBody>
      </p:sp>
      <p:sp>
        <p:nvSpPr>
          <p:cNvPr id="3" name="Segnaposto piè di pagina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t-IT"/>
          </a:p>
        </p:txBody>
      </p:sp>
      <p:sp>
        <p:nvSpPr>
          <p:cNvPr id="23" name="Segnaposto numero diapositiva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F765AC3-5701-4F75-BE05-7CED152056D6}"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295400" y="4400568"/>
            <a:ext cx="6400800" cy="1600200"/>
          </a:xfrm>
        </p:spPr>
        <p:txBody>
          <a:bodyPr>
            <a:normAutofit lnSpcReduction="10000"/>
          </a:bodyPr>
          <a:lstStyle/>
          <a:p>
            <a:r>
              <a:rPr lang="it-IT" smtClean="0"/>
              <a:t>Task Force della Società Europea dell’Ipertensione Arteriosa (ESH) e della Società Europea di Cardiologia (ESC)</a:t>
            </a:r>
          </a:p>
          <a:p>
            <a:r>
              <a:rPr lang="it-IT" smtClean="0"/>
              <a:t>Task Force Cagnazzo, Ceretti, Valenti</a:t>
            </a:r>
          </a:p>
          <a:p>
            <a:endParaRPr lang="it-IT" dirty="0"/>
          </a:p>
        </p:txBody>
      </p:sp>
      <p:sp>
        <p:nvSpPr>
          <p:cNvPr id="2" name="Titolo 1"/>
          <p:cNvSpPr>
            <a:spLocks noGrp="1"/>
          </p:cNvSpPr>
          <p:nvPr>
            <p:ph type="ctrTitle"/>
          </p:nvPr>
        </p:nvSpPr>
        <p:spPr>
          <a:xfrm>
            <a:off x="714348" y="357166"/>
            <a:ext cx="7772400" cy="4000528"/>
          </a:xfrm>
        </p:spPr>
        <p:txBody>
          <a:bodyPr>
            <a:normAutofit/>
          </a:bodyPr>
          <a:lstStyle/>
          <a:p>
            <a:pPr algn="l"/>
            <a:r>
              <a:rPr lang="it-IT" sz="4800" b="1" dirty="0" smtClean="0">
                <a:solidFill>
                  <a:srgbClr val="002060"/>
                </a:solidFill>
              </a:rPr>
              <a:t>LINEE GUIDA </a:t>
            </a:r>
            <a:r>
              <a:rPr lang="it-IT" sz="4800" b="1" dirty="0" smtClean="0">
                <a:solidFill>
                  <a:srgbClr val="002060"/>
                </a:solidFill>
                <a:cs typeface="Andalus" pitchFamily="18" charset="-78"/>
              </a:rPr>
              <a:t>2013</a:t>
            </a:r>
            <a:r>
              <a:rPr lang="it-IT" sz="4800" b="1" dirty="0" smtClean="0">
                <a:solidFill>
                  <a:srgbClr val="002060"/>
                </a:solidFill>
              </a:rPr>
              <a:t> PER LA DIAGNOSI E IL TRATTAMENTO DELL’ IPERTENSIONE ARTERIOSA</a:t>
            </a:r>
            <a:endParaRPr lang="it-IT" sz="4800" b="1"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274638"/>
            <a:ext cx="8258204" cy="1143000"/>
          </a:xfrm>
        </p:spPr>
        <p:txBody>
          <a:bodyPr/>
          <a:lstStyle/>
          <a:p>
            <a:r>
              <a:rPr lang="it-IT" dirty="0" smtClean="0">
                <a:latin typeface="+mn-lt"/>
              </a:rPr>
              <a:t>Limiti del modello SCORE</a:t>
            </a:r>
            <a:endParaRPr lang="it-IT" dirty="0">
              <a:latin typeface="+mn-lt"/>
            </a:endParaRPr>
          </a:p>
        </p:txBody>
      </p:sp>
      <p:sp>
        <p:nvSpPr>
          <p:cNvPr id="3" name="Segnaposto contenuto 2"/>
          <p:cNvSpPr>
            <a:spLocks noGrp="1"/>
          </p:cNvSpPr>
          <p:nvPr>
            <p:ph sz="quarter" idx="1"/>
          </p:nvPr>
        </p:nvSpPr>
        <p:spPr>
          <a:xfrm>
            <a:off x="457200" y="1714488"/>
            <a:ext cx="8229600" cy="4500594"/>
          </a:xfrm>
        </p:spPr>
        <p:txBody>
          <a:bodyPr>
            <a:noAutofit/>
          </a:bodyPr>
          <a:lstStyle/>
          <a:p>
            <a:r>
              <a:rPr lang="it-IT" sz="3000" dirty="0" smtClean="0"/>
              <a:t>Valuta il rischio assoluto di mortalità a 10 anni</a:t>
            </a:r>
          </a:p>
          <a:p>
            <a:r>
              <a:rPr lang="it-IT" sz="3000" dirty="0" smtClean="0"/>
              <a:t>L’età è il fattore che più fortemente condiziona il rischio di eventi  →  gli ipertesi più giovani possono essere paradossalmente definiti come soggetti a basso rischio CV </a:t>
            </a:r>
          </a:p>
          <a:p>
            <a:r>
              <a:rPr lang="it-IT" sz="3000" dirty="0" smtClean="0"/>
              <a:t>Lo score non considera la morbilità CV cioè il rischio di ammalarsi di malattie acute non mortali o croniche</a:t>
            </a:r>
          </a:p>
          <a:p>
            <a:r>
              <a:rPr lang="it-IT" sz="3000" dirty="0" smtClean="0"/>
              <a:t>Non viene valutato il contributo del diabete mellito e di preesistenti malattie </a:t>
            </a:r>
            <a:r>
              <a:rPr lang="it-IT" sz="3000" dirty="0" err="1" smtClean="0"/>
              <a:t>cardio</a:t>
            </a:r>
            <a:r>
              <a:rPr lang="it-IT" sz="3000" dirty="0" smtClean="0"/>
              <a:t> e cerebro-vascolari</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Furosemide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Dosaggio e caratteristiche</a:t>
            </a:r>
          </a:p>
          <a:p>
            <a:pPr lvl="1"/>
            <a:r>
              <a:rPr lang="it-IT" b="1" dirty="0" smtClean="0"/>
              <a:t>Diuretico dell’ansa</a:t>
            </a:r>
          </a:p>
          <a:p>
            <a:pPr lvl="1"/>
            <a:r>
              <a:rPr lang="it-IT" dirty="0" smtClean="0"/>
              <a:t>1-3 </a:t>
            </a:r>
            <a:r>
              <a:rPr lang="it-IT" dirty="0" err="1" smtClean="0"/>
              <a:t>cpr</a:t>
            </a:r>
            <a:r>
              <a:rPr lang="it-IT" dirty="0" smtClean="0"/>
              <a:t> distribuite nelle 24h</a:t>
            </a:r>
          </a:p>
          <a:p>
            <a:pPr lvl="1"/>
            <a:r>
              <a:rPr lang="it-IT" dirty="0" smtClean="0"/>
              <a:t>Meglio a stomaco vuoto</a:t>
            </a:r>
          </a:p>
          <a:p>
            <a:pPr lvl="1"/>
            <a:r>
              <a:rPr lang="it-IT" dirty="0" smtClean="0"/>
              <a:t>L’effetto inizia entro 1h, </a:t>
            </a:r>
            <a:r>
              <a:rPr lang="it-IT" b="1" dirty="0" smtClean="0"/>
              <a:t>durata d’azione 4-6h</a:t>
            </a:r>
          </a:p>
          <a:p>
            <a:pPr lvl="1"/>
            <a:r>
              <a:rPr lang="it-IT" dirty="0" smtClean="0"/>
              <a:t>Per via </a:t>
            </a:r>
            <a:r>
              <a:rPr lang="it-IT" dirty="0" err="1" smtClean="0"/>
              <a:t>e.v.</a:t>
            </a:r>
            <a:r>
              <a:rPr lang="it-IT" dirty="0" smtClean="0"/>
              <a:t> l’effetto inizia in pochi minuti e si protrae per 2h</a:t>
            </a:r>
          </a:p>
          <a:p>
            <a:pPr lvl="1"/>
            <a:r>
              <a:rPr lang="it-IT" dirty="0" smtClean="0"/>
              <a:t>Escrezione renale</a:t>
            </a:r>
          </a:p>
          <a:p>
            <a:pPr lvl="1"/>
            <a:r>
              <a:rPr lang="it-IT" u="sng" dirty="0" smtClean="0"/>
              <a:t>Efficace anche con GFR molto ridotta</a:t>
            </a:r>
          </a:p>
          <a:p>
            <a:pPr lvl="1"/>
            <a:r>
              <a:rPr lang="it-IT" u="sng" dirty="0" smtClean="0"/>
              <a:t>Effetto </a:t>
            </a:r>
            <a:r>
              <a:rPr lang="it-IT" u="sng" dirty="0" err="1" smtClean="0"/>
              <a:t>natriuretico</a:t>
            </a:r>
            <a:r>
              <a:rPr lang="it-IT" u="sng" dirty="0" smtClean="0"/>
              <a:t> dose-dipendente (ma a parità di dose, l’eliminazione di K è molto inferiore)</a:t>
            </a:r>
          </a:p>
          <a:p>
            <a:r>
              <a:rPr lang="it-IT" dirty="0" smtClean="0"/>
              <a:t>Controindicazioni </a:t>
            </a:r>
          </a:p>
          <a:p>
            <a:pPr lvl="1"/>
            <a:r>
              <a:rPr lang="it-IT" b="1" dirty="0" smtClean="0"/>
              <a:t>Gotta</a:t>
            </a:r>
          </a:p>
          <a:p>
            <a:pPr lvl="1"/>
            <a:r>
              <a:rPr lang="it-IT" dirty="0" smtClean="0"/>
              <a:t>Ipovolemia, disidratazione, grave ipotensione</a:t>
            </a:r>
          </a:p>
          <a:p>
            <a:pPr lvl="1"/>
            <a:r>
              <a:rPr lang="it-IT" b="1" dirty="0" err="1" smtClean="0"/>
              <a:t>Iponatriemia</a:t>
            </a:r>
            <a:r>
              <a:rPr lang="it-IT" b="1" dirty="0" smtClean="0"/>
              <a:t>, </a:t>
            </a:r>
            <a:r>
              <a:rPr lang="it-IT" b="1" dirty="0" err="1" smtClean="0"/>
              <a:t>ipokaliemia</a:t>
            </a:r>
            <a:endParaRPr lang="it-IT" b="1" dirty="0" smtClean="0"/>
          </a:p>
          <a:p>
            <a:pPr lvl="1"/>
            <a:r>
              <a:rPr lang="it-IT" dirty="0" smtClean="0"/>
              <a:t>Gravidanza</a:t>
            </a:r>
          </a:p>
          <a:p>
            <a:pPr lvl="1"/>
            <a:r>
              <a:rPr lang="it-IT" dirty="0" err="1" smtClean="0"/>
              <a:t>Iperdosaggio</a:t>
            </a:r>
            <a:r>
              <a:rPr lang="it-IT" dirty="0" smtClean="0"/>
              <a:t> da digitale</a:t>
            </a:r>
          </a:p>
          <a:p>
            <a:pPr lvl="1"/>
            <a:r>
              <a:rPr lang="it-IT" dirty="0" smtClean="0"/>
              <a:t>Paziente con allergia ai sulfamidici (es. antibiotici sulfamidici o </a:t>
            </a:r>
            <a:r>
              <a:rPr lang="it-IT" dirty="0" err="1" smtClean="0"/>
              <a:t>sulfaniluree</a:t>
            </a:r>
            <a:r>
              <a:rPr lang="it-IT" dirty="0" smtClean="0"/>
              <a:t>)</a:t>
            </a:r>
          </a:p>
          <a:p>
            <a:pPr lvl="1"/>
            <a:endParaRPr lang="it-IT"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Furosemide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Effetti collaterali</a:t>
            </a:r>
          </a:p>
          <a:p>
            <a:pPr lvl="1"/>
            <a:r>
              <a:rPr lang="it-IT" b="1" dirty="0" err="1" smtClean="0"/>
              <a:t>Iponatriemia</a:t>
            </a:r>
            <a:r>
              <a:rPr lang="it-IT" b="1" dirty="0" smtClean="0"/>
              <a:t>, </a:t>
            </a:r>
            <a:r>
              <a:rPr lang="it-IT" b="1" dirty="0" err="1" smtClean="0"/>
              <a:t>ipokaliemia</a:t>
            </a:r>
            <a:r>
              <a:rPr lang="it-IT" b="1" dirty="0" smtClean="0"/>
              <a:t>, </a:t>
            </a:r>
            <a:r>
              <a:rPr lang="it-IT" b="1" dirty="0" err="1" smtClean="0"/>
              <a:t>ipomagnesiemia</a:t>
            </a:r>
            <a:r>
              <a:rPr lang="it-IT" b="1" dirty="0" smtClean="0"/>
              <a:t>, ipocalcemia</a:t>
            </a:r>
          </a:p>
          <a:p>
            <a:pPr lvl="1"/>
            <a:r>
              <a:rPr lang="it-IT" dirty="0" smtClean="0"/>
              <a:t>Ipotensione, disidratazione</a:t>
            </a:r>
          </a:p>
          <a:p>
            <a:pPr lvl="1"/>
            <a:r>
              <a:rPr lang="it-IT" dirty="0" smtClean="0"/>
              <a:t>Cefalea, vertigini, sonnolenza, confusione,</a:t>
            </a:r>
          </a:p>
          <a:p>
            <a:pPr lvl="1"/>
            <a:r>
              <a:rPr lang="it-IT" dirty="0" smtClean="0"/>
              <a:t>Disturbi visivi, disturbi uditivi, secchezza delle fauci</a:t>
            </a:r>
          </a:p>
          <a:p>
            <a:pPr lvl="1"/>
            <a:r>
              <a:rPr lang="it-IT" u="sng" dirty="0" smtClean="0"/>
              <a:t>Aumento colesterolo, TG, acido urico</a:t>
            </a:r>
          </a:p>
          <a:p>
            <a:pPr lvl="1"/>
            <a:r>
              <a:rPr lang="it-IT" u="sng" dirty="0" smtClean="0"/>
              <a:t>Ridotta tolleranza glucidica</a:t>
            </a:r>
          </a:p>
          <a:p>
            <a:pPr lvl="1"/>
            <a:r>
              <a:rPr lang="it-IT" dirty="0" smtClean="0"/>
              <a:t>Nausea, vomito, diarrea, colestasi, pancreatite</a:t>
            </a:r>
          </a:p>
          <a:p>
            <a:pPr lvl="1"/>
            <a:r>
              <a:rPr lang="it-IT" dirty="0" smtClean="0"/>
              <a:t>Prurito, </a:t>
            </a:r>
            <a:r>
              <a:rPr lang="it-IT" dirty="0" err="1" smtClean="0"/>
              <a:t>rash</a:t>
            </a:r>
            <a:r>
              <a:rPr lang="it-IT" dirty="0" smtClean="0"/>
              <a:t>, orticaria, porpora, fotosensibilità</a:t>
            </a:r>
          </a:p>
          <a:p>
            <a:pPr lvl="1"/>
            <a:r>
              <a:rPr lang="it-IT" dirty="0" smtClean="0"/>
              <a:t>Parestesie, </a:t>
            </a:r>
            <a:r>
              <a:rPr lang="it-IT" dirty="0" err="1" smtClean="0"/>
              <a:t>leucopenia</a:t>
            </a:r>
            <a:r>
              <a:rPr lang="it-IT" dirty="0" smtClean="0"/>
              <a:t>, trombocitopenia</a:t>
            </a:r>
          </a:p>
          <a:p>
            <a:r>
              <a:rPr lang="it-IT" dirty="0" smtClean="0"/>
              <a:t>Interazioni</a:t>
            </a:r>
          </a:p>
          <a:p>
            <a:pPr lvl="1"/>
            <a:r>
              <a:rPr lang="it-IT" dirty="0" smtClean="0"/>
              <a:t>Con tutti i farmaci e sostanze che provocano </a:t>
            </a:r>
            <a:r>
              <a:rPr lang="it-IT" dirty="0" err="1" smtClean="0"/>
              <a:t>ipokaliemia</a:t>
            </a:r>
            <a:endParaRPr lang="it-IT" dirty="0" smtClean="0"/>
          </a:p>
          <a:p>
            <a:pPr lvl="1"/>
            <a:r>
              <a:rPr lang="it-IT" dirty="0" smtClean="0"/>
              <a:t>Aumenta l’ototossicità da </a:t>
            </a:r>
            <a:r>
              <a:rPr lang="it-IT" dirty="0" err="1" smtClean="0"/>
              <a:t>aminoglicosidi</a:t>
            </a:r>
            <a:r>
              <a:rPr lang="it-IT" dirty="0" smtClean="0"/>
              <a:t> e </a:t>
            </a:r>
            <a:r>
              <a:rPr lang="it-IT" dirty="0" err="1" smtClean="0"/>
              <a:t>cisplatino</a:t>
            </a:r>
            <a:endParaRPr lang="it-IT" dirty="0" smtClean="0"/>
          </a:p>
          <a:p>
            <a:pPr lvl="1"/>
            <a:r>
              <a:rPr lang="it-IT" dirty="0" smtClean="0"/>
              <a:t>Aumenta la tossicità da Litio</a:t>
            </a:r>
          </a:p>
          <a:p>
            <a:pPr lvl="1"/>
            <a:r>
              <a:rPr lang="it-IT" dirty="0" err="1" smtClean="0"/>
              <a:t>Dimuisce</a:t>
            </a:r>
            <a:r>
              <a:rPr lang="it-IT" dirty="0" smtClean="0"/>
              <a:t> l’effetto dei farmaci antidiabetici e </a:t>
            </a:r>
            <a:r>
              <a:rPr lang="it-IT" dirty="0" err="1" smtClean="0"/>
              <a:t>simpaticomimetici</a:t>
            </a:r>
            <a:endParaRPr lang="it-IT" dirty="0" smtClean="0"/>
          </a:p>
          <a:p>
            <a:pPr lvl="1"/>
            <a:r>
              <a:rPr lang="it-IT" dirty="0" err="1" smtClean="0"/>
              <a:t>Sucralfato</a:t>
            </a:r>
            <a:r>
              <a:rPr lang="it-IT" dirty="0" smtClean="0"/>
              <a:t>, </a:t>
            </a:r>
            <a:r>
              <a:rPr lang="it-IT" dirty="0" err="1" smtClean="0"/>
              <a:t>fenitoina</a:t>
            </a:r>
            <a:r>
              <a:rPr lang="it-IT" dirty="0" smtClean="0"/>
              <a:t>, FANS e ASA ne diminuiscono l’effetto</a:t>
            </a:r>
          </a:p>
          <a:p>
            <a:pPr lvl="1"/>
            <a:endParaRPr lang="it-IT" dirty="0"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CALCIO-ANTAGONISTI NON DIIDROPIRIDINICI</a:t>
            </a:r>
            <a:endParaRPr lang="it-IT"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Verapamil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err="1" smtClean="0"/>
              <a:t>Isoptin</a:t>
            </a:r>
            <a:r>
              <a:rPr lang="it-IT" dirty="0" smtClean="0"/>
              <a:t>: </a:t>
            </a:r>
          </a:p>
          <a:p>
            <a:pPr lvl="1"/>
            <a:r>
              <a:rPr lang="it-IT" dirty="0" err="1" smtClean="0"/>
              <a:t>Cpr</a:t>
            </a:r>
            <a:r>
              <a:rPr lang="it-IT" dirty="0" smtClean="0"/>
              <a:t> 40-80 mg </a:t>
            </a:r>
          </a:p>
          <a:p>
            <a:pPr lvl="1"/>
            <a:r>
              <a:rPr lang="it-IT" dirty="0" err="1" smtClean="0"/>
              <a:t>Cpr</a:t>
            </a:r>
            <a:r>
              <a:rPr lang="it-IT" dirty="0" smtClean="0"/>
              <a:t> 120-180-240 mg a </a:t>
            </a:r>
            <a:r>
              <a:rPr lang="it-IT" dirty="0" err="1" smtClean="0"/>
              <a:t>ril</a:t>
            </a:r>
            <a:r>
              <a:rPr lang="it-IT" dirty="0" smtClean="0"/>
              <a:t>. </a:t>
            </a:r>
            <a:r>
              <a:rPr lang="it-IT" dirty="0" err="1" smtClean="0"/>
              <a:t>prol</a:t>
            </a:r>
            <a:r>
              <a:rPr lang="it-IT" dirty="0" smtClean="0"/>
              <a:t>.</a:t>
            </a:r>
          </a:p>
          <a:p>
            <a:pPr lvl="1"/>
            <a:r>
              <a:rPr lang="it-IT" dirty="0" smtClean="0"/>
              <a:t>Lattosio negli eccipienti</a:t>
            </a:r>
          </a:p>
          <a:p>
            <a:r>
              <a:rPr lang="it-IT" dirty="0" smtClean="0"/>
              <a:t>Indicazioni terapeutiche</a:t>
            </a:r>
          </a:p>
          <a:p>
            <a:pPr lvl="1"/>
            <a:r>
              <a:rPr lang="it-IT" dirty="0" smtClean="0"/>
              <a:t>Insufficienza coronarica acuta e cronica</a:t>
            </a:r>
          </a:p>
          <a:p>
            <a:pPr lvl="1"/>
            <a:r>
              <a:rPr lang="it-IT" dirty="0" smtClean="0"/>
              <a:t>Postumi di IMA</a:t>
            </a:r>
          </a:p>
          <a:p>
            <a:pPr lvl="1"/>
            <a:r>
              <a:rPr lang="it-IT" dirty="0" smtClean="0"/>
              <a:t>Aritmie ipercinetiche </a:t>
            </a:r>
            <a:r>
              <a:rPr lang="it-IT" dirty="0" err="1" smtClean="0"/>
              <a:t>sopraventicolari</a:t>
            </a:r>
            <a:endParaRPr lang="it-IT" dirty="0" smtClean="0"/>
          </a:p>
          <a:p>
            <a:pPr lvl="1"/>
            <a:r>
              <a:rPr lang="it-IT" dirty="0" err="1" smtClean="0"/>
              <a:t>Extrasistolie</a:t>
            </a:r>
            <a:endParaRPr lang="it-IT" dirty="0" smtClean="0"/>
          </a:p>
          <a:p>
            <a:pPr lvl="1"/>
            <a:r>
              <a:rPr lang="it-IT" dirty="0" smtClean="0"/>
              <a:t>Ipertensione arteriosa</a:t>
            </a:r>
          </a:p>
          <a:p>
            <a:pPr lvl="1"/>
            <a:r>
              <a:rPr lang="it-IT" dirty="0" smtClean="0"/>
              <a:t>Prevenzione re-infarto in pazienti che non tollerano i betabloccanti e che non hanno segni di scompenso cardiaco</a:t>
            </a:r>
          </a:p>
          <a:p>
            <a:pPr lvl="1"/>
            <a:endParaRPr lang="it-IT" dirty="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Verapamil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Dosaggio e caratteristiche</a:t>
            </a:r>
          </a:p>
          <a:p>
            <a:pPr lvl="1"/>
            <a:r>
              <a:rPr lang="it-IT" dirty="0" smtClean="0"/>
              <a:t>Dosaggio ottimale 240mg/</a:t>
            </a:r>
            <a:r>
              <a:rPr lang="it-IT" dirty="0" err="1" smtClean="0"/>
              <a:t>die</a:t>
            </a:r>
            <a:endParaRPr lang="it-IT" dirty="0" smtClean="0"/>
          </a:p>
          <a:p>
            <a:pPr lvl="1"/>
            <a:r>
              <a:rPr lang="it-IT" dirty="0" smtClean="0"/>
              <a:t>Emivita </a:t>
            </a:r>
            <a:r>
              <a:rPr lang="it-IT" dirty="0" err="1" smtClean="0"/>
              <a:t>cpr</a:t>
            </a:r>
            <a:r>
              <a:rPr lang="it-IT" dirty="0" smtClean="0"/>
              <a:t> a </a:t>
            </a:r>
            <a:r>
              <a:rPr lang="it-IT" dirty="0" err="1" smtClean="0"/>
              <a:t>ril</a:t>
            </a:r>
            <a:r>
              <a:rPr lang="it-IT" dirty="0" smtClean="0"/>
              <a:t>. </a:t>
            </a:r>
            <a:r>
              <a:rPr lang="it-IT" dirty="0" err="1" smtClean="0"/>
              <a:t>prol</a:t>
            </a:r>
            <a:r>
              <a:rPr lang="it-IT" dirty="0" smtClean="0"/>
              <a:t>. 8-10h</a:t>
            </a:r>
          </a:p>
          <a:p>
            <a:pPr lvl="1"/>
            <a:r>
              <a:rPr lang="it-IT" dirty="0" smtClean="0"/>
              <a:t>Assunzione durante i pasti</a:t>
            </a:r>
          </a:p>
          <a:p>
            <a:pPr lvl="1"/>
            <a:r>
              <a:rPr lang="it-IT" b="1" dirty="0" smtClean="0"/>
              <a:t>Effetto </a:t>
            </a:r>
            <a:r>
              <a:rPr lang="it-IT" b="1" dirty="0" err="1" smtClean="0"/>
              <a:t>inotropo</a:t>
            </a:r>
            <a:r>
              <a:rPr lang="it-IT" b="1" dirty="0" smtClean="0"/>
              <a:t> negativo</a:t>
            </a:r>
          </a:p>
          <a:p>
            <a:pPr lvl="1"/>
            <a:r>
              <a:rPr lang="it-IT" dirty="0" smtClean="0"/>
              <a:t>Metabolizzazione epatica</a:t>
            </a:r>
          </a:p>
          <a:p>
            <a:pPr lvl="1"/>
            <a:r>
              <a:rPr lang="it-IT" dirty="0" smtClean="0"/>
              <a:t>70% escrezione urinaria</a:t>
            </a:r>
          </a:p>
          <a:p>
            <a:r>
              <a:rPr lang="it-IT" dirty="0" smtClean="0"/>
              <a:t>Controindicazioni:</a:t>
            </a:r>
          </a:p>
          <a:p>
            <a:pPr lvl="1"/>
            <a:r>
              <a:rPr lang="it-IT" dirty="0" smtClean="0"/>
              <a:t>Shock, ipotensione, bradicardia &lt; 50 battiti/min</a:t>
            </a:r>
          </a:p>
          <a:p>
            <a:pPr lvl="1"/>
            <a:r>
              <a:rPr lang="it-IT" dirty="0" smtClean="0"/>
              <a:t>IMA recente con marcata bradicardia</a:t>
            </a:r>
          </a:p>
          <a:p>
            <a:pPr lvl="1"/>
            <a:r>
              <a:rPr lang="it-IT" dirty="0" smtClean="0"/>
              <a:t>Blocco di branca, blocco AV</a:t>
            </a:r>
          </a:p>
          <a:p>
            <a:pPr lvl="1"/>
            <a:r>
              <a:rPr lang="it-IT" dirty="0" smtClean="0"/>
              <a:t>Insufficiente cardiaca congestizia scompensata</a:t>
            </a:r>
          </a:p>
          <a:p>
            <a:pPr lvl="1"/>
            <a:r>
              <a:rPr lang="it-IT" dirty="0" smtClean="0"/>
              <a:t>Tachicardia ventricolare a complessi larghi</a:t>
            </a:r>
          </a:p>
          <a:p>
            <a:pPr lvl="1"/>
            <a:r>
              <a:rPr lang="it-IT" dirty="0" smtClean="0"/>
              <a:t>Grave disfunzione ventricolare sinistra (FE &lt; 30%)</a:t>
            </a:r>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Verapamil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77500" lnSpcReduction="20000"/>
          </a:bodyPr>
          <a:lstStyle/>
          <a:p>
            <a:r>
              <a:rPr lang="it-IT" dirty="0" smtClean="0"/>
              <a:t>Effetti collaterali:</a:t>
            </a:r>
          </a:p>
          <a:p>
            <a:pPr lvl="1"/>
            <a:r>
              <a:rPr lang="it-IT" dirty="0" smtClean="0"/>
              <a:t>Aumento transaminasi, ecchimosi, visione offuscata</a:t>
            </a:r>
          </a:p>
          <a:p>
            <a:pPr lvl="1"/>
            <a:r>
              <a:rPr lang="it-IT" dirty="0" smtClean="0"/>
              <a:t>Vertigini, cefalea, bradicardia</a:t>
            </a:r>
          </a:p>
          <a:p>
            <a:pPr lvl="1"/>
            <a:r>
              <a:rPr lang="it-IT" dirty="0" smtClean="0"/>
              <a:t>Insufficienza cardiaca, edema polmonare</a:t>
            </a:r>
          </a:p>
          <a:p>
            <a:pPr lvl="1"/>
            <a:r>
              <a:rPr lang="it-IT" dirty="0" smtClean="0"/>
              <a:t>Blocco AV, ipotensione, vampate</a:t>
            </a:r>
          </a:p>
          <a:p>
            <a:pPr lvl="1"/>
            <a:r>
              <a:rPr lang="it-IT" dirty="0" smtClean="0"/>
              <a:t>Nausea, astenia, costipazione, edema</a:t>
            </a:r>
          </a:p>
          <a:p>
            <a:pPr lvl="1"/>
            <a:r>
              <a:rPr lang="it-IT" dirty="0" err="1" smtClean="0"/>
              <a:t>Rash</a:t>
            </a:r>
            <a:r>
              <a:rPr lang="it-IT" dirty="0" smtClean="0"/>
              <a:t>, iperplasia gengivale, </a:t>
            </a:r>
            <a:r>
              <a:rPr lang="it-IT" dirty="0" err="1" smtClean="0"/>
              <a:t>angioedema</a:t>
            </a:r>
            <a:r>
              <a:rPr lang="it-IT" dirty="0" smtClean="0"/>
              <a:t>, alopecia</a:t>
            </a:r>
          </a:p>
          <a:p>
            <a:pPr lvl="1"/>
            <a:r>
              <a:rPr lang="it-IT" dirty="0" smtClean="0"/>
              <a:t>Orticaria, porpora, prurito</a:t>
            </a:r>
          </a:p>
          <a:p>
            <a:pPr lvl="1"/>
            <a:r>
              <a:rPr lang="it-IT" dirty="0" smtClean="0"/>
              <a:t>Affaticamento, disfunzione erettile, artralgie</a:t>
            </a:r>
          </a:p>
          <a:p>
            <a:r>
              <a:rPr lang="it-IT" dirty="0" smtClean="0"/>
              <a:t>Interazioni:</a:t>
            </a:r>
          </a:p>
          <a:p>
            <a:pPr lvl="1"/>
            <a:r>
              <a:rPr lang="it-IT" dirty="0" smtClean="0"/>
              <a:t>Aumento della concentrazione plasmatica di:</a:t>
            </a:r>
          </a:p>
          <a:p>
            <a:pPr lvl="2"/>
            <a:r>
              <a:rPr lang="it-IT" dirty="0" err="1" smtClean="0"/>
              <a:t>Dabigatran</a:t>
            </a:r>
            <a:endParaRPr lang="it-IT" dirty="0" smtClean="0"/>
          </a:p>
          <a:p>
            <a:pPr lvl="2"/>
            <a:r>
              <a:rPr lang="it-IT" dirty="0" err="1" smtClean="0"/>
              <a:t>Midazolam</a:t>
            </a:r>
            <a:endParaRPr lang="it-IT" dirty="0" smtClean="0"/>
          </a:p>
          <a:p>
            <a:pPr lvl="2"/>
            <a:r>
              <a:rPr lang="it-IT" dirty="0" err="1" smtClean="0"/>
              <a:t>Metoprololo</a:t>
            </a:r>
            <a:endParaRPr lang="it-IT" dirty="0" smtClean="0"/>
          </a:p>
          <a:p>
            <a:pPr lvl="2"/>
            <a:r>
              <a:rPr lang="it-IT" dirty="0" smtClean="0"/>
              <a:t>Digossina, etanolo, </a:t>
            </a:r>
            <a:r>
              <a:rPr lang="it-IT" dirty="0" err="1" smtClean="0"/>
              <a:t>carbamazepina</a:t>
            </a:r>
            <a:r>
              <a:rPr lang="it-IT" dirty="0" smtClean="0"/>
              <a:t>, ciclosporina, </a:t>
            </a:r>
            <a:r>
              <a:rPr lang="it-IT" dirty="0" err="1" smtClean="0"/>
              <a:t>simvastatina</a:t>
            </a:r>
            <a:r>
              <a:rPr lang="it-IT" dirty="0" smtClean="0"/>
              <a:t>, </a:t>
            </a:r>
            <a:r>
              <a:rPr lang="it-IT" dirty="0" err="1" smtClean="0"/>
              <a:t>atorvastatina</a:t>
            </a:r>
            <a:r>
              <a:rPr lang="it-IT" dirty="0" smtClean="0"/>
              <a:t>, colchicina</a:t>
            </a:r>
          </a:p>
          <a:p>
            <a:pPr lvl="1"/>
            <a:r>
              <a:rPr lang="it-IT" dirty="0" smtClean="0"/>
              <a:t>Aumento rischio emorragie se associato ad ASA</a:t>
            </a:r>
          </a:p>
          <a:p>
            <a:pPr lvl="1"/>
            <a:r>
              <a:rPr lang="it-IT" dirty="0" smtClean="0"/>
              <a:t>Riduzione di </a:t>
            </a:r>
            <a:r>
              <a:rPr lang="it-IT" dirty="0" err="1" smtClean="0"/>
              <a:t>Verapamil</a:t>
            </a:r>
            <a:r>
              <a:rPr lang="it-IT" dirty="0" smtClean="0"/>
              <a:t> da </a:t>
            </a:r>
            <a:r>
              <a:rPr lang="it-IT" dirty="0" err="1" smtClean="0"/>
              <a:t>Rifampicina</a:t>
            </a:r>
            <a:r>
              <a:rPr lang="it-IT" dirty="0" smtClean="0"/>
              <a:t>, </a:t>
            </a:r>
            <a:r>
              <a:rPr lang="it-IT" dirty="0" err="1" smtClean="0"/>
              <a:t>Fenobarbitale</a:t>
            </a:r>
            <a:endParaRPr lang="it-IT" dirty="0" smtClean="0"/>
          </a:p>
          <a:p>
            <a:pPr lvl="1"/>
            <a:r>
              <a:rPr lang="it-IT" dirty="0" smtClean="0"/>
              <a:t>Aumento </a:t>
            </a:r>
            <a:r>
              <a:rPr lang="it-IT" dirty="0" err="1" smtClean="0"/>
              <a:t>Verapamil</a:t>
            </a:r>
            <a:r>
              <a:rPr lang="it-IT" dirty="0" smtClean="0"/>
              <a:t> da </a:t>
            </a:r>
            <a:r>
              <a:rPr lang="it-IT" dirty="0" err="1" smtClean="0"/>
              <a:t>Claritromicina</a:t>
            </a:r>
            <a:r>
              <a:rPr lang="it-IT" dirty="0" smtClean="0"/>
              <a:t>, Eritromicina</a:t>
            </a:r>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Diltiazem</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Cpr</a:t>
            </a:r>
            <a:r>
              <a:rPr lang="it-IT" dirty="0" smtClean="0"/>
              <a:t> 60mg; 120-200-300mg a </a:t>
            </a:r>
            <a:r>
              <a:rPr lang="it-IT" dirty="0" err="1" smtClean="0"/>
              <a:t>ril</a:t>
            </a:r>
            <a:r>
              <a:rPr lang="it-IT" dirty="0" smtClean="0"/>
              <a:t>. </a:t>
            </a:r>
            <a:r>
              <a:rPr lang="it-IT" dirty="0" err="1" smtClean="0"/>
              <a:t>prol</a:t>
            </a:r>
            <a:r>
              <a:rPr lang="it-IT" dirty="0" smtClean="0"/>
              <a:t>.; 120-180mg a </a:t>
            </a:r>
            <a:r>
              <a:rPr lang="it-IT" dirty="0" err="1" smtClean="0"/>
              <a:t>ril</a:t>
            </a:r>
            <a:r>
              <a:rPr lang="it-IT" dirty="0" smtClean="0"/>
              <a:t>. mod.</a:t>
            </a:r>
          </a:p>
          <a:p>
            <a:r>
              <a:rPr lang="it-IT" dirty="0" err="1" smtClean="0"/>
              <a:t>Altiazem</a:t>
            </a:r>
            <a:r>
              <a:rPr lang="it-IT" dirty="0" smtClean="0"/>
              <a:t>, </a:t>
            </a:r>
            <a:r>
              <a:rPr lang="it-IT" dirty="0" err="1" smtClean="0"/>
              <a:t>Angizem</a:t>
            </a:r>
            <a:r>
              <a:rPr lang="it-IT" dirty="0" smtClean="0"/>
              <a:t>, </a:t>
            </a:r>
            <a:r>
              <a:rPr lang="it-IT" dirty="0" err="1" smtClean="0"/>
              <a:t>Dilzene</a:t>
            </a:r>
            <a:r>
              <a:rPr lang="it-IT" dirty="0" smtClean="0"/>
              <a:t>, </a:t>
            </a:r>
            <a:r>
              <a:rPr lang="it-IT" dirty="0" err="1" smtClean="0"/>
              <a:t>Tildiem</a:t>
            </a:r>
            <a:endParaRPr lang="it-IT" dirty="0" smtClean="0"/>
          </a:p>
          <a:p>
            <a:r>
              <a:rPr lang="it-IT" dirty="0" smtClean="0"/>
              <a:t>Indicazione per angina da sforzo, angina post IMA, angina vasospastica</a:t>
            </a:r>
          </a:p>
          <a:p>
            <a:r>
              <a:rPr lang="it-IT" dirty="0" err="1" smtClean="0"/>
              <a:t>Calcio-antagonista</a:t>
            </a:r>
            <a:r>
              <a:rPr lang="it-IT" dirty="0" smtClean="0"/>
              <a:t> non </a:t>
            </a:r>
            <a:r>
              <a:rPr lang="it-IT" dirty="0" err="1" smtClean="0"/>
              <a:t>diidropiridinico</a:t>
            </a:r>
            <a:endParaRPr lang="it-IT" dirty="0" smtClean="0"/>
          </a:p>
          <a:p>
            <a:r>
              <a:rPr lang="it-IT" dirty="0" smtClean="0"/>
              <a:t>Dosaggio iniziale 60mg</a:t>
            </a:r>
          </a:p>
          <a:p>
            <a:r>
              <a:rPr lang="it-IT" dirty="0" smtClean="0"/>
              <a:t>Dosaggio ottimale tra 240 e 360mg/</a:t>
            </a:r>
            <a:r>
              <a:rPr lang="it-IT" dirty="0" err="1" smtClean="0"/>
              <a:t>die</a:t>
            </a:r>
            <a:r>
              <a:rPr lang="it-IT" dirty="0" smtClean="0"/>
              <a:t> </a:t>
            </a:r>
          </a:p>
          <a:p>
            <a:r>
              <a:rPr lang="it-IT" dirty="0" smtClean="0"/>
              <a:t>Emivita 4-8 ore</a:t>
            </a:r>
          </a:p>
          <a:p>
            <a:r>
              <a:rPr lang="it-IT" dirty="0" smtClean="0"/>
              <a:t>Controindicazione: gravidanza</a:t>
            </a:r>
          </a:p>
          <a:p>
            <a:endParaRPr lang="it-IT" dirty="0" smtClean="0"/>
          </a:p>
          <a:p>
            <a:pPr lvl="2"/>
            <a:endParaRPr lang="it-IT" dirty="0" smtClean="0"/>
          </a:p>
          <a:p>
            <a:pPr lvl="2"/>
            <a:endParaRPr lang="it-IT" dirty="0" smtClean="0"/>
          </a:p>
          <a:p>
            <a:pPr lvl="2"/>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CALCIO-ANTAGONISTI DIIDROPIRIDINICI</a:t>
            </a:r>
            <a:endParaRPr lang="it-IT"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77500" lnSpcReduction="20000"/>
          </a:bodyPr>
          <a:lstStyle/>
          <a:p>
            <a:r>
              <a:rPr lang="it-IT" dirty="0" smtClean="0"/>
              <a:t>Studio </a:t>
            </a:r>
            <a:r>
              <a:rPr lang="it-IT" dirty="0" err="1" smtClean="0"/>
              <a:t>Accomplish</a:t>
            </a:r>
            <a:endParaRPr lang="it-IT" dirty="0" smtClean="0"/>
          </a:p>
          <a:p>
            <a:pPr lvl="1"/>
            <a:r>
              <a:rPr lang="it-IT" dirty="0" smtClean="0"/>
              <a:t>Evidenzia la minor efficacia dell’associazione tra un diuretico </a:t>
            </a:r>
            <a:r>
              <a:rPr lang="it-IT" dirty="0" err="1" smtClean="0"/>
              <a:t>tiazidico</a:t>
            </a:r>
            <a:r>
              <a:rPr lang="it-IT" dirty="0" smtClean="0"/>
              <a:t> + un ACE-inibitore nel </a:t>
            </a:r>
            <a:r>
              <a:rPr lang="it-IT" b="1" dirty="0" smtClean="0"/>
              <a:t>ridurre gli eventi CV </a:t>
            </a:r>
            <a:r>
              <a:rPr lang="it-IT" dirty="0" smtClean="0"/>
              <a:t>rispetto all’associazione tra lo stesso </a:t>
            </a:r>
            <a:r>
              <a:rPr lang="it-IT" dirty="0" err="1" smtClean="0"/>
              <a:t>Ace-inibitore</a:t>
            </a:r>
            <a:r>
              <a:rPr lang="it-IT" dirty="0" smtClean="0"/>
              <a:t> + un </a:t>
            </a:r>
            <a:r>
              <a:rPr lang="it-IT" dirty="0" err="1" smtClean="0"/>
              <a:t>Calcio-antagonista</a:t>
            </a:r>
            <a:endParaRPr lang="it-IT" dirty="0" smtClean="0"/>
          </a:p>
          <a:p>
            <a:pPr lvl="1"/>
            <a:r>
              <a:rPr lang="it-IT" b="1" dirty="0" smtClean="0"/>
              <a:t>Nessun altro studio randomizzato ha dimostrato una superiorità significativa dei </a:t>
            </a:r>
            <a:r>
              <a:rPr lang="it-IT" b="1" dirty="0" err="1" smtClean="0"/>
              <a:t>Calcio-antagonisti</a:t>
            </a:r>
            <a:r>
              <a:rPr lang="it-IT" b="1" dirty="0" smtClean="0"/>
              <a:t> rispetto ai diuretici </a:t>
            </a:r>
          </a:p>
          <a:p>
            <a:r>
              <a:rPr lang="it-IT" dirty="0" smtClean="0"/>
              <a:t>Rispetto ai diuretici, sembra determinino maggior protezione vascolare e renale dai danni causati dall’ipertensione </a:t>
            </a:r>
          </a:p>
          <a:p>
            <a:r>
              <a:rPr lang="it-IT" dirty="0" smtClean="0"/>
              <a:t>I </a:t>
            </a:r>
            <a:r>
              <a:rPr lang="it-IT" dirty="0" err="1" smtClean="0"/>
              <a:t>Calcio-antagonisti</a:t>
            </a:r>
            <a:r>
              <a:rPr lang="it-IT" dirty="0" smtClean="0"/>
              <a:t> sono più efficaci degli altri farmaci antipertensivi nella </a:t>
            </a:r>
            <a:r>
              <a:rPr lang="it-IT" b="1" dirty="0" smtClean="0"/>
              <a:t>prevenzione dell’ictus </a:t>
            </a:r>
            <a:r>
              <a:rPr lang="it-IT" dirty="0" smtClean="0"/>
              <a:t>(soprattutto nei pazienti ipertesi con pregresso ictus o TIA)</a:t>
            </a:r>
            <a:r>
              <a:rPr lang="it-IT" b="1" dirty="0" smtClean="0"/>
              <a:t> </a:t>
            </a:r>
            <a:r>
              <a:rPr lang="it-IT" dirty="0" smtClean="0"/>
              <a:t>grazie a:</a:t>
            </a:r>
          </a:p>
          <a:p>
            <a:pPr lvl="1"/>
            <a:r>
              <a:rPr lang="it-IT" dirty="0" smtClean="0"/>
              <a:t>Effetti positivi sulla circolazione cerebrale</a:t>
            </a:r>
          </a:p>
          <a:p>
            <a:pPr lvl="1"/>
            <a:r>
              <a:rPr lang="it-IT" dirty="0" smtClean="0"/>
              <a:t>Migliore e più omogeneo controllo pressorio (</a:t>
            </a:r>
            <a:r>
              <a:rPr lang="it-IT" u="sng" dirty="0" smtClean="0"/>
              <a:t>riducono la variabilità pressoria nelle 24h)</a:t>
            </a:r>
          </a:p>
          <a:p>
            <a:r>
              <a:rPr lang="it-IT" dirty="0" smtClean="0"/>
              <a:t>Risultano più efficaci rispetto ai Beta-bloccanti nel rallentare la progressione dell’aterosclerosi carotidea e nel ridurre l’ipertrofia ventricolare </a:t>
            </a:r>
            <a:r>
              <a:rPr lang="it-IT" dirty="0" err="1" smtClean="0"/>
              <a:t>sx</a:t>
            </a:r>
            <a:endParaRPr lang="it-IT" dirty="0" smtClean="0"/>
          </a:p>
          <a:p>
            <a:r>
              <a:rPr lang="it-IT" dirty="0" smtClean="0"/>
              <a:t>Sono meno efficaci rispetto alle altri classi di farmaci antipertensivi nel prevenire le fasi precoci dello scompenso cardiaco se utilizzati in </a:t>
            </a:r>
            <a:r>
              <a:rPr lang="it-IT" dirty="0" err="1" smtClean="0"/>
              <a:t>monoterapia</a:t>
            </a:r>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err="1" smtClean="0"/>
              <a:t>Cpr</a:t>
            </a:r>
            <a:r>
              <a:rPr lang="it-IT" dirty="0" smtClean="0"/>
              <a:t> 5 - 10 mg</a:t>
            </a:r>
          </a:p>
          <a:p>
            <a:r>
              <a:rPr lang="it-IT" dirty="0" err="1" smtClean="0"/>
              <a:t>Norvasc</a:t>
            </a:r>
            <a:r>
              <a:rPr lang="it-IT" dirty="0" smtClean="0"/>
              <a:t>, </a:t>
            </a:r>
            <a:r>
              <a:rPr lang="it-IT" dirty="0" err="1" smtClean="0"/>
              <a:t>Almidis</a:t>
            </a:r>
            <a:r>
              <a:rPr lang="it-IT" dirty="0" smtClean="0"/>
              <a:t>, </a:t>
            </a:r>
            <a:r>
              <a:rPr lang="it-IT" dirty="0" err="1" smtClean="0"/>
              <a:t>Amlopol</a:t>
            </a:r>
            <a:r>
              <a:rPr lang="it-IT" dirty="0" smtClean="0"/>
              <a:t>, </a:t>
            </a:r>
            <a:r>
              <a:rPr lang="it-IT" dirty="0" err="1" smtClean="0"/>
              <a:t>Antacal</a:t>
            </a:r>
            <a:r>
              <a:rPr lang="it-IT" dirty="0" smtClean="0"/>
              <a:t>, </a:t>
            </a:r>
            <a:r>
              <a:rPr lang="it-IT" dirty="0" err="1" smtClean="0"/>
              <a:t>Makadip</a:t>
            </a:r>
            <a:r>
              <a:rPr lang="it-IT" dirty="0" smtClean="0"/>
              <a:t>, </a:t>
            </a:r>
            <a:r>
              <a:rPr lang="it-IT" dirty="0" err="1" smtClean="0"/>
              <a:t>Natam</a:t>
            </a:r>
            <a:r>
              <a:rPr lang="it-IT" dirty="0" smtClean="0"/>
              <a:t>, </a:t>
            </a:r>
            <a:r>
              <a:rPr lang="it-IT" dirty="0" err="1" smtClean="0"/>
              <a:t>Tensilene</a:t>
            </a:r>
            <a:endParaRPr lang="it-IT" dirty="0" smtClean="0"/>
          </a:p>
          <a:p>
            <a:r>
              <a:rPr lang="it-IT" dirty="0" smtClean="0"/>
              <a:t>Indicazioni Terapeutiche</a:t>
            </a:r>
          </a:p>
          <a:p>
            <a:pPr lvl="1"/>
            <a:r>
              <a:rPr lang="it-IT" dirty="0" smtClean="0"/>
              <a:t>Ipertensione</a:t>
            </a:r>
          </a:p>
          <a:p>
            <a:pPr lvl="1"/>
            <a:r>
              <a:rPr lang="it-IT" dirty="0" smtClean="0"/>
              <a:t>Angina </a:t>
            </a:r>
          </a:p>
          <a:p>
            <a:pPr lvl="2"/>
            <a:r>
              <a:rPr lang="it-IT" dirty="0" smtClean="0"/>
              <a:t>Stabile (da sforzo, da stenosi cronica)</a:t>
            </a:r>
          </a:p>
          <a:p>
            <a:pPr lvl="2"/>
            <a:r>
              <a:rPr lang="it-IT" dirty="0" smtClean="0"/>
              <a:t>Vasospastica (di </a:t>
            </a:r>
            <a:r>
              <a:rPr lang="it-IT" dirty="0" err="1" smtClean="0"/>
              <a:t>Prinzmetal</a:t>
            </a:r>
            <a:r>
              <a:rPr lang="it-IT" dirty="0" smtClean="0"/>
              <a:t>, da vasocostrizione o vasospasmo coronarico)</a:t>
            </a:r>
          </a:p>
          <a:p>
            <a:pPr lvl="2"/>
            <a:r>
              <a:rPr lang="it-IT" dirty="0" smtClean="0"/>
              <a:t>Refrattaria alla terapia con nitrati o betabloccanti</a:t>
            </a:r>
          </a:p>
          <a:p>
            <a:r>
              <a:rPr lang="it-IT" dirty="0" smtClean="0"/>
              <a:t>Dosaggio e caratteristiche</a:t>
            </a:r>
          </a:p>
          <a:p>
            <a:pPr lvl="1"/>
            <a:r>
              <a:rPr lang="it-IT" dirty="0" err="1" smtClean="0"/>
              <a:t>Calcioantagonista</a:t>
            </a:r>
            <a:r>
              <a:rPr lang="it-IT" dirty="0" smtClean="0"/>
              <a:t> </a:t>
            </a:r>
            <a:r>
              <a:rPr lang="it-IT" dirty="0" err="1" smtClean="0"/>
              <a:t>diidropiridinico</a:t>
            </a:r>
            <a:r>
              <a:rPr lang="it-IT" dirty="0" smtClean="0"/>
              <a:t> con </a:t>
            </a:r>
            <a:r>
              <a:rPr lang="it-IT" b="1" dirty="0" smtClean="0"/>
              <a:t>prevalente effetto vascolare</a:t>
            </a:r>
          </a:p>
          <a:p>
            <a:pPr lvl="1"/>
            <a:r>
              <a:rPr lang="it-IT" dirty="0" smtClean="0"/>
              <a:t>Dose iniziale 5mg 1 v. al giorno (emivita 30-50h)</a:t>
            </a:r>
          </a:p>
          <a:p>
            <a:pPr lvl="1"/>
            <a:r>
              <a:rPr lang="it-IT" b="1" dirty="0" smtClean="0"/>
              <a:t>Non determina effetto </a:t>
            </a:r>
            <a:r>
              <a:rPr lang="it-IT" b="1" dirty="0" err="1" smtClean="0"/>
              <a:t>inotropo</a:t>
            </a:r>
            <a:r>
              <a:rPr lang="it-IT" b="1" dirty="0" smtClean="0"/>
              <a:t> negativo, né tachicardia riflessa</a:t>
            </a:r>
          </a:p>
          <a:p>
            <a:pPr lvl="1"/>
            <a:r>
              <a:rPr lang="it-IT" dirty="0" smtClean="0"/>
              <a:t>Dose massima 10mg/</a:t>
            </a:r>
            <a:r>
              <a:rPr lang="it-IT" dirty="0" err="1" smtClean="0"/>
              <a:t>die</a:t>
            </a:r>
            <a:endParaRPr lang="it-IT" dirty="0" smtClean="0"/>
          </a:p>
          <a:p>
            <a:pPr lvl="1"/>
            <a:r>
              <a:rPr lang="it-IT" dirty="0" smtClean="0"/>
              <a:t>Metabolizzazione epatica (cautela nei pazienti con insufficienza epatica)</a:t>
            </a:r>
          </a:p>
          <a:p>
            <a:pPr lvl="1"/>
            <a:r>
              <a:rPr lang="it-IT" dirty="0" smtClean="0"/>
              <a:t>60% eliminazione renale (cautela nei pazienti con insufficienza renale)</a:t>
            </a:r>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457200" y="357166"/>
            <a:ext cx="8229600" cy="6000792"/>
          </a:xfrm>
        </p:spPr>
        <p:txBody>
          <a:bodyPr>
            <a:normAutofit/>
          </a:bodyPr>
          <a:lstStyle/>
          <a:p>
            <a:r>
              <a:rPr lang="it-IT" sz="3000" dirty="0" smtClean="0"/>
              <a:t>Le carte sottovalutano il rischio in alcune categorie: </a:t>
            </a:r>
          </a:p>
          <a:p>
            <a:pPr>
              <a:buNone/>
            </a:pPr>
            <a:r>
              <a:rPr lang="it-IT" sz="2400" dirty="0" smtClean="0"/>
              <a:t>    </a:t>
            </a:r>
            <a:r>
              <a:rPr lang="it-IT" dirty="0" smtClean="0"/>
              <a:t>- soggetti sedentari e con obesità centrale</a:t>
            </a:r>
          </a:p>
          <a:p>
            <a:pPr>
              <a:buNone/>
            </a:pPr>
            <a:r>
              <a:rPr lang="it-IT" dirty="0" smtClean="0"/>
              <a:t>    - ceti sociali inferiori e minoranze etniche</a:t>
            </a:r>
          </a:p>
          <a:p>
            <a:pPr>
              <a:buNone/>
            </a:pPr>
            <a:r>
              <a:rPr lang="it-IT" dirty="0" smtClean="0"/>
              <a:t>    - soggetti con intolleranza glicemica</a:t>
            </a:r>
          </a:p>
          <a:p>
            <a:pPr>
              <a:buNone/>
            </a:pPr>
            <a:r>
              <a:rPr lang="it-IT" dirty="0" smtClean="0"/>
              <a:t>    - soggetti con </a:t>
            </a:r>
            <a:r>
              <a:rPr lang="it-IT" dirty="0" err="1" smtClean="0"/>
              <a:t>ipertrigliceridemia</a:t>
            </a:r>
            <a:r>
              <a:rPr lang="it-IT" dirty="0" smtClean="0"/>
              <a:t>, elevati livelli di fibrinogeno, </a:t>
            </a:r>
            <a:r>
              <a:rPr lang="it-IT" dirty="0" err="1" smtClean="0"/>
              <a:t>apolipoproteina</a:t>
            </a:r>
            <a:r>
              <a:rPr lang="it-IT" dirty="0" smtClean="0"/>
              <a:t> B, lipoproteina(a), e proteina C ad alta sensibilità</a:t>
            </a:r>
          </a:p>
          <a:p>
            <a:pPr>
              <a:buNone/>
            </a:pPr>
            <a:r>
              <a:rPr lang="it-IT" dirty="0" smtClean="0"/>
              <a:t>    - soggetti con famigliarità per malattia CV prematura (prima dei 55 </a:t>
            </a:r>
            <a:r>
              <a:rPr lang="it-IT" dirty="0" err="1" smtClean="0"/>
              <a:t>aa</a:t>
            </a:r>
            <a:r>
              <a:rPr lang="it-IT" dirty="0" smtClean="0"/>
              <a:t> per gli uomini, prima dei 65 </a:t>
            </a:r>
            <a:r>
              <a:rPr lang="it-IT" dirty="0" err="1" smtClean="0"/>
              <a:t>aa</a:t>
            </a:r>
            <a:r>
              <a:rPr lang="it-IT" dirty="0" smtClean="0"/>
              <a:t> per le donne)</a:t>
            </a:r>
          </a:p>
          <a:p>
            <a:pPr>
              <a:buNone/>
            </a:pPr>
            <a:endParaRPr lang="it-IT" sz="2400" dirty="0" smtClean="0"/>
          </a:p>
          <a:p>
            <a:r>
              <a:rPr lang="it-IT" sz="3000" dirty="0" smtClean="0"/>
              <a:t>Il limite di tutti i sistemi di previsione del rischio è attribuire, al </a:t>
            </a:r>
            <a:r>
              <a:rPr lang="it-IT" sz="3000" b="1" dirty="0" smtClean="0"/>
              <a:t>singolo</a:t>
            </a:r>
            <a:r>
              <a:rPr lang="it-IT" sz="3000" dirty="0" smtClean="0"/>
              <a:t> paziente, il rischio di una intera </a:t>
            </a:r>
            <a:r>
              <a:rPr lang="it-IT" sz="3000" b="1" dirty="0" smtClean="0"/>
              <a:t>popolazione</a:t>
            </a:r>
            <a:r>
              <a:rPr lang="it-IT" sz="3000" dirty="0" smtClean="0"/>
              <a:t> di soggetti.</a:t>
            </a:r>
          </a:p>
          <a:p>
            <a:endParaRPr lang="it-IT"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Controindicazioni</a:t>
            </a:r>
          </a:p>
          <a:p>
            <a:pPr lvl="1"/>
            <a:r>
              <a:rPr lang="it-IT" dirty="0" err="1" smtClean="0"/>
              <a:t>Agina</a:t>
            </a:r>
            <a:r>
              <a:rPr lang="it-IT" dirty="0" smtClean="0"/>
              <a:t> instabile (a riposo)</a:t>
            </a:r>
          </a:p>
          <a:p>
            <a:pPr lvl="1"/>
            <a:r>
              <a:rPr lang="it-IT" dirty="0" err="1" smtClean="0"/>
              <a:t>Iptensione</a:t>
            </a:r>
            <a:r>
              <a:rPr lang="it-IT" dirty="0" smtClean="0"/>
              <a:t>/shock</a:t>
            </a:r>
          </a:p>
          <a:p>
            <a:pPr lvl="1"/>
            <a:r>
              <a:rPr lang="it-IT" dirty="0" smtClean="0"/>
              <a:t>Stenosi aortica severa</a:t>
            </a:r>
          </a:p>
          <a:p>
            <a:pPr lvl="1"/>
            <a:r>
              <a:rPr lang="it-IT" dirty="0" smtClean="0"/>
              <a:t>Paziente &lt; 18 anni</a:t>
            </a:r>
          </a:p>
          <a:p>
            <a:pPr lvl="1"/>
            <a:r>
              <a:rPr lang="it-IT" dirty="0" smtClean="0"/>
              <a:t>Insufficienza cardiaca congestizia scompensata</a:t>
            </a:r>
          </a:p>
          <a:p>
            <a:pPr lvl="1"/>
            <a:r>
              <a:rPr lang="it-IT" dirty="0" smtClean="0"/>
              <a:t>Recente IMA</a:t>
            </a:r>
          </a:p>
          <a:p>
            <a:r>
              <a:rPr lang="it-IT" dirty="0" smtClean="0"/>
              <a:t>Effetti collaterali</a:t>
            </a:r>
          </a:p>
          <a:p>
            <a:pPr lvl="1"/>
            <a:r>
              <a:rPr lang="it-IT" dirty="0" err="1" smtClean="0"/>
              <a:t>Flushing</a:t>
            </a:r>
            <a:endParaRPr lang="it-IT" dirty="0" smtClean="0"/>
          </a:p>
          <a:p>
            <a:pPr lvl="1"/>
            <a:r>
              <a:rPr lang="it-IT" dirty="0" smtClean="0"/>
              <a:t>Ipotensione, prurito, orticaria, </a:t>
            </a:r>
            <a:r>
              <a:rPr lang="it-IT" dirty="0" err="1" smtClean="0"/>
              <a:t>angioedema</a:t>
            </a:r>
            <a:endParaRPr lang="it-IT" dirty="0" smtClean="0"/>
          </a:p>
          <a:p>
            <a:pPr lvl="1"/>
            <a:r>
              <a:rPr lang="it-IT" dirty="0" smtClean="0"/>
              <a:t>Sonnolenza, capogiri, cefalea</a:t>
            </a:r>
          </a:p>
          <a:p>
            <a:pPr lvl="1"/>
            <a:r>
              <a:rPr lang="it-IT" dirty="0" smtClean="0"/>
              <a:t>Dolori addominali, nausea, vomito, secchezza fauci</a:t>
            </a:r>
          </a:p>
          <a:p>
            <a:pPr lvl="1"/>
            <a:r>
              <a:rPr lang="it-IT" u="sng" dirty="0" smtClean="0"/>
              <a:t>Edema caviglie </a:t>
            </a:r>
            <a:r>
              <a:rPr lang="it-IT" dirty="0" smtClean="0"/>
              <a:t>(dose-dipendente, da vasodilatazione </a:t>
            </a:r>
            <a:r>
              <a:rPr lang="it-IT" dirty="0" err="1" smtClean="0"/>
              <a:t>precapillare</a:t>
            </a:r>
            <a:r>
              <a:rPr lang="it-IT" dirty="0" smtClean="0"/>
              <a:t>)</a:t>
            </a:r>
          </a:p>
          <a:p>
            <a:pPr lvl="1"/>
            <a:r>
              <a:rPr lang="it-IT" dirty="0" err="1" smtClean="0"/>
              <a:t>Affaticabilità</a:t>
            </a:r>
            <a:r>
              <a:rPr lang="it-IT" dirty="0" smtClean="0"/>
              <a:t>, insonnia, ansia, depressione</a:t>
            </a:r>
          </a:p>
          <a:p>
            <a:pPr lvl="1"/>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Effetti collaterali</a:t>
            </a:r>
          </a:p>
          <a:p>
            <a:pPr lvl="1"/>
            <a:r>
              <a:rPr lang="it-IT" dirty="0" smtClean="0"/>
              <a:t>Pancreatite, gastrite, astenia</a:t>
            </a:r>
          </a:p>
          <a:p>
            <a:pPr lvl="1"/>
            <a:r>
              <a:rPr lang="it-IT" dirty="0" smtClean="0"/>
              <a:t>Disturbi vista, tinniti, palpitazioni, aritmie</a:t>
            </a:r>
          </a:p>
          <a:p>
            <a:pPr lvl="1"/>
            <a:r>
              <a:rPr lang="it-IT" dirty="0" smtClean="0"/>
              <a:t>Tremore, parestesie, </a:t>
            </a:r>
            <a:r>
              <a:rPr lang="it-IT" dirty="0" err="1" smtClean="0"/>
              <a:t>disgeusia</a:t>
            </a:r>
            <a:endParaRPr lang="it-IT" dirty="0" smtClean="0"/>
          </a:p>
          <a:p>
            <a:pPr lvl="1"/>
            <a:r>
              <a:rPr lang="it-IT" dirty="0" err="1" smtClean="0"/>
              <a:t>Vasculite</a:t>
            </a:r>
            <a:r>
              <a:rPr lang="it-IT" dirty="0" smtClean="0"/>
              <a:t>, porpora, alopecia, iperplasia gengivale</a:t>
            </a:r>
          </a:p>
          <a:p>
            <a:pPr lvl="1"/>
            <a:r>
              <a:rPr lang="it-IT" dirty="0" smtClean="0"/>
              <a:t>Epatite, ittero, aumento enzimi epatici da colestasi</a:t>
            </a:r>
          </a:p>
          <a:p>
            <a:pPr lvl="1"/>
            <a:r>
              <a:rPr lang="it-IT" dirty="0" smtClean="0"/>
              <a:t>Mialgie, artralgie</a:t>
            </a:r>
          </a:p>
          <a:p>
            <a:pPr lvl="1"/>
            <a:r>
              <a:rPr lang="it-IT" dirty="0" smtClean="0"/>
              <a:t>Nicturia, </a:t>
            </a:r>
            <a:r>
              <a:rPr lang="it-IT" u="sng" dirty="0" smtClean="0"/>
              <a:t>impotenza, ginecomastia</a:t>
            </a:r>
          </a:p>
          <a:p>
            <a:pPr lvl="1"/>
            <a:r>
              <a:rPr lang="it-IT" dirty="0" err="1" smtClean="0"/>
              <a:t>Leucocitopenia</a:t>
            </a:r>
            <a:r>
              <a:rPr lang="it-IT" dirty="0" smtClean="0"/>
              <a:t>, trombocitopenia</a:t>
            </a:r>
          </a:p>
          <a:p>
            <a:r>
              <a:rPr lang="it-IT" dirty="0" smtClean="0"/>
              <a:t>Interazioni</a:t>
            </a:r>
          </a:p>
          <a:p>
            <a:pPr lvl="1"/>
            <a:r>
              <a:rPr lang="it-IT" dirty="0" smtClean="0"/>
              <a:t>Inibitori del </a:t>
            </a:r>
            <a:r>
              <a:rPr lang="it-IT" b="1" dirty="0" smtClean="0"/>
              <a:t>citocromo P450 3A4 </a:t>
            </a:r>
            <a:r>
              <a:rPr lang="it-IT" dirty="0" smtClean="0"/>
              <a:t>che ne aumentano le concentrazioni plasmatiche </a:t>
            </a:r>
          </a:p>
          <a:p>
            <a:pPr lvl="2"/>
            <a:r>
              <a:rPr lang="it-IT" dirty="0" smtClean="0"/>
              <a:t>Eritromicina, </a:t>
            </a:r>
            <a:r>
              <a:rPr lang="it-IT" dirty="0" err="1" smtClean="0"/>
              <a:t>claritromicina</a:t>
            </a:r>
            <a:endParaRPr lang="it-IT" dirty="0" smtClean="0"/>
          </a:p>
          <a:p>
            <a:pPr lvl="2"/>
            <a:r>
              <a:rPr lang="it-IT" dirty="0" err="1" smtClean="0"/>
              <a:t>Diltiazem</a:t>
            </a:r>
            <a:r>
              <a:rPr lang="it-IT" dirty="0" smtClean="0"/>
              <a:t>, </a:t>
            </a:r>
            <a:r>
              <a:rPr lang="it-IT" dirty="0" err="1" smtClean="0"/>
              <a:t>verapamil</a:t>
            </a:r>
            <a:endParaRPr lang="it-IT" dirty="0" smtClean="0"/>
          </a:p>
          <a:p>
            <a:pPr lvl="2"/>
            <a:r>
              <a:rPr lang="it-IT" dirty="0" err="1" smtClean="0"/>
              <a:t>Chetoconazolo</a:t>
            </a:r>
            <a:r>
              <a:rPr lang="it-IT" dirty="0" smtClean="0"/>
              <a:t>, </a:t>
            </a:r>
            <a:r>
              <a:rPr lang="it-IT" dirty="0" err="1" smtClean="0"/>
              <a:t>itraconazolo</a:t>
            </a:r>
            <a:r>
              <a:rPr lang="it-IT" dirty="0" smtClean="0"/>
              <a:t>, </a:t>
            </a:r>
            <a:r>
              <a:rPr lang="it-IT" dirty="0" err="1" smtClean="0"/>
              <a:t>fluconazolo</a:t>
            </a:r>
            <a:endParaRPr lang="it-IT" dirty="0" smtClean="0"/>
          </a:p>
          <a:p>
            <a:pPr lvl="2"/>
            <a:r>
              <a:rPr lang="it-IT" dirty="0" err="1" smtClean="0"/>
              <a:t>Ritonavir</a:t>
            </a:r>
            <a:endParaRPr lang="it-IT" dirty="0" smtClean="0"/>
          </a:p>
          <a:p>
            <a:pPr lvl="2"/>
            <a:r>
              <a:rPr lang="it-IT" dirty="0" smtClean="0"/>
              <a:t>SSRI, SNRI</a:t>
            </a:r>
          </a:p>
          <a:p>
            <a:pPr lvl="2"/>
            <a:r>
              <a:rPr lang="it-IT" dirty="0" smtClean="0"/>
              <a:t>Succo di pompelmo</a:t>
            </a:r>
          </a:p>
          <a:p>
            <a:pPr lvl="2"/>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Interazioni</a:t>
            </a:r>
          </a:p>
          <a:p>
            <a:pPr lvl="1"/>
            <a:r>
              <a:rPr lang="it-IT" dirty="0" smtClean="0"/>
              <a:t>Induttori del citocromo P450 3A4 che ne diminuiscono le concentrazioni plasmatiche</a:t>
            </a:r>
          </a:p>
          <a:p>
            <a:pPr lvl="2"/>
            <a:r>
              <a:rPr lang="it-IT" dirty="0" err="1" smtClean="0"/>
              <a:t>Rifampicina</a:t>
            </a:r>
            <a:endParaRPr lang="it-IT" dirty="0" smtClean="0"/>
          </a:p>
          <a:p>
            <a:pPr lvl="2"/>
            <a:r>
              <a:rPr lang="it-IT" dirty="0" smtClean="0"/>
              <a:t>Erba di San Giovanni</a:t>
            </a:r>
          </a:p>
          <a:p>
            <a:pPr lvl="2"/>
            <a:r>
              <a:rPr lang="it-IT" dirty="0" err="1" smtClean="0"/>
              <a:t>Carbamazepina</a:t>
            </a:r>
            <a:r>
              <a:rPr lang="it-IT" dirty="0" smtClean="0"/>
              <a:t>, </a:t>
            </a:r>
            <a:r>
              <a:rPr lang="it-IT" dirty="0" err="1" smtClean="0"/>
              <a:t>fenitoina</a:t>
            </a:r>
            <a:endParaRPr lang="it-IT" dirty="0" smtClean="0"/>
          </a:p>
          <a:p>
            <a:pPr lvl="2"/>
            <a:r>
              <a:rPr lang="it-IT" dirty="0" err="1" smtClean="0"/>
              <a:t>Fanobarbitale</a:t>
            </a:r>
            <a:endParaRPr lang="it-IT" dirty="0" smtClean="0"/>
          </a:p>
          <a:p>
            <a:pPr lvl="2"/>
            <a:r>
              <a:rPr lang="it-IT" dirty="0" err="1" smtClean="0"/>
              <a:t>Desametasone</a:t>
            </a:r>
            <a:r>
              <a:rPr lang="it-IT" dirty="0" smtClean="0"/>
              <a:t>, </a:t>
            </a:r>
            <a:r>
              <a:rPr lang="it-IT" dirty="0" err="1" smtClean="0"/>
              <a:t>metilprednisolone</a:t>
            </a:r>
            <a:endParaRPr lang="it-IT" dirty="0" smtClean="0"/>
          </a:p>
          <a:p>
            <a:pPr lvl="2"/>
            <a:endParaRPr lang="it-IT" dirty="0" smtClean="0"/>
          </a:p>
          <a:p>
            <a:pPr lvl="2"/>
            <a:endParaRPr lang="it-IT" dirty="0" smtClean="0"/>
          </a:p>
          <a:p>
            <a:pPr lvl="2"/>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Felodipina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Compresse a rilascio prolungato, lattosio negli eccipienti</a:t>
            </a:r>
          </a:p>
          <a:p>
            <a:r>
              <a:rPr lang="it-IT" dirty="0" err="1" smtClean="0"/>
              <a:t>Plendil</a:t>
            </a:r>
            <a:r>
              <a:rPr lang="it-IT" dirty="0" smtClean="0"/>
              <a:t>, </a:t>
            </a:r>
            <a:r>
              <a:rPr lang="it-IT" dirty="0" err="1" smtClean="0"/>
              <a:t>Prevex</a:t>
            </a:r>
            <a:r>
              <a:rPr lang="it-IT" dirty="0" smtClean="0"/>
              <a:t> </a:t>
            </a:r>
            <a:r>
              <a:rPr lang="it-IT" dirty="0" err="1" smtClean="0"/>
              <a:t>cpr</a:t>
            </a:r>
            <a:r>
              <a:rPr lang="it-IT" dirty="0" smtClean="0"/>
              <a:t> 5-10mg </a:t>
            </a:r>
            <a:r>
              <a:rPr lang="it-IT" dirty="0" err="1" smtClean="0"/>
              <a:t>ril.prol.</a:t>
            </a:r>
            <a:r>
              <a:rPr lang="it-IT" dirty="0" smtClean="0"/>
              <a:t> </a:t>
            </a:r>
          </a:p>
          <a:p>
            <a:r>
              <a:rPr lang="it-IT" b="1" dirty="0" err="1" smtClean="0"/>
              <a:t>Calcio-antagonista</a:t>
            </a:r>
            <a:r>
              <a:rPr lang="it-IT" b="1" dirty="0" smtClean="0"/>
              <a:t> </a:t>
            </a:r>
            <a:r>
              <a:rPr lang="it-IT" b="1" dirty="0" err="1" smtClean="0"/>
              <a:t>diidropiridinico</a:t>
            </a:r>
            <a:r>
              <a:rPr lang="it-IT" b="1" dirty="0" smtClean="0"/>
              <a:t> con effetto </a:t>
            </a:r>
            <a:r>
              <a:rPr lang="it-IT" b="1" dirty="0" err="1" smtClean="0"/>
              <a:t>natriuretico</a:t>
            </a:r>
            <a:r>
              <a:rPr lang="it-IT" b="1" dirty="0" smtClean="0"/>
              <a:t> e diuretico intrinseco</a:t>
            </a:r>
          </a:p>
          <a:p>
            <a:r>
              <a:rPr lang="it-IT" b="1" dirty="0" smtClean="0"/>
              <a:t>Determina tachicardia riflessa</a:t>
            </a:r>
          </a:p>
          <a:p>
            <a:r>
              <a:rPr lang="it-IT" dirty="0" smtClean="0"/>
              <a:t>Assumere le compresse intere al </a:t>
            </a:r>
            <a:r>
              <a:rPr lang="it-IT" u="sng" dirty="0" smtClean="0"/>
              <a:t>mattino a digiuno o dopo un pasto leggero (povero di lipidi e carboidrati)</a:t>
            </a:r>
          </a:p>
          <a:p>
            <a:r>
              <a:rPr lang="it-IT" dirty="0" smtClean="0"/>
              <a:t>Dose massima 20mg/</a:t>
            </a:r>
            <a:r>
              <a:rPr lang="it-IT" dirty="0" err="1" smtClean="0"/>
              <a:t>die</a:t>
            </a:r>
            <a:endParaRPr lang="it-IT" dirty="0" smtClean="0"/>
          </a:p>
          <a:p>
            <a:r>
              <a:rPr lang="it-IT" dirty="0" smtClean="0"/>
              <a:t>Controindicazioni: Gravidanza</a:t>
            </a:r>
          </a:p>
          <a:p>
            <a:r>
              <a:rPr lang="it-IT" dirty="0" smtClean="0"/>
              <a:t>Eliminazione epatica</a:t>
            </a:r>
          </a:p>
          <a:p>
            <a:r>
              <a:rPr lang="it-IT" dirty="0" smtClean="0"/>
              <a:t>Aumenta la concentrazione di </a:t>
            </a:r>
            <a:r>
              <a:rPr lang="it-IT" dirty="0" err="1" smtClean="0"/>
              <a:t>Tacrolimus</a:t>
            </a:r>
            <a:r>
              <a:rPr lang="it-IT" dirty="0" smtClean="0"/>
              <a:t> e Digossina</a:t>
            </a:r>
          </a:p>
          <a:p>
            <a:pPr lvl="1">
              <a:buNone/>
            </a:pPr>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Lercanidipina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err="1" smtClean="0"/>
              <a:t>Cpr</a:t>
            </a:r>
            <a:r>
              <a:rPr lang="it-IT" dirty="0" smtClean="0"/>
              <a:t> 10 - 20 mg, lattosio negli eccipienti</a:t>
            </a:r>
          </a:p>
          <a:p>
            <a:r>
              <a:rPr lang="it-IT" dirty="0" err="1" smtClean="0"/>
              <a:t>Cardiovasc</a:t>
            </a:r>
            <a:r>
              <a:rPr lang="it-IT" dirty="0" smtClean="0"/>
              <a:t>, </a:t>
            </a:r>
            <a:r>
              <a:rPr lang="it-IT" dirty="0" err="1" smtClean="0"/>
              <a:t>Lercadip</a:t>
            </a:r>
            <a:r>
              <a:rPr lang="it-IT" dirty="0" smtClean="0"/>
              <a:t>, </a:t>
            </a:r>
            <a:r>
              <a:rPr lang="it-IT" dirty="0" err="1" smtClean="0"/>
              <a:t>Zanedip</a:t>
            </a:r>
            <a:r>
              <a:rPr lang="it-IT" dirty="0" smtClean="0"/>
              <a:t>, </a:t>
            </a:r>
            <a:r>
              <a:rPr lang="it-IT" dirty="0" err="1" smtClean="0"/>
              <a:t>Lisitens</a:t>
            </a:r>
            <a:endParaRPr lang="it-IT" dirty="0" smtClean="0"/>
          </a:p>
          <a:p>
            <a:r>
              <a:rPr lang="it-IT" dirty="0" err="1" smtClean="0"/>
              <a:t>Calcio-antagonista</a:t>
            </a:r>
            <a:r>
              <a:rPr lang="it-IT" dirty="0" smtClean="0"/>
              <a:t> </a:t>
            </a:r>
            <a:r>
              <a:rPr lang="it-IT" dirty="0" err="1" smtClean="0"/>
              <a:t>diidropiridinico</a:t>
            </a:r>
            <a:endParaRPr lang="it-IT" dirty="0" smtClean="0"/>
          </a:p>
          <a:p>
            <a:r>
              <a:rPr lang="it-IT" dirty="0" smtClean="0"/>
              <a:t>Dose consigliata 10mg/</a:t>
            </a:r>
            <a:r>
              <a:rPr lang="it-IT" dirty="0" err="1" smtClean="0"/>
              <a:t>die</a:t>
            </a:r>
            <a:r>
              <a:rPr lang="it-IT" dirty="0" smtClean="0"/>
              <a:t>, dose massima 20mg/</a:t>
            </a:r>
            <a:r>
              <a:rPr lang="it-IT" dirty="0" err="1" smtClean="0"/>
              <a:t>die</a:t>
            </a:r>
            <a:endParaRPr lang="it-IT" dirty="0" smtClean="0"/>
          </a:p>
          <a:p>
            <a:r>
              <a:rPr lang="it-IT" dirty="0" smtClean="0"/>
              <a:t>Assumere 1 volta al giorno </a:t>
            </a:r>
            <a:r>
              <a:rPr lang="it-IT" u="sng" dirty="0" smtClean="0"/>
              <a:t>al mattino almeno 15min prima del pasto</a:t>
            </a:r>
          </a:p>
          <a:p>
            <a:r>
              <a:rPr lang="it-IT" dirty="0" smtClean="0"/>
              <a:t>Emivita 8 ore</a:t>
            </a:r>
          </a:p>
          <a:p>
            <a:r>
              <a:rPr lang="it-IT" u="sng" dirty="0" smtClean="0"/>
              <a:t>Durata dell’efficacia 24h </a:t>
            </a:r>
            <a:r>
              <a:rPr lang="it-IT" dirty="0" smtClean="0"/>
              <a:t>per alto legame alle membrane lipidiche</a:t>
            </a:r>
          </a:p>
          <a:p>
            <a:r>
              <a:rPr lang="it-IT" dirty="0" smtClean="0"/>
              <a:t>Massimo effetto dopo 2 settimane</a:t>
            </a:r>
          </a:p>
          <a:p>
            <a:r>
              <a:rPr lang="it-IT" dirty="0" smtClean="0"/>
              <a:t>Controindicazioni:</a:t>
            </a:r>
          </a:p>
          <a:p>
            <a:pPr lvl="1"/>
            <a:r>
              <a:rPr lang="it-IT" dirty="0" smtClean="0"/>
              <a:t>Grave alterazione funzionalità epatica</a:t>
            </a:r>
          </a:p>
          <a:p>
            <a:pPr lvl="1"/>
            <a:r>
              <a:rPr lang="it-IT" dirty="0" smtClean="0"/>
              <a:t>Grave alterazione funzionalità renale (</a:t>
            </a:r>
            <a:r>
              <a:rPr lang="it-IT" dirty="0" err="1" smtClean="0"/>
              <a:t>ClCr</a:t>
            </a:r>
            <a:r>
              <a:rPr lang="it-IT" dirty="0" smtClean="0"/>
              <a:t> &lt; 30ml/min)</a:t>
            </a:r>
          </a:p>
          <a:p>
            <a:pPr lvl="1"/>
            <a:r>
              <a:rPr lang="it-IT" dirty="0" smtClean="0"/>
              <a:t>Gravidanza</a:t>
            </a:r>
          </a:p>
          <a:p>
            <a:pPr lvl="1">
              <a:buNone/>
            </a:pPr>
            <a:r>
              <a:rPr lang="it-IT" dirty="0" smtClean="0"/>
              <a:t> </a:t>
            </a:r>
          </a:p>
          <a:p>
            <a:pPr lvl="1">
              <a:buNone/>
            </a:pPr>
            <a:endParaRPr lang="it-IT" dirty="0" smtClean="0"/>
          </a:p>
          <a:p>
            <a:pPr lvl="1">
              <a:buNone/>
            </a:pPr>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a:xfrm>
            <a:off x="457200" y="1556792"/>
            <a:ext cx="8229600" cy="1470025"/>
          </a:xfrm>
        </p:spPr>
        <p:txBody>
          <a:bodyPr>
            <a:normAutofit fontScale="90000"/>
          </a:bodyPr>
          <a:lstStyle/>
          <a:p>
            <a:r>
              <a:rPr lang="it-IT" dirty="0" smtClean="0"/>
              <a:t>INIBITORI DELL’ENZIMA </a:t>
            </a:r>
            <a:r>
              <a:rPr lang="it-IT" dirty="0" err="1" smtClean="0"/>
              <a:t>DI</a:t>
            </a:r>
            <a:r>
              <a:rPr lang="it-IT" dirty="0" smtClean="0"/>
              <a:t> CONVERSIONE DELL’ANGIOTENSINA</a:t>
            </a:r>
            <a:endParaRPr lang="it-IT"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Gli ACE-inibitori sembrano avere </a:t>
            </a:r>
            <a:r>
              <a:rPr lang="it-IT" b="1" dirty="0" smtClean="0"/>
              <a:t>&lt; efficacia </a:t>
            </a:r>
            <a:r>
              <a:rPr lang="it-IT" dirty="0" smtClean="0"/>
              <a:t>rispetto ad altre classi di farmaci antipertensivi </a:t>
            </a:r>
            <a:r>
              <a:rPr lang="it-IT" b="1" dirty="0" smtClean="0"/>
              <a:t>nella prevenzione dell’ictus </a:t>
            </a:r>
            <a:r>
              <a:rPr lang="it-IT" dirty="0" smtClean="0"/>
              <a:t>(anche se riducono la PA sistolica centrale più dei beta-bloccanti)</a:t>
            </a:r>
          </a:p>
          <a:p>
            <a:r>
              <a:rPr lang="it-IT" dirty="0" smtClean="0"/>
              <a:t>Confrontati con il placebo, hanno dimostrato di ridurre il rischio di tutti i principali esiti CV compresa la mortalità</a:t>
            </a:r>
          </a:p>
          <a:p>
            <a:r>
              <a:rPr lang="it-IT" dirty="0" smtClean="0"/>
              <a:t>Sono </a:t>
            </a:r>
            <a:r>
              <a:rPr lang="it-IT" b="1" dirty="0" smtClean="0"/>
              <a:t>più efficaci</a:t>
            </a:r>
            <a:r>
              <a:rPr lang="it-IT" dirty="0" smtClean="0"/>
              <a:t>, rispetto al placebo e agli altri farmaci antipertensivi, </a:t>
            </a:r>
            <a:r>
              <a:rPr lang="it-IT" b="1" dirty="0" smtClean="0"/>
              <a:t>nel ridurre l’incidenza di microalbuminuria e franca proteinuria </a:t>
            </a:r>
            <a:r>
              <a:rPr lang="it-IT" dirty="0" smtClean="0"/>
              <a:t>in corso di nefropatia diabetica, di nefropatia non diabetica e nei pazienti con malattia cardiovascolare</a:t>
            </a:r>
          </a:p>
          <a:p>
            <a:r>
              <a:rPr lang="it-IT" dirty="0" smtClean="0"/>
              <a:t>La maggior parte degli RCT sull’uso di ACE-inibitori o </a:t>
            </a:r>
            <a:r>
              <a:rPr lang="it-IT" dirty="0" err="1" smtClean="0"/>
              <a:t>Sartani</a:t>
            </a:r>
            <a:r>
              <a:rPr lang="it-IT" dirty="0" smtClean="0"/>
              <a:t> nella riduzione di esiti clinicamente rilevanti sono stati eseguiti su pazienti ipertesi ad alto rischio CV o con pregressi eventi </a:t>
            </a:r>
            <a:r>
              <a:rPr lang="it-IT" dirty="0" err="1" smtClean="0"/>
              <a:t>cardio-</a:t>
            </a:r>
            <a:r>
              <a:rPr lang="it-IT" dirty="0" smtClean="0"/>
              <a:t> o cerebrovascolari</a:t>
            </a:r>
          </a:p>
          <a:p>
            <a:r>
              <a:rPr lang="it-IT" dirty="0" smtClean="0"/>
              <a:t>In terapia cronica hanno effetto di </a:t>
            </a:r>
            <a:r>
              <a:rPr lang="it-IT" dirty="0" err="1" smtClean="0"/>
              <a:t>nefroprotezione</a:t>
            </a:r>
            <a:r>
              <a:rPr lang="it-IT" dirty="0" smtClean="0"/>
              <a:t> vascolare grazie a diversi meccanismi: produzione di ossido d’azoto e di bradichinina, riduzione dell’</a:t>
            </a:r>
            <a:r>
              <a:rPr lang="it-IT" dirty="0" err="1" smtClean="0"/>
              <a:t>iperproliferazione</a:t>
            </a:r>
            <a:r>
              <a:rPr lang="it-IT" dirty="0" smtClean="0"/>
              <a:t> della tonaca muscolare ed effetto antiaggregante anti-ischemico </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err="1" smtClean="0"/>
              <a:t>Cpr</a:t>
            </a:r>
            <a:r>
              <a:rPr lang="it-IT" dirty="0" smtClean="0"/>
              <a:t> 2,5 - 5 - 10 mg</a:t>
            </a:r>
          </a:p>
          <a:p>
            <a:r>
              <a:rPr lang="it-IT" dirty="0" smtClean="0"/>
              <a:t>Quark, </a:t>
            </a:r>
            <a:r>
              <a:rPr lang="it-IT" dirty="0" err="1" smtClean="0"/>
              <a:t>Herzatec</a:t>
            </a:r>
            <a:r>
              <a:rPr lang="it-IT" dirty="0" smtClean="0"/>
              <a:t>, </a:t>
            </a:r>
            <a:r>
              <a:rPr lang="it-IT" dirty="0" err="1" smtClean="0"/>
              <a:t>Norapril</a:t>
            </a:r>
            <a:r>
              <a:rPr lang="it-IT" dirty="0" smtClean="0"/>
              <a:t>, </a:t>
            </a:r>
            <a:r>
              <a:rPr lang="it-IT" dirty="0" err="1" smtClean="0"/>
              <a:t>Triatec</a:t>
            </a:r>
            <a:r>
              <a:rPr lang="it-IT" dirty="0" smtClean="0"/>
              <a:t>, </a:t>
            </a:r>
            <a:r>
              <a:rPr lang="it-IT" dirty="0" err="1" smtClean="0"/>
              <a:t>Unipril</a:t>
            </a:r>
            <a:r>
              <a:rPr lang="it-IT" dirty="0" smtClean="0"/>
              <a:t>, </a:t>
            </a:r>
            <a:r>
              <a:rPr lang="it-IT" dirty="0" err="1" smtClean="0"/>
              <a:t>Ramicor</a:t>
            </a:r>
            <a:endParaRPr lang="it-IT" dirty="0" smtClean="0"/>
          </a:p>
          <a:p>
            <a:r>
              <a:rPr lang="it-IT" dirty="0" smtClean="0"/>
              <a:t>+ AMLODIPINA </a:t>
            </a:r>
          </a:p>
          <a:p>
            <a:pPr lvl="1"/>
            <a:r>
              <a:rPr lang="it-IT" dirty="0" err="1" smtClean="0"/>
              <a:t>Icomb</a:t>
            </a:r>
            <a:r>
              <a:rPr lang="it-IT" dirty="0" smtClean="0"/>
              <a:t> 10+10 o 10+5 o 5+10 o 5+5</a:t>
            </a:r>
          </a:p>
          <a:p>
            <a:r>
              <a:rPr lang="it-IT" dirty="0" smtClean="0"/>
              <a:t>+ FELODIPINA </a:t>
            </a:r>
          </a:p>
          <a:p>
            <a:pPr lvl="1"/>
            <a:r>
              <a:rPr lang="it-IT" dirty="0" err="1" smtClean="0"/>
              <a:t>Triapin</a:t>
            </a:r>
            <a:r>
              <a:rPr lang="it-IT" dirty="0" smtClean="0"/>
              <a:t> 5+5</a:t>
            </a:r>
          </a:p>
          <a:p>
            <a:r>
              <a:rPr lang="it-IT" dirty="0" smtClean="0"/>
              <a:t>+ IDROCLOROTIAZIDE </a:t>
            </a:r>
          </a:p>
          <a:p>
            <a:pPr lvl="1"/>
            <a:r>
              <a:rPr lang="it-IT" dirty="0" err="1" smtClean="0"/>
              <a:t>Herzaplus</a:t>
            </a:r>
            <a:r>
              <a:rPr lang="it-IT" dirty="0" smtClean="0"/>
              <a:t> 5 + 25</a:t>
            </a:r>
          </a:p>
          <a:p>
            <a:pPr lvl="1"/>
            <a:r>
              <a:rPr lang="it-IT" dirty="0" err="1" smtClean="0"/>
              <a:t>Ivrex</a:t>
            </a:r>
            <a:r>
              <a:rPr lang="it-IT" dirty="0" smtClean="0"/>
              <a:t> 5+25</a:t>
            </a:r>
          </a:p>
          <a:p>
            <a:pPr lvl="1"/>
            <a:r>
              <a:rPr lang="it-IT" dirty="0" err="1" smtClean="0"/>
              <a:t>Idroquark</a:t>
            </a:r>
            <a:r>
              <a:rPr lang="it-IT" dirty="0" smtClean="0"/>
              <a:t> 2,5+12,5 o 5+25</a:t>
            </a:r>
          </a:p>
          <a:p>
            <a:pPr lvl="1"/>
            <a:r>
              <a:rPr lang="it-IT" dirty="0" err="1" smtClean="0"/>
              <a:t>Norazide</a:t>
            </a:r>
            <a:r>
              <a:rPr lang="it-IT" dirty="0" smtClean="0"/>
              <a:t> 2,5+12,5 o 5+25</a:t>
            </a:r>
          </a:p>
          <a:p>
            <a:pPr lvl="1"/>
            <a:r>
              <a:rPr lang="it-IT" dirty="0" err="1" smtClean="0"/>
              <a:t>Uniprildiur</a:t>
            </a:r>
            <a:r>
              <a:rPr lang="it-IT" dirty="0" smtClean="0"/>
              <a:t> 2,5+12,5 o 5+25</a:t>
            </a:r>
          </a:p>
          <a:p>
            <a:pPr lvl="1"/>
            <a:r>
              <a:rPr lang="it-IT" dirty="0" err="1" smtClean="0"/>
              <a:t>Triatec</a:t>
            </a:r>
            <a:r>
              <a:rPr lang="it-IT" dirty="0" smtClean="0"/>
              <a:t> HCT 2,5+12,5 o 5+25</a:t>
            </a:r>
          </a:p>
          <a:p>
            <a:r>
              <a:rPr lang="it-IT" dirty="0" smtClean="0"/>
              <a:t>+ PIRETANIDE (potente diuretico dell’ansa appartenete alla classe delle </a:t>
            </a:r>
            <a:r>
              <a:rPr lang="it-IT" dirty="0" err="1" smtClean="0"/>
              <a:t>sulfonamidi</a:t>
            </a:r>
            <a:r>
              <a:rPr lang="it-IT" dirty="0" smtClean="0"/>
              <a:t>) </a:t>
            </a:r>
          </a:p>
          <a:p>
            <a:pPr lvl="1"/>
            <a:r>
              <a:rPr lang="it-IT" dirty="0" err="1" smtClean="0"/>
              <a:t>Prilace</a:t>
            </a:r>
            <a:r>
              <a:rPr lang="it-IT" dirty="0" smtClean="0"/>
              <a:t> 5+6 mg</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Indicazioni Terapeutiche</a:t>
            </a:r>
          </a:p>
          <a:p>
            <a:pPr lvl="1"/>
            <a:r>
              <a:rPr lang="it-IT" dirty="0" smtClean="0"/>
              <a:t>Ipertensione (</a:t>
            </a:r>
            <a:r>
              <a:rPr lang="it-IT" b="1" dirty="0" smtClean="0"/>
              <a:t>induce vasodilatazione e riduzione della secrezione di </a:t>
            </a:r>
            <a:r>
              <a:rPr lang="it-IT" b="1" dirty="0" err="1" smtClean="0"/>
              <a:t>aldosterone</a:t>
            </a:r>
            <a:r>
              <a:rPr lang="it-IT" b="1" dirty="0" smtClean="0"/>
              <a:t>: effetto “diuretico</a:t>
            </a:r>
            <a:r>
              <a:rPr lang="it-IT" dirty="0" smtClean="0"/>
              <a:t>”)</a:t>
            </a:r>
          </a:p>
          <a:p>
            <a:pPr lvl="1"/>
            <a:r>
              <a:rPr lang="it-IT" dirty="0" smtClean="0"/>
              <a:t>Nefropatia glomerulare diabetica incipiente (microalbuminuria) o manifesta (macroproteinuria ≥ 3g/</a:t>
            </a:r>
            <a:r>
              <a:rPr lang="it-IT" dirty="0" err="1" smtClean="0"/>
              <a:t>die</a:t>
            </a:r>
            <a:r>
              <a:rPr lang="it-IT" dirty="0" smtClean="0"/>
              <a:t>)</a:t>
            </a:r>
          </a:p>
          <a:p>
            <a:pPr lvl="1"/>
            <a:r>
              <a:rPr lang="it-IT" dirty="0" smtClean="0"/>
              <a:t>Nefropatia glomerulare non diabetica </a:t>
            </a:r>
          </a:p>
          <a:p>
            <a:pPr lvl="1"/>
            <a:r>
              <a:rPr lang="it-IT" dirty="0" smtClean="0"/>
              <a:t>Scompenso cardiaco sintomatico</a:t>
            </a:r>
          </a:p>
          <a:p>
            <a:pPr lvl="1"/>
            <a:r>
              <a:rPr lang="it-IT" dirty="0" smtClean="0"/>
              <a:t>Prevenzione secondaria dopo IMA</a:t>
            </a:r>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77500" lnSpcReduction="20000"/>
          </a:bodyPr>
          <a:lstStyle/>
          <a:p>
            <a:r>
              <a:rPr lang="it-IT" dirty="0" smtClean="0"/>
              <a:t>Dosaggio e caratteristiche</a:t>
            </a:r>
          </a:p>
          <a:p>
            <a:pPr lvl="1"/>
            <a:r>
              <a:rPr lang="it-IT" dirty="0" smtClean="0"/>
              <a:t>Inibitore dell’enzima di conversione dell’</a:t>
            </a:r>
            <a:r>
              <a:rPr lang="it-IT" dirty="0" err="1" smtClean="0"/>
              <a:t>angiotensina</a:t>
            </a:r>
            <a:endParaRPr lang="it-IT" dirty="0" smtClean="0"/>
          </a:p>
          <a:p>
            <a:pPr lvl="1"/>
            <a:r>
              <a:rPr lang="it-IT" dirty="0" smtClean="0"/>
              <a:t>Dose iniziale 2,5mg 1 volta al giorno (1,5mg per anziani e pazienti in trattamento con diuretici)</a:t>
            </a:r>
          </a:p>
          <a:p>
            <a:pPr lvl="1"/>
            <a:r>
              <a:rPr lang="it-IT" b="1" dirty="0" smtClean="0"/>
              <a:t>Non efficace nei pazienti di colore</a:t>
            </a:r>
          </a:p>
          <a:p>
            <a:pPr lvl="1"/>
            <a:r>
              <a:rPr lang="it-IT" dirty="0" smtClean="0"/>
              <a:t>Raddoppiare la dose dopo 2 settimane</a:t>
            </a:r>
          </a:p>
          <a:p>
            <a:pPr lvl="1"/>
            <a:r>
              <a:rPr lang="it-IT" dirty="0" smtClean="0"/>
              <a:t>Dose massima 10mg/</a:t>
            </a:r>
            <a:r>
              <a:rPr lang="it-IT" dirty="0" err="1" smtClean="0"/>
              <a:t>die</a:t>
            </a:r>
            <a:endParaRPr lang="it-IT" dirty="0" smtClean="0"/>
          </a:p>
          <a:p>
            <a:pPr lvl="1"/>
            <a:r>
              <a:rPr lang="it-IT" sz="2200" b="1" dirty="0" smtClean="0"/>
              <a:t>&gt; </a:t>
            </a:r>
            <a:r>
              <a:rPr lang="it-IT" b="1" dirty="0" smtClean="0"/>
              <a:t>efficacia se somministrato la sera </a:t>
            </a:r>
            <a:r>
              <a:rPr lang="it-IT" dirty="0" smtClean="0"/>
              <a:t>(il sistema RAA si attiva la notte ed è così possibile una riduzione del rischio CV evitando il picco pressorio mattutino)</a:t>
            </a:r>
          </a:p>
          <a:p>
            <a:pPr lvl="1"/>
            <a:r>
              <a:rPr lang="it-IT" dirty="0" smtClean="0"/>
              <a:t>In terapia cronica l’effetto è evidente dopo 3 o 4  settimane </a:t>
            </a:r>
          </a:p>
          <a:p>
            <a:pPr lvl="1"/>
            <a:r>
              <a:rPr lang="it-IT" b="1" dirty="0" smtClean="0"/>
              <a:t>Diminuisce le resistenze periferiche senza provocare tachicardia riflessa</a:t>
            </a:r>
          </a:p>
          <a:p>
            <a:pPr lvl="1"/>
            <a:r>
              <a:rPr lang="it-IT" dirty="0" smtClean="0"/>
              <a:t>Escrezione renale</a:t>
            </a:r>
          </a:p>
          <a:p>
            <a:pPr lvl="1"/>
            <a:r>
              <a:rPr lang="it-IT" dirty="0" err="1" smtClean="0"/>
              <a:t>ClCr</a:t>
            </a:r>
            <a:r>
              <a:rPr lang="it-IT" dirty="0" smtClean="0"/>
              <a:t> 30-60 ml/min dose massima 5 mg/</a:t>
            </a:r>
            <a:r>
              <a:rPr lang="it-IT" dirty="0" err="1" smtClean="0"/>
              <a:t>die</a:t>
            </a:r>
            <a:endParaRPr lang="it-IT" dirty="0" smtClean="0"/>
          </a:p>
          <a:p>
            <a:pPr lvl="1"/>
            <a:r>
              <a:rPr lang="it-IT" dirty="0" err="1" smtClean="0"/>
              <a:t>ClCr</a:t>
            </a:r>
            <a:r>
              <a:rPr lang="it-IT" dirty="0" smtClean="0"/>
              <a:t> 10-30 ml/min dose iniziale 2,5 mg; dose massima 5 mg/</a:t>
            </a:r>
            <a:r>
              <a:rPr lang="it-IT" dirty="0" err="1" smtClean="0"/>
              <a:t>die</a:t>
            </a:r>
            <a:endParaRPr lang="it-IT" dirty="0" smtClean="0"/>
          </a:p>
          <a:p>
            <a:pPr lvl="1"/>
            <a:r>
              <a:rPr lang="it-IT" dirty="0" smtClean="0"/>
              <a:t>Pazienti emodializzati dose massima 5 mg/</a:t>
            </a:r>
            <a:r>
              <a:rPr lang="it-IT" dirty="0" err="1" smtClean="0"/>
              <a:t>die</a:t>
            </a:r>
            <a:r>
              <a:rPr lang="it-IT" dirty="0" smtClean="0"/>
              <a:t> (somministrare il farmaco poche ore dopo la dialisi)</a:t>
            </a:r>
          </a:p>
          <a:p>
            <a:pPr lvl="1"/>
            <a:r>
              <a:rPr lang="it-IT" dirty="0" smtClean="0"/>
              <a:t>Pazienti epatopatici dose massima 2,5 mg/</a:t>
            </a:r>
            <a:r>
              <a:rPr lang="it-IT" dirty="0" err="1" smtClean="0"/>
              <a:t>die</a:t>
            </a:r>
            <a:endParaRPr lang="it-IT" dirty="0" smtClean="0"/>
          </a:p>
          <a:p>
            <a:pPr lvl="1">
              <a:buNone/>
            </a:pPr>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normAutofit/>
          </a:bodyPr>
          <a:lstStyle/>
          <a:p>
            <a:pPr algn="ctr"/>
            <a:r>
              <a:rPr lang="it-IT" sz="4400" dirty="0" smtClean="0">
                <a:solidFill>
                  <a:srgbClr val="C00000"/>
                </a:solidFill>
              </a:rPr>
              <a:t>Approccio al paziente iperteso</a:t>
            </a:r>
            <a:endParaRPr lang="it-IT" sz="4400" dirty="0">
              <a:solidFill>
                <a:srgbClr val="C00000"/>
              </a:solidFill>
            </a:endParaRPr>
          </a:p>
        </p:txBody>
      </p:sp>
      <p:sp>
        <p:nvSpPr>
          <p:cNvPr id="3" name="Segnaposto contenuto 2"/>
          <p:cNvSpPr>
            <a:spLocks noGrp="1"/>
          </p:cNvSpPr>
          <p:nvPr>
            <p:ph sz="quarter" idx="1"/>
          </p:nvPr>
        </p:nvSpPr>
        <p:spPr>
          <a:xfrm>
            <a:off x="571472" y="1785958"/>
            <a:ext cx="8115328" cy="4572000"/>
          </a:xfrm>
        </p:spPr>
        <p:txBody>
          <a:bodyPr>
            <a:normAutofit/>
          </a:bodyPr>
          <a:lstStyle/>
          <a:p>
            <a:pPr marL="514350" indent="-514350">
              <a:buFont typeface="+mj-lt"/>
              <a:buAutoNum type="arabicPeriod"/>
            </a:pPr>
            <a:r>
              <a:rPr lang="it-IT" sz="4000" b="1" dirty="0" smtClean="0"/>
              <a:t>Confermare</a:t>
            </a:r>
            <a:r>
              <a:rPr lang="it-IT" sz="4000" dirty="0" smtClean="0"/>
              <a:t> la diagnosi di ipertensione </a:t>
            </a:r>
          </a:p>
          <a:p>
            <a:pPr marL="514350" indent="-514350">
              <a:buFont typeface="+mj-lt"/>
              <a:buAutoNum type="arabicPeriod"/>
            </a:pPr>
            <a:r>
              <a:rPr lang="it-IT" sz="4000" dirty="0" smtClean="0"/>
              <a:t>Identificare le eventuali cause di </a:t>
            </a:r>
            <a:r>
              <a:rPr lang="it-IT" sz="4000" b="1" dirty="0" smtClean="0"/>
              <a:t>ipertensione secondaria</a:t>
            </a:r>
          </a:p>
          <a:p>
            <a:pPr marL="514350" indent="-514350">
              <a:buFont typeface="+mj-lt"/>
              <a:buAutoNum type="arabicPeriod"/>
            </a:pPr>
            <a:r>
              <a:rPr lang="it-IT" sz="4000" dirty="0" smtClean="0"/>
              <a:t>Valutare il </a:t>
            </a:r>
            <a:r>
              <a:rPr lang="it-IT" sz="4000" b="1" dirty="0" smtClean="0"/>
              <a:t>rischio CV</a:t>
            </a:r>
            <a:r>
              <a:rPr lang="it-IT" sz="4000" dirty="0" smtClean="0"/>
              <a:t>, il </a:t>
            </a:r>
            <a:r>
              <a:rPr lang="it-IT" sz="4000" b="1" dirty="0" smtClean="0"/>
              <a:t>danno d’organo </a:t>
            </a:r>
            <a:r>
              <a:rPr lang="it-IT" sz="4000" dirty="0" smtClean="0"/>
              <a:t>e le condizioni cliniche associate</a:t>
            </a:r>
          </a:p>
          <a:p>
            <a:pPr marL="514350" indent="-514350">
              <a:buNone/>
            </a:pPr>
            <a:endParaRPr lang="it-IT"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Controndicazioni</a:t>
            </a:r>
            <a:endParaRPr lang="it-IT" dirty="0" smtClean="0"/>
          </a:p>
          <a:p>
            <a:pPr lvl="1"/>
            <a:r>
              <a:rPr lang="it-IT" dirty="0" smtClean="0"/>
              <a:t>Ipotensione/shock</a:t>
            </a:r>
          </a:p>
          <a:p>
            <a:pPr lvl="1"/>
            <a:r>
              <a:rPr lang="it-IT" dirty="0" smtClean="0"/>
              <a:t>Anamnesi familiare e/o personale di </a:t>
            </a:r>
            <a:r>
              <a:rPr lang="it-IT" dirty="0" err="1" smtClean="0"/>
              <a:t>angioedema</a:t>
            </a:r>
            <a:endParaRPr lang="it-IT" dirty="0" smtClean="0"/>
          </a:p>
          <a:p>
            <a:pPr lvl="1"/>
            <a:r>
              <a:rPr lang="it-IT" u="sng" dirty="0" smtClean="0"/>
              <a:t>Associazione con ARB</a:t>
            </a:r>
          </a:p>
          <a:p>
            <a:pPr lvl="1"/>
            <a:r>
              <a:rPr lang="it-IT" u="sng" dirty="0" smtClean="0"/>
              <a:t>Gravidanza (effetto teratogeno</a:t>
            </a:r>
            <a:r>
              <a:rPr lang="it-IT" dirty="0" smtClean="0"/>
              <a:t>)</a:t>
            </a:r>
          </a:p>
          <a:p>
            <a:pPr lvl="1"/>
            <a:r>
              <a:rPr lang="it-IT" dirty="0" err="1" smtClean="0"/>
              <a:t>Iperkaliemia</a:t>
            </a:r>
            <a:endParaRPr lang="it-IT" dirty="0" smtClean="0"/>
          </a:p>
          <a:p>
            <a:pPr lvl="1"/>
            <a:r>
              <a:rPr lang="it-IT" dirty="0" smtClean="0"/>
              <a:t>Significativa </a:t>
            </a:r>
            <a:r>
              <a:rPr lang="it-IT" u="sng" dirty="0" smtClean="0"/>
              <a:t>stenosi bilaterale arteria renale </a:t>
            </a:r>
            <a:r>
              <a:rPr lang="it-IT" dirty="0" smtClean="0"/>
              <a:t>o stenosi arteria renale di un singolo rene funzionante (rischio di grave ipotensione e IRA)</a:t>
            </a:r>
          </a:p>
          <a:p>
            <a:pPr lvl="1"/>
            <a:r>
              <a:rPr lang="it-IT" dirty="0" smtClean="0"/>
              <a:t>Pazienti &lt; 18 anni</a:t>
            </a:r>
          </a:p>
          <a:p>
            <a:pPr lvl="1"/>
            <a:r>
              <a:rPr lang="it-IT" dirty="0" smtClean="0"/>
              <a:t>Grave insufficienza renale</a:t>
            </a:r>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Effetti collaterali</a:t>
            </a:r>
          </a:p>
          <a:p>
            <a:pPr lvl="1"/>
            <a:r>
              <a:rPr lang="it-IT" b="1" dirty="0" smtClean="0"/>
              <a:t>Tosse</a:t>
            </a:r>
          </a:p>
          <a:p>
            <a:pPr lvl="2"/>
            <a:r>
              <a:rPr lang="it-IT" dirty="0" smtClean="0"/>
              <a:t>Causata da accumulo di </a:t>
            </a:r>
            <a:r>
              <a:rPr lang="it-IT" b="1" dirty="0" smtClean="0"/>
              <a:t>bradichinina </a:t>
            </a:r>
            <a:r>
              <a:rPr lang="it-IT" dirty="0" smtClean="0"/>
              <a:t>che agisce da stimolo irritativo nocicettivo a livello bronchiale</a:t>
            </a:r>
          </a:p>
          <a:p>
            <a:pPr lvl="2"/>
            <a:r>
              <a:rPr lang="it-IT" dirty="0" smtClean="0"/>
              <a:t>Non produttiva e persistente</a:t>
            </a:r>
          </a:p>
          <a:p>
            <a:pPr lvl="2"/>
            <a:r>
              <a:rPr lang="it-IT" dirty="0" smtClean="0"/>
              <a:t>Dose dipendente</a:t>
            </a:r>
          </a:p>
          <a:p>
            <a:pPr lvl="2"/>
            <a:r>
              <a:rPr lang="it-IT" dirty="0" smtClean="0"/>
              <a:t>Più frequente nei pazienti di origine cinese e nelle donne</a:t>
            </a:r>
          </a:p>
          <a:p>
            <a:pPr lvl="2"/>
            <a:r>
              <a:rPr lang="it-IT" dirty="0" smtClean="0"/>
              <a:t>&gt; incidenza nel periodo compreso tra 1settimana e 6mesi dall’inizio della terapia</a:t>
            </a:r>
          </a:p>
          <a:p>
            <a:pPr lvl="2"/>
            <a:r>
              <a:rPr lang="it-IT" dirty="0" smtClean="0"/>
              <a:t>Si risolve dopo pochi giorni dall’interruzione della terapia, anche se in alcuni casi può richiedere un “wash-out” fino a 4 settimane</a:t>
            </a:r>
          </a:p>
          <a:p>
            <a:pPr lvl="2"/>
            <a:r>
              <a:rPr lang="it-IT" u="sng" dirty="0" smtClean="0"/>
              <a:t>Solo sulla tosse i </a:t>
            </a:r>
            <a:r>
              <a:rPr lang="it-IT" u="sng" dirty="0" err="1" smtClean="0"/>
              <a:t>Sartani</a:t>
            </a:r>
            <a:r>
              <a:rPr lang="it-IT" u="sng" dirty="0" smtClean="0"/>
              <a:t> hanno una migliore tollerabilità rispetto agli </a:t>
            </a:r>
            <a:r>
              <a:rPr lang="it-IT" u="sng" dirty="0" err="1" smtClean="0"/>
              <a:t>ACEinibitori</a:t>
            </a:r>
            <a:r>
              <a:rPr lang="it-IT" u="sng" dirty="0" smtClean="0"/>
              <a:t> </a:t>
            </a:r>
          </a:p>
          <a:p>
            <a:pPr lvl="1"/>
            <a:r>
              <a:rPr lang="it-IT" b="1" dirty="0" err="1" smtClean="0"/>
              <a:t>Angioedema</a:t>
            </a:r>
            <a:r>
              <a:rPr lang="it-IT" b="1" dirty="0" smtClean="0"/>
              <a:t> </a:t>
            </a:r>
          </a:p>
          <a:p>
            <a:pPr lvl="2"/>
            <a:r>
              <a:rPr lang="it-IT" dirty="0" smtClean="0"/>
              <a:t>+ frequente nei pazienti afro-americani, al volto e al tronco</a:t>
            </a:r>
          </a:p>
          <a:p>
            <a:pPr lvl="2"/>
            <a:r>
              <a:rPr lang="it-IT" dirty="0" smtClean="0"/>
              <a:t>Causato da </a:t>
            </a:r>
            <a:r>
              <a:rPr lang="it-IT" b="1" dirty="0" smtClean="0"/>
              <a:t>bradichinina</a:t>
            </a:r>
            <a:r>
              <a:rPr lang="it-IT" dirty="0" smtClean="0"/>
              <a:t> che aumenta la permeabilità dei vasi</a:t>
            </a:r>
          </a:p>
          <a:p>
            <a:pPr lvl="2"/>
            <a:endParaRPr lang="it-IT" dirty="0" smtClean="0"/>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Effetti collaterali</a:t>
            </a:r>
          </a:p>
          <a:p>
            <a:pPr lvl="1"/>
            <a:r>
              <a:rPr lang="it-IT" b="1" dirty="0" err="1" smtClean="0"/>
              <a:t>Iperkaliemia</a:t>
            </a:r>
            <a:endParaRPr lang="it-IT" b="1" dirty="0" smtClean="0"/>
          </a:p>
          <a:p>
            <a:pPr lvl="2"/>
            <a:r>
              <a:rPr lang="it-IT" dirty="0" smtClean="0"/>
              <a:t>Insufficienza renale</a:t>
            </a:r>
          </a:p>
          <a:p>
            <a:pPr lvl="2"/>
            <a:r>
              <a:rPr lang="it-IT" dirty="0" smtClean="0"/>
              <a:t>Età &gt; 70anni </a:t>
            </a:r>
          </a:p>
          <a:p>
            <a:pPr lvl="2"/>
            <a:r>
              <a:rPr lang="it-IT" dirty="0" smtClean="0"/>
              <a:t>DM scompensato</a:t>
            </a:r>
          </a:p>
          <a:p>
            <a:pPr lvl="2"/>
            <a:r>
              <a:rPr lang="it-IT" dirty="0" smtClean="0"/>
              <a:t>Disidratazione</a:t>
            </a:r>
          </a:p>
          <a:p>
            <a:pPr lvl="2"/>
            <a:r>
              <a:rPr lang="it-IT" dirty="0" smtClean="0"/>
              <a:t>Acidosi metabolica</a:t>
            </a:r>
          </a:p>
          <a:p>
            <a:pPr lvl="2"/>
            <a:r>
              <a:rPr lang="it-IT" dirty="0" smtClean="0"/>
              <a:t>Scompenso cardiaco acuto</a:t>
            </a:r>
          </a:p>
          <a:p>
            <a:pPr lvl="2"/>
            <a:r>
              <a:rPr lang="it-IT" dirty="0" smtClean="0"/>
              <a:t>Integratori di potassio, eparina, ARB, </a:t>
            </a:r>
            <a:r>
              <a:rPr lang="it-IT" dirty="0" err="1" smtClean="0"/>
              <a:t>Tacrolimus</a:t>
            </a:r>
            <a:r>
              <a:rPr lang="it-IT" dirty="0" smtClean="0"/>
              <a:t>, diuretici risparmiatori di potassio, ciclosporina</a:t>
            </a:r>
          </a:p>
          <a:p>
            <a:pPr lvl="1"/>
            <a:r>
              <a:rPr lang="it-IT" dirty="0" smtClean="0"/>
              <a:t>Neutropenia/Agranulocitosi</a:t>
            </a:r>
          </a:p>
          <a:p>
            <a:pPr lvl="1"/>
            <a:r>
              <a:rPr lang="it-IT" dirty="0" smtClean="0"/>
              <a:t>Anemia, trombocitopenia</a:t>
            </a:r>
          </a:p>
          <a:p>
            <a:pPr lvl="1"/>
            <a:r>
              <a:rPr lang="it-IT" dirty="0" smtClean="0"/>
              <a:t> ginecomastia, </a:t>
            </a:r>
            <a:r>
              <a:rPr lang="it-IT" u="sng" dirty="0" smtClean="0"/>
              <a:t>impotenza erettile</a:t>
            </a:r>
            <a:r>
              <a:rPr lang="it-IT" dirty="0" smtClean="0"/>
              <a:t>, riduzione libido</a:t>
            </a:r>
          </a:p>
          <a:p>
            <a:pPr lvl="1"/>
            <a:r>
              <a:rPr lang="it-IT" dirty="0" smtClean="0"/>
              <a:t>Orticaria, </a:t>
            </a:r>
            <a:r>
              <a:rPr lang="it-IT" dirty="0" err="1" smtClean="0"/>
              <a:t>necrolisi</a:t>
            </a:r>
            <a:r>
              <a:rPr lang="it-IT" dirty="0" smtClean="0"/>
              <a:t> epidermica tossica, S. di </a:t>
            </a:r>
            <a:r>
              <a:rPr lang="it-IT" dirty="0" err="1" smtClean="0"/>
              <a:t>Stevens-Johnson</a:t>
            </a:r>
            <a:endParaRPr lang="it-IT" dirty="0" smtClean="0"/>
          </a:p>
          <a:p>
            <a:pPr lvl="1"/>
            <a:r>
              <a:rPr lang="it-IT" dirty="0" smtClean="0"/>
              <a:t>Ipotensione, cefalea, vertigini</a:t>
            </a:r>
          </a:p>
          <a:p>
            <a:pPr lvl="1"/>
            <a:r>
              <a:rPr lang="it-IT" dirty="0" smtClean="0"/>
              <a:t>Mialgia, artralgia</a:t>
            </a:r>
          </a:p>
          <a:p>
            <a:pPr lvl="1"/>
            <a:r>
              <a:rPr lang="it-IT" dirty="0" smtClean="0"/>
              <a:t>Compromissione renale ed epatica</a:t>
            </a:r>
          </a:p>
          <a:p>
            <a:pPr lvl="1"/>
            <a:endParaRPr lang="it-IT" dirty="0" smtClean="0"/>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Effetti collaterali</a:t>
            </a:r>
          </a:p>
          <a:p>
            <a:pPr lvl="1"/>
            <a:r>
              <a:rPr lang="it-IT" dirty="0" smtClean="0"/>
              <a:t>Pancreatite</a:t>
            </a:r>
          </a:p>
          <a:p>
            <a:pPr lvl="1"/>
            <a:r>
              <a:rPr lang="it-IT" dirty="0" smtClean="0"/>
              <a:t>Ansia, nervosismo, sonnolenza, palpitazioni, aritmia</a:t>
            </a:r>
          </a:p>
          <a:p>
            <a:pPr lvl="1"/>
            <a:r>
              <a:rPr lang="it-IT" dirty="0" smtClean="0"/>
              <a:t>Tremore, parestesie, </a:t>
            </a:r>
            <a:r>
              <a:rPr lang="it-IT" dirty="0" err="1" smtClean="0"/>
              <a:t>disgeusia</a:t>
            </a:r>
            <a:r>
              <a:rPr lang="it-IT" dirty="0" smtClean="0"/>
              <a:t>/ageusia</a:t>
            </a:r>
          </a:p>
          <a:p>
            <a:pPr lvl="1"/>
            <a:r>
              <a:rPr lang="it-IT" dirty="0" smtClean="0"/>
              <a:t>Offuscamento vista, xerostomia</a:t>
            </a:r>
          </a:p>
          <a:p>
            <a:pPr lvl="1"/>
            <a:r>
              <a:rPr lang="it-IT" u="sng" dirty="0" smtClean="0"/>
              <a:t>Broncospasmo</a:t>
            </a:r>
            <a:r>
              <a:rPr lang="it-IT" dirty="0" smtClean="0"/>
              <a:t>, congestione nasale, sinusite</a:t>
            </a:r>
          </a:p>
          <a:p>
            <a:pPr lvl="1"/>
            <a:r>
              <a:rPr lang="it-IT" dirty="0" smtClean="0"/>
              <a:t>Stomatite aftosa, dispepsia, nausea, diarrea</a:t>
            </a:r>
          </a:p>
          <a:p>
            <a:r>
              <a:rPr lang="it-IT" dirty="0" smtClean="0"/>
              <a:t>Interazioni</a:t>
            </a:r>
          </a:p>
          <a:p>
            <a:pPr lvl="1"/>
            <a:r>
              <a:rPr lang="it-IT" dirty="0" smtClean="0"/>
              <a:t>FANS: rischio di insufficienza renale</a:t>
            </a:r>
          </a:p>
          <a:p>
            <a:pPr lvl="1"/>
            <a:r>
              <a:rPr lang="it-IT" dirty="0" smtClean="0"/>
              <a:t>Insulina: reazione ipoglicemica</a:t>
            </a:r>
          </a:p>
          <a:p>
            <a:pPr lvl="1"/>
            <a:r>
              <a:rPr lang="it-IT" dirty="0" smtClean="0"/>
              <a:t>Litio: aumento della tossicità da litio</a:t>
            </a:r>
          </a:p>
          <a:p>
            <a:pPr lvl="1"/>
            <a:r>
              <a:rPr lang="it-IT" dirty="0" smtClean="0"/>
              <a:t>FANS, ASA, </a:t>
            </a:r>
            <a:r>
              <a:rPr lang="it-IT" dirty="0" err="1" smtClean="0"/>
              <a:t>dobutamina</a:t>
            </a:r>
            <a:r>
              <a:rPr lang="it-IT" dirty="0" smtClean="0"/>
              <a:t>, dopamina, epinefrina: riduzione efficacia </a:t>
            </a:r>
            <a:r>
              <a:rPr lang="it-IT" dirty="0" err="1" smtClean="0"/>
              <a:t>ACEinibitori</a:t>
            </a:r>
            <a:endParaRPr lang="it-IT" dirty="0" smtClean="0"/>
          </a:p>
          <a:p>
            <a:pPr lvl="1"/>
            <a:endParaRPr lang="it-IT" dirty="0" smtClean="0"/>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Altri ACE-inibitori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u="sng" dirty="0" smtClean="0"/>
              <a:t>Sono </a:t>
            </a:r>
            <a:r>
              <a:rPr lang="it-IT" u="sng" dirty="0" err="1" smtClean="0"/>
              <a:t>profarmaci</a:t>
            </a:r>
            <a:r>
              <a:rPr lang="it-IT" dirty="0" smtClean="0"/>
              <a:t> (necessaria trasformazione epatica)</a:t>
            </a:r>
          </a:p>
          <a:p>
            <a:pPr lvl="1"/>
            <a:r>
              <a:rPr lang="it-IT" dirty="0" err="1" smtClean="0"/>
              <a:t>Enalapril</a:t>
            </a:r>
            <a:endParaRPr lang="it-IT" dirty="0" smtClean="0"/>
          </a:p>
          <a:p>
            <a:pPr lvl="1"/>
            <a:r>
              <a:rPr lang="it-IT" dirty="0" err="1" smtClean="0"/>
              <a:t>Perindopril</a:t>
            </a:r>
            <a:r>
              <a:rPr lang="it-IT" dirty="0" smtClean="0"/>
              <a:t> (anche trasformazione intestinale e renale)</a:t>
            </a:r>
          </a:p>
          <a:p>
            <a:pPr lvl="1"/>
            <a:r>
              <a:rPr lang="it-IT" dirty="0" err="1" smtClean="0"/>
              <a:t>Fosinopril</a:t>
            </a:r>
            <a:r>
              <a:rPr lang="it-IT" dirty="0" smtClean="0"/>
              <a:t> (come </a:t>
            </a:r>
            <a:r>
              <a:rPr lang="it-IT" dirty="0" err="1" smtClean="0"/>
              <a:t>Perindopril</a:t>
            </a:r>
            <a:r>
              <a:rPr lang="it-IT" dirty="0" smtClean="0"/>
              <a:t>)</a:t>
            </a:r>
          </a:p>
          <a:p>
            <a:pPr lvl="1"/>
            <a:r>
              <a:rPr lang="it-IT" dirty="0" err="1" smtClean="0"/>
              <a:t>Quinapril</a:t>
            </a:r>
            <a:r>
              <a:rPr lang="it-IT" dirty="0" smtClean="0"/>
              <a:t> (come </a:t>
            </a:r>
            <a:r>
              <a:rPr lang="it-IT" dirty="0" err="1" smtClean="0"/>
              <a:t>Perindopril</a:t>
            </a:r>
            <a:r>
              <a:rPr lang="it-IT" dirty="0" smtClean="0"/>
              <a:t>)</a:t>
            </a:r>
          </a:p>
          <a:p>
            <a:pPr lvl="1"/>
            <a:r>
              <a:rPr lang="it-IT" dirty="0" err="1" smtClean="0"/>
              <a:t>Zofenopril</a:t>
            </a:r>
            <a:endParaRPr lang="it-IT" dirty="0" smtClean="0"/>
          </a:p>
          <a:p>
            <a:pPr lvl="1"/>
            <a:r>
              <a:rPr lang="it-IT" dirty="0" err="1" smtClean="0"/>
              <a:t>Delapril</a:t>
            </a:r>
            <a:endParaRPr lang="it-IT" dirty="0" smtClean="0"/>
          </a:p>
          <a:p>
            <a:r>
              <a:rPr lang="it-IT" u="sng" dirty="0" smtClean="0"/>
              <a:t>Non sono </a:t>
            </a:r>
            <a:r>
              <a:rPr lang="it-IT" u="sng" dirty="0" err="1" smtClean="0"/>
              <a:t>profarmaci</a:t>
            </a:r>
            <a:endParaRPr lang="it-IT" u="sng" dirty="0" smtClean="0"/>
          </a:p>
          <a:p>
            <a:pPr lvl="1"/>
            <a:r>
              <a:rPr lang="it-IT" dirty="0" err="1" smtClean="0"/>
              <a:t>Captopril</a:t>
            </a:r>
            <a:endParaRPr lang="it-IT" dirty="0" smtClean="0"/>
          </a:p>
          <a:p>
            <a:pPr lvl="1"/>
            <a:r>
              <a:rPr lang="it-IT" dirty="0" err="1" smtClean="0"/>
              <a:t>Lisinopril</a:t>
            </a:r>
            <a:endParaRPr lang="it-IT" dirty="0" smtClean="0"/>
          </a:p>
          <a:p>
            <a:pPr lvl="1"/>
            <a:endParaRPr lang="it-IT" dirty="0" smtClean="0"/>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ANTAGONISTI DEL RECETTORE </a:t>
            </a:r>
            <a:r>
              <a:rPr lang="it-IT" dirty="0" err="1" smtClean="0"/>
              <a:t>DI</a:t>
            </a:r>
            <a:r>
              <a:rPr lang="it-IT" dirty="0" smtClean="0"/>
              <a:t> TIPO 1 DELL’ANGIOTENSINA II</a:t>
            </a:r>
            <a:endParaRPr lang="it-IT"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r>
              <a:rPr lang="it-IT" dirty="0" smtClean="0"/>
              <a:t>Si pensava che gli ARB avessero </a:t>
            </a:r>
            <a:r>
              <a:rPr lang="it-IT" b="1" dirty="0" smtClean="0"/>
              <a:t>&lt; efficacia </a:t>
            </a:r>
            <a:r>
              <a:rPr lang="it-IT" dirty="0" smtClean="0"/>
              <a:t>rispetto agli ACE-inibitori </a:t>
            </a:r>
            <a:r>
              <a:rPr lang="it-IT" b="1" dirty="0" smtClean="0"/>
              <a:t>nel prevenire IMA e/o mortalità da tutte le cause</a:t>
            </a:r>
          </a:p>
          <a:p>
            <a:r>
              <a:rPr lang="it-IT" dirty="0" smtClean="0"/>
              <a:t>Lo </a:t>
            </a:r>
            <a:r>
              <a:rPr lang="it-IT" b="1" dirty="0" smtClean="0"/>
              <a:t>studio ONTARGET </a:t>
            </a:r>
            <a:r>
              <a:rPr lang="it-IT" dirty="0" smtClean="0"/>
              <a:t>effettuato su più di 25000 pazienti (per il 70% ipertesi) a elevato rischio CV, </a:t>
            </a:r>
            <a:r>
              <a:rPr lang="it-IT" u="sng" dirty="0" smtClean="0"/>
              <a:t>ha dimostrato la “non inferiorità” del </a:t>
            </a:r>
            <a:r>
              <a:rPr lang="it-IT" u="sng" dirty="0" err="1" smtClean="0"/>
              <a:t>Telmisartan</a:t>
            </a:r>
            <a:r>
              <a:rPr lang="it-IT" u="sng" dirty="0" smtClean="0"/>
              <a:t> rispetto al </a:t>
            </a:r>
            <a:r>
              <a:rPr lang="it-IT" u="sng" dirty="0" err="1" smtClean="0"/>
              <a:t>Ramipril</a:t>
            </a:r>
            <a:r>
              <a:rPr lang="it-IT" u="sng" dirty="0" smtClean="0"/>
              <a:t> nella prevenzione dei principali esiti CV (mortalità CV, IMA, ictus, ricoveri per SC</a:t>
            </a:r>
            <a:r>
              <a:rPr lang="it-IT" dirty="0" smtClean="0"/>
              <a:t>)</a:t>
            </a:r>
          </a:p>
          <a:p>
            <a:r>
              <a:rPr lang="it-IT" b="1" dirty="0" smtClean="0"/>
              <a:t>Non associare ACE-inibitori + </a:t>
            </a:r>
            <a:r>
              <a:rPr lang="it-IT" b="1" dirty="0" err="1" smtClean="0"/>
              <a:t>Sartani</a:t>
            </a:r>
            <a:r>
              <a:rPr lang="it-IT" b="1" dirty="0" smtClean="0"/>
              <a:t> (aumentano solo gli effetti avversi)</a:t>
            </a:r>
          </a:p>
          <a:p>
            <a:r>
              <a:rPr lang="it-IT" dirty="0" smtClean="0"/>
              <a:t>Valutare il costo dei </a:t>
            </a:r>
            <a:r>
              <a:rPr lang="it-IT" dirty="0" err="1" smtClean="0"/>
              <a:t>Sartani</a:t>
            </a:r>
            <a:endParaRPr lang="it-IT" dirty="0" smtClean="0"/>
          </a:p>
          <a:p>
            <a:r>
              <a:rPr lang="it-IT" dirty="0" smtClean="0"/>
              <a:t>E’ dimostrata la loro </a:t>
            </a:r>
            <a:r>
              <a:rPr lang="it-IT" b="1" dirty="0" smtClean="0"/>
              <a:t>&gt; efficacia </a:t>
            </a:r>
            <a:r>
              <a:rPr lang="it-IT" dirty="0" smtClean="0"/>
              <a:t>rispetto al placebo nella protezione cerebrovascolare con riduzione di ictus e nella riduzione di scompenso cardiaco </a:t>
            </a:r>
          </a:p>
          <a:p>
            <a:r>
              <a:rPr lang="it-IT" u="sng" dirty="0" smtClean="0"/>
              <a:t>Non è dimostrata la loro &gt; efficacia rispetto al placebo nella riduzione di infarto, malattia coronarica e mortalità </a:t>
            </a:r>
          </a:p>
          <a:p>
            <a:r>
              <a:rPr lang="it-IT" dirty="0" smtClean="0"/>
              <a:t>Studi riportano un profilo di </a:t>
            </a:r>
            <a:r>
              <a:rPr lang="it-IT" sz="2400" dirty="0" smtClean="0"/>
              <a:t>&gt; tollerabilità per ACE-inibitori e </a:t>
            </a:r>
            <a:r>
              <a:rPr lang="it-IT" sz="2400" dirty="0" err="1" smtClean="0"/>
              <a:t>Sartani</a:t>
            </a:r>
            <a:r>
              <a:rPr lang="it-IT" dirty="0" smtClean="0"/>
              <a:t> </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Cpr</a:t>
            </a:r>
            <a:r>
              <a:rPr lang="it-IT" dirty="0" smtClean="0"/>
              <a:t> 20 - 40 - 80 mg</a:t>
            </a:r>
          </a:p>
          <a:p>
            <a:r>
              <a:rPr lang="it-IT" dirty="0" err="1" smtClean="0"/>
              <a:t>Micardis</a:t>
            </a:r>
            <a:r>
              <a:rPr lang="it-IT" dirty="0" smtClean="0"/>
              <a:t>, </a:t>
            </a:r>
            <a:r>
              <a:rPr lang="it-IT" dirty="0" err="1" smtClean="0"/>
              <a:t>Pritor</a:t>
            </a:r>
            <a:endParaRPr lang="it-IT" dirty="0" smtClean="0"/>
          </a:p>
          <a:p>
            <a:r>
              <a:rPr lang="it-IT" dirty="0" smtClean="0"/>
              <a:t>+ IDROCLOROTIAZIDE </a:t>
            </a:r>
          </a:p>
          <a:p>
            <a:pPr lvl="1"/>
            <a:r>
              <a:rPr lang="it-IT" dirty="0" err="1" smtClean="0"/>
              <a:t>Micardis</a:t>
            </a:r>
            <a:r>
              <a:rPr lang="it-IT" dirty="0" smtClean="0"/>
              <a:t> plus 40+12,5 o 80+12,5 o 80+25</a:t>
            </a:r>
          </a:p>
          <a:p>
            <a:pPr lvl="1"/>
            <a:r>
              <a:rPr lang="it-IT" dirty="0" err="1" smtClean="0"/>
              <a:t>Pritor</a:t>
            </a:r>
            <a:r>
              <a:rPr lang="it-IT" dirty="0" smtClean="0"/>
              <a:t> plus 40+12,5 o 80+12,5 o 80+25</a:t>
            </a:r>
          </a:p>
          <a:p>
            <a:r>
              <a:rPr lang="it-IT" dirty="0" smtClean="0"/>
              <a:t>Indicazioni terapeutiche</a:t>
            </a:r>
          </a:p>
          <a:p>
            <a:pPr lvl="1"/>
            <a:r>
              <a:rPr lang="it-IT" dirty="0" smtClean="0"/>
              <a:t>Ipertensione</a:t>
            </a:r>
          </a:p>
          <a:p>
            <a:pPr lvl="1"/>
            <a:r>
              <a:rPr lang="it-IT" dirty="0" smtClean="0"/>
              <a:t>Riduzione morbilità cardiovascolare in pazienti con anamnesi di coronaropatia, ictus, malattia arteriosa periferica o nei pazienti con DM2 con danno d’organo documentato (diminuzione proteinuria e progressione danno renale)</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Dosaggio e caratteristiche</a:t>
            </a:r>
          </a:p>
          <a:p>
            <a:pPr lvl="1"/>
            <a:r>
              <a:rPr lang="it-IT" dirty="0" smtClean="0"/>
              <a:t>Antagonista del recettore di tipo 1 dell’</a:t>
            </a:r>
            <a:r>
              <a:rPr lang="it-IT" dirty="0" err="1" smtClean="0"/>
              <a:t>angiotensina</a:t>
            </a:r>
            <a:r>
              <a:rPr lang="it-IT" dirty="0" smtClean="0"/>
              <a:t> II</a:t>
            </a:r>
          </a:p>
          <a:p>
            <a:pPr lvl="1"/>
            <a:r>
              <a:rPr lang="it-IT" dirty="0" smtClean="0"/>
              <a:t>Dose efficace generalmente 40mg/</a:t>
            </a:r>
            <a:r>
              <a:rPr lang="it-IT" dirty="0" err="1" smtClean="0"/>
              <a:t>die</a:t>
            </a:r>
            <a:r>
              <a:rPr lang="it-IT" dirty="0" smtClean="0"/>
              <a:t> (ipertensione), 80mg/</a:t>
            </a:r>
            <a:r>
              <a:rPr lang="it-IT" dirty="0" err="1" smtClean="0"/>
              <a:t>die</a:t>
            </a:r>
            <a:r>
              <a:rPr lang="it-IT" dirty="0" smtClean="0"/>
              <a:t> (prevenzione cardiovascolare)</a:t>
            </a:r>
          </a:p>
          <a:p>
            <a:pPr lvl="1"/>
            <a:r>
              <a:rPr lang="it-IT" dirty="0" smtClean="0"/>
              <a:t>Dose massima 80mg/</a:t>
            </a:r>
            <a:r>
              <a:rPr lang="it-IT" dirty="0" err="1" smtClean="0"/>
              <a:t>die</a:t>
            </a:r>
            <a:endParaRPr lang="it-IT" dirty="0" smtClean="0"/>
          </a:p>
          <a:p>
            <a:pPr lvl="1"/>
            <a:r>
              <a:rPr lang="it-IT" dirty="0" smtClean="0"/>
              <a:t>Singola assunzione giornaliera con o senza cibo</a:t>
            </a:r>
          </a:p>
          <a:p>
            <a:pPr lvl="1"/>
            <a:r>
              <a:rPr lang="it-IT" dirty="0" smtClean="0"/>
              <a:t>Migliore la </a:t>
            </a:r>
            <a:r>
              <a:rPr lang="it-IT" b="1" dirty="0" smtClean="0"/>
              <a:t>somministrazione serale </a:t>
            </a:r>
            <a:r>
              <a:rPr lang="it-IT" dirty="0" smtClean="0"/>
              <a:t>(attivazione sistema RAA)</a:t>
            </a:r>
          </a:p>
          <a:p>
            <a:pPr lvl="1"/>
            <a:r>
              <a:rPr lang="it-IT" b="1" dirty="0" smtClean="0"/>
              <a:t>Non efficace nei pazienti di colore</a:t>
            </a:r>
          </a:p>
          <a:p>
            <a:pPr lvl="1"/>
            <a:r>
              <a:rPr lang="it-IT" dirty="0" smtClean="0"/>
              <a:t>Efficacia antipertensiva massima da 4 a 8 settimane dopo l’inizio della terapia.</a:t>
            </a:r>
          </a:p>
          <a:p>
            <a:pPr lvl="1"/>
            <a:r>
              <a:rPr lang="it-IT" dirty="0" smtClean="0"/>
              <a:t>Metabolizzazione epatica</a:t>
            </a:r>
          </a:p>
          <a:p>
            <a:pPr lvl="1"/>
            <a:r>
              <a:rPr lang="it-IT" dirty="0" smtClean="0"/>
              <a:t>Principale eliminazione biliare con le feci</a:t>
            </a:r>
          </a:p>
          <a:p>
            <a:pPr lvl="1"/>
            <a:r>
              <a:rPr lang="it-IT" dirty="0" smtClean="0"/>
              <a:t>Pazienti con compromissione della funzione epatica lieve-moderata: dose massima 40mg/</a:t>
            </a:r>
            <a:r>
              <a:rPr lang="it-IT" dirty="0" err="1" smtClean="0"/>
              <a:t>die</a:t>
            </a:r>
            <a:endParaRPr lang="it-IT" dirty="0" smtClean="0"/>
          </a:p>
          <a:p>
            <a:pPr lvl="1">
              <a:buNone/>
            </a:pPr>
            <a:endParaRPr lang="it-IT" dirty="0" smtClean="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Controindicazioni</a:t>
            </a:r>
          </a:p>
          <a:p>
            <a:pPr lvl="1"/>
            <a:r>
              <a:rPr lang="it-IT" b="1" dirty="0" smtClean="0"/>
              <a:t>Gravidanza (effetto teratogeno</a:t>
            </a:r>
            <a:r>
              <a:rPr lang="it-IT" dirty="0" smtClean="0"/>
              <a:t>)</a:t>
            </a:r>
          </a:p>
          <a:p>
            <a:pPr lvl="1"/>
            <a:r>
              <a:rPr lang="it-IT" dirty="0" smtClean="0"/>
              <a:t>Ipotensione/shock</a:t>
            </a:r>
          </a:p>
          <a:p>
            <a:pPr lvl="1"/>
            <a:r>
              <a:rPr lang="it-IT" dirty="0" err="1" smtClean="0"/>
              <a:t>Iperkaliemia</a:t>
            </a:r>
            <a:endParaRPr lang="it-IT" dirty="0" smtClean="0"/>
          </a:p>
          <a:p>
            <a:pPr lvl="1"/>
            <a:r>
              <a:rPr lang="it-IT" dirty="0" smtClean="0"/>
              <a:t>Grave compromissione funzione epatica</a:t>
            </a:r>
          </a:p>
          <a:p>
            <a:pPr lvl="1"/>
            <a:r>
              <a:rPr lang="it-IT" dirty="0" smtClean="0"/>
              <a:t>Ostruzione vie biliari, colestasi</a:t>
            </a:r>
          </a:p>
          <a:p>
            <a:pPr lvl="1"/>
            <a:r>
              <a:rPr lang="it-IT" dirty="0" smtClean="0"/>
              <a:t>Stenosi bilaterale arteria renale</a:t>
            </a:r>
          </a:p>
          <a:p>
            <a:pPr lvl="1"/>
            <a:r>
              <a:rPr lang="it-IT" b="1" dirty="0" smtClean="0"/>
              <a:t>Associazione con </a:t>
            </a:r>
            <a:r>
              <a:rPr lang="it-IT" b="1" dirty="0" err="1" smtClean="0"/>
              <a:t>ACEinibitori</a:t>
            </a:r>
            <a:r>
              <a:rPr lang="it-IT" b="1" dirty="0" smtClean="0"/>
              <a:t> </a:t>
            </a:r>
            <a:r>
              <a:rPr lang="it-IT" dirty="0" smtClean="0"/>
              <a:t>(sincope, </a:t>
            </a:r>
            <a:r>
              <a:rPr lang="it-IT" dirty="0" err="1" smtClean="0"/>
              <a:t>iperkaliemia</a:t>
            </a:r>
            <a:r>
              <a:rPr lang="it-IT" dirty="0" smtClean="0"/>
              <a:t>,IRA)</a:t>
            </a:r>
          </a:p>
          <a:p>
            <a:pPr lvl="1"/>
            <a:r>
              <a:rPr lang="it-IT" dirty="0" smtClean="0"/>
              <a:t>Paziente &lt; 18 anni</a:t>
            </a:r>
          </a:p>
          <a:p>
            <a:pPr lvl="1">
              <a:buNone/>
            </a:pPr>
            <a:endParaRPr lang="it-IT"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74638"/>
            <a:ext cx="8115328" cy="1354162"/>
          </a:xfrm>
        </p:spPr>
        <p:txBody>
          <a:bodyPr>
            <a:normAutofit/>
          </a:bodyPr>
          <a:lstStyle/>
          <a:p>
            <a:pPr algn="ctr"/>
            <a:r>
              <a:rPr lang="it-IT" sz="4800" dirty="0" smtClean="0">
                <a:solidFill>
                  <a:srgbClr val="C00000"/>
                </a:solidFill>
                <a:latin typeface="+mn-lt"/>
              </a:rPr>
              <a:t>Valutazione diagnostica</a:t>
            </a:r>
            <a:endParaRPr lang="it-IT" sz="4800" dirty="0">
              <a:solidFill>
                <a:srgbClr val="C00000"/>
              </a:solidFill>
              <a:latin typeface="+mn-lt"/>
            </a:endParaRPr>
          </a:p>
        </p:txBody>
      </p:sp>
      <p:sp>
        <p:nvSpPr>
          <p:cNvPr id="3" name="Segnaposto contenuto 2"/>
          <p:cNvSpPr>
            <a:spLocks noGrp="1"/>
          </p:cNvSpPr>
          <p:nvPr>
            <p:ph sz="quarter" idx="1"/>
          </p:nvPr>
        </p:nvSpPr>
        <p:spPr>
          <a:xfrm>
            <a:off x="571472" y="2000240"/>
            <a:ext cx="8115328" cy="4019560"/>
          </a:xfrm>
        </p:spPr>
        <p:txBody>
          <a:bodyPr>
            <a:normAutofit/>
          </a:bodyPr>
          <a:lstStyle/>
          <a:p>
            <a:pPr marL="514350" indent="-514350">
              <a:buFont typeface="+mj-lt"/>
              <a:buAutoNum type="alphaLcParenR"/>
            </a:pPr>
            <a:r>
              <a:rPr lang="it-IT" sz="4400" dirty="0" smtClean="0"/>
              <a:t>Rilevazione della pressione arteriosa</a:t>
            </a:r>
          </a:p>
          <a:p>
            <a:pPr marL="514350" indent="-514350">
              <a:buFont typeface="+mj-lt"/>
              <a:buAutoNum type="alphaLcParenR"/>
            </a:pPr>
            <a:r>
              <a:rPr lang="it-IT" sz="4400" dirty="0" smtClean="0"/>
              <a:t>Anamnesi personale e famigliare</a:t>
            </a:r>
          </a:p>
          <a:p>
            <a:pPr marL="514350" indent="-514350">
              <a:buFont typeface="+mj-lt"/>
              <a:buAutoNum type="alphaLcParenR"/>
            </a:pPr>
            <a:r>
              <a:rPr lang="it-IT" sz="4400" dirty="0" smtClean="0"/>
              <a:t>Esame obiettivo</a:t>
            </a:r>
          </a:p>
          <a:p>
            <a:pPr marL="514350" indent="-514350">
              <a:buFont typeface="+mj-lt"/>
              <a:buAutoNum type="alphaLcParenR"/>
            </a:pPr>
            <a:r>
              <a:rPr lang="it-IT" sz="4400" dirty="0" smtClean="0"/>
              <a:t>Esami di laboratorio e test diagnostici </a:t>
            </a:r>
            <a:endParaRPr lang="it-IT"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Effetti </a:t>
            </a:r>
            <a:r>
              <a:rPr lang="it-IT" dirty="0" err="1" smtClean="0"/>
              <a:t>collateriali</a:t>
            </a:r>
            <a:endParaRPr lang="it-IT" dirty="0" smtClean="0"/>
          </a:p>
          <a:p>
            <a:pPr lvl="1"/>
            <a:r>
              <a:rPr lang="it-IT" dirty="0" err="1" smtClean="0"/>
              <a:t>Angioedema</a:t>
            </a:r>
            <a:endParaRPr lang="it-IT" dirty="0" smtClean="0"/>
          </a:p>
          <a:p>
            <a:pPr lvl="1"/>
            <a:r>
              <a:rPr lang="it-IT" dirty="0" smtClean="0"/>
              <a:t>Tosse (&lt; incidenza rispetto alla terapia con ACE-inibitori)</a:t>
            </a:r>
          </a:p>
          <a:p>
            <a:pPr lvl="1"/>
            <a:r>
              <a:rPr lang="it-IT" b="1" dirty="0" err="1" smtClean="0"/>
              <a:t>Iperkaliemia</a:t>
            </a:r>
            <a:endParaRPr lang="it-IT" b="1" dirty="0" smtClean="0"/>
          </a:p>
          <a:p>
            <a:pPr lvl="1"/>
            <a:r>
              <a:rPr lang="it-IT" dirty="0" smtClean="0"/>
              <a:t>Ipotensione, sincope, vertigini</a:t>
            </a:r>
          </a:p>
          <a:p>
            <a:pPr lvl="1"/>
            <a:r>
              <a:rPr lang="it-IT" dirty="0" smtClean="0"/>
              <a:t>Ansia, insonnia</a:t>
            </a:r>
          </a:p>
          <a:p>
            <a:pPr lvl="1"/>
            <a:r>
              <a:rPr lang="it-IT" dirty="0" smtClean="0"/>
              <a:t>Anemia, trombocitopenia</a:t>
            </a:r>
          </a:p>
          <a:p>
            <a:pPr lvl="1"/>
            <a:r>
              <a:rPr lang="it-IT" dirty="0" smtClean="0"/>
              <a:t>Cistite, sinusite, sepsi</a:t>
            </a:r>
          </a:p>
          <a:p>
            <a:pPr lvl="1"/>
            <a:r>
              <a:rPr lang="it-IT" dirty="0" smtClean="0"/>
              <a:t>Disturbi della vista, xerostomia, diarrea, vomito</a:t>
            </a:r>
          </a:p>
          <a:p>
            <a:pPr lvl="1"/>
            <a:r>
              <a:rPr lang="it-IT" dirty="0" err="1" smtClean="0"/>
              <a:t>Rash</a:t>
            </a:r>
            <a:r>
              <a:rPr lang="it-IT" dirty="0" smtClean="0"/>
              <a:t>, prurito, orticaria, eritema, mialgia, dispepsia, compromissione funzione epatica e/o renale</a:t>
            </a:r>
          </a:p>
          <a:p>
            <a:r>
              <a:rPr lang="it-IT" dirty="0" smtClean="0"/>
              <a:t>Interazioni</a:t>
            </a:r>
          </a:p>
          <a:p>
            <a:pPr lvl="1"/>
            <a:r>
              <a:rPr lang="it-IT" dirty="0" smtClean="0"/>
              <a:t>Litio: aumenta la tossicità da litio</a:t>
            </a:r>
          </a:p>
          <a:p>
            <a:pPr lvl="1"/>
            <a:r>
              <a:rPr lang="it-IT" dirty="0" smtClean="0"/>
              <a:t>FANS, ASA, Corticosteroidi sistemici: riduzione efficacia </a:t>
            </a:r>
            <a:r>
              <a:rPr lang="it-IT" dirty="0" err="1" smtClean="0"/>
              <a:t>Telmisartan</a:t>
            </a:r>
            <a:endParaRPr lang="it-IT" dirty="0" smtClean="0"/>
          </a:p>
          <a:p>
            <a:pPr lvl="1"/>
            <a:r>
              <a:rPr lang="it-IT" dirty="0" smtClean="0"/>
              <a:t>Tutti i farmaci e sostanze che determinano </a:t>
            </a:r>
            <a:r>
              <a:rPr lang="it-IT" dirty="0" err="1" smtClean="0"/>
              <a:t>iperkaliemia</a:t>
            </a:r>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Altri </a:t>
            </a:r>
            <a:r>
              <a:rPr lang="it-IT" sz="3600" dirty="0" err="1" smtClean="0">
                <a:solidFill>
                  <a:srgbClr val="0070C0"/>
                </a:solidFill>
              </a:rPr>
              <a:t>Sartani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pPr lvl="1"/>
            <a:endParaRPr lang="it-IT" dirty="0" smtClean="0"/>
          </a:p>
          <a:p>
            <a:r>
              <a:rPr lang="it-IT" dirty="0" err="1" smtClean="0"/>
              <a:t>Losartan</a:t>
            </a:r>
            <a:r>
              <a:rPr lang="it-IT" dirty="0" smtClean="0"/>
              <a:t> </a:t>
            </a:r>
          </a:p>
          <a:p>
            <a:pPr lvl="1"/>
            <a:r>
              <a:rPr lang="it-IT" dirty="0" smtClean="0"/>
              <a:t>Riduzione del rischio di ictus nei pazienti adulti ipertesi con ipertrofia ventricolare </a:t>
            </a:r>
            <a:r>
              <a:rPr lang="it-IT" dirty="0" err="1" smtClean="0"/>
              <a:t>sx</a:t>
            </a:r>
            <a:r>
              <a:rPr lang="it-IT" dirty="0" smtClean="0"/>
              <a:t> documentata all’ECG</a:t>
            </a:r>
          </a:p>
          <a:p>
            <a:r>
              <a:rPr lang="it-IT" dirty="0" err="1" smtClean="0"/>
              <a:t>Irbesartan</a:t>
            </a:r>
            <a:endParaRPr lang="it-IT" dirty="0" smtClean="0"/>
          </a:p>
          <a:p>
            <a:r>
              <a:rPr lang="it-IT" dirty="0" err="1" smtClean="0"/>
              <a:t>Valsartan</a:t>
            </a:r>
            <a:endParaRPr lang="it-IT" dirty="0" smtClean="0"/>
          </a:p>
          <a:p>
            <a:pPr lvl="1"/>
            <a:r>
              <a:rPr lang="it-IT" dirty="0" smtClean="0"/>
              <a:t>Indicato anche per pazienti adulti clinicamente stabili con insufficienza cardiaca sintomatica o disfunzione sistolica del ventricolo </a:t>
            </a:r>
            <a:r>
              <a:rPr lang="it-IT" dirty="0" err="1" smtClean="0"/>
              <a:t>sx</a:t>
            </a:r>
            <a:r>
              <a:rPr lang="it-IT" dirty="0" smtClean="0"/>
              <a:t> asintomatica secondaria a IMA recente (12h- 10 </a:t>
            </a:r>
            <a:r>
              <a:rPr lang="it-IT" dirty="0" err="1" smtClean="0"/>
              <a:t>gg</a:t>
            </a:r>
            <a:r>
              <a:rPr lang="it-IT" dirty="0" smtClean="0"/>
              <a:t>)</a:t>
            </a:r>
          </a:p>
          <a:p>
            <a:pPr lvl="1"/>
            <a:r>
              <a:rPr lang="it-IT" dirty="0" smtClean="0"/>
              <a:t>Emivita 6h, somministrato 1v./</a:t>
            </a:r>
            <a:r>
              <a:rPr lang="it-IT" dirty="0" err="1" smtClean="0"/>
              <a:t>die</a:t>
            </a:r>
            <a:endParaRPr lang="it-IT" dirty="0" smtClean="0"/>
          </a:p>
          <a:p>
            <a:pPr lvl="1"/>
            <a:r>
              <a:rPr lang="it-IT" dirty="0" smtClean="0"/>
              <a:t>Scarsamente metabolizzato a livello epatico</a:t>
            </a:r>
          </a:p>
          <a:p>
            <a:pPr lvl="1"/>
            <a:r>
              <a:rPr lang="it-IT" dirty="0" smtClean="0"/>
              <a:t>Eliminato quasi interamente </a:t>
            </a:r>
            <a:r>
              <a:rPr lang="it-IT" dirty="0" err="1" smtClean="0"/>
              <a:t>immodificato</a:t>
            </a:r>
            <a:r>
              <a:rPr lang="it-IT" dirty="0" smtClean="0"/>
              <a:t> soprattutto per via biliare nelle feci (83%)</a:t>
            </a:r>
          </a:p>
          <a:p>
            <a:r>
              <a:rPr lang="it-IT" dirty="0" err="1" smtClean="0"/>
              <a:t>Candesartan</a:t>
            </a:r>
            <a:r>
              <a:rPr lang="it-IT" dirty="0" smtClean="0"/>
              <a:t> </a:t>
            </a:r>
          </a:p>
          <a:p>
            <a:pPr lvl="1"/>
            <a:r>
              <a:rPr lang="it-IT" dirty="0" smtClean="0"/>
              <a:t>Emivita 9h, somministrato 1v./</a:t>
            </a:r>
            <a:r>
              <a:rPr lang="it-IT" dirty="0" err="1" smtClean="0"/>
              <a:t>die</a:t>
            </a:r>
            <a:endParaRPr lang="it-IT" dirty="0" smtClean="0"/>
          </a:p>
          <a:p>
            <a:pPr lvl="1"/>
            <a:r>
              <a:rPr lang="it-IT" dirty="0" smtClean="0"/>
              <a:t>Uguale a </a:t>
            </a:r>
            <a:r>
              <a:rPr lang="it-IT" dirty="0" err="1" smtClean="0"/>
              <a:t>Valsartan</a:t>
            </a:r>
            <a:r>
              <a:rPr lang="it-IT" dirty="0" smtClean="0"/>
              <a:t> per metabolizzazione ed eliminazione</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BETA - BLOCCANTI</a:t>
            </a:r>
            <a:endParaRPr lang="it-IT" dirty="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2">
            <a:normAutofit/>
          </a:bodyPr>
          <a:lstStyle/>
          <a:p>
            <a:pPr>
              <a:buNone/>
            </a:pPr>
            <a:endParaRPr lang="it-IT" dirty="0" smtClean="0"/>
          </a:p>
        </p:txBody>
      </p:sp>
      <p:graphicFrame>
        <p:nvGraphicFramePr>
          <p:cNvPr id="4" name="Tabella 3"/>
          <p:cNvGraphicFramePr>
            <a:graphicFrameLocks noGrp="1"/>
          </p:cNvGraphicFramePr>
          <p:nvPr/>
        </p:nvGraphicFramePr>
        <p:xfrm>
          <a:off x="323528" y="980728"/>
          <a:ext cx="8568952" cy="3413976"/>
        </p:xfrm>
        <a:graphic>
          <a:graphicData uri="http://schemas.openxmlformats.org/drawingml/2006/table">
            <a:tbl>
              <a:tblPr firstRow="1" bandRow="1">
                <a:tableStyleId>{5C22544A-7EE6-4342-B048-85BDC9FD1C3A}</a:tableStyleId>
              </a:tblPr>
              <a:tblGrid>
                <a:gridCol w="5760640"/>
                <a:gridCol w="2808312"/>
              </a:tblGrid>
              <a:tr h="431048">
                <a:tc>
                  <a:txBody>
                    <a:bodyPr/>
                    <a:lstStyle/>
                    <a:p>
                      <a:pPr algn="ctr"/>
                      <a:r>
                        <a:rPr lang="it-IT" sz="1800" b="1" baseline="0" dirty="0" smtClean="0"/>
                        <a:t>Minore efficacia</a:t>
                      </a:r>
                      <a:endParaRPr lang="it-IT" sz="1800" b="1" dirty="0"/>
                    </a:p>
                  </a:txBody>
                  <a:tcPr anchor="ctr"/>
                </a:tc>
                <a:tc>
                  <a:txBody>
                    <a:bodyPr/>
                    <a:lstStyle/>
                    <a:p>
                      <a:pPr algn="ctr"/>
                      <a:r>
                        <a:rPr lang="it-IT" sz="1800" b="1" baseline="0" dirty="0" smtClean="0"/>
                        <a:t>Rispetto a</a:t>
                      </a:r>
                      <a:endParaRPr lang="it-IT" sz="1800" b="1" dirty="0"/>
                    </a:p>
                  </a:txBody>
                  <a:tcPr anchor="ctr"/>
                </a:tc>
              </a:tr>
              <a:tr h="577064">
                <a:tc>
                  <a:txBody>
                    <a:bodyPr/>
                    <a:lstStyle/>
                    <a:p>
                      <a:r>
                        <a:rPr lang="it-IT" dirty="0" smtClean="0"/>
                        <a:t>Prevenzione eventi CV</a:t>
                      </a:r>
                      <a:endParaRPr lang="it-IT" dirty="0"/>
                    </a:p>
                  </a:txBody>
                  <a:tcPr anchor="ctr"/>
                </a:tc>
                <a:tc>
                  <a:txBody>
                    <a:bodyPr/>
                    <a:lstStyle/>
                    <a:p>
                      <a:r>
                        <a:rPr lang="it-IT" dirty="0" err="1" smtClean="0"/>
                        <a:t>Calcioantagonisti</a:t>
                      </a:r>
                      <a:endParaRPr lang="it-IT" dirty="0"/>
                    </a:p>
                  </a:txBody>
                  <a:tcPr anchor="ctr"/>
                </a:tc>
              </a:tr>
              <a:tr h="577064">
                <a:tc>
                  <a:txBody>
                    <a:bodyPr/>
                    <a:lstStyle/>
                    <a:p>
                      <a:r>
                        <a:rPr lang="it-IT" dirty="0" smtClean="0"/>
                        <a:t>Prevenzione</a:t>
                      </a:r>
                      <a:r>
                        <a:rPr lang="it-IT" baseline="0" dirty="0" smtClean="0"/>
                        <a:t> mortalità da tutte le cause</a:t>
                      </a:r>
                      <a:endParaRPr lang="it-IT" dirty="0"/>
                    </a:p>
                  </a:txBody>
                  <a:tcPr anchor="ctr"/>
                </a:tc>
                <a:tc>
                  <a:txBody>
                    <a:bodyPr/>
                    <a:lstStyle/>
                    <a:p>
                      <a:r>
                        <a:rPr lang="it-IT" dirty="0" err="1" smtClean="0"/>
                        <a:t>Calcioantagonisti</a:t>
                      </a:r>
                      <a:endParaRPr lang="it-IT" dirty="0"/>
                    </a:p>
                  </a:txBody>
                  <a:tcPr anchor="ctr"/>
                </a:tc>
              </a:tr>
              <a:tr h="577064">
                <a:tc>
                  <a:txBody>
                    <a:bodyPr/>
                    <a:lstStyle/>
                    <a:p>
                      <a:r>
                        <a:rPr lang="it-IT" dirty="0" smtClean="0"/>
                        <a:t>Prevenzione ictus (aumento variabilità pressoria dose-dipendente, &lt; riduzione della PA sistolica centrale e P </a:t>
                      </a:r>
                      <a:r>
                        <a:rPr lang="it-IT" dirty="0" err="1" smtClean="0"/>
                        <a:t>pulsatoria</a:t>
                      </a:r>
                      <a:r>
                        <a:rPr lang="it-IT" dirty="0" smtClean="0"/>
                        <a:t>)</a:t>
                      </a:r>
                      <a:endParaRPr lang="it-IT" dirty="0"/>
                    </a:p>
                  </a:txBody>
                  <a:tcPr anchor="ctr"/>
                </a:tc>
                <a:tc>
                  <a:txBody>
                    <a:bodyPr/>
                    <a:lstStyle/>
                    <a:p>
                      <a:r>
                        <a:rPr lang="it-IT" dirty="0" err="1" smtClean="0"/>
                        <a:t>Calcioantagonisti</a:t>
                      </a:r>
                      <a:r>
                        <a:rPr lang="it-IT" dirty="0" smtClean="0"/>
                        <a:t>,</a:t>
                      </a:r>
                      <a:r>
                        <a:rPr lang="it-IT" baseline="0" dirty="0" smtClean="0"/>
                        <a:t> </a:t>
                      </a:r>
                      <a:r>
                        <a:rPr lang="it-IT" baseline="0" dirty="0" err="1" smtClean="0"/>
                        <a:t>ACEinibitori</a:t>
                      </a:r>
                      <a:r>
                        <a:rPr lang="it-IT" baseline="0" dirty="0" smtClean="0"/>
                        <a:t>, ARB</a:t>
                      </a:r>
                      <a:endParaRPr lang="it-IT" dirty="0"/>
                    </a:p>
                  </a:txBody>
                  <a:tcPr anchor="ctr"/>
                </a:tc>
              </a:tr>
              <a:tr h="577064">
                <a:tc>
                  <a:txBody>
                    <a:bodyPr/>
                    <a:lstStyle/>
                    <a:p>
                      <a:r>
                        <a:rPr lang="it-IT" dirty="0" smtClean="0"/>
                        <a:t>Regressione o rallentamento del danno d’organo (danno subclinico con microalbuminuria</a:t>
                      </a:r>
                      <a:r>
                        <a:rPr lang="it-IT" baseline="0" dirty="0" smtClean="0"/>
                        <a:t>, ipertrofia ventricolare SX, ispessimento </a:t>
                      </a:r>
                      <a:r>
                        <a:rPr lang="it-IT" baseline="0" dirty="0" err="1" smtClean="0"/>
                        <a:t>miointimale</a:t>
                      </a:r>
                      <a:r>
                        <a:rPr lang="it-IT" baseline="0" dirty="0" smtClean="0"/>
                        <a:t> carotideo, rigidità arteriosa, rimodellamento dei piccoli vasi</a:t>
                      </a:r>
                      <a:r>
                        <a:rPr lang="it-IT" dirty="0" smtClean="0"/>
                        <a:t>)</a:t>
                      </a:r>
                      <a:endParaRPr lang="it-IT" dirty="0"/>
                    </a:p>
                  </a:txBody>
                  <a:tcPr anchor="ctr"/>
                </a:tc>
                <a:tc>
                  <a:txBody>
                    <a:bodyPr/>
                    <a:lstStyle/>
                    <a:p>
                      <a:r>
                        <a:rPr lang="it-IT" dirty="0" err="1" smtClean="0"/>
                        <a:t>ACEinibitori</a:t>
                      </a:r>
                      <a:r>
                        <a:rPr lang="it-IT" dirty="0" smtClean="0"/>
                        <a:t>, ARB,</a:t>
                      </a:r>
                      <a:r>
                        <a:rPr lang="it-IT" dirty="0" err="1" smtClean="0"/>
                        <a:t>Calcioantagonisti</a:t>
                      </a:r>
                      <a:endParaRPr lang="it-IT" dirty="0"/>
                    </a:p>
                  </a:txBody>
                  <a:tcPr anchor="ctr"/>
                </a:tc>
              </a:tr>
            </a:tbl>
          </a:graphicData>
        </a:graphic>
      </p:graphicFrame>
      <p:graphicFrame>
        <p:nvGraphicFramePr>
          <p:cNvPr id="5" name="Tabella 4"/>
          <p:cNvGraphicFramePr>
            <a:graphicFrameLocks noGrp="1"/>
          </p:cNvGraphicFramePr>
          <p:nvPr/>
        </p:nvGraphicFramePr>
        <p:xfrm>
          <a:off x="323528" y="4869160"/>
          <a:ext cx="8568952" cy="1296144"/>
        </p:xfrm>
        <a:graphic>
          <a:graphicData uri="http://schemas.openxmlformats.org/drawingml/2006/table">
            <a:tbl>
              <a:tblPr firstRow="1" bandRow="1">
                <a:tableStyleId>{5C22544A-7EE6-4342-B048-85BDC9FD1C3A}</a:tableStyleId>
              </a:tblPr>
              <a:tblGrid>
                <a:gridCol w="5760640"/>
                <a:gridCol w="2808312"/>
              </a:tblGrid>
              <a:tr h="554205">
                <a:tc>
                  <a:txBody>
                    <a:bodyPr/>
                    <a:lstStyle/>
                    <a:p>
                      <a:pPr algn="ctr"/>
                      <a:r>
                        <a:rPr lang="it-IT" sz="1800" b="1" baseline="0" dirty="0" smtClean="0"/>
                        <a:t>uguale efficacia</a:t>
                      </a:r>
                      <a:endParaRPr lang="it-IT" sz="1800" b="1" dirty="0"/>
                    </a:p>
                  </a:txBody>
                  <a:tcPr anchor="ctr"/>
                </a:tc>
                <a:tc>
                  <a:txBody>
                    <a:bodyPr/>
                    <a:lstStyle/>
                    <a:p>
                      <a:pPr algn="ctr"/>
                      <a:r>
                        <a:rPr lang="it-IT" sz="1800" b="1" baseline="0" dirty="0" smtClean="0"/>
                        <a:t>Rispetto a</a:t>
                      </a:r>
                      <a:endParaRPr lang="it-IT" sz="1800" b="1" dirty="0"/>
                    </a:p>
                  </a:txBody>
                  <a:tcPr anchor="ctr"/>
                </a:tc>
              </a:tr>
              <a:tr h="741939">
                <a:tc>
                  <a:txBody>
                    <a:bodyPr/>
                    <a:lstStyle/>
                    <a:p>
                      <a:r>
                        <a:rPr lang="it-IT" dirty="0" smtClean="0"/>
                        <a:t>Prevenzione eventi coronarici</a:t>
                      </a:r>
                      <a:endParaRPr lang="it-IT" dirty="0"/>
                    </a:p>
                  </a:txBody>
                  <a:tcPr anchor="ctr"/>
                </a:tc>
                <a:tc>
                  <a:txBody>
                    <a:bodyPr/>
                    <a:lstStyle/>
                    <a:p>
                      <a:r>
                        <a:rPr lang="it-IT" dirty="0" err="1" smtClean="0"/>
                        <a:t>Calcioantagonisti</a:t>
                      </a:r>
                      <a:r>
                        <a:rPr lang="it-IT" dirty="0" smtClean="0"/>
                        <a:t>, diuretici, </a:t>
                      </a:r>
                      <a:r>
                        <a:rPr lang="it-IT" dirty="0" err="1" smtClean="0"/>
                        <a:t>ACEinibitori</a:t>
                      </a:r>
                      <a:r>
                        <a:rPr lang="it-IT" dirty="0" smtClean="0"/>
                        <a:t>, ARB</a:t>
                      </a:r>
                      <a:endParaRPr lang="it-IT" dirty="0"/>
                    </a:p>
                  </a:txBody>
                  <a:tcPr anchor="ctr"/>
                </a:tc>
              </a:tr>
            </a:tbl>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2708920"/>
            <a:ext cx="8424936" cy="3816424"/>
          </a:xfrm>
        </p:spPr>
        <p:txBody>
          <a:bodyPr numCol="1">
            <a:normAutofit lnSpcReduction="10000"/>
          </a:bodyPr>
          <a:lstStyle/>
          <a:p>
            <a:r>
              <a:rPr lang="it-IT" b="1" dirty="0" err="1" smtClean="0"/>
              <a:t>NB</a:t>
            </a:r>
            <a:r>
              <a:rPr lang="it-IT" dirty="0" smtClean="0"/>
              <a:t>. AHA (American </a:t>
            </a:r>
            <a:r>
              <a:rPr lang="it-IT" dirty="0" err="1" smtClean="0"/>
              <a:t>Heart</a:t>
            </a:r>
            <a:r>
              <a:rPr lang="it-IT" dirty="0" smtClean="0"/>
              <a:t> </a:t>
            </a:r>
            <a:r>
              <a:rPr lang="it-IT" dirty="0" err="1" smtClean="0"/>
              <a:t>Association</a:t>
            </a:r>
            <a:r>
              <a:rPr lang="it-IT" dirty="0" smtClean="0"/>
              <a:t>) / ACC (American College </a:t>
            </a:r>
            <a:r>
              <a:rPr lang="it-IT" dirty="0" err="1" smtClean="0"/>
              <a:t>of</a:t>
            </a:r>
            <a:r>
              <a:rPr lang="it-IT" dirty="0" smtClean="0"/>
              <a:t> </a:t>
            </a:r>
            <a:r>
              <a:rPr lang="it-IT" dirty="0" err="1" smtClean="0"/>
              <a:t>Cardiology</a:t>
            </a:r>
            <a:r>
              <a:rPr lang="it-IT" dirty="0" smtClean="0"/>
              <a:t>) / ASH (American Society </a:t>
            </a:r>
            <a:r>
              <a:rPr lang="it-IT" dirty="0" err="1" smtClean="0"/>
              <a:t>of</a:t>
            </a:r>
            <a:r>
              <a:rPr lang="it-IT" dirty="0" smtClean="0"/>
              <a:t> </a:t>
            </a:r>
            <a:r>
              <a:rPr lang="it-IT" dirty="0" err="1" smtClean="0"/>
              <a:t>Hypertension</a:t>
            </a:r>
            <a:r>
              <a:rPr lang="it-IT" dirty="0" smtClean="0"/>
              <a:t>): </a:t>
            </a:r>
            <a:r>
              <a:rPr lang="it-IT" b="1" dirty="0" smtClean="0"/>
              <a:t>betabloccante prima scelta nei pazienti con coronaropatia (da solo o in associazione)</a:t>
            </a:r>
          </a:p>
          <a:p>
            <a:pPr lvl="1"/>
            <a:r>
              <a:rPr lang="it-IT" dirty="0" smtClean="0"/>
              <a:t>Effetto antipertensivo</a:t>
            </a:r>
          </a:p>
          <a:p>
            <a:pPr lvl="1"/>
            <a:r>
              <a:rPr lang="it-IT" dirty="0" smtClean="0"/>
              <a:t>Riduzione FC e forza di contrazione cardiaca</a:t>
            </a:r>
          </a:p>
          <a:p>
            <a:pPr lvl="1"/>
            <a:r>
              <a:rPr lang="it-IT" dirty="0" smtClean="0"/>
              <a:t>Riduzione consumo di ossigeno miocardico </a:t>
            </a:r>
          </a:p>
          <a:p>
            <a:pPr lvl="1"/>
            <a:r>
              <a:rPr lang="it-IT" dirty="0" smtClean="0"/>
              <a:t>Aumento del tempo di diastole</a:t>
            </a:r>
          </a:p>
          <a:p>
            <a:pPr lvl="1"/>
            <a:r>
              <a:rPr lang="it-IT" dirty="0" smtClean="0"/>
              <a:t>Aumento perfusione muscolo cardiaco</a:t>
            </a:r>
          </a:p>
          <a:p>
            <a:pPr>
              <a:buNone/>
            </a:pPr>
            <a:endParaRPr lang="it-IT" dirty="0" smtClean="0"/>
          </a:p>
        </p:txBody>
      </p:sp>
      <p:graphicFrame>
        <p:nvGraphicFramePr>
          <p:cNvPr id="5" name="Tabella 4"/>
          <p:cNvGraphicFramePr>
            <a:graphicFrameLocks noGrp="1"/>
          </p:cNvGraphicFramePr>
          <p:nvPr/>
        </p:nvGraphicFramePr>
        <p:xfrm>
          <a:off x="323528" y="1052736"/>
          <a:ext cx="8568952" cy="1468605"/>
        </p:xfrm>
        <a:graphic>
          <a:graphicData uri="http://schemas.openxmlformats.org/drawingml/2006/table">
            <a:tbl>
              <a:tblPr firstRow="1" bandRow="1">
                <a:tableStyleId>{5C22544A-7EE6-4342-B048-85BDC9FD1C3A}</a:tableStyleId>
              </a:tblPr>
              <a:tblGrid>
                <a:gridCol w="5760640"/>
                <a:gridCol w="2808312"/>
              </a:tblGrid>
              <a:tr h="554205">
                <a:tc>
                  <a:txBody>
                    <a:bodyPr/>
                    <a:lstStyle/>
                    <a:p>
                      <a:pPr algn="ctr"/>
                      <a:r>
                        <a:rPr lang="it-IT" sz="1800" b="1" baseline="0" dirty="0" smtClean="0"/>
                        <a:t>maggior efficacia</a:t>
                      </a:r>
                      <a:endParaRPr lang="it-IT" sz="1800" b="1" dirty="0"/>
                    </a:p>
                  </a:txBody>
                  <a:tcPr anchor="ctr"/>
                </a:tc>
                <a:tc>
                  <a:txBody>
                    <a:bodyPr/>
                    <a:lstStyle/>
                    <a:p>
                      <a:pPr algn="ctr"/>
                      <a:r>
                        <a:rPr lang="it-IT" sz="1800" b="1" baseline="0" dirty="0" smtClean="0"/>
                        <a:t>Rispetto a</a:t>
                      </a:r>
                      <a:endParaRPr lang="it-IT" sz="1800" b="1" dirty="0"/>
                    </a:p>
                  </a:txBody>
                  <a:tcPr anchor="ctr"/>
                </a:tc>
              </a:tr>
              <a:tr h="741939">
                <a:tc>
                  <a:txBody>
                    <a:bodyPr/>
                    <a:lstStyle/>
                    <a:p>
                      <a:r>
                        <a:rPr lang="it-IT" dirty="0" smtClean="0"/>
                        <a:t>Prevenzione eventi CV</a:t>
                      </a:r>
                      <a:r>
                        <a:rPr lang="it-IT" baseline="0" dirty="0" smtClean="0"/>
                        <a:t> in pazienti con recente IMA (prevenzione secondaria) e in quelli con scompenso cardiaco (soprattutto se associati ai diuretici)</a:t>
                      </a:r>
                      <a:endParaRPr lang="it-IT" dirty="0"/>
                    </a:p>
                  </a:txBody>
                  <a:tcPr anchor="ctr"/>
                </a:tc>
                <a:tc>
                  <a:txBody>
                    <a:bodyPr/>
                    <a:lstStyle/>
                    <a:p>
                      <a:r>
                        <a:rPr lang="it-IT" dirty="0" err="1" smtClean="0"/>
                        <a:t>Calcioantagonisti</a:t>
                      </a:r>
                      <a:r>
                        <a:rPr lang="it-IT" dirty="0" smtClean="0"/>
                        <a:t>, diuretici, </a:t>
                      </a:r>
                      <a:r>
                        <a:rPr lang="it-IT" dirty="0" err="1" smtClean="0"/>
                        <a:t>ACEinibitori</a:t>
                      </a:r>
                      <a:r>
                        <a:rPr lang="it-IT" dirty="0" smtClean="0"/>
                        <a:t>, ARB</a:t>
                      </a:r>
                      <a:endParaRPr lang="it-IT" dirty="0"/>
                    </a:p>
                  </a:txBody>
                  <a:tcPr anchor="ctr"/>
                </a:tc>
              </a:tr>
            </a:tbl>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052736"/>
            <a:ext cx="8424936" cy="5472608"/>
          </a:xfrm>
        </p:spPr>
        <p:txBody>
          <a:bodyPr numCol="1">
            <a:normAutofit fontScale="85000" lnSpcReduction="20000"/>
          </a:bodyPr>
          <a:lstStyle/>
          <a:p>
            <a:r>
              <a:rPr lang="it-IT" dirty="0" smtClean="0"/>
              <a:t>I Betabloccanti non selettivi e senza ISA:</a:t>
            </a:r>
          </a:p>
          <a:p>
            <a:pPr lvl="1"/>
            <a:r>
              <a:rPr lang="it-IT" dirty="0" smtClean="0"/>
              <a:t>Hanno i limiti evidenziati nella tabella precedente </a:t>
            </a:r>
          </a:p>
          <a:p>
            <a:pPr lvl="1"/>
            <a:r>
              <a:rPr lang="it-IT" dirty="0" smtClean="0"/>
              <a:t>Determinano aumento del peso corporeo e peggioramento del profilo lipidico</a:t>
            </a:r>
          </a:p>
          <a:p>
            <a:pPr lvl="1"/>
            <a:r>
              <a:rPr lang="it-IT" dirty="0" smtClean="0"/>
              <a:t>Soprattutto se associati ai </a:t>
            </a:r>
            <a:r>
              <a:rPr lang="it-IT" dirty="0" err="1" smtClean="0"/>
              <a:t>tiazidici</a:t>
            </a:r>
            <a:r>
              <a:rPr lang="it-IT" dirty="0" smtClean="0"/>
              <a:t>, sembrano aumentare il rischio di diabete di nuova insorgenza in pazienti predisposti</a:t>
            </a:r>
          </a:p>
          <a:p>
            <a:pPr lvl="1"/>
            <a:r>
              <a:rPr lang="it-IT" dirty="0" smtClean="0"/>
              <a:t>Determinano disfunzione erettile</a:t>
            </a:r>
          </a:p>
          <a:p>
            <a:r>
              <a:rPr lang="it-IT" dirty="0" smtClean="0"/>
              <a:t>I Betabloccanti selettivi e/o con ISA:</a:t>
            </a:r>
          </a:p>
          <a:p>
            <a:pPr lvl="1"/>
            <a:r>
              <a:rPr lang="it-IT" dirty="0" smtClean="0"/>
              <a:t>Determinano una riduzione della PA sistolica centrale e della rigidità arteriosa maggiore rispetto agli altri betabloccanti</a:t>
            </a:r>
          </a:p>
          <a:p>
            <a:pPr lvl="1"/>
            <a:r>
              <a:rPr lang="it-IT" dirty="0" smtClean="0"/>
              <a:t>Hanno effetti favorevoli anche sullo scompenso cardiaco</a:t>
            </a:r>
          </a:p>
          <a:p>
            <a:pPr lvl="1"/>
            <a:r>
              <a:rPr lang="it-IT" dirty="0" smtClean="0"/>
              <a:t>Hanno effetti meno marcati sulla sensibilità insulinica (</a:t>
            </a:r>
            <a:r>
              <a:rPr lang="it-IT" dirty="0" err="1" smtClean="0"/>
              <a:t>insulino-</a:t>
            </a:r>
            <a:r>
              <a:rPr lang="it-IT" dirty="0" smtClean="0"/>
              <a:t> resistenza) </a:t>
            </a:r>
          </a:p>
          <a:p>
            <a:pPr lvl="1"/>
            <a:r>
              <a:rPr lang="it-IT" dirty="0" smtClean="0"/>
              <a:t>Non peggiorano il profilo lipidico</a:t>
            </a:r>
          </a:p>
          <a:p>
            <a:pPr lvl="1"/>
            <a:r>
              <a:rPr lang="it-IT" dirty="0" smtClean="0"/>
              <a:t>Il </a:t>
            </a:r>
            <a:r>
              <a:rPr lang="it-IT" dirty="0" err="1" smtClean="0"/>
              <a:t>Nebivololo</a:t>
            </a:r>
            <a:r>
              <a:rPr lang="it-IT" dirty="0" smtClean="0"/>
              <a:t> non peggiora la tolleranza glucidica sia confrontato con il placebo, sia aggiunto all’</a:t>
            </a:r>
            <a:r>
              <a:rPr lang="it-IT" dirty="0" err="1" smtClean="0"/>
              <a:t>idroclorotiazide</a:t>
            </a:r>
            <a:endParaRPr lang="it-IT" dirty="0" smtClean="0"/>
          </a:p>
          <a:p>
            <a:pPr lvl="1"/>
            <a:r>
              <a:rPr lang="it-IT" dirty="0" smtClean="0"/>
              <a:t>Non aumentano il rischio di aggravamento clinico della BPCO</a:t>
            </a:r>
          </a:p>
          <a:p>
            <a:pPr lvl="1"/>
            <a:r>
              <a:rPr lang="it-IT" dirty="0" smtClean="0"/>
              <a:t>Non determinano disfunzione erettile</a:t>
            </a:r>
          </a:p>
          <a:p>
            <a:pPr lvl="1">
              <a:buNone/>
            </a:pPr>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2">
            <a:normAutofit/>
          </a:bodyPr>
          <a:lstStyle/>
          <a:p>
            <a:pPr>
              <a:buNone/>
            </a:pPr>
            <a:endParaRPr lang="it-IT" dirty="0" smtClean="0"/>
          </a:p>
        </p:txBody>
      </p:sp>
      <p:graphicFrame>
        <p:nvGraphicFramePr>
          <p:cNvPr id="4" name="Tabella 3"/>
          <p:cNvGraphicFramePr>
            <a:graphicFrameLocks noGrp="1"/>
          </p:cNvGraphicFramePr>
          <p:nvPr/>
        </p:nvGraphicFramePr>
        <p:xfrm>
          <a:off x="323528" y="980728"/>
          <a:ext cx="8568952" cy="5279288"/>
        </p:xfrm>
        <a:graphic>
          <a:graphicData uri="http://schemas.openxmlformats.org/drawingml/2006/table">
            <a:tbl>
              <a:tblPr firstRow="1" bandRow="1">
                <a:tableStyleId>{5C22544A-7EE6-4342-B048-85BDC9FD1C3A}</a:tableStyleId>
              </a:tblPr>
              <a:tblGrid>
                <a:gridCol w="4284476"/>
                <a:gridCol w="4284476"/>
              </a:tblGrid>
              <a:tr h="360040">
                <a:tc gridSpan="2">
                  <a:txBody>
                    <a:bodyPr/>
                    <a:lstStyle/>
                    <a:p>
                      <a:pPr algn="ctr"/>
                      <a:r>
                        <a:rPr lang="it-IT" sz="2000" dirty="0" smtClean="0"/>
                        <a:t>Principali</a:t>
                      </a:r>
                      <a:r>
                        <a:rPr lang="it-IT" sz="2000" baseline="0" dirty="0" smtClean="0"/>
                        <a:t> effetti degli antagonisti dei </a:t>
                      </a:r>
                      <a:r>
                        <a:rPr lang="el-GR" sz="2000" baseline="0" dirty="0" smtClean="0"/>
                        <a:t>β</a:t>
                      </a:r>
                      <a:r>
                        <a:rPr lang="it-IT" sz="2000" baseline="0" dirty="0" smtClean="0"/>
                        <a:t> recettori adrenergici</a:t>
                      </a:r>
                      <a:endParaRPr lang="it-IT" sz="2000" dirty="0"/>
                    </a:p>
                  </a:txBody>
                  <a:tcPr/>
                </a:tc>
                <a:tc hMerge="1">
                  <a:txBody>
                    <a:bodyPr/>
                    <a:lstStyle/>
                    <a:p>
                      <a:endParaRPr lang="it-IT" dirty="0"/>
                    </a:p>
                  </a:txBody>
                  <a:tcPr/>
                </a:tc>
              </a:tr>
              <a:tr h="431048">
                <a:tc>
                  <a:txBody>
                    <a:bodyPr/>
                    <a:lstStyle/>
                    <a:p>
                      <a:pPr algn="ctr"/>
                      <a:r>
                        <a:rPr lang="el-GR" sz="1800" b="1" baseline="0" dirty="0" smtClean="0"/>
                        <a:t>β</a:t>
                      </a:r>
                      <a:r>
                        <a:rPr lang="it-IT" sz="1800" b="1" baseline="0" dirty="0" smtClean="0"/>
                        <a:t>1</a:t>
                      </a:r>
                      <a:endParaRPr lang="it-IT" sz="1800" b="1" dirty="0"/>
                    </a:p>
                  </a:txBody>
                  <a:tcPr/>
                </a:tc>
                <a:tc>
                  <a:txBody>
                    <a:bodyPr/>
                    <a:lstStyle/>
                    <a:p>
                      <a:pPr algn="ctr"/>
                      <a:r>
                        <a:rPr lang="el-GR" sz="1800" b="1" baseline="0" dirty="0" smtClean="0"/>
                        <a:t>β</a:t>
                      </a:r>
                      <a:r>
                        <a:rPr lang="it-IT" sz="1800" b="1" baseline="0" dirty="0" smtClean="0"/>
                        <a:t>2</a:t>
                      </a:r>
                      <a:endParaRPr lang="it-IT" sz="1800" b="1" dirty="0"/>
                    </a:p>
                  </a:txBody>
                  <a:tcPr/>
                </a:tc>
              </a:tr>
              <a:tr h="577064">
                <a:tc>
                  <a:txBody>
                    <a:bodyPr/>
                    <a:lstStyle/>
                    <a:p>
                      <a:r>
                        <a:rPr lang="it-IT" dirty="0" smtClean="0"/>
                        <a:t>Riduzione frequenza cardiaca</a:t>
                      </a:r>
                      <a:endParaRPr lang="it-IT" dirty="0"/>
                    </a:p>
                  </a:txBody>
                  <a:tcPr/>
                </a:tc>
                <a:tc>
                  <a:txBody>
                    <a:bodyPr/>
                    <a:lstStyle/>
                    <a:p>
                      <a:r>
                        <a:rPr lang="it-IT" dirty="0" err="1" smtClean="0"/>
                        <a:t>Broncocostrizione</a:t>
                      </a:r>
                      <a:r>
                        <a:rPr lang="it-IT" dirty="0" smtClean="0"/>
                        <a:t> (aumento resistenze vie aeree)</a:t>
                      </a:r>
                      <a:endParaRPr lang="it-IT" dirty="0"/>
                    </a:p>
                  </a:txBody>
                  <a:tcPr/>
                </a:tc>
              </a:tr>
              <a:tr h="577064">
                <a:tc>
                  <a:txBody>
                    <a:bodyPr/>
                    <a:lstStyle/>
                    <a:p>
                      <a:r>
                        <a:rPr lang="it-IT" dirty="0" smtClean="0"/>
                        <a:t>Riduzione velocità di conduzione</a:t>
                      </a:r>
                      <a:r>
                        <a:rPr lang="it-IT" baseline="0" dirty="0" smtClean="0"/>
                        <a:t> A-V</a:t>
                      </a:r>
                      <a:endParaRPr lang="it-IT" dirty="0"/>
                    </a:p>
                  </a:txBody>
                  <a:tcPr/>
                </a:tc>
                <a:tc>
                  <a:txBody>
                    <a:bodyPr/>
                    <a:lstStyle/>
                    <a:p>
                      <a:r>
                        <a:rPr lang="it-IT" dirty="0" smtClean="0"/>
                        <a:t>Vasocostrizione</a:t>
                      </a:r>
                      <a:r>
                        <a:rPr lang="it-IT" baseline="0" dirty="0" smtClean="0"/>
                        <a:t> arterie muscolari (aumento resistenze vascolari periferiche)</a:t>
                      </a:r>
                      <a:endParaRPr lang="it-IT" dirty="0"/>
                    </a:p>
                  </a:txBody>
                  <a:tcPr/>
                </a:tc>
              </a:tr>
              <a:tr h="577064">
                <a:tc>
                  <a:txBody>
                    <a:bodyPr/>
                    <a:lstStyle/>
                    <a:p>
                      <a:r>
                        <a:rPr lang="it-IT" dirty="0" smtClean="0"/>
                        <a:t>Effetto </a:t>
                      </a:r>
                      <a:r>
                        <a:rPr lang="it-IT" dirty="0" err="1" smtClean="0"/>
                        <a:t>inotropo</a:t>
                      </a:r>
                      <a:r>
                        <a:rPr lang="it-IT" dirty="0" smtClean="0"/>
                        <a:t> negativo con riduzione della gittata cardiaca</a:t>
                      </a:r>
                      <a:endParaRPr lang="it-IT" dirty="0"/>
                    </a:p>
                  </a:txBody>
                  <a:tcPr/>
                </a:tc>
                <a:tc>
                  <a:txBody>
                    <a:bodyPr/>
                    <a:lstStyle/>
                    <a:p>
                      <a:r>
                        <a:rPr lang="it-IT" dirty="0" smtClean="0"/>
                        <a:t>Diminuzione </a:t>
                      </a:r>
                      <a:r>
                        <a:rPr lang="it-IT" dirty="0" err="1" smtClean="0"/>
                        <a:t>gluconeogenesi</a:t>
                      </a:r>
                      <a:r>
                        <a:rPr lang="it-IT" dirty="0" smtClean="0"/>
                        <a:t> e </a:t>
                      </a:r>
                      <a:r>
                        <a:rPr lang="it-IT" dirty="0" err="1" smtClean="0"/>
                        <a:t>glicogenolisi</a:t>
                      </a:r>
                      <a:endParaRPr lang="it-IT" dirty="0"/>
                    </a:p>
                  </a:txBody>
                  <a:tcPr/>
                </a:tc>
              </a:tr>
              <a:tr h="577064">
                <a:tc>
                  <a:txBody>
                    <a:bodyPr/>
                    <a:lstStyle/>
                    <a:p>
                      <a:r>
                        <a:rPr lang="it-IT" dirty="0" smtClean="0"/>
                        <a:t>Riduzione consumo di ossigeno miocardico</a:t>
                      </a:r>
                      <a:endParaRPr lang="it-IT" dirty="0"/>
                    </a:p>
                  </a:txBody>
                  <a:tcPr/>
                </a:tc>
                <a:tc>
                  <a:txBody>
                    <a:bodyPr/>
                    <a:lstStyle/>
                    <a:p>
                      <a:r>
                        <a:rPr lang="it-IT" dirty="0" smtClean="0"/>
                        <a:t>Diminuzione dei tremori indotti dalle catecolamine</a:t>
                      </a:r>
                      <a:endParaRPr lang="it-IT" dirty="0"/>
                    </a:p>
                  </a:txBody>
                  <a:tcPr/>
                </a:tc>
              </a:tr>
              <a:tr h="577064">
                <a:tc>
                  <a:txBody>
                    <a:bodyPr/>
                    <a:lstStyle/>
                    <a:p>
                      <a:r>
                        <a:rPr lang="it-IT" dirty="0" smtClean="0"/>
                        <a:t>Riduzione secrezione di renina  (riduzione resistenze periferiche e minore ritenzione di acqua e sodio)</a:t>
                      </a:r>
                      <a:endParaRPr lang="it-IT" dirty="0"/>
                    </a:p>
                  </a:txBody>
                  <a:tcPr/>
                </a:tc>
                <a:tc>
                  <a:txBody>
                    <a:bodyPr/>
                    <a:lstStyle/>
                    <a:p>
                      <a:endParaRPr lang="it-IT" dirty="0"/>
                    </a:p>
                  </a:txBody>
                  <a:tcPr/>
                </a:tc>
              </a:tr>
              <a:tr h="577064">
                <a:tc>
                  <a:txBody>
                    <a:bodyPr/>
                    <a:lstStyle/>
                    <a:p>
                      <a:r>
                        <a:rPr lang="it-IT" dirty="0" smtClean="0"/>
                        <a:t>Riduzione pressione</a:t>
                      </a:r>
                      <a:r>
                        <a:rPr lang="it-IT" baseline="0" dirty="0" smtClean="0"/>
                        <a:t> arteriosa</a:t>
                      </a:r>
                      <a:endParaRPr lang="it-IT" dirty="0"/>
                    </a:p>
                  </a:txBody>
                  <a:tcPr/>
                </a:tc>
                <a:tc>
                  <a:txBody>
                    <a:bodyPr/>
                    <a:lstStyle/>
                    <a:p>
                      <a:endParaRPr lang="it-IT" dirty="0"/>
                    </a:p>
                  </a:txBody>
                  <a:tcPr/>
                </a:tc>
              </a:tr>
              <a:tr h="463232">
                <a:tc>
                  <a:txBody>
                    <a:bodyPr/>
                    <a:lstStyle/>
                    <a:p>
                      <a:r>
                        <a:rPr lang="it-IT" dirty="0" smtClean="0"/>
                        <a:t>Riduzione secrezione di umor</a:t>
                      </a:r>
                      <a:r>
                        <a:rPr lang="it-IT" baseline="0" dirty="0" smtClean="0"/>
                        <a:t> acqueo</a:t>
                      </a:r>
                      <a:endParaRPr lang="it-IT" dirty="0"/>
                    </a:p>
                  </a:txBody>
                  <a:tcPr/>
                </a:tc>
                <a:tc>
                  <a:txBody>
                    <a:bodyPr/>
                    <a:lstStyle/>
                    <a:p>
                      <a:endParaRPr lang="it-IT" dirty="0"/>
                    </a:p>
                  </a:txBody>
                  <a:tcPr/>
                </a:tc>
              </a:tr>
            </a:tbl>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Classificazione 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1">
            <a:normAutofit fontScale="92500" lnSpcReduction="20000"/>
          </a:bodyPr>
          <a:lstStyle/>
          <a:p>
            <a:r>
              <a:rPr lang="it-IT" b="1" dirty="0" smtClean="0"/>
              <a:t>Betabloccanti non selettivi (prima generazione)</a:t>
            </a:r>
          </a:p>
          <a:p>
            <a:pPr lvl="1"/>
            <a:r>
              <a:rPr lang="it-IT" u="sng" dirty="0" err="1" smtClean="0"/>
              <a:t>Propranololo</a:t>
            </a:r>
            <a:endParaRPr lang="it-IT" u="sng" dirty="0" smtClean="0"/>
          </a:p>
          <a:p>
            <a:pPr lvl="2"/>
            <a:r>
              <a:rPr lang="it-IT" dirty="0" smtClean="0"/>
              <a:t>Non presenta attività agonistica intrinseca</a:t>
            </a:r>
          </a:p>
          <a:p>
            <a:pPr lvl="2"/>
            <a:r>
              <a:rPr lang="it-IT" dirty="0" smtClean="0"/>
              <a:t>Altamente </a:t>
            </a:r>
            <a:r>
              <a:rPr lang="it-IT" dirty="0" err="1" smtClean="0"/>
              <a:t>lipofilo</a:t>
            </a:r>
            <a:r>
              <a:rPr lang="it-IT" dirty="0" smtClean="0"/>
              <a:t>: metabolizzazione epatica, intenso metabolismo di primo passaggio, breve emivita (3-6 ore), bassa biodisponibilità orale (30%), alto legame farmaco-proteico (90%), passaggio nel sistema nervoso centrale</a:t>
            </a:r>
          </a:p>
          <a:p>
            <a:pPr lvl="2"/>
            <a:r>
              <a:rPr lang="it-IT" dirty="0" smtClean="0"/>
              <a:t>Dosaggio: 80-320 mg/</a:t>
            </a:r>
            <a:r>
              <a:rPr lang="it-IT" dirty="0" err="1" smtClean="0"/>
              <a:t>die</a:t>
            </a:r>
            <a:endParaRPr lang="it-IT" dirty="0" smtClean="0"/>
          </a:p>
          <a:p>
            <a:r>
              <a:rPr lang="it-IT" b="1" dirty="0" smtClean="0"/>
              <a:t>Betabloccanti </a:t>
            </a:r>
            <a:r>
              <a:rPr lang="el-GR" b="1" dirty="0" smtClean="0"/>
              <a:t>β</a:t>
            </a:r>
            <a:r>
              <a:rPr lang="it-IT" b="1" dirty="0" smtClean="0"/>
              <a:t>1-selettivi </a:t>
            </a:r>
            <a:r>
              <a:rPr lang="it-IT" sz="1800" b="1" dirty="0" smtClean="0"/>
              <a:t>(</a:t>
            </a:r>
            <a:r>
              <a:rPr lang="it-IT" sz="1800" b="1" dirty="0" err="1" smtClean="0"/>
              <a:t>cardioselettivi</a:t>
            </a:r>
            <a:r>
              <a:rPr lang="it-IT" sz="1800" b="1" dirty="0" smtClean="0"/>
              <a:t>, seconda generazione</a:t>
            </a:r>
            <a:r>
              <a:rPr lang="it-IT" sz="1800" dirty="0" smtClean="0"/>
              <a:t>)</a:t>
            </a:r>
            <a:endParaRPr lang="it-IT" dirty="0" smtClean="0"/>
          </a:p>
          <a:p>
            <a:pPr lvl="1">
              <a:buNone/>
            </a:pPr>
            <a:r>
              <a:rPr lang="it-IT" u="sng" dirty="0" smtClean="0"/>
              <a:t>Utili per pazienti con asma e BPCO</a:t>
            </a:r>
          </a:p>
          <a:p>
            <a:pPr lvl="1"/>
            <a:r>
              <a:rPr lang="it-IT" u="sng" dirty="0" err="1" smtClean="0"/>
              <a:t>Atenololo</a:t>
            </a:r>
            <a:endParaRPr lang="it-IT" u="sng" dirty="0" smtClean="0"/>
          </a:p>
          <a:p>
            <a:pPr lvl="2"/>
            <a:r>
              <a:rPr lang="it-IT" dirty="0" smtClean="0"/>
              <a:t>Rapporto di affinità </a:t>
            </a:r>
            <a:r>
              <a:rPr lang="el-GR" dirty="0" smtClean="0"/>
              <a:t>β</a:t>
            </a:r>
            <a:r>
              <a:rPr lang="it-IT" dirty="0" smtClean="0"/>
              <a:t>1/</a:t>
            </a:r>
            <a:r>
              <a:rPr lang="el-GR" dirty="0" smtClean="0"/>
              <a:t>β</a:t>
            </a:r>
            <a:r>
              <a:rPr lang="it-IT" dirty="0" smtClean="0"/>
              <a:t>2 = 35/1</a:t>
            </a:r>
          </a:p>
          <a:p>
            <a:pPr lvl="2"/>
            <a:r>
              <a:rPr lang="it-IT" dirty="0" smtClean="0"/>
              <a:t>Non presenta attività agonistica intrinseca</a:t>
            </a:r>
          </a:p>
          <a:p>
            <a:pPr lvl="2"/>
            <a:r>
              <a:rPr lang="it-IT" dirty="0" smtClean="0"/>
              <a:t>Scarsamente </a:t>
            </a:r>
            <a:r>
              <a:rPr lang="it-IT" dirty="0" err="1" smtClean="0"/>
              <a:t>lipofilo</a:t>
            </a:r>
            <a:endParaRPr lang="it-IT" dirty="0" smtClean="0"/>
          </a:p>
          <a:p>
            <a:pPr lvl="2"/>
            <a:r>
              <a:rPr lang="it-IT" dirty="0" smtClean="0"/>
              <a:t>Biodisponibilità orale 50-60%</a:t>
            </a:r>
          </a:p>
          <a:p>
            <a:pPr lvl="2"/>
            <a:r>
              <a:rPr lang="it-IT" dirty="0" smtClean="0"/>
              <a:t>Emivita 6-7ore</a:t>
            </a:r>
          </a:p>
          <a:p>
            <a:pPr lvl="2"/>
            <a:r>
              <a:rPr lang="it-IT" dirty="0" smtClean="0"/>
              <a:t>Dosaggio: 50-100mg/</a:t>
            </a:r>
            <a:r>
              <a:rPr lang="it-IT" dirty="0" err="1" smtClean="0"/>
              <a:t>die</a:t>
            </a:r>
            <a:endParaRPr lang="it-IT" dirty="0" smtClean="0"/>
          </a:p>
          <a:p>
            <a:pPr lvl="2"/>
            <a:endParaRPr lang="it-IT" dirty="0" smtClean="0"/>
          </a:p>
          <a:p>
            <a:pPr lvl="2"/>
            <a:endParaRPr lang="it-IT" dirty="0" smtClean="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Classificazione 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1">
            <a:normAutofit fontScale="85000" lnSpcReduction="20000"/>
          </a:bodyPr>
          <a:lstStyle/>
          <a:p>
            <a:r>
              <a:rPr lang="it-IT" dirty="0" smtClean="0"/>
              <a:t>Betabloccanti </a:t>
            </a:r>
            <a:r>
              <a:rPr lang="el-GR" dirty="0" smtClean="0"/>
              <a:t>β</a:t>
            </a:r>
            <a:r>
              <a:rPr lang="it-IT" dirty="0" smtClean="0"/>
              <a:t>1-selettivi </a:t>
            </a:r>
            <a:r>
              <a:rPr lang="it-IT" sz="1800" dirty="0" smtClean="0"/>
              <a:t>(</a:t>
            </a:r>
            <a:r>
              <a:rPr lang="it-IT" sz="1800" dirty="0" err="1" smtClean="0"/>
              <a:t>cardioselettivi</a:t>
            </a:r>
            <a:r>
              <a:rPr lang="it-IT" sz="1800" dirty="0" smtClean="0"/>
              <a:t>, seconda generazione)</a:t>
            </a:r>
            <a:endParaRPr lang="it-IT" dirty="0" smtClean="0"/>
          </a:p>
          <a:p>
            <a:pPr lvl="1">
              <a:buNone/>
            </a:pPr>
            <a:r>
              <a:rPr lang="it-IT" dirty="0" smtClean="0"/>
              <a:t>Utili per pazienti con asma e BPCO</a:t>
            </a:r>
          </a:p>
          <a:p>
            <a:pPr lvl="1"/>
            <a:r>
              <a:rPr lang="it-IT" u="sng" dirty="0" err="1" smtClean="0"/>
              <a:t>Bisoprololo</a:t>
            </a:r>
            <a:endParaRPr lang="it-IT" u="sng" dirty="0" smtClean="0"/>
          </a:p>
          <a:p>
            <a:pPr lvl="2"/>
            <a:r>
              <a:rPr lang="it-IT" dirty="0" smtClean="0"/>
              <a:t>Rapporto di affinità </a:t>
            </a:r>
            <a:r>
              <a:rPr lang="el-GR" dirty="0" smtClean="0"/>
              <a:t>β</a:t>
            </a:r>
            <a:r>
              <a:rPr lang="it-IT" dirty="0" smtClean="0"/>
              <a:t>1/</a:t>
            </a:r>
            <a:r>
              <a:rPr lang="el-GR" dirty="0" smtClean="0"/>
              <a:t>β</a:t>
            </a:r>
            <a:r>
              <a:rPr lang="it-IT" dirty="0" smtClean="0"/>
              <a:t>2 = 75/1</a:t>
            </a:r>
          </a:p>
          <a:p>
            <a:pPr lvl="2"/>
            <a:r>
              <a:rPr lang="it-IT" dirty="0" smtClean="0"/>
              <a:t>Non presenta attività agonistica intrinseca</a:t>
            </a:r>
          </a:p>
          <a:p>
            <a:pPr lvl="2"/>
            <a:r>
              <a:rPr lang="it-IT" dirty="0" smtClean="0"/>
              <a:t>Scarsamente </a:t>
            </a:r>
            <a:r>
              <a:rPr lang="it-IT" dirty="0" err="1" smtClean="0"/>
              <a:t>lipofilo</a:t>
            </a:r>
            <a:endParaRPr lang="it-IT" dirty="0" smtClean="0"/>
          </a:p>
          <a:p>
            <a:pPr lvl="2"/>
            <a:r>
              <a:rPr lang="it-IT" dirty="0" smtClean="0"/>
              <a:t>Biodisponibilità orale 80%</a:t>
            </a:r>
          </a:p>
          <a:p>
            <a:pPr lvl="2"/>
            <a:r>
              <a:rPr lang="it-IT" dirty="0" smtClean="0"/>
              <a:t>Emivita 9-12ore</a:t>
            </a:r>
          </a:p>
          <a:p>
            <a:pPr lvl="2"/>
            <a:r>
              <a:rPr lang="it-IT" dirty="0" smtClean="0"/>
              <a:t>Dosaggio: 5-10mg/</a:t>
            </a:r>
            <a:r>
              <a:rPr lang="it-IT" dirty="0" err="1" smtClean="0"/>
              <a:t>die</a:t>
            </a:r>
            <a:endParaRPr lang="it-IT" dirty="0" smtClean="0"/>
          </a:p>
          <a:p>
            <a:pPr lvl="1"/>
            <a:r>
              <a:rPr lang="it-IT" u="sng" dirty="0" err="1" smtClean="0"/>
              <a:t>Metoprololo</a:t>
            </a:r>
            <a:endParaRPr lang="it-IT" u="sng" dirty="0" smtClean="0"/>
          </a:p>
          <a:p>
            <a:pPr lvl="2"/>
            <a:r>
              <a:rPr lang="it-IT" dirty="0" smtClean="0"/>
              <a:t>Rapporto di affinità </a:t>
            </a:r>
            <a:r>
              <a:rPr lang="el-GR" dirty="0" smtClean="0"/>
              <a:t>β</a:t>
            </a:r>
            <a:r>
              <a:rPr lang="it-IT" dirty="0" smtClean="0"/>
              <a:t>1/</a:t>
            </a:r>
            <a:r>
              <a:rPr lang="el-GR" dirty="0" smtClean="0"/>
              <a:t>β</a:t>
            </a:r>
            <a:r>
              <a:rPr lang="it-IT" dirty="0" smtClean="0"/>
              <a:t>2 = 20/1</a:t>
            </a:r>
          </a:p>
          <a:p>
            <a:pPr lvl="2"/>
            <a:r>
              <a:rPr lang="it-IT" dirty="0" smtClean="0"/>
              <a:t>Non presenta attività agonistica intrinseca</a:t>
            </a:r>
          </a:p>
          <a:p>
            <a:pPr lvl="2"/>
            <a:r>
              <a:rPr lang="it-IT" dirty="0" smtClean="0"/>
              <a:t>Moderatamente </a:t>
            </a:r>
            <a:r>
              <a:rPr lang="it-IT" dirty="0" err="1" smtClean="0"/>
              <a:t>lipofilo</a:t>
            </a:r>
            <a:endParaRPr lang="it-IT" dirty="0" smtClean="0"/>
          </a:p>
          <a:p>
            <a:pPr lvl="2"/>
            <a:r>
              <a:rPr lang="it-IT" dirty="0" smtClean="0"/>
              <a:t>Biodisponibilità orale 40-50%</a:t>
            </a:r>
          </a:p>
          <a:p>
            <a:pPr lvl="2"/>
            <a:r>
              <a:rPr lang="it-IT" dirty="0" smtClean="0"/>
              <a:t>Emivita 3-7ore</a:t>
            </a:r>
          </a:p>
          <a:p>
            <a:pPr lvl="2"/>
            <a:r>
              <a:rPr lang="it-IT" dirty="0" smtClean="0"/>
              <a:t>Dosaggio: 100-200mg/</a:t>
            </a:r>
            <a:r>
              <a:rPr lang="it-IT" dirty="0" err="1" smtClean="0"/>
              <a:t>die</a:t>
            </a:r>
            <a:endParaRPr lang="it-IT" dirty="0" smtClean="0"/>
          </a:p>
          <a:p>
            <a:pPr>
              <a:buNone/>
            </a:pPr>
            <a:r>
              <a:rPr lang="it-IT" sz="2400" b="1" dirty="0" err="1" smtClean="0"/>
              <a:t>NB</a:t>
            </a:r>
            <a:r>
              <a:rPr lang="it-IT" sz="2400" b="1" dirty="0" smtClean="0"/>
              <a:t>. la selettività per i recettori </a:t>
            </a:r>
            <a:r>
              <a:rPr lang="el-GR" sz="2400" b="1" dirty="0" smtClean="0"/>
              <a:t>β</a:t>
            </a:r>
            <a:r>
              <a:rPr lang="it-IT" sz="2400" b="1" dirty="0" smtClean="0"/>
              <a:t>1-adrenergici è dose-dipendente</a:t>
            </a:r>
            <a:r>
              <a:rPr lang="it-IT" sz="2400" dirty="0" smtClean="0"/>
              <a:t>: a dosi elevate i </a:t>
            </a:r>
            <a:r>
              <a:rPr lang="el-GR" sz="2400" dirty="0" smtClean="0"/>
              <a:t>β</a:t>
            </a:r>
            <a:r>
              <a:rPr lang="it-IT" sz="2400" dirty="0" smtClean="0"/>
              <a:t>1-bloccanti selettivi possono determinare una inibizione anche dei recettori </a:t>
            </a:r>
            <a:r>
              <a:rPr lang="el-GR" sz="2400" dirty="0" smtClean="0"/>
              <a:t>β</a:t>
            </a:r>
            <a:r>
              <a:rPr lang="it-IT" sz="2400" dirty="0" smtClean="0"/>
              <a:t>2.</a:t>
            </a:r>
            <a:endParaRPr lang="it-IT" dirty="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Classificazione 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1">
            <a:normAutofit fontScale="92500" lnSpcReduction="20000"/>
          </a:bodyPr>
          <a:lstStyle/>
          <a:p>
            <a:r>
              <a:rPr lang="it-IT" b="1" dirty="0" smtClean="0"/>
              <a:t>Betabloccanti </a:t>
            </a:r>
            <a:r>
              <a:rPr lang="el-GR" b="1" dirty="0" smtClean="0"/>
              <a:t>β</a:t>
            </a:r>
            <a:r>
              <a:rPr lang="it-IT" b="1" dirty="0" smtClean="0"/>
              <a:t>1-selettivi con azioni aggiuntive di vasodilatazione periferica </a:t>
            </a:r>
            <a:r>
              <a:rPr lang="it-IT" sz="1800" b="1" dirty="0" smtClean="0"/>
              <a:t>(</a:t>
            </a:r>
            <a:r>
              <a:rPr lang="it-IT" sz="1800" b="1" dirty="0" err="1" smtClean="0"/>
              <a:t>cardioselettivi</a:t>
            </a:r>
            <a:r>
              <a:rPr lang="it-IT" sz="1800" b="1" dirty="0" smtClean="0"/>
              <a:t>, terza generazione</a:t>
            </a:r>
            <a:r>
              <a:rPr lang="it-IT" sz="1800" dirty="0" smtClean="0"/>
              <a:t>)</a:t>
            </a:r>
            <a:endParaRPr lang="it-IT" dirty="0" smtClean="0"/>
          </a:p>
          <a:p>
            <a:pPr lvl="1">
              <a:buNone/>
            </a:pPr>
            <a:r>
              <a:rPr lang="it-IT" dirty="0" smtClean="0"/>
              <a:t>Utili per pazienti con asma e BPCO</a:t>
            </a:r>
          </a:p>
          <a:p>
            <a:pPr lvl="1"/>
            <a:r>
              <a:rPr lang="it-IT" u="sng" dirty="0" err="1" smtClean="0"/>
              <a:t>Celiprololo</a:t>
            </a:r>
            <a:endParaRPr lang="it-IT" u="sng" dirty="0" smtClean="0"/>
          </a:p>
          <a:p>
            <a:pPr lvl="2"/>
            <a:r>
              <a:rPr lang="it-IT" dirty="0" smtClean="0"/>
              <a:t>Presenta attività </a:t>
            </a:r>
            <a:r>
              <a:rPr lang="it-IT" dirty="0" err="1" smtClean="0"/>
              <a:t>simpaticomimetica</a:t>
            </a:r>
            <a:r>
              <a:rPr lang="it-IT" dirty="0" smtClean="0"/>
              <a:t> intrinseca (</a:t>
            </a:r>
            <a:r>
              <a:rPr lang="el-GR" b="1" dirty="0" smtClean="0"/>
              <a:t>β</a:t>
            </a:r>
            <a:r>
              <a:rPr lang="it-IT" b="1" dirty="0" smtClean="0"/>
              <a:t>-bloccanti ISA</a:t>
            </a:r>
            <a:r>
              <a:rPr lang="it-IT" dirty="0" smtClean="0"/>
              <a:t>) perché </a:t>
            </a:r>
            <a:r>
              <a:rPr lang="it-IT" b="1" dirty="0" smtClean="0"/>
              <a:t>agonista parziale dei recettori </a:t>
            </a:r>
            <a:r>
              <a:rPr lang="el-GR" b="1" dirty="0" smtClean="0"/>
              <a:t>β</a:t>
            </a:r>
            <a:r>
              <a:rPr lang="it-IT" b="1" dirty="0" smtClean="0"/>
              <a:t>2.</a:t>
            </a:r>
          </a:p>
          <a:p>
            <a:pPr lvl="2"/>
            <a:r>
              <a:rPr lang="it-IT" dirty="0" smtClean="0"/>
              <a:t>Scarsamente </a:t>
            </a:r>
            <a:r>
              <a:rPr lang="it-IT" dirty="0" err="1" smtClean="0"/>
              <a:t>lipofilo</a:t>
            </a:r>
            <a:endParaRPr lang="it-IT" dirty="0" smtClean="0"/>
          </a:p>
          <a:p>
            <a:pPr lvl="2"/>
            <a:r>
              <a:rPr lang="it-IT" dirty="0" smtClean="0"/>
              <a:t>Biodisponibilità orale 30-70%</a:t>
            </a:r>
          </a:p>
          <a:p>
            <a:pPr lvl="2"/>
            <a:r>
              <a:rPr lang="it-IT" dirty="0" smtClean="0"/>
              <a:t>Emivita 5ore</a:t>
            </a:r>
          </a:p>
          <a:p>
            <a:pPr lvl="2"/>
            <a:r>
              <a:rPr lang="it-IT" b="1" dirty="0" smtClean="0"/>
              <a:t>Determina produzione di monossido di azoto</a:t>
            </a:r>
          </a:p>
          <a:p>
            <a:pPr lvl="1"/>
            <a:r>
              <a:rPr lang="it-IT" u="sng" dirty="0" err="1" smtClean="0"/>
              <a:t>Nebivololo</a:t>
            </a:r>
            <a:endParaRPr lang="it-IT" u="sng" dirty="0" smtClean="0"/>
          </a:p>
          <a:p>
            <a:pPr lvl="2"/>
            <a:r>
              <a:rPr lang="it-IT" dirty="0" smtClean="0"/>
              <a:t>Non presenta attività agonistica intrinseca</a:t>
            </a:r>
          </a:p>
          <a:p>
            <a:pPr lvl="2"/>
            <a:r>
              <a:rPr lang="it-IT" dirty="0" smtClean="0"/>
              <a:t>Scarsamente </a:t>
            </a:r>
            <a:r>
              <a:rPr lang="it-IT" dirty="0" err="1" smtClean="0"/>
              <a:t>lipofilo</a:t>
            </a:r>
            <a:endParaRPr lang="it-IT" dirty="0" smtClean="0"/>
          </a:p>
          <a:p>
            <a:pPr lvl="2"/>
            <a:r>
              <a:rPr lang="it-IT" dirty="0" smtClean="0"/>
              <a:t>Emivita 11-30ore</a:t>
            </a:r>
          </a:p>
          <a:p>
            <a:pPr lvl="2"/>
            <a:r>
              <a:rPr lang="it-IT" dirty="0" smtClean="0"/>
              <a:t>Dosaggio: 5-30mg/</a:t>
            </a:r>
            <a:r>
              <a:rPr lang="it-IT" dirty="0" err="1" smtClean="0"/>
              <a:t>die</a:t>
            </a:r>
            <a:r>
              <a:rPr lang="it-IT" dirty="0" smtClean="0"/>
              <a:t>, 1 volta al dì</a:t>
            </a:r>
          </a:p>
          <a:p>
            <a:pPr lvl="2"/>
            <a:r>
              <a:rPr lang="it-IT" b="1" dirty="0" smtClean="0"/>
              <a:t>Determina produzione di monossido di azoto</a:t>
            </a:r>
          </a:p>
          <a:p>
            <a:pPr>
              <a:buNone/>
            </a:pPr>
            <a:r>
              <a:rPr lang="it-IT" sz="2400" b="1" dirty="0" smtClean="0"/>
              <a:t>.</a:t>
            </a:r>
            <a:endParaRPr lang="it-IT"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368412"/>
          </a:xfrm>
        </p:spPr>
        <p:txBody>
          <a:bodyPr>
            <a:noAutofit/>
          </a:bodyPr>
          <a:lstStyle/>
          <a:p>
            <a:pPr algn="ctr"/>
            <a:r>
              <a:rPr lang="it-IT" dirty="0" smtClean="0">
                <a:solidFill>
                  <a:srgbClr val="C00000"/>
                </a:solidFill>
                <a:latin typeface="+mn-lt"/>
              </a:rPr>
              <a:t>MISURAZIONE DELLA PRESSIONE ARTERIOSA</a:t>
            </a:r>
            <a:endParaRPr lang="it-IT" dirty="0">
              <a:solidFill>
                <a:srgbClr val="C00000"/>
              </a:solidFill>
              <a:latin typeface="+mn-lt"/>
            </a:endParaRPr>
          </a:p>
        </p:txBody>
      </p:sp>
      <p:sp>
        <p:nvSpPr>
          <p:cNvPr id="3" name="Segnaposto contenuto 2"/>
          <p:cNvSpPr>
            <a:spLocks noGrp="1"/>
          </p:cNvSpPr>
          <p:nvPr>
            <p:ph sz="quarter" idx="1"/>
          </p:nvPr>
        </p:nvSpPr>
        <p:spPr>
          <a:xfrm>
            <a:off x="571472" y="1928802"/>
            <a:ext cx="8115328" cy="4500594"/>
          </a:xfrm>
        </p:spPr>
        <p:txBody>
          <a:bodyPr>
            <a:noAutofit/>
          </a:bodyPr>
          <a:lstStyle/>
          <a:p>
            <a:pPr>
              <a:buNone/>
            </a:pPr>
            <a:r>
              <a:rPr lang="it-IT" sz="2800" dirty="0" smtClean="0"/>
              <a:t>Tutti i pazienti sopra i 18 anni devono avere almeno un controllo pressorio.</a:t>
            </a:r>
          </a:p>
          <a:p>
            <a:pPr>
              <a:buNone/>
            </a:pPr>
            <a:endParaRPr lang="it-IT" sz="2800" dirty="0" smtClean="0"/>
          </a:p>
          <a:p>
            <a:pPr>
              <a:buNone/>
            </a:pPr>
            <a:r>
              <a:rPr lang="it-IT" sz="2800" dirty="0" smtClean="0"/>
              <a:t>Modalità : </a:t>
            </a:r>
          </a:p>
          <a:p>
            <a:r>
              <a:rPr lang="it-IT" sz="2800" dirty="0" smtClean="0"/>
              <a:t>Misurazione nell’ambulatorio medico </a:t>
            </a:r>
          </a:p>
          <a:p>
            <a:pPr>
              <a:buNone/>
            </a:pPr>
            <a:r>
              <a:rPr lang="it-IT" sz="2800" dirty="0" smtClean="0">
                <a:latin typeface="Arial"/>
                <a:cs typeface="Arial"/>
              </a:rPr>
              <a:t>   → </a:t>
            </a:r>
            <a:r>
              <a:rPr lang="it-IT" sz="2800" dirty="0" smtClean="0">
                <a:cs typeface="Arial"/>
              </a:rPr>
              <a:t>PRESSIONE ARTERIOSA </a:t>
            </a:r>
            <a:r>
              <a:rPr lang="it-IT" sz="2800" b="1" dirty="0" smtClean="0">
                <a:cs typeface="Arial"/>
              </a:rPr>
              <a:t>CLINICA (office BP)</a:t>
            </a:r>
          </a:p>
          <a:p>
            <a:r>
              <a:rPr lang="it-IT" sz="2800" dirty="0" smtClean="0">
                <a:cs typeface="Arial"/>
              </a:rPr>
              <a:t>Misurazione al di fuori dell’ambulatorio medico </a:t>
            </a:r>
          </a:p>
          <a:p>
            <a:pPr>
              <a:buNone/>
            </a:pPr>
            <a:r>
              <a:rPr lang="it-IT" sz="2800" dirty="0" smtClean="0">
                <a:cs typeface="Arial"/>
              </a:rPr>
              <a:t>   → PRESSIONE ARTERIOSA  </a:t>
            </a:r>
            <a:r>
              <a:rPr lang="it-IT" sz="2800" b="1" dirty="0" smtClean="0">
                <a:cs typeface="Arial"/>
              </a:rPr>
              <a:t>AMBULATORIA </a:t>
            </a:r>
          </a:p>
          <a:p>
            <a:pPr>
              <a:buNone/>
            </a:pPr>
            <a:r>
              <a:rPr lang="it-IT" sz="2800" dirty="0" smtClean="0">
                <a:cs typeface="Arial"/>
              </a:rPr>
              <a:t>   → PRESSIONE ARTERIOSA  </a:t>
            </a:r>
            <a:r>
              <a:rPr lang="it-IT" sz="2800" b="1" dirty="0" smtClean="0">
                <a:cs typeface="Arial"/>
              </a:rPr>
              <a:t>DOMICILIARE</a:t>
            </a:r>
            <a:endParaRPr lang="it-IT" sz="2800" b="1" dirty="0" smtClean="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Classificazione 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1">
            <a:normAutofit fontScale="92500"/>
          </a:bodyPr>
          <a:lstStyle/>
          <a:p>
            <a:r>
              <a:rPr lang="it-IT" dirty="0" smtClean="0"/>
              <a:t>NB: </a:t>
            </a:r>
            <a:r>
              <a:rPr lang="el-GR" b="1" dirty="0" smtClean="0"/>
              <a:t>β</a:t>
            </a:r>
            <a:r>
              <a:rPr lang="it-IT" b="1" dirty="0" smtClean="0"/>
              <a:t>-bloccanti ISA</a:t>
            </a:r>
          </a:p>
          <a:p>
            <a:pPr lvl="1"/>
            <a:r>
              <a:rPr lang="it-IT" dirty="0" smtClean="0"/>
              <a:t>La loro attività intrinseca varia a seconda del grado di attività simpatica</a:t>
            </a:r>
          </a:p>
          <a:p>
            <a:pPr lvl="1"/>
            <a:r>
              <a:rPr lang="it-IT" dirty="0" smtClean="0"/>
              <a:t>Se l’attività simpatica è elevata (es. stress, esercizio fisico) l’azione </a:t>
            </a:r>
            <a:r>
              <a:rPr lang="el-GR" dirty="0" smtClean="0"/>
              <a:t>β</a:t>
            </a:r>
            <a:r>
              <a:rPr lang="it-IT" dirty="0" smtClean="0"/>
              <a:t>-bloccante degli agonisti parziali è predominante rispetto a quella </a:t>
            </a:r>
            <a:r>
              <a:rPr lang="it-IT" dirty="0" err="1" smtClean="0"/>
              <a:t>simpaticomimetica</a:t>
            </a:r>
            <a:r>
              <a:rPr lang="it-IT" dirty="0" smtClean="0"/>
              <a:t> intrinseca</a:t>
            </a:r>
          </a:p>
          <a:p>
            <a:pPr lvl="1"/>
            <a:r>
              <a:rPr lang="it-IT" dirty="0" smtClean="0"/>
              <a:t>Se l’attività simpatica è bassa (notte), gli agonisti parziali inducono minori effetti </a:t>
            </a:r>
            <a:r>
              <a:rPr lang="it-IT" dirty="0" err="1" smtClean="0"/>
              <a:t>cardio-deprimenti</a:t>
            </a:r>
            <a:r>
              <a:rPr lang="it-IT" dirty="0" smtClean="0"/>
              <a:t> e minori effetti metabolici rispetto alle molecole non dotate di ISA</a:t>
            </a:r>
          </a:p>
          <a:p>
            <a:pPr lvl="2"/>
            <a:r>
              <a:rPr lang="it-IT" dirty="0" smtClean="0"/>
              <a:t>Determinano meno frequentemente effetti collaterali quali: bradicardia, aumento TG, astenia, ipotensione posturale, broncospasmo, depressione, impotenza, aggravamento di una insufficienza arteriosa periferica, fenomeno di </a:t>
            </a:r>
            <a:r>
              <a:rPr lang="it-IT" dirty="0" err="1" smtClean="0"/>
              <a:t>Raynaud</a:t>
            </a:r>
            <a:endParaRPr lang="it-IT" dirty="0" smtClean="0"/>
          </a:p>
          <a:p>
            <a:endParaRPr lang="it-IT" dirty="0" smtClean="0"/>
          </a:p>
          <a:p>
            <a:pPr>
              <a:buNone/>
            </a:pPr>
            <a:r>
              <a:rPr lang="it-IT" sz="2400" dirty="0" smtClean="0"/>
              <a:t>.</a:t>
            </a:r>
            <a:endParaRPr lang="it-IT" dirty="0" smtClean="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Classificazione 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1">
            <a:normAutofit fontScale="85000" lnSpcReduction="20000"/>
          </a:bodyPr>
          <a:lstStyle/>
          <a:p>
            <a:r>
              <a:rPr lang="it-IT" b="1" dirty="0" smtClean="0"/>
              <a:t>Betabloccanti  non selettivi con azioni aggiuntive di vasodilatazione periferica </a:t>
            </a:r>
            <a:r>
              <a:rPr lang="it-IT" sz="1800" b="1" dirty="0" smtClean="0"/>
              <a:t>(terza generazione</a:t>
            </a:r>
            <a:r>
              <a:rPr lang="it-IT" sz="1800" dirty="0" smtClean="0"/>
              <a:t>)</a:t>
            </a:r>
            <a:endParaRPr lang="it-IT" dirty="0" smtClean="0"/>
          </a:p>
          <a:p>
            <a:pPr lvl="1"/>
            <a:r>
              <a:rPr lang="it-IT" u="sng" dirty="0" err="1" smtClean="0"/>
              <a:t>Carvedilolo</a:t>
            </a:r>
            <a:endParaRPr lang="it-IT" u="sng" dirty="0" smtClean="0"/>
          </a:p>
          <a:p>
            <a:pPr lvl="2"/>
            <a:r>
              <a:rPr lang="it-IT" dirty="0" smtClean="0"/>
              <a:t>Non presenta attività agonistica intrinseca</a:t>
            </a:r>
          </a:p>
          <a:p>
            <a:pPr lvl="2"/>
            <a:r>
              <a:rPr lang="it-IT" dirty="0" smtClean="0"/>
              <a:t>Moderatamente </a:t>
            </a:r>
            <a:r>
              <a:rPr lang="it-IT" dirty="0" err="1" smtClean="0"/>
              <a:t>lipofilo</a:t>
            </a:r>
            <a:endParaRPr lang="it-IT" dirty="0" smtClean="0"/>
          </a:p>
          <a:p>
            <a:pPr lvl="2"/>
            <a:r>
              <a:rPr lang="it-IT" dirty="0" smtClean="0"/>
              <a:t>Biodisponibilità orale 30%</a:t>
            </a:r>
          </a:p>
          <a:p>
            <a:pPr lvl="2"/>
            <a:r>
              <a:rPr lang="it-IT" dirty="0" smtClean="0"/>
              <a:t>Emivita 7-10ore</a:t>
            </a:r>
          </a:p>
          <a:p>
            <a:pPr lvl="2"/>
            <a:r>
              <a:rPr lang="it-IT" dirty="0" smtClean="0"/>
              <a:t>Dosaggio: 12,5-50mg/</a:t>
            </a:r>
            <a:r>
              <a:rPr lang="it-IT" dirty="0" err="1" smtClean="0"/>
              <a:t>die</a:t>
            </a:r>
            <a:r>
              <a:rPr lang="it-IT" dirty="0" smtClean="0"/>
              <a:t>, 2 volte al dì</a:t>
            </a:r>
          </a:p>
          <a:p>
            <a:pPr lvl="2"/>
            <a:r>
              <a:rPr lang="it-IT" b="1" dirty="0" smtClean="0"/>
              <a:t>Presenta azione </a:t>
            </a:r>
            <a:r>
              <a:rPr lang="el-GR" b="1" dirty="0" smtClean="0"/>
              <a:t>α</a:t>
            </a:r>
            <a:r>
              <a:rPr lang="it-IT" b="1" dirty="0" smtClean="0"/>
              <a:t>1-antagonista (vasodilatazione periferica)</a:t>
            </a:r>
          </a:p>
          <a:p>
            <a:pPr lvl="2"/>
            <a:r>
              <a:rPr lang="it-IT" b="1" dirty="0" smtClean="0"/>
              <a:t>Determina blocco dell’ingresso di calcio</a:t>
            </a:r>
          </a:p>
          <a:p>
            <a:pPr lvl="2"/>
            <a:r>
              <a:rPr lang="it-IT" b="1" dirty="0" smtClean="0"/>
              <a:t>Ha attività antiossidante</a:t>
            </a:r>
          </a:p>
          <a:p>
            <a:pPr lvl="1"/>
            <a:r>
              <a:rPr lang="it-IT" u="sng" dirty="0" err="1" smtClean="0"/>
              <a:t>Labetalolo</a:t>
            </a:r>
            <a:endParaRPr lang="it-IT" u="sng" dirty="0" smtClean="0"/>
          </a:p>
          <a:p>
            <a:pPr lvl="2"/>
            <a:r>
              <a:rPr lang="it-IT" dirty="0" smtClean="0"/>
              <a:t>Presenta azione </a:t>
            </a:r>
            <a:r>
              <a:rPr lang="it-IT" dirty="0" err="1" smtClean="0"/>
              <a:t>simpaticomimetica</a:t>
            </a:r>
            <a:r>
              <a:rPr lang="it-IT" dirty="0" smtClean="0"/>
              <a:t> intrinseca</a:t>
            </a:r>
          </a:p>
          <a:p>
            <a:pPr lvl="2"/>
            <a:r>
              <a:rPr lang="it-IT" dirty="0" smtClean="0"/>
              <a:t>Moderatamente </a:t>
            </a:r>
            <a:r>
              <a:rPr lang="it-IT" dirty="0" err="1" smtClean="0"/>
              <a:t>lipofilo</a:t>
            </a:r>
            <a:endParaRPr lang="it-IT" dirty="0" smtClean="0"/>
          </a:p>
          <a:p>
            <a:pPr lvl="2"/>
            <a:r>
              <a:rPr lang="it-IT" dirty="0" smtClean="0"/>
              <a:t>Biodisponibilità orale 33%</a:t>
            </a:r>
          </a:p>
          <a:p>
            <a:pPr lvl="2"/>
            <a:r>
              <a:rPr lang="it-IT" dirty="0" smtClean="0"/>
              <a:t>Emivita 3-4ore</a:t>
            </a:r>
          </a:p>
          <a:p>
            <a:pPr lvl="2"/>
            <a:r>
              <a:rPr lang="it-IT" dirty="0" smtClean="0"/>
              <a:t>Dosaggio: 200-800mg/</a:t>
            </a:r>
            <a:r>
              <a:rPr lang="it-IT" dirty="0" err="1" smtClean="0"/>
              <a:t>die</a:t>
            </a:r>
            <a:endParaRPr lang="it-IT" dirty="0" smtClean="0"/>
          </a:p>
          <a:p>
            <a:pPr lvl="2"/>
            <a:r>
              <a:rPr lang="it-IT" b="1" dirty="0" smtClean="0"/>
              <a:t>Determina antagonismo sui recettori </a:t>
            </a:r>
            <a:r>
              <a:rPr lang="el-GR" b="1" dirty="0" smtClean="0"/>
              <a:t>α</a:t>
            </a:r>
            <a:r>
              <a:rPr lang="it-IT" b="1" dirty="0" smtClean="0"/>
              <a:t>1</a:t>
            </a:r>
          </a:p>
          <a:p>
            <a:pPr>
              <a:buNone/>
            </a:pPr>
            <a:r>
              <a:rPr lang="it-IT" sz="2300" b="1" dirty="0" smtClean="0"/>
              <a:t>NB: tali azioni aggiuntive sono utili per il trattamento dell’ipertensione</a:t>
            </a:r>
            <a:endParaRPr lang="it-IT" sz="2300" dirty="0" smtClean="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1">
            <a:normAutofit/>
          </a:bodyPr>
          <a:lstStyle/>
          <a:p>
            <a:r>
              <a:rPr lang="it-IT" sz="2300" dirty="0" smtClean="0"/>
              <a:t>Indicazioni</a:t>
            </a:r>
          </a:p>
          <a:p>
            <a:pPr lvl="1"/>
            <a:r>
              <a:rPr lang="it-IT" sz="2100" dirty="0" smtClean="0"/>
              <a:t>Ipertensione</a:t>
            </a:r>
          </a:p>
          <a:p>
            <a:pPr lvl="1"/>
            <a:r>
              <a:rPr lang="it-IT" sz="2100" dirty="0" smtClean="0"/>
              <a:t>Angina e sindromi coronariche acute</a:t>
            </a:r>
          </a:p>
          <a:p>
            <a:pPr lvl="1"/>
            <a:r>
              <a:rPr lang="it-IT" sz="2100" dirty="0" smtClean="0"/>
              <a:t>Insufficienza acuta congestizia</a:t>
            </a:r>
          </a:p>
          <a:p>
            <a:pPr lvl="1"/>
            <a:r>
              <a:rPr lang="it-IT" sz="2100" dirty="0" smtClean="0"/>
              <a:t>Alcuni tipi di aritmie </a:t>
            </a:r>
          </a:p>
          <a:p>
            <a:pPr lvl="1"/>
            <a:r>
              <a:rPr lang="it-IT" sz="2100" dirty="0" smtClean="0"/>
              <a:t>Glaucoma (uso topico)</a:t>
            </a:r>
          </a:p>
          <a:p>
            <a:pPr lvl="1"/>
            <a:r>
              <a:rPr lang="it-IT" sz="2100" dirty="0" smtClean="0"/>
              <a:t>Sintomi dell’ipertiroidismo</a:t>
            </a:r>
          </a:p>
          <a:p>
            <a:pPr lvl="1"/>
            <a:r>
              <a:rPr lang="it-IT" sz="2100" dirty="0" smtClean="0"/>
              <a:t>Emicrania</a:t>
            </a:r>
          </a:p>
          <a:p>
            <a:r>
              <a:rPr lang="it-IT" sz="2300" dirty="0" err="1" smtClean="0"/>
              <a:t>NB</a:t>
            </a:r>
            <a:r>
              <a:rPr lang="it-IT" sz="2300" dirty="0" smtClean="0"/>
              <a:t>. </a:t>
            </a:r>
            <a:r>
              <a:rPr lang="it-IT" sz="2300" b="1" dirty="0" smtClean="0"/>
              <a:t>i pazienti anziani e gli afro-americani rispondono meno</a:t>
            </a:r>
          </a:p>
          <a:p>
            <a:r>
              <a:rPr lang="it-IT" sz="2300" dirty="0" err="1" smtClean="0"/>
              <a:t>NB</a:t>
            </a:r>
            <a:r>
              <a:rPr lang="it-IT" sz="2300" dirty="0" smtClean="0"/>
              <a:t>. i pazienti cinesi sono più sensibili e possono richiedere dosi inferiori</a:t>
            </a:r>
          </a:p>
          <a:p>
            <a:r>
              <a:rPr lang="it-IT" sz="2300" dirty="0" err="1" smtClean="0"/>
              <a:t>NB</a:t>
            </a:r>
            <a:r>
              <a:rPr lang="it-IT" sz="2300" dirty="0" smtClean="0"/>
              <a:t>. </a:t>
            </a:r>
            <a:r>
              <a:rPr lang="it-IT" sz="2300" b="1" dirty="0" smtClean="0"/>
              <a:t>è necessaria una sospensione graduale per evitare fenomeni di rimbalzo: 10-14 giorni</a:t>
            </a: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Beta-bloccanti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numCol="1">
            <a:normAutofit fontScale="92500" lnSpcReduction="20000"/>
          </a:bodyPr>
          <a:lstStyle/>
          <a:p>
            <a:r>
              <a:rPr lang="it-IT" sz="2300" dirty="0" smtClean="0"/>
              <a:t>Controindicazioni:</a:t>
            </a:r>
          </a:p>
          <a:p>
            <a:pPr lvl="1"/>
            <a:r>
              <a:rPr lang="it-IT" sz="2100" dirty="0" smtClean="0"/>
              <a:t>Gravidanza (ritardo di crescita fetale)</a:t>
            </a:r>
          </a:p>
          <a:p>
            <a:pPr lvl="1"/>
            <a:r>
              <a:rPr lang="it-IT" sz="2100" dirty="0" smtClean="0"/>
              <a:t>Asma e BPCO (non selettivi </a:t>
            </a:r>
            <a:r>
              <a:rPr lang="el-GR" sz="2000" dirty="0" smtClean="0"/>
              <a:t>β</a:t>
            </a:r>
            <a:r>
              <a:rPr lang="it-IT" sz="2000" dirty="0" smtClean="0"/>
              <a:t>1</a:t>
            </a:r>
            <a:r>
              <a:rPr lang="it-IT" sz="2100" dirty="0" smtClean="0"/>
              <a:t>)</a:t>
            </a:r>
          </a:p>
          <a:p>
            <a:pPr lvl="1"/>
            <a:r>
              <a:rPr lang="it-IT" sz="2100" dirty="0" smtClean="0"/>
              <a:t>Blocco A-V II o III grado</a:t>
            </a:r>
          </a:p>
          <a:p>
            <a:pPr lvl="1"/>
            <a:r>
              <a:rPr lang="it-IT" sz="2100" dirty="0" smtClean="0"/>
              <a:t>Atleti e pazienti fisicamente attivi</a:t>
            </a:r>
          </a:p>
          <a:p>
            <a:endParaRPr lang="it-IT" sz="2300" dirty="0" smtClean="0"/>
          </a:p>
          <a:p>
            <a:r>
              <a:rPr lang="it-IT" sz="2300" dirty="0" smtClean="0"/>
              <a:t>Effetti collaterali</a:t>
            </a:r>
          </a:p>
          <a:p>
            <a:pPr lvl="1"/>
            <a:r>
              <a:rPr lang="it-IT" sz="2100" dirty="0" smtClean="0"/>
              <a:t>Ipotensione posturale e </a:t>
            </a:r>
            <a:r>
              <a:rPr lang="it-IT" sz="2100" b="1" dirty="0" smtClean="0"/>
              <a:t>bradicardia</a:t>
            </a:r>
          </a:p>
          <a:p>
            <a:pPr lvl="1"/>
            <a:r>
              <a:rPr lang="it-IT" sz="2100" dirty="0" smtClean="0"/>
              <a:t>Estremità fredde (soprattutto non selettivi)</a:t>
            </a:r>
          </a:p>
          <a:p>
            <a:pPr lvl="1"/>
            <a:r>
              <a:rPr lang="it-IT" sz="2100" b="1" dirty="0" smtClean="0"/>
              <a:t>Broncospasmo</a:t>
            </a:r>
          </a:p>
          <a:p>
            <a:pPr lvl="1"/>
            <a:r>
              <a:rPr lang="it-IT" sz="2100" b="1" dirty="0" smtClean="0"/>
              <a:t>Alterazione metabolismo dei lipidi </a:t>
            </a:r>
            <a:r>
              <a:rPr lang="it-IT" sz="2100" dirty="0" smtClean="0"/>
              <a:t>con abbassamento delle HDL (farmaci </a:t>
            </a:r>
            <a:r>
              <a:rPr lang="it-IT" sz="2100" dirty="0" err="1" smtClean="0"/>
              <a:t>lipofili</a:t>
            </a:r>
            <a:r>
              <a:rPr lang="it-IT" sz="2100" dirty="0" smtClean="0"/>
              <a:t>)</a:t>
            </a:r>
          </a:p>
          <a:p>
            <a:pPr lvl="1"/>
            <a:r>
              <a:rPr lang="it-IT" sz="2100" dirty="0" smtClean="0"/>
              <a:t>Aumento TG</a:t>
            </a:r>
          </a:p>
          <a:p>
            <a:pPr lvl="1"/>
            <a:r>
              <a:rPr lang="it-IT" sz="2100" b="1" dirty="0" smtClean="0"/>
              <a:t>Alterazione sensibilità all’insulina</a:t>
            </a:r>
          </a:p>
          <a:p>
            <a:pPr lvl="1"/>
            <a:r>
              <a:rPr lang="it-IT" sz="2100" dirty="0" smtClean="0"/>
              <a:t>Mascherano i sintomi dell’ipoglicemia (bloccano il meccanismo di compenso </a:t>
            </a:r>
            <a:r>
              <a:rPr lang="it-IT" sz="2100" dirty="0" err="1" smtClean="0"/>
              <a:t>catecolaminico</a:t>
            </a:r>
            <a:r>
              <a:rPr lang="it-IT" sz="2100" dirty="0" smtClean="0"/>
              <a:t>)</a:t>
            </a:r>
          </a:p>
          <a:p>
            <a:pPr lvl="1"/>
            <a:r>
              <a:rPr lang="it-IT" sz="2100" b="1" dirty="0" smtClean="0"/>
              <a:t>Disfunzioni sessuali </a:t>
            </a:r>
            <a:r>
              <a:rPr lang="it-IT" sz="2100" dirty="0" smtClean="0"/>
              <a:t>nel maschio</a:t>
            </a:r>
          </a:p>
          <a:p>
            <a:pPr lvl="1"/>
            <a:r>
              <a:rPr lang="it-IT" sz="2100" b="1" dirty="0" smtClean="0"/>
              <a:t>Senso di affaticamento, insonnia, depressione </a:t>
            </a:r>
            <a:r>
              <a:rPr lang="it-IT" sz="2100" dirty="0" smtClean="0"/>
              <a:t>(farmaci </a:t>
            </a:r>
            <a:r>
              <a:rPr lang="it-IT" sz="2100" dirty="0" err="1" smtClean="0"/>
              <a:t>lipofili</a:t>
            </a:r>
            <a:r>
              <a:rPr lang="it-IT" sz="2100" dirty="0" smtClean="0"/>
              <a:t>)</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ALTRI FARMACI ANTI-IPERTENSIVI</a:t>
            </a:r>
            <a:endParaRPr lang="it-IT" dirty="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Altri farmaci anti-ipertensivi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r>
              <a:rPr lang="it-IT" dirty="0" smtClean="0"/>
              <a:t>Alfa- bloccanti periferici</a:t>
            </a:r>
          </a:p>
          <a:p>
            <a:pPr lvl="1"/>
            <a:r>
              <a:rPr lang="it-IT" u="sng" dirty="0" err="1" smtClean="0"/>
              <a:t>Doxazosina</a:t>
            </a:r>
            <a:r>
              <a:rPr lang="it-IT" u="sng" dirty="0" smtClean="0"/>
              <a:t> </a:t>
            </a:r>
            <a:r>
              <a:rPr lang="it-IT" dirty="0" smtClean="0"/>
              <a:t>(</a:t>
            </a:r>
            <a:r>
              <a:rPr lang="it-IT" dirty="0" err="1" smtClean="0"/>
              <a:t>Cardura</a:t>
            </a:r>
            <a:r>
              <a:rPr lang="it-IT" dirty="0" smtClean="0"/>
              <a:t> </a:t>
            </a:r>
            <a:r>
              <a:rPr lang="it-IT" dirty="0" err="1" smtClean="0"/>
              <a:t>cpr</a:t>
            </a:r>
            <a:r>
              <a:rPr lang="it-IT" dirty="0" smtClean="0"/>
              <a:t> 2-4mg)</a:t>
            </a:r>
          </a:p>
          <a:p>
            <a:pPr lvl="2"/>
            <a:r>
              <a:rPr lang="it-IT" b="1" dirty="0" smtClean="0"/>
              <a:t>Bloccante specifico alfa1 (non determina tachicardia riflessa</a:t>
            </a:r>
            <a:r>
              <a:rPr lang="it-IT" dirty="0" smtClean="0"/>
              <a:t>)</a:t>
            </a:r>
          </a:p>
          <a:p>
            <a:pPr lvl="2"/>
            <a:r>
              <a:rPr lang="it-IT" dirty="0" smtClean="0"/>
              <a:t>Indicazioni: terza scelta per ipertensione arteriosa; utile per IPB sintomatica</a:t>
            </a:r>
          </a:p>
          <a:p>
            <a:pPr lvl="2"/>
            <a:r>
              <a:rPr lang="it-IT" dirty="0" smtClean="0"/>
              <a:t>Azione </a:t>
            </a:r>
            <a:r>
              <a:rPr lang="it-IT" dirty="0" err="1" smtClean="0"/>
              <a:t>dilatatrice</a:t>
            </a:r>
            <a:r>
              <a:rPr lang="it-IT" dirty="0" smtClean="0"/>
              <a:t> arteriosa e venosa</a:t>
            </a:r>
          </a:p>
          <a:p>
            <a:pPr lvl="2"/>
            <a:r>
              <a:rPr lang="it-IT" dirty="0" smtClean="0"/>
              <a:t>Dose iniziale 1mg/</a:t>
            </a:r>
            <a:r>
              <a:rPr lang="it-IT" dirty="0" err="1" smtClean="0"/>
              <a:t>die</a:t>
            </a:r>
            <a:r>
              <a:rPr lang="it-IT" dirty="0" smtClean="0"/>
              <a:t>, aumento ogni 2 settimane, mantenimento 2-4mg/</a:t>
            </a:r>
            <a:r>
              <a:rPr lang="it-IT" dirty="0" err="1" smtClean="0"/>
              <a:t>die</a:t>
            </a:r>
            <a:endParaRPr lang="it-IT" dirty="0" smtClean="0"/>
          </a:p>
          <a:p>
            <a:pPr lvl="2"/>
            <a:r>
              <a:rPr lang="it-IT" dirty="0" smtClean="0"/>
              <a:t>dose massima 16mg/</a:t>
            </a:r>
            <a:r>
              <a:rPr lang="it-IT" dirty="0" err="1" smtClean="0"/>
              <a:t>die</a:t>
            </a:r>
            <a:endParaRPr lang="it-IT" dirty="0" smtClean="0"/>
          </a:p>
          <a:p>
            <a:pPr lvl="2"/>
            <a:r>
              <a:rPr lang="it-IT" dirty="0" smtClean="0"/>
              <a:t>Durata di azione 36h</a:t>
            </a:r>
          </a:p>
          <a:p>
            <a:pPr lvl="2"/>
            <a:r>
              <a:rPr lang="it-IT" b="1" dirty="0" err="1" smtClean="0"/>
              <a:t>Monosomministrazione</a:t>
            </a:r>
            <a:r>
              <a:rPr lang="it-IT" b="1" dirty="0" smtClean="0"/>
              <a:t>/</a:t>
            </a:r>
            <a:r>
              <a:rPr lang="it-IT" b="1" dirty="0" err="1" smtClean="0"/>
              <a:t>die</a:t>
            </a:r>
            <a:r>
              <a:rPr lang="it-IT" b="1" dirty="0" smtClean="0"/>
              <a:t> prima di coricarsi la sera</a:t>
            </a:r>
          </a:p>
          <a:p>
            <a:pPr lvl="2"/>
            <a:r>
              <a:rPr lang="it-IT" dirty="0" smtClean="0"/>
              <a:t>Escrezione biliare</a:t>
            </a:r>
          </a:p>
          <a:p>
            <a:pPr lvl="2"/>
            <a:r>
              <a:rPr lang="it-IT" dirty="0" smtClean="0"/>
              <a:t>Non interferisce negativamente con il metabolismo dei glucidi e dei lipidi</a:t>
            </a:r>
          </a:p>
          <a:p>
            <a:pPr lvl="2"/>
            <a:r>
              <a:rPr lang="it-IT" dirty="0" smtClean="0"/>
              <a:t>Usare con cautela nei pazienti con emicrania</a:t>
            </a:r>
          </a:p>
          <a:p>
            <a:pPr lvl="2"/>
            <a:r>
              <a:rPr lang="it-IT" dirty="0" smtClean="0"/>
              <a:t>Effetti collaterali: </a:t>
            </a:r>
            <a:r>
              <a:rPr lang="it-IT" u="sng" dirty="0" smtClean="0"/>
              <a:t>ipotensione ortostatica, </a:t>
            </a:r>
            <a:r>
              <a:rPr lang="it-IT" dirty="0" smtClean="0"/>
              <a:t>cistiti, bronchiti, riniti, tosse, nervosismo, vertigini, cefalea, visione offuscata, secchezza delle fauci, vomito, diarrea, porpora, prurito, </a:t>
            </a:r>
            <a:r>
              <a:rPr lang="it-IT" dirty="0" err="1" smtClean="0"/>
              <a:t>rash</a:t>
            </a:r>
            <a:r>
              <a:rPr lang="it-IT" dirty="0" smtClean="0"/>
              <a:t>,crampi muscolari, ginecomastia, impotenza, </a:t>
            </a:r>
            <a:r>
              <a:rPr lang="it-IT" dirty="0" err="1" smtClean="0"/>
              <a:t>affaticabilità</a:t>
            </a:r>
            <a:r>
              <a:rPr lang="it-IT" dirty="0" smtClean="0"/>
              <a:t>, mialgie, artralgie.</a:t>
            </a:r>
          </a:p>
          <a:p>
            <a:pPr lvl="1"/>
            <a:r>
              <a:rPr lang="it-IT" u="sng" dirty="0" err="1" smtClean="0"/>
              <a:t>Terazosina</a:t>
            </a:r>
            <a:r>
              <a:rPr lang="it-IT" dirty="0" smtClean="0"/>
              <a:t> (</a:t>
            </a:r>
            <a:r>
              <a:rPr lang="it-IT" dirty="0" err="1" smtClean="0"/>
              <a:t>Itrin</a:t>
            </a:r>
            <a:r>
              <a:rPr lang="it-IT" dirty="0" smtClean="0"/>
              <a:t> </a:t>
            </a:r>
            <a:r>
              <a:rPr lang="it-IT" dirty="0" err="1" smtClean="0"/>
              <a:t>cpr</a:t>
            </a:r>
            <a:r>
              <a:rPr lang="it-IT" dirty="0" smtClean="0"/>
              <a:t> 2-5mg)</a:t>
            </a:r>
          </a:p>
          <a:p>
            <a:pPr lvl="2"/>
            <a:endParaRPr lang="it-IT" dirty="0" smtClean="0"/>
          </a:p>
          <a:p>
            <a:pPr lvl="2"/>
            <a:endParaRPr lang="it-IT" dirty="0" smtClean="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Altri farmaci anti-ipertensivi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a:bodyPr>
          <a:lstStyle/>
          <a:p>
            <a:r>
              <a:rPr lang="it-IT" dirty="0" smtClean="0"/>
              <a:t>Agonisti selettivi dei recettori alfa-2 adrenergici</a:t>
            </a:r>
          </a:p>
          <a:p>
            <a:pPr lvl="1"/>
            <a:r>
              <a:rPr lang="it-IT" u="sng" dirty="0" err="1" smtClean="0"/>
              <a:t>Clonidina</a:t>
            </a:r>
            <a:r>
              <a:rPr lang="it-IT" u="sng" dirty="0" smtClean="0"/>
              <a:t> </a:t>
            </a:r>
            <a:r>
              <a:rPr lang="it-IT" dirty="0" smtClean="0"/>
              <a:t>(</a:t>
            </a:r>
            <a:r>
              <a:rPr lang="it-IT" dirty="0" err="1" smtClean="0"/>
              <a:t>Catapresan</a:t>
            </a:r>
            <a:r>
              <a:rPr lang="it-IT" dirty="0" smtClean="0"/>
              <a:t> </a:t>
            </a:r>
            <a:r>
              <a:rPr lang="it-IT" dirty="0" err="1" smtClean="0"/>
              <a:t>cpr</a:t>
            </a:r>
            <a:r>
              <a:rPr lang="it-IT" dirty="0" smtClean="0"/>
              <a:t> 150-300microgrammi, </a:t>
            </a:r>
            <a:r>
              <a:rPr lang="it-IT" dirty="0" err="1" smtClean="0"/>
              <a:t>fl</a:t>
            </a:r>
            <a:r>
              <a:rPr lang="it-IT" dirty="0" smtClean="0"/>
              <a:t>, </a:t>
            </a:r>
            <a:r>
              <a:rPr lang="it-IT" dirty="0" err="1" smtClean="0"/>
              <a:t>e.v.</a:t>
            </a:r>
            <a:r>
              <a:rPr lang="it-IT" dirty="0" smtClean="0"/>
              <a:t>, </a:t>
            </a:r>
            <a:r>
              <a:rPr lang="it-IT" dirty="0" err="1" smtClean="0"/>
              <a:t>i.m.</a:t>
            </a:r>
            <a:r>
              <a:rPr lang="it-IT" dirty="0" smtClean="0"/>
              <a:t>, TTS cerotti 2,5-5mg)</a:t>
            </a:r>
          </a:p>
          <a:p>
            <a:pPr lvl="2"/>
            <a:r>
              <a:rPr lang="it-IT" b="1" dirty="0" err="1" smtClean="0"/>
              <a:t>Alfa-stimolante</a:t>
            </a:r>
            <a:r>
              <a:rPr lang="it-IT" b="1" dirty="0" smtClean="0"/>
              <a:t> centrale che provoca diminuzione del tono simpatico, delle resistenze periferiche, di quelle renali e della FC</a:t>
            </a:r>
          </a:p>
          <a:p>
            <a:pPr lvl="2"/>
            <a:r>
              <a:rPr lang="it-IT" dirty="0" smtClean="0"/>
              <a:t>Utile per ipertensione, pazienti ipertesi affetti da emicrania, disturbi vasomotori da menopausa</a:t>
            </a:r>
          </a:p>
          <a:p>
            <a:pPr lvl="2"/>
            <a:r>
              <a:rPr lang="it-IT" dirty="0" smtClean="0"/>
              <a:t>Emivita 6-20h, ma raddoppia nel paziente con grave insufficienza renale</a:t>
            </a:r>
          </a:p>
          <a:p>
            <a:pPr lvl="2"/>
            <a:r>
              <a:rPr lang="it-IT" dirty="0" smtClean="0"/>
              <a:t>Escrezione renale</a:t>
            </a:r>
          </a:p>
          <a:p>
            <a:pPr lvl="2"/>
            <a:r>
              <a:rPr lang="it-IT" b="1" dirty="0" smtClean="0"/>
              <a:t>Il cerotto resta in sede 1 settimana e la latenza di azione è 2-3gg</a:t>
            </a:r>
          </a:p>
          <a:p>
            <a:pPr lvl="2"/>
            <a:r>
              <a:rPr lang="it-IT" dirty="0" smtClean="0"/>
              <a:t>Effetti collaterali: disturbi del sonno, vertigini, cefalea, </a:t>
            </a:r>
            <a:r>
              <a:rPr lang="it-IT" dirty="0" err="1" smtClean="0"/>
              <a:t>sedazione</a:t>
            </a:r>
            <a:r>
              <a:rPr lang="it-IT" dirty="0" smtClean="0"/>
              <a:t>, riduzione del flusso lacrimale, ipotensione ortostatica, aumento glicemia, disfunzione erettile, prurito, </a:t>
            </a:r>
            <a:r>
              <a:rPr lang="it-IT" dirty="0" err="1" smtClean="0"/>
              <a:t>rash</a:t>
            </a:r>
            <a:r>
              <a:rPr lang="it-IT" dirty="0" smtClean="0"/>
              <a:t>, alopecia, stipsi, nausea, secchezza delle fauci, crisi ipertensiva da rapida sospensione</a:t>
            </a:r>
          </a:p>
          <a:p>
            <a:pPr lvl="2"/>
            <a:r>
              <a:rPr lang="it-IT" dirty="0" smtClean="0"/>
              <a:t>Controindicazione: gravidanza (effetto teratogeno)</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Altri farmaci anti-ipertensivi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Vasodilatatori diretti</a:t>
            </a:r>
          </a:p>
          <a:p>
            <a:pPr lvl="1"/>
            <a:r>
              <a:rPr lang="it-IT" u="sng" dirty="0" err="1" smtClean="0"/>
              <a:t>Idralazina</a:t>
            </a:r>
            <a:r>
              <a:rPr lang="it-IT" u="sng" dirty="0" smtClean="0"/>
              <a:t> </a:t>
            </a:r>
          </a:p>
          <a:p>
            <a:pPr lvl="2"/>
            <a:r>
              <a:rPr lang="it-IT" b="1" dirty="0" smtClean="0"/>
              <a:t>Vasodilatatore diretto che provoca tachicardia riflessa</a:t>
            </a:r>
          </a:p>
          <a:p>
            <a:pPr lvl="2"/>
            <a:r>
              <a:rPr lang="it-IT" dirty="0" smtClean="0"/>
              <a:t>Dose 50-150mg/</a:t>
            </a:r>
            <a:r>
              <a:rPr lang="it-IT" dirty="0" err="1" smtClean="0"/>
              <a:t>die</a:t>
            </a:r>
            <a:endParaRPr lang="it-IT" dirty="0" smtClean="0"/>
          </a:p>
          <a:p>
            <a:pPr lvl="2"/>
            <a:r>
              <a:rPr lang="it-IT" dirty="0" smtClean="0"/>
              <a:t>Non determina diminuzione del flusso ematico renale perciò è indicato nei pazienti nefropatici e in gravidanza</a:t>
            </a:r>
          </a:p>
          <a:p>
            <a:pPr lvl="2"/>
            <a:r>
              <a:rPr lang="it-IT" dirty="0" smtClean="0"/>
              <a:t>Effetti collaterali: palpitazioni, vampate di calore, cefalea, vomito, angina, ritenzione idrica, aggravamento di uno scompenso cardiaco, sindromi lupoidi</a:t>
            </a:r>
          </a:p>
          <a:p>
            <a:pPr lvl="1"/>
            <a:r>
              <a:rPr lang="it-IT" u="sng" dirty="0" err="1" smtClean="0"/>
              <a:t>Minoxidil</a:t>
            </a:r>
            <a:r>
              <a:rPr lang="it-IT" u="sng" dirty="0" smtClean="0"/>
              <a:t> </a:t>
            </a:r>
            <a:r>
              <a:rPr lang="it-IT" dirty="0" smtClean="0"/>
              <a:t>(</a:t>
            </a:r>
            <a:r>
              <a:rPr lang="it-IT" dirty="0" err="1" smtClean="0"/>
              <a:t>Loniten</a:t>
            </a:r>
            <a:r>
              <a:rPr lang="it-IT" dirty="0" smtClean="0"/>
              <a:t> </a:t>
            </a:r>
            <a:r>
              <a:rPr lang="it-IT" dirty="0" err="1" smtClean="0"/>
              <a:t>cpr</a:t>
            </a:r>
            <a:r>
              <a:rPr lang="it-IT" dirty="0" smtClean="0"/>
              <a:t> 5mg)</a:t>
            </a:r>
          </a:p>
          <a:p>
            <a:pPr lvl="2"/>
            <a:r>
              <a:rPr lang="it-IT" dirty="0" smtClean="0"/>
              <a:t>Dose 5-20mg/</a:t>
            </a:r>
            <a:r>
              <a:rPr lang="it-IT" dirty="0" err="1" smtClean="0"/>
              <a:t>die</a:t>
            </a:r>
            <a:r>
              <a:rPr lang="it-IT" dirty="0" smtClean="0"/>
              <a:t>, durata d’azione 12h</a:t>
            </a:r>
          </a:p>
          <a:p>
            <a:pPr lvl="2"/>
            <a:r>
              <a:rPr lang="it-IT" dirty="0" smtClean="0"/>
              <a:t>Da usare in associazione con diuretici e beta-bloccanti</a:t>
            </a:r>
          </a:p>
          <a:p>
            <a:pPr lvl="2"/>
            <a:r>
              <a:rPr lang="it-IT" dirty="0" smtClean="0"/>
              <a:t>Effetti collaterali: </a:t>
            </a:r>
            <a:r>
              <a:rPr lang="it-IT" u="sng" dirty="0" err="1" smtClean="0"/>
              <a:t>irsutismo</a:t>
            </a:r>
            <a:r>
              <a:rPr lang="it-IT" dirty="0" smtClean="0"/>
              <a:t>, ritenzione idrica, tamponamento cardiaco, cefalea, nausea</a:t>
            </a:r>
          </a:p>
          <a:p>
            <a:pPr lvl="2"/>
            <a:endParaRPr lang="it-IT" dirty="0" smtClean="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CASI PARTICOLARI</a:t>
            </a:r>
            <a:endParaRPr lang="it-IT" dirty="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Paziente iperteso con </a:t>
            </a:r>
            <a:r>
              <a:rPr lang="it-IT" b="1" dirty="0" smtClean="0"/>
              <a:t>gotta</a:t>
            </a:r>
          </a:p>
          <a:p>
            <a:pPr lvl="1"/>
            <a:r>
              <a:rPr lang="it-IT" dirty="0" smtClean="0"/>
              <a:t>Indicati </a:t>
            </a:r>
            <a:r>
              <a:rPr lang="it-IT" dirty="0" err="1" smtClean="0"/>
              <a:t>calcioantagonisti</a:t>
            </a:r>
            <a:r>
              <a:rPr lang="it-IT" dirty="0" smtClean="0"/>
              <a:t> e </a:t>
            </a:r>
            <a:r>
              <a:rPr lang="it-IT" dirty="0" err="1" smtClean="0"/>
              <a:t>ACEinibitori</a:t>
            </a:r>
            <a:endParaRPr lang="it-IT" dirty="0" smtClean="0"/>
          </a:p>
          <a:p>
            <a:pPr lvl="1"/>
            <a:r>
              <a:rPr lang="it-IT" dirty="0" smtClean="0"/>
              <a:t>Sconsigliati diuretici e betabloccanti</a:t>
            </a:r>
          </a:p>
          <a:p>
            <a:r>
              <a:rPr lang="it-IT" dirty="0" smtClean="0"/>
              <a:t>Paziente iperteso con ulcera peptica</a:t>
            </a:r>
          </a:p>
          <a:p>
            <a:pPr lvl="1"/>
            <a:r>
              <a:rPr lang="it-IT" dirty="0" smtClean="0"/>
              <a:t>Utili i </a:t>
            </a:r>
            <a:r>
              <a:rPr lang="it-IT" dirty="0" err="1" smtClean="0"/>
              <a:t>calcioantagonisti</a:t>
            </a:r>
            <a:endParaRPr lang="it-IT" dirty="0" smtClean="0"/>
          </a:p>
          <a:p>
            <a:pPr lvl="1"/>
            <a:r>
              <a:rPr lang="it-IT" dirty="0" smtClean="0"/>
              <a:t>Evitare reserpina e </a:t>
            </a:r>
            <a:r>
              <a:rPr lang="it-IT" dirty="0" err="1" smtClean="0"/>
              <a:t>spironolattone</a:t>
            </a:r>
            <a:endParaRPr lang="it-IT" dirty="0" smtClean="0"/>
          </a:p>
          <a:p>
            <a:r>
              <a:rPr lang="it-IT" dirty="0" smtClean="0"/>
              <a:t>Paziente iperteso con emicrania</a:t>
            </a:r>
          </a:p>
          <a:p>
            <a:pPr lvl="1"/>
            <a:r>
              <a:rPr lang="it-IT" dirty="0" smtClean="0"/>
              <a:t>Indicati </a:t>
            </a:r>
            <a:r>
              <a:rPr lang="it-IT" dirty="0" err="1" smtClean="0"/>
              <a:t>calcioantagonisti</a:t>
            </a:r>
            <a:r>
              <a:rPr lang="it-IT" dirty="0" smtClean="0"/>
              <a:t> e </a:t>
            </a:r>
            <a:r>
              <a:rPr lang="it-IT" dirty="0" err="1" smtClean="0"/>
              <a:t>propranololo</a:t>
            </a:r>
            <a:r>
              <a:rPr lang="it-IT" dirty="0" smtClean="0"/>
              <a:t> (blocco beta2)</a:t>
            </a:r>
          </a:p>
          <a:p>
            <a:pPr lvl="1"/>
            <a:r>
              <a:rPr lang="it-IT" dirty="0" smtClean="0"/>
              <a:t>Sconsigliati vasodilatatori, </a:t>
            </a:r>
            <a:r>
              <a:rPr lang="it-IT" dirty="0" err="1" smtClean="0"/>
              <a:t>nifedipina</a:t>
            </a:r>
            <a:r>
              <a:rPr lang="it-IT" dirty="0" smtClean="0"/>
              <a:t>, </a:t>
            </a:r>
            <a:r>
              <a:rPr lang="it-IT" dirty="0" err="1" smtClean="0"/>
              <a:t>doxazosina</a:t>
            </a:r>
            <a:endParaRPr lang="it-IT" dirty="0" smtClean="0"/>
          </a:p>
          <a:p>
            <a:r>
              <a:rPr lang="it-IT" dirty="0" smtClean="0"/>
              <a:t>Paziente iperteso con M. di </a:t>
            </a:r>
            <a:r>
              <a:rPr lang="it-IT" dirty="0" err="1" smtClean="0"/>
              <a:t>Raynaud</a:t>
            </a:r>
            <a:endParaRPr lang="it-IT" dirty="0" smtClean="0"/>
          </a:p>
          <a:p>
            <a:pPr lvl="1"/>
            <a:r>
              <a:rPr lang="it-IT" dirty="0" smtClean="0"/>
              <a:t>Utili </a:t>
            </a:r>
            <a:r>
              <a:rPr lang="it-IT" dirty="0" err="1" smtClean="0"/>
              <a:t>calcioantagonisti</a:t>
            </a:r>
            <a:r>
              <a:rPr lang="it-IT" dirty="0" smtClean="0"/>
              <a:t>, diuretici, vasodilatatori</a:t>
            </a:r>
          </a:p>
          <a:p>
            <a:pPr lvl="1"/>
            <a:r>
              <a:rPr lang="it-IT" dirty="0" smtClean="0"/>
              <a:t>Controindicati betabloccanti</a:t>
            </a:r>
          </a:p>
          <a:p>
            <a:r>
              <a:rPr lang="it-IT" dirty="0" smtClean="0"/>
              <a:t>Paziente iperteso con tachicardia</a:t>
            </a:r>
          </a:p>
          <a:p>
            <a:pPr lvl="1"/>
            <a:r>
              <a:rPr lang="it-IT" dirty="0" smtClean="0"/>
              <a:t>Utili betabloccanti, </a:t>
            </a:r>
            <a:r>
              <a:rPr lang="it-IT" dirty="0" err="1" smtClean="0"/>
              <a:t>diltiazem</a:t>
            </a:r>
            <a:r>
              <a:rPr lang="it-IT" dirty="0" smtClean="0"/>
              <a:t>, </a:t>
            </a:r>
            <a:r>
              <a:rPr lang="it-IT" dirty="0" err="1" smtClean="0"/>
              <a:t>verapamil</a:t>
            </a:r>
            <a:endParaRPr lang="it-IT" dirty="0" smtClean="0"/>
          </a:p>
          <a:p>
            <a:pPr lvl="1"/>
            <a:r>
              <a:rPr lang="it-IT" dirty="0" smtClean="0"/>
              <a:t>Controindicata </a:t>
            </a:r>
            <a:r>
              <a:rPr lang="it-IT" dirty="0" err="1" smtClean="0"/>
              <a:t>nefidipina</a:t>
            </a:r>
            <a:endParaRPr lang="it-IT" dirty="0" smtClean="0"/>
          </a:p>
          <a:p>
            <a:r>
              <a:rPr lang="it-IT" dirty="0" smtClean="0"/>
              <a:t>Paziente iperteso con ipertiroidismo</a:t>
            </a:r>
          </a:p>
          <a:p>
            <a:pPr lvl="1"/>
            <a:r>
              <a:rPr lang="it-IT" dirty="0" smtClean="0"/>
              <a:t>Utili i betabloccanti</a:t>
            </a:r>
          </a:p>
          <a:p>
            <a:pPr lvl="1"/>
            <a:endParaRPr lang="it-IT"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normAutofit/>
          </a:bodyPr>
          <a:lstStyle/>
          <a:p>
            <a:r>
              <a:rPr lang="it-IT" dirty="0" smtClean="0">
                <a:latin typeface="+mn-lt"/>
              </a:rPr>
              <a:t>1. PRESSIONE</a:t>
            </a:r>
            <a:r>
              <a:rPr lang="it-IT" dirty="0" smtClean="0"/>
              <a:t> </a:t>
            </a:r>
            <a:r>
              <a:rPr lang="it-IT" dirty="0" smtClean="0">
                <a:latin typeface="+mn-lt"/>
              </a:rPr>
              <a:t>ARTERIOSA CLINICA</a:t>
            </a:r>
            <a:endParaRPr lang="it-IT" dirty="0">
              <a:latin typeface="+mn-lt"/>
            </a:endParaRPr>
          </a:p>
        </p:txBody>
      </p:sp>
      <p:sp>
        <p:nvSpPr>
          <p:cNvPr id="3" name="Segnaposto contenuto 2"/>
          <p:cNvSpPr>
            <a:spLocks noGrp="1"/>
          </p:cNvSpPr>
          <p:nvPr>
            <p:ph sz="quarter" idx="1"/>
          </p:nvPr>
        </p:nvSpPr>
        <p:spPr>
          <a:xfrm>
            <a:off x="428596" y="1643082"/>
            <a:ext cx="8258204" cy="4572000"/>
          </a:xfrm>
        </p:spPr>
        <p:txBody>
          <a:bodyPr>
            <a:normAutofit fontScale="85000" lnSpcReduction="20000"/>
          </a:bodyPr>
          <a:lstStyle/>
          <a:p>
            <a:r>
              <a:rPr lang="it-IT" sz="2800" dirty="0" smtClean="0"/>
              <a:t>Viene misurata esercitando dall’esterno una pressione nota sull’arteria  (mediante sfigmomanometro) e rilevando il flusso sanguigno a valle del punto di compressione, con metodi </a:t>
            </a:r>
            <a:r>
              <a:rPr lang="it-IT" sz="2800" dirty="0" err="1" smtClean="0"/>
              <a:t>auscultatori</a:t>
            </a:r>
            <a:r>
              <a:rPr lang="it-IT" sz="2800" dirty="0" smtClean="0"/>
              <a:t>, palpatori od </a:t>
            </a:r>
            <a:r>
              <a:rPr lang="it-IT" sz="2800" dirty="0" err="1" smtClean="0"/>
              <a:t>oscillometrici</a:t>
            </a:r>
            <a:r>
              <a:rPr lang="it-IT" sz="2800" dirty="0" smtClean="0"/>
              <a:t>.</a:t>
            </a:r>
          </a:p>
          <a:p>
            <a:r>
              <a:rPr lang="it-IT" sz="2800" dirty="0" smtClean="0"/>
              <a:t>Gli strumenti dovrebbero essere periodicamente calibrati (ogni 6 mesi)</a:t>
            </a:r>
          </a:p>
          <a:p>
            <a:r>
              <a:rPr lang="it-IT" sz="2800" dirty="0" smtClean="0"/>
              <a:t>La misurazione al braccio è preferibile e il bracciale deve essere adatto alla circonferenza dell’arto (altrimenti nell’obeso si ha sovrastima della PA)</a:t>
            </a:r>
          </a:p>
          <a:p>
            <a:r>
              <a:rPr lang="it-IT" sz="2800" dirty="0" smtClean="0"/>
              <a:t>Gli strumenti applicabili al polso non sono raccomandati, se non nei grandi obesi</a:t>
            </a:r>
          </a:p>
          <a:p>
            <a:r>
              <a:rPr lang="it-IT" sz="2800" dirty="0" smtClean="0"/>
              <a:t>Il paziente deve essere seduto da almeno 5 min a braccio disteso e sostenuto, posizionato all’altezza del cuore. </a:t>
            </a:r>
          </a:p>
          <a:p>
            <a:endParaRPr lang="it-IT" sz="2800" dirty="0" smtClean="0"/>
          </a:p>
          <a:p>
            <a:endParaRPr lang="it-IT" sz="2800" dirty="0" smtClean="0"/>
          </a:p>
          <a:p>
            <a:endParaRPr lang="it-IT" dirty="0" smtClean="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r>
              <a:rPr lang="it-IT" dirty="0" smtClean="0"/>
              <a:t>Paziente iperteso con ansia</a:t>
            </a:r>
          </a:p>
          <a:p>
            <a:pPr lvl="1"/>
            <a:r>
              <a:rPr lang="it-IT" dirty="0" smtClean="0"/>
              <a:t>Utili i betabloccanti e alfa centrali-stimolanti</a:t>
            </a:r>
          </a:p>
          <a:p>
            <a:r>
              <a:rPr lang="it-IT" dirty="0" smtClean="0"/>
              <a:t>Paziente iperteso con depressione</a:t>
            </a:r>
          </a:p>
          <a:p>
            <a:pPr lvl="1"/>
            <a:r>
              <a:rPr lang="it-IT" dirty="0" smtClean="0"/>
              <a:t>Utili </a:t>
            </a:r>
            <a:r>
              <a:rPr lang="it-IT" dirty="0" err="1" smtClean="0"/>
              <a:t>ACEinibitori</a:t>
            </a:r>
            <a:r>
              <a:rPr lang="it-IT" dirty="0" smtClean="0"/>
              <a:t> e </a:t>
            </a:r>
            <a:r>
              <a:rPr lang="it-IT" dirty="0" err="1" smtClean="0"/>
              <a:t>calcioantagonisti</a:t>
            </a:r>
            <a:endParaRPr lang="it-IT" dirty="0" smtClean="0"/>
          </a:p>
          <a:p>
            <a:r>
              <a:rPr lang="it-IT" dirty="0" smtClean="0"/>
              <a:t>Paziente iperteso con </a:t>
            </a:r>
            <a:r>
              <a:rPr lang="it-IT" dirty="0" err="1" smtClean="0"/>
              <a:t>dislipemia</a:t>
            </a:r>
            <a:endParaRPr lang="it-IT" dirty="0" smtClean="0"/>
          </a:p>
          <a:p>
            <a:pPr lvl="1"/>
            <a:r>
              <a:rPr lang="it-IT" dirty="0" smtClean="0"/>
              <a:t>Utili </a:t>
            </a:r>
            <a:r>
              <a:rPr lang="it-IT" dirty="0" err="1" smtClean="0"/>
              <a:t>calcioantagonisti</a:t>
            </a:r>
            <a:r>
              <a:rPr lang="it-IT" dirty="0" smtClean="0"/>
              <a:t>, </a:t>
            </a:r>
            <a:r>
              <a:rPr lang="it-IT" dirty="0" err="1" smtClean="0"/>
              <a:t>ACEinibitori</a:t>
            </a:r>
            <a:r>
              <a:rPr lang="it-IT" dirty="0" smtClean="0"/>
              <a:t>, </a:t>
            </a:r>
            <a:r>
              <a:rPr lang="it-IT" dirty="0" err="1" smtClean="0"/>
              <a:t>alfabloccanti</a:t>
            </a:r>
            <a:endParaRPr lang="it-IT" dirty="0" smtClean="0"/>
          </a:p>
          <a:p>
            <a:pPr lvl="1"/>
            <a:r>
              <a:rPr lang="it-IT" dirty="0" smtClean="0"/>
              <a:t>Sconsigliati betabloccanti, </a:t>
            </a:r>
            <a:r>
              <a:rPr lang="it-IT" dirty="0" err="1" smtClean="0"/>
              <a:t>tiazidici</a:t>
            </a:r>
            <a:r>
              <a:rPr lang="it-IT" dirty="0" smtClean="0"/>
              <a:t> e alfa centrali-stimolanti</a:t>
            </a:r>
          </a:p>
          <a:p>
            <a:r>
              <a:rPr lang="it-IT" dirty="0" smtClean="0"/>
              <a:t>Paziente iperteso con IPB</a:t>
            </a:r>
          </a:p>
          <a:p>
            <a:pPr lvl="1"/>
            <a:r>
              <a:rPr lang="it-IT" dirty="0" smtClean="0"/>
              <a:t>Utili </a:t>
            </a:r>
            <a:r>
              <a:rPr lang="it-IT" dirty="0" err="1" smtClean="0"/>
              <a:t>alfabloccanti</a:t>
            </a:r>
            <a:r>
              <a:rPr lang="it-IT" dirty="0" smtClean="0"/>
              <a:t> tipo: </a:t>
            </a:r>
            <a:r>
              <a:rPr lang="it-IT" dirty="0" err="1" smtClean="0"/>
              <a:t>Doxazosina</a:t>
            </a:r>
            <a:r>
              <a:rPr lang="it-IT" dirty="0" smtClean="0"/>
              <a:t> e </a:t>
            </a:r>
            <a:r>
              <a:rPr lang="it-IT" dirty="0" err="1" smtClean="0"/>
              <a:t>Tamsulosina</a:t>
            </a:r>
            <a:endParaRPr lang="it-IT" dirty="0" smtClean="0"/>
          </a:p>
          <a:p>
            <a:r>
              <a:rPr lang="it-IT" dirty="0" smtClean="0"/>
              <a:t>Paziente iperteso con glaucoma</a:t>
            </a:r>
          </a:p>
          <a:p>
            <a:pPr lvl="1"/>
            <a:r>
              <a:rPr lang="it-IT" dirty="0" smtClean="0"/>
              <a:t>Utili betabloccanti e diuretici </a:t>
            </a:r>
          </a:p>
          <a:p>
            <a:r>
              <a:rPr lang="it-IT" dirty="0" smtClean="0"/>
              <a:t>Paziente iperteso con sinusite e/o rinite</a:t>
            </a:r>
          </a:p>
          <a:p>
            <a:pPr lvl="1"/>
            <a:r>
              <a:rPr lang="it-IT" dirty="0" smtClean="0"/>
              <a:t>Utili alfa-agonisti centrali </a:t>
            </a:r>
          </a:p>
          <a:p>
            <a:r>
              <a:rPr lang="it-IT" dirty="0" smtClean="0"/>
              <a:t>Paziente iperteso con tremore</a:t>
            </a:r>
          </a:p>
          <a:p>
            <a:pPr lvl="1"/>
            <a:r>
              <a:rPr lang="it-IT" dirty="0" smtClean="0"/>
              <a:t>Utili </a:t>
            </a:r>
            <a:r>
              <a:rPr lang="it-IT" dirty="0" err="1" smtClean="0"/>
              <a:t>calcioantagonisti</a:t>
            </a:r>
            <a:r>
              <a:rPr lang="it-IT" dirty="0" smtClean="0"/>
              <a:t> e betabloccanti (</a:t>
            </a:r>
            <a:r>
              <a:rPr lang="it-IT" dirty="0" err="1" smtClean="0"/>
              <a:t>propranololo</a:t>
            </a:r>
            <a:r>
              <a:rPr lang="it-IT" dirty="0" smtClean="0"/>
              <a:t> blocco beta2)</a:t>
            </a: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Paziente iperteso con epatopatie</a:t>
            </a:r>
          </a:p>
          <a:p>
            <a:pPr lvl="1"/>
            <a:r>
              <a:rPr lang="it-IT" dirty="0" smtClean="0"/>
              <a:t>Utili </a:t>
            </a:r>
            <a:r>
              <a:rPr lang="it-IT" dirty="0" err="1" smtClean="0"/>
              <a:t>calcioantagonisti</a:t>
            </a:r>
            <a:endParaRPr lang="it-IT" dirty="0" smtClean="0"/>
          </a:p>
          <a:p>
            <a:r>
              <a:rPr lang="it-IT" dirty="0" smtClean="0"/>
              <a:t>Paziente iperteso </a:t>
            </a:r>
            <a:r>
              <a:rPr lang="it-IT" b="1" dirty="0" smtClean="0"/>
              <a:t>di colore</a:t>
            </a:r>
          </a:p>
          <a:p>
            <a:pPr lvl="1"/>
            <a:r>
              <a:rPr lang="it-IT" dirty="0" smtClean="0"/>
              <a:t>Efficaci i </a:t>
            </a:r>
            <a:r>
              <a:rPr lang="it-IT" dirty="0" err="1" smtClean="0"/>
              <a:t>calcioantagonisti</a:t>
            </a:r>
            <a:r>
              <a:rPr lang="it-IT" dirty="0" smtClean="0"/>
              <a:t> e i diuretici (</a:t>
            </a:r>
            <a:r>
              <a:rPr lang="it-IT" b="1" dirty="0" smtClean="0"/>
              <a:t>ipertensione a bassa </a:t>
            </a:r>
            <a:r>
              <a:rPr lang="it-IT" b="1" dirty="0" err="1" smtClean="0"/>
              <a:t>reninemia</a:t>
            </a:r>
            <a:r>
              <a:rPr lang="it-IT" dirty="0" smtClean="0"/>
              <a:t>)</a:t>
            </a:r>
          </a:p>
          <a:p>
            <a:r>
              <a:rPr lang="it-IT" dirty="0" smtClean="0"/>
              <a:t>Paziente iperteso </a:t>
            </a:r>
            <a:r>
              <a:rPr lang="it-IT" b="1" dirty="0" smtClean="0"/>
              <a:t>asiatico</a:t>
            </a:r>
          </a:p>
          <a:p>
            <a:pPr lvl="1"/>
            <a:r>
              <a:rPr lang="it-IT" dirty="0" smtClean="0"/>
              <a:t>Efficaci </a:t>
            </a:r>
            <a:r>
              <a:rPr lang="it-IT" dirty="0" err="1" smtClean="0"/>
              <a:t>ACEinibitori</a:t>
            </a:r>
            <a:r>
              <a:rPr lang="it-IT" dirty="0" smtClean="0"/>
              <a:t>, betabloccanti e </a:t>
            </a:r>
            <a:r>
              <a:rPr lang="it-IT" dirty="0" err="1" smtClean="0"/>
              <a:t>calcioantagonisti</a:t>
            </a:r>
            <a:endParaRPr lang="it-IT" dirty="0" smtClean="0"/>
          </a:p>
          <a:p>
            <a:r>
              <a:rPr lang="it-IT" dirty="0" smtClean="0"/>
              <a:t>Paziente ipertesa gravida</a:t>
            </a:r>
          </a:p>
          <a:p>
            <a:pPr lvl="1"/>
            <a:r>
              <a:rPr lang="it-IT" dirty="0" smtClean="0"/>
              <a:t>Utile </a:t>
            </a:r>
            <a:r>
              <a:rPr lang="it-IT" dirty="0" err="1" smtClean="0"/>
              <a:t>metildopa</a:t>
            </a:r>
            <a:r>
              <a:rPr lang="it-IT" dirty="0" smtClean="0"/>
              <a:t>, </a:t>
            </a:r>
            <a:r>
              <a:rPr lang="it-IT" dirty="0" err="1" smtClean="0"/>
              <a:t>labetalolo</a:t>
            </a:r>
            <a:r>
              <a:rPr lang="it-IT" dirty="0" smtClean="0"/>
              <a:t> e </a:t>
            </a:r>
            <a:r>
              <a:rPr lang="it-IT" dirty="0" err="1" smtClean="0"/>
              <a:t>nifedipina</a:t>
            </a:r>
            <a:endParaRPr lang="it-IT" dirty="0" smtClean="0"/>
          </a:p>
          <a:p>
            <a:pPr lvl="1"/>
            <a:r>
              <a:rPr lang="it-IT" dirty="0" smtClean="0"/>
              <a:t>In caso di emergenza ipertensiva: </a:t>
            </a:r>
            <a:r>
              <a:rPr lang="it-IT" dirty="0" err="1" smtClean="0"/>
              <a:t>labetalolo</a:t>
            </a:r>
            <a:r>
              <a:rPr lang="it-IT" dirty="0" smtClean="0"/>
              <a:t> </a:t>
            </a:r>
            <a:r>
              <a:rPr lang="it-IT" dirty="0" err="1" smtClean="0"/>
              <a:t>e.v.</a:t>
            </a:r>
            <a:r>
              <a:rPr lang="it-IT" dirty="0" smtClean="0"/>
              <a:t> (prima scelta), sodio </a:t>
            </a:r>
            <a:r>
              <a:rPr lang="it-IT" dirty="0" err="1" smtClean="0"/>
              <a:t>nitroprussiato</a:t>
            </a:r>
            <a:r>
              <a:rPr lang="it-IT" dirty="0" smtClean="0"/>
              <a:t> o </a:t>
            </a:r>
            <a:r>
              <a:rPr lang="it-IT" dirty="0" err="1" smtClean="0"/>
              <a:t>nitroclicerina</a:t>
            </a:r>
            <a:r>
              <a:rPr lang="it-IT" dirty="0" smtClean="0"/>
              <a:t> </a:t>
            </a:r>
            <a:r>
              <a:rPr lang="it-IT" dirty="0" err="1" smtClean="0"/>
              <a:t>e.v.</a:t>
            </a:r>
            <a:r>
              <a:rPr lang="it-IT" dirty="0" smtClean="0"/>
              <a:t> (scelte alternative)</a:t>
            </a:r>
          </a:p>
          <a:p>
            <a:pPr lvl="1"/>
            <a:r>
              <a:rPr lang="it-IT" dirty="0" smtClean="0"/>
              <a:t>Controindicati </a:t>
            </a:r>
            <a:r>
              <a:rPr lang="it-IT" dirty="0" err="1" smtClean="0"/>
              <a:t>ACEinibitori</a:t>
            </a:r>
            <a:r>
              <a:rPr lang="it-IT" dirty="0" smtClean="0"/>
              <a:t>, ARB e </a:t>
            </a:r>
            <a:r>
              <a:rPr lang="it-IT" dirty="0" err="1" smtClean="0"/>
              <a:t>aliskiren</a:t>
            </a:r>
            <a:r>
              <a:rPr lang="it-IT" dirty="0" smtClean="0"/>
              <a:t> (effetto teratogeno)</a:t>
            </a:r>
          </a:p>
          <a:p>
            <a:pPr lvl="1"/>
            <a:r>
              <a:rPr lang="it-IT" dirty="0" smtClean="0"/>
              <a:t>Sconsigliati i diuretici (brusca riduzione flusso placentare e rischio di </a:t>
            </a:r>
            <a:r>
              <a:rPr lang="it-IT" dirty="0" err="1" smtClean="0"/>
              <a:t>oligo-idramnios</a:t>
            </a:r>
            <a:r>
              <a:rPr lang="it-IT" dirty="0" smtClean="0"/>
              <a:t>)</a:t>
            </a:r>
          </a:p>
          <a:p>
            <a:pPr lvl="1"/>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Paziente ipertesa con menopausa sintomatica</a:t>
            </a:r>
          </a:p>
          <a:p>
            <a:pPr lvl="1"/>
            <a:r>
              <a:rPr lang="it-IT" dirty="0" smtClean="0"/>
              <a:t>Utili </a:t>
            </a:r>
            <a:r>
              <a:rPr lang="it-IT" dirty="0" err="1" smtClean="0"/>
              <a:t>clonidina</a:t>
            </a:r>
            <a:r>
              <a:rPr lang="it-IT" dirty="0" smtClean="0"/>
              <a:t> e alfa-agonisti centrali</a:t>
            </a:r>
          </a:p>
          <a:p>
            <a:r>
              <a:rPr lang="it-IT" dirty="0" smtClean="0"/>
              <a:t>Paziente iperteso con pregresso ictus cerebrale</a:t>
            </a:r>
          </a:p>
          <a:p>
            <a:pPr lvl="1"/>
            <a:r>
              <a:rPr lang="it-IT" dirty="0" smtClean="0"/>
              <a:t>Utili qualsiasi farmaco antipertensivo, a patto che la PA sia ridotta efficacemente</a:t>
            </a:r>
          </a:p>
          <a:p>
            <a:pPr lvl="1"/>
            <a:r>
              <a:rPr lang="it-IT" dirty="0" err="1" smtClean="0"/>
              <a:t>Calcioantagonisti</a:t>
            </a:r>
            <a:r>
              <a:rPr lang="it-IT" dirty="0" smtClean="0"/>
              <a:t> efficacia lievemente maggiore nella prevenzione dell’ictus</a:t>
            </a:r>
          </a:p>
          <a:p>
            <a:r>
              <a:rPr lang="it-IT" dirty="0" smtClean="0"/>
              <a:t>Paziente iperteso con recente IMA</a:t>
            </a:r>
          </a:p>
          <a:p>
            <a:pPr lvl="1"/>
            <a:r>
              <a:rPr lang="it-IT" dirty="0" smtClean="0"/>
              <a:t>Maggior beneficio con betabloccanti</a:t>
            </a:r>
          </a:p>
          <a:p>
            <a:pPr lvl="1"/>
            <a:r>
              <a:rPr lang="it-IT" dirty="0" smtClean="0"/>
              <a:t>Utili anche </a:t>
            </a:r>
            <a:r>
              <a:rPr lang="it-IT" dirty="0" err="1" smtClean="0"/>
              <a:t>ACEinibitori</a:t>
            </a:r>
            <a:r>
              <a:rPr lang="it-IT" dirty="0" smtClean="0"/>
              <a:t>, poi a seguire tutti gli altri farmaci antipertensivi</a:t>
            </a:r>
          </a:p>
          <a:p>
            <a:r>
              <a:rPr lang="it-IT" dirty="0" smtClean="0"/>
              <a:t>Paziente iperteso con angina</a:t>
            </a:r>
          </a:p>
          <a:p>
            <a:pPr lvl="1"/>
            <a:r>
              <a:rPr lang="it-IT" dirty="0" smtClean="0"/>
              <a:t>Da preferire i betabloccanti (se da sforzo), i </a:t>
            </a:r>
            <a:r>
              <a:rPr lang="it-IT" dirty="0" err="1" smtClean="0"/>
              <a:t>calcioantagonisti</a:t>
            </a:r>
            <a:r>
              <a:rPr lang="it-IT" dirty="0" smtClean="0"/>
              <a:t> (se spontanea)</a:t>
            </a:r>
          </a:p>
          <a:p>
            <a:pPr lvl="1"/>
            <a:r>
              <a:rPr lang="it-IT" dirty="0" smtClean="0"/>
              <a:t>Utili diuretici e ACE-inibitori (se da scompenso cardiaco)</a:t>
            </a:r>
          </a:p>
          <a:p>
            <a:r>
              <a:rPr lang="it-IT" dirty="0" smtClean="0"/>
              <a:t>Paziente iperteso con aneurisma aortico</a:t>
            </a:r>
          </a:p>
          <a:p>
            <a:pPr lvl="1"/>
            <a:r>
              <a:rPr lang="it-IT" dirty="0" smtClean="0"/>
              <a:t>Utili i betabloccanti</a:t>
            </a:r>
          </a:p>
          <a:p>
            <a:pPr lvl="1"/>
            <a:endParaRPr lang="it-IT" dirty="0" smtClean="0"/>
          </a:p>
          <a:p>
            <a:pPr lvl="1"/>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Paziente iperteso con FA ad elevata risposta ventricolare</a:t>
            </a:r>
          </a:p>
          <a:p>
            <a:pPr lvl="1"/>
            <a:r>
              <a:rPr lang="it-IT" dirty="0" smtClean="0"/>
              <a:t>Utili i betabloccanti e i </a:t>
            </a:r>
            <a:r>
              <a:rPr lang="it-IT" dirty="0" err="1" smtClean="0"/>
              <a:t>calcioantagonisti</a:t>
            </a:r>
            <a:r>
              <a:rPr lang="it-IT" dirty="0" smtClean="0"/>
              <a:t> non </a:t>
            </a:r>
            <a:r>
              <a:rPr lang="it-IT" dirty="0" err="1" smtClean="0"/>
              <a:t>diidropiridinici</a:t>
            </a:r>
            <a:r>
              <a:rPr lang="it-IT" dirty="0" smtClean="0"/>
              <a:t> (controllo della frequenza)</a:t>
            </a:r>
          </a:p>
          <a:p>
            <a:r>
              <a:rPr lang="it-IT" dirty="0" smtClean="0"/>
              <a:t>Paziente iperteso con FA parossistica</a:t>
            </a:r>
          </a:p>
          <a:p>
            <a:pPr lvl="1"/>
            <a:r>
              <a:rPr lang="it-IT" dirty="0" smtClean="0"/>
              <a:t>betabloccanti o </a:t>
            </a:r>
            <a:r>
              <a:rPr lang="it-IT" dirty="0" err="1" smtClean="0"/>
              <a:t>antialdosteronici</a:t>
            </a:r>
            <a:r>
              <a:rPr lang="it-IT" dirty="0" smtClean="0"/>
              <a:t> utili per prevenire le recidive nei pazienti con scompenso cardiaco</a:t>
            </a:r>
          </a:p>
          <a:p>
            <a:pPr lvl="1"/>
            <a:r>
              <a:rPr lang="it-IT" dirty="0" err="1" smtClean="0"/>
              <a:t>Sartani</a:t>
            </a:r>
            <a:r>
              <a:rPr lang="it-IT" dirty="0" smtClean="0"/>
              <a:t> e </a:t>
            </a:r>
            <a:r>
              <a:rPr lang="it-IT" dirty="0" err="1" smtClean="0"/>
              <a:t>ACEinibitori</a:t>
            </a:r>
            <a:r>
              <a:rPr lang="it-IT" dirty="0" smtClean="0"/>
              <a:t> efficaci nella prevenzione delle recidive nei pazienti con cardiopatia strutturale</a:t>
            </a:r>
          </a:p>
          <a:p>
            <a:r>
              <a:rPr lang="it-IT" dirty="0" smtClean="0"/>
              <a:t>Paziente iperteso con </a:t>
            </a:r>
            <a:r>
              <a:rPr lang="it-IT" b="1" dirty="0" smtClean="0"/>
              <a:t>arteriopatia obliterante periferica</a:t>
            </a:r>
          </a:p>
          <a:p>
            <a:pPr lvl="1"/>
            <a:r>
              <a:rPr lang="it-IT" dirty="0" smtClean="0"/>
              <a:t>Prima scelta: </a:t>
            </a:r>
            <a:r>
              <a:rPr lang="it-IT" dirty="0" err="1" smtClean="0"/>
              <a:t>calcioantagonisti</a:t>
            </a:r>
            <a:endParaRPr lang="it-IT" dirty="0" smtClean="0"/>
          </a:p>
          <a:p>
            <a:pPr lvl="1"/>
            <a:r>
              <a:rPr lang="it-IT" dirty="0" smtClean="0"/>
              <a:t>Utili diuretici e </a:t>
            </a:r>
            <a:r>
              <a:rPr lang="it-IT" dirty="0" err="1" smtClean="0"/>
              <a:t>ACEinibitori</a:t>
            </a:r>
            <a:r>
              <a:rPr lang="it-IT" dirty="0" smtClean="0"/>
              <a:t> (o, se non tollerati, </a:t>
            </a:r>
            <a:r>
              <a:rPr lang="it-IT" dirty="0" err="1" smtClean="0"/>
              <a:t>sartani</a:t>
            </a:r>
            <a:r>
              <a:rPr lang="it-IT" dirty="0" smtClean="0"/>
              <a:t>)</a:t>
            </a:r>
          </a:p>
          <a:p>
            <a:pPr lvl="1"/>
            <a:r>
              <a:rPr lang="it-IT" dirty="0" smtClean="0"/>
              <a:t>Sconsigliati betabloccanti (non confermato dagli studi che la loro somministrazione sia associata ad un peggioramento dei sintomi)</a:t>
            </a:r>
          </a:p>
          <a:p>
            <a:pPr lvl="1"/>
            <a:r>
              <a:rPr lang="it-IT" dirty="0" smtClean="0"/>
              <a:t>Frequente ipertensione resistente (per aumentata incidenza di stenosi dell’arteria renale)</a:t>
            </a:r>
          </a:p>
          <a:p>
            <a:pPr lvl="1"/>
            <a:endParaRPr lang="it-IT" dirty="0" smtClean="0"/>
          </a:p>
          <a:p>
            <a:pPr lvl="1"/>
            <a:endParaRPr lang="it-IT" dirty="0" smtClean="0"/>
          </a:p>
          <a:p>
            <a:pPr lvl="1"/>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CON ASMA E BPCO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Utili </a:t>
            </a:r>
            <a:r>
              <a:rPr lang="it-IT" dirty="0" err="1" smtClean="0"/>
              <a:t>calcioantagonisti</a:t>
            </a:r>
            <a:r>
              <a:rPr lang="it-IT" dirty="0" smtClean="0"/>
              <a:t> non </a:t>
            </a:r>
            <a:r>
              <a:rPr lang="it-IT" dirty="0" err="1" smtClean="0"/>
              <a:t>diidropiridinici</a:t>
            </a:r>
            <a:r>
              <a:rPr lang="it-IT" dirty="0" smtClean="0"/>
              <a:t> e </a:t>
            </a:r>
            <a:r>
              <a:rPr lang="it-IT" dirty="0" err="1" smtClean="0"/>
              <a:t>ACEinibitori</a:t>
            </a:r>
            <a:r>
              <a:rPr lang="it-IT" dirty="0" smtClean="0"/>
              <a:t> (insorgenza di tosse nell’11% di pazienti trattati)</a:t>
            </a:r>
          </a:p>
          <a:p>
            <a:r>
              <a:rPr lang="it-IT" dirty="0" smtClean="0"/>
              <a:t>I diuretici possono aumentare la densità delle secrezioni</a:t>
            </a:r>
          </a:p>
          <a:p>
            <a:r>
              <a:rPr lang="it-IT" dirty="0" smtClean="0"/>
              <a:t>Se necessario, i betabloccanti possono essere utilizzati dando la preferenza a quelli </a:t>
            </a:r>
            <a:r>
              <a:rPr lang="it-IT" dirty="0" err="1" smtClean="0"/>
              <a:t>cardioselettivi</a:t>
            </a:r>
            <a:r>
              <a:rPr lang="it-IT" dirty="0" smtClean="0"/>
              <a:t> (</a:t>
            </a:r>
            <a:r>
              <a:rPr lang="it-IT" dirty="0" err="1" smtClean="0"/>
              <a:t>bisoprololo</a:t>
            </a:r>
            <a:r>
              <a:rPr lang="it-IT" dirty="0" smtClean="0"/>
              <a:t>, </a:t>
            </a:r>
            <a:r>
              <a:rPr lang="it-IT" dirty="0" err="1" smtClean="0"/>
              <a:t>nebivololo</a:t>
            </a:r>
            <a:r>
              <a:rPr lang="it-IT" dirty="0" smtClean="0"/>
              <a:t>, </a:t>
            </a:r>
            <a:r>
              <a:rPr lang="it-IT" dirty="0" err="1" smtClean="0"/>
              <a:t>metoprololo</a:t>
            </a:r>
            <a:r>
              <a:rPr lang="it-IT" dirty="0" smtClean="0"/>
              <a:t>, </a:t>
            </a:r>
            <a:r>
              <a:rPr lang="it-IT" dirty="0" err="1" smtClean="0"/>
              <a:t>carvedilolo</a:t>
            </a:r>
            <a:r>
              <a:rPr lang="it-IT" dirty="0" smtClean="0"/>
              <a:t>) e iniziando con bassi dosaggi</a:t>
            </a:r>
          </a:p>
          <a:p>
            <a:r>
              <a:rPr lang="it-IT" dirty="0" smtClean="0"/>
              <a:t>NB: l’aumento della reattività bronchiale e l’induzione di broncospasmo che si possono avere utilizzando betabloccanti non selettivi, possono insorgere anche con l’uso di farmaci topici come colliri. </a:t>
            </a:r>
          </a:p>
          <a:p>
            <a:endParaRPr lang="it-IT" dirty="0" smtClean="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91072" y="0"/>
            <a:ext cx="8352928" cy="1196752"/>
          </a:xfrm>
        </p:spPr>
        <p:txBody>
          <a:bodyPr>
            <a:normAutofit/>
          </a:bodyPr>
          <a:lstStyle/>
          <a:p>
            <a:pPr algn="ctr"/>
            <a:r>
              <a:rPr lang="it-IT" sz="2800" dirty="0" smtClean="0">
                <a:solidFill>
                  <a:srgbClr val="0070C0"/>
                </a:solidFill>
              </a:rPr>
              <a:t>CASI PARTICOLARI:</a:t>
            </a:r>
            <a:br>
              <a:rPr lang="it-IT" sz="2800" dirty="0" smtClean="0">
                <a:solidFill>
                  <a:srgbClr val="0070C0"/>
                </a:solidFill>
              </a:rPr>
            </a:br>
            <a:r>
              <a:rPr lang="it-IT" sz="2800" dirty="0" smtClean="0">
                <a:solidFill>
                  <a:srgbClr val="0070C0"/>
                </a:solidFill>
              </a:rPr>
              <a:t>PAZIENTE IPERTESO CON DIABETE MELLITO</a:t>
            </a:r>
            <a:endParaRPr lang="it-IT" sz="28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r>
              <a:rPr lang="it-IT" dirty="0" smtClean="0"/>
              <a:t>La riduzione dei livelli di PA determina un importante effetto </a:t>
            </a:r>
            <a:r>
              <a:rPr lang="it-IT" dirty="0" err="1" smtClean="0"/>
              <a:t>cardioprotettivo</a:t>
            </a:r>
            <a:endParaRPr lang="it-IT" dirty="0" smtClean="0"/>
          </a:p>
          <a:p>
            <a:r>
              <a:rPr lang="it-IT" dirty="0" smtClean="0"/>
              <a:t>Tutte le classi di farmaci antipertensivi sono utili, ma la scelta per una terapia mirata deve considerare le </a:t>
            </a:r>
            <a:r>
              <a:rPr lang="it-IT" dirty="0" err="1" smtClean="0"/>
              <a:t>comorbilità</a:t>
            </a:r>
            <a:endParaRPr lang="it-IT" dirty="0" smtClean="0"/>
          </a:p>
          <a:p>
            <a:r>
              <a:rPr lang="it-IT" dirty="0" smtClean="0"/>
              <a:t>Farmaci di prima scelta: ACE-inibitori o ARB (riduzione mortalità CV e prevenzione nefropatia diabetica)</a:t>
            </a:r>
          </a:p>
          <a:p>
            <a:r>
              <a:rPr lang="it-IT" dirty="0" smtClean="0"/>
              <a:t>Nella maggior parte dei pazienti è necessaria una terapia di associazione: ACE-inibitori o ARB + diuretico e/o calcio-antagonista</a:t>
            </a:r>
          </a:p>
          <a:p>
            <a:r>
              <a:rPr lang="it-IT" dirty="0" smtClean="0"/>
              <a:t>I beta-bloccanti sono utili in associazione per i pazienti con scompenso cardiaco e cardiopatia ischemica</a:t>
            </a:r>
          </a:p>
          <a:p>
            <a:r>
              <a:rPr lang="it-IT" dirty="0" smtClean="0"/>
              <a:t>Controindicati i beta-bloccanti non ad azione </a:t>
            </a:r>
            <a:r>
              <a:rPr lang="it-IT" dirty="0" err="1" smtClean="0"/>
              <a:t>vasodilatatrice</a:t>
            </a:r>
            <a:r>
              <a:rPr lang="it-IT" dirty="0" smtClean="0"/>
              <a:t>  diretta perché peggiorano la sensibilità insulinica</a:t>
            </a:r>
          </a:p>
          <a:p>
            <a:r>
              <a:rPr lang="it-IT" b="1" dirty="0" smtClean="0"/>
              <a:t>NB</a:t>
            </a:r>
            <a:r>
              <a:rPr lang="it-IT" dirty="0" smtClean="0"/>
              <a:t>: i betabloccanti possono mascherare i sintomi di uno stato ipoglicemico</a:t>
            </a: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352928" cy="1268760"/>
          </a:xfrm>
        </p:spPr>
        <p:txBody>
          <a:bodyPr>
            <a:noAutofit/>
          </a:bodyPr>
          <a:lstStyle/>
          <a:p>
            <a:pPr algn="ctr"/>
            <a:r>
              <a:rPr lang="it-IT" sz="2400" dirty="0" smtClean="0">
                <a:solidFill>
                  <a:srgbClr val="0070C0"/>
                </a:solidFill>
              </a:rPr>
              <a:t>CASI PARTICOLARI:</a:t>
            </a:r>
            <a:br>
              <a:rPr lang="it-IT" sz="2400" dirty="0" smtClean="0">
                <a:solidFill>
                  <a:srgbClr val="0070C0"/>
                </a:solidFill>
              </a:rPr>
            </a:br>
            <a:r>
              <a:rPr lang="it-IT" sz="2400" dirty="0" smtClean="0">
                <a:solidFill>
                  <a:srgbClr val="0070C0"/>
                </a:solidFill>
              </a:rPr>
              <a:t>PAZIENTE IPERTESO CON INSUFFICIENZA RENALE CRONICA</a:t>
            </a:r>
            <a:endParaRPr lang="it-IT" sz="24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Farmaci di prima scelta: ACE-inibitori e ARB</a:t>
            </a:r>
          </a:p>
          <a:p>
            <a:pPr lvl="1"/>
            <a:r>
              <a:rPr lang="it-IT" dirty="0" smtClean="0"/>
              <a:t>Efficacia nel prevenire l’incidenza di microalbuminuria</a:t>
            </a:r>
          </a:p>
          <a:p>
            <a:pPr lvl="1"/>
            <a:r>
              <a:rPr lang="it-IT" dirty="0" smtClean="0"/>
              <a:t>Maggior efficacia nel ridurre la microalbuminuria e la franca proteinuria sia nella nefropatia diabetica che non diabetica</a:t>
            </a:r>
          </a:p>
          <a:p>
            <a:pPr lvl="1"/>
            <a:r>
              <a:rPr lang="it-IT" dirty="0" smtClean="0"/>
              <a:t>Riduzione degli eventi cardiovascolari e renali</a:t>
            </a:r>
          </a:p>
          <a:p>
            <a:pPr lvl="1"/>
            <a:r>
              <a:rPr lang="it-IT" dirty="0" smtClean="0"/>
              <a:t>Utile l’associazione con calcio-antagonista o diuretico</a:t>
            </a:r>
          </a:p>
          <a:p>
            <a:r>
              <a:rPr lang="it-IT" dirty="0" smtClean="0"/>
              <a:t>Pazienti in </a:t>
            </a:r>
            <a:r>
              <a:rPr lang="it-IT" b="1" dirty="0" smtClean="0"/>
              <a:t>emodialisi</a:t>
            </a:r>
            <a:r>
              <a:rPr lang="it-IT" dirty="0" smtClean="0"/>
              <a:t>:</a:t>
            </a:r>
            <a:endParaRPr lang="it-IT" b="1" dirty="0" smtClean="0"/>
          </a:p>
          <a:p>
            <a:pPr lvl="1"/>
            <a:r>
              <a:rPr lang="it-IT" dirty="0" smtClean="0"/>
              <a:t>Tutti i farmaci antipertensivi ad accezione dei diuretici possono essere utilizzati</a:t>
            </a:r>
          </a:p>
          <a:p>
            <a:pPr lvl="1"/>
            <a:r>
              <a:rPr lang="it-IT" dirty="0" smtClean="0"/>
              <a:t>Attenzione ai farmaci che interferiscono con i meccanismi di contro-regolazione alla deplezione di volume (già ridotto nell’insufficienza renale)</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Autofit/>
          </a:bodyPr>
          <a:lstStyle/>
          <a:p>
            <a:pPr algn="ctr"/>
            <a:r>
              <a:rPr lang="it-IT" sz="2400" dirty="0" smtClean="0">
                <a:solidFill>
                  <a:srgbClr val="0070C0"/>
                </a:solidFill>
              </a:rPr>
              <a:t>CASI PARTICOLARI:</a:t>
            </a:r>
            <a:br>
              <a:rPr lang="it-IT" sz="2400" dirty="0" smtClean="0">
                <a:solidFill>
                  <a:srgbClr val="0070C0"/>
                </a:solidFill>
              </a:rPr>
            </a:br>
            <a:r>
              <a:rPr lang="it-IT" sz="2400" dirty="0" smtClean="0">
                <a:solidFill>
                  <a:srgbClr val="0070C0"/>
                </a:solidFill>
              </a:rPr>
              <a:t>PAZIENTE IPERTESO CON SCOMPENSO CARDIACO</a:t>
            </a:r>
            <a:endParaRPr lang="it-IT" sz="2400" dirty="0">
              <a:solidFill>
                <a:srgbClr val="0070C0"/>
              </a:solidFill>
            </a:endParaRPr>
          </a:p>
        </p:txBody>
      </p:sp>
      <p:sp>
        <p:nvSpPr>
          <p:cNvPr id="3" name="Segnaposto contenuto 2"/>
          <p:cNvSpPr>
            <a:spLocks noGrp="1"/>
          </p:cNvSpPr>
          <p:nvPr>
            <p:ph sz="quarter" idx="1"/>
          </p:nvPr>
        </p:nvSpPr>
        <p:spPr>
          <a:xfrm>
            <a:off x="395536" y="1196752"/>
            <a:ext cx="8424936" cy="5400600"/>
          </a:xfrm>
        </p:spPr>
        <p:txBody>
          <a:bodyPr>
            <a:normAutofit fontScale="85000" lnSpcReduction="10000"/>
          </a:bodyPr>
          <a:lstStyle/>
          <a:p>
            <a:r>
              <a:rPr lang="it-IT" dirty="0" smtClean="0"/>
              <a:t>La riduzione farmacologica dei valori di PA riduce la mortalità per cause cardiovascolari e per scompenso</a:t>
            </a:r>
          </a:p>
          <a:p>
            <a:r>
              <a:rPr lang="it-IT" b="1" dirty="0" smtClean="0"/>
              <a:t>Paziente con FE preservata</a:t>
            </a:r>
            <a:r>
              <a:rPr lang="it-IT" dirty="0" smtClean="0"/>
              <a:t>:	</a:t>
            </a:r>
          </a:p>
          <a:p>
            <a:pPr lvl="1"/>
            <a:r>
              <a:rPr lang="it-IT" dirty="0" smtClean="0"/>
              <a:t>Utili tutte le principali classi di farmaci ipotensivi</a:t>
            </a:r>
          </a:p>
          <a:p>
            <a:pPr lvl="1"/>
            <a:r>
              <a:rPr lang="it-IT" dirty="0" smtClean="0"/>
              <a:t>Uso prudente e a basse dosi dei calcio-antagonisti non </a:t>
            </a:r>
            <a:r>
              <a:rPr lang="it-IT" dirty="0" err="1" smtClean="0"/>
              <a:t>diidropiridinici</a:t>
            </a:r>
            <a:r>
              <a:rPr lang="it-IT" dirty="0" smtClean="0"/>
              <a:t> (effetto </a:t>
            </a:r>
            <a:r>
              <a:rPr lang="it-IT" dirty="0" err="1" smtClean="0"/>
              <a:t>inotropo</a:t>
            </a:r>
            <a:r>
              <a:rPr lang="it-IT" dirty="0" smtClean="0"/>
              <a:t> negativo)</a:t>
            </a:r>
          </a:p>
          <a:p>
            <a:pPr lvl="1"/>
            <a:r>
              <a:rPr lang="it-IT" dirty="0" smtClean="0"/>
              <a:t>25mg di </a:t>
            </a:r>
            <a:r>
              <a:rPr lang="it-IT" dirty="0" err="1" smtClean="0"/>
              <a:t>Spironolattone</a:t>
            </a:r>
            <a:r>
              <a:rPr lang="it-IT" dirty="0" smtClean="0"/>
              <a:t> aggiunti alla terapia con diuretici, betabloccanti, ACE-inibitori e ARB ha ridotto significativamente le ospedalizzazioni per scompenso</a:t>
            </a:r>
          </a:p>
          <a:p>
            <a:r>
              <a:rPr lang="it-IT" b="1" dirty="0" smtClean="0"/>
              <a:t>Paziente con FE ridotta (&lt;40-45%):</a:t>
            </a:r>
          </a:p>
          <a:p>
            <a:pPr lvl="1"/>
            <a:r>
              <a:rPr lang="it-IT" dirty="0" smtClean="0"/>
              <a:t>I farmaci utilizzati per la terapia dello scompenso (ACE-inibitori, betabloccanti, diuretici, </a:t>
            </a:r>
            <a:r>
              <a:rPr lang="it-IT" dirty="0" err="1" smtClean="0"/>
              <a:t>antialdosteronici</a:t>
            </a:r>
            <a:r>
              <a:rPr lang="it-IT" dirty="0" smtClean="0"/>
              <a:t>) hanno tutti effetto ipotensivo;</a:t>
            </a:r>
          </a:p>
          <a:p>
            <a:pPr lvl="1"/>
            <a:r>
              <a:rPr lang="it-IT" dirty="0" smtClean="0"/>
              <a:t>se nonostante ciò, persistono valori pressori elevati, viene aggiunto un basso dosaggio di calcio-antagonista </a:t>
            </a:r>
            <a:r>
              <a:rPr lang="it-IT" dirty="0" err="1" smtClean="0"/>
              <a:t>diidropiridinico</a:t>
            </a:r>
            <a:r>
              <a:rPr lang="it-IT" dirty="0" smtClean="0"/>
              <a:t>. </a:t>
            </a:r>
          </a:p>
          <a:p>
            <a:pPr lvl="1"/>
            <a:r>
              <a:rPr lang="it-IT" b="1" dirty="0" smtClean="0"/>
              <a:t>NB: la maggior parte dei </a:t>
            </a:r>
            <a:r>
              <a:rPr lang="it-IT" b="1" dirty="0" err="1" smtClean="0"/>
              <a:t>trials</a:t>
            </a:r>
            <a:r>
              <a:rPr lang="it-IT" b="1" dirty="0" smtClean="0"/>
              <a:t> sui farmaci ipotensivi sono stati condotti escludendo i pazienti con scompenso cardiaco</a:t>
            </a:r>
            <a:r>
              <a:rPr lang="it-IT" dirty="0" smtClean="0"/>
              <a:t>.</a:t>
            </a: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850106"/>
          </a:xfrm>
        </p:spPr>
        <p:txBody>
          <a:bodyPr>
            <a:noAutofit/>
          </a:bodyPr>
          <a:lstStyle/>
          <a:p>
            <a:pPr algn="ctr"/>
            <a:r>
              <a:rPr lang="it-IT" sz="2400" dirty="0" smtClean="0">
                <a:solidFill>
                  <a:srgbClr val="0070C0"/>
                </a:solidFill>
              </a:rPr>
              <a:t>CASI PARTICOLARI:</a:t>
            </a:r>
            <a:br>
              <a:rPr lang="it-IT" sz="2400" dirty="0" smtClean="0">
                <a:solidFill>
                  <a:srgbClr val="0070C0"/>
                </a:solidFill>
              </a:rPr>
            </a:br>
            <a:r>
              <a:rPr lang="it-IT" sz="2400" dirty="0" smtClean="0">
                <a:solidFill>
                  <a:srgbClr val="0070C0"/>
                </a:solidFill>
              </a:rPr>
              <a:t>PAZIENTE IPERTESO CON DANNO </a:t>
            </a:r>
            <a:r>
              <a:rPr lang="it-IT" sz="2400" dirty="0" err="1" smtClean="0">
                <a:solidFill>
                  <a:srgbClr val="0070C0"/>
                </a:solidFill>
              </a:rPr>
              <a:t>D’ORGANO</a:t>
            </a:r>
            <a:r>
              <a:rPr lang="it-IT" sz="2400" dirty="0" smtClean="0">
                <a:solidFill>
                  <a:srgbClr val="0070C0"/>
                </a:solidFill>
              </a:rPr>
              <a:t> ASINTOMATICO</a:t>
            </a:r>
            <a:endParaRPr lang="it-IT" sz="2400" dirty="0">
              <a:solidFill>
                <a:srgbClr val="0070C0"/>
              </a:solidFill>
            </a:endParaRPr>
          </a:p>
        </p:txBody>
      </p:sp>
      <p:sp>
        <p:nvSpPr>
          <p:cNvPr id="3" name="Segnaposto contenuto 2"/>
          <p:cNvSpPr>
            <a:spLocks noGrp="1"/>
          </p:cNvSpPr>
          <p:nvPr>
            <p:ph sz="quarter" idx="1"/>
          </p:nvPr>
        </p:nvSpPr>
        <p:spPr>
          <a:xfrm>
            <a:off x="395536" y="1196752"/>
            <a:ext cx="8424936" cy="5400600"/>
          </a:xfrm>
        </p:spPr>
        <p:txBody>
          <a:bodyPr>
            <a:normAutofit/>
          </a:bodyPr>
          <a:lstStyle/>
          <a:p>
            <a:r>
              <a:rPr lang="it-IT" dirty="0" smtClean="0"/>
              <a:t>Insufficienza renale grado III o IV (GFR 15-59ml/min)</a:t>
            </a:r>
          </a:p>
          <a:p>
            <a:pPr lvl="1"/>
            <a:r>
              <a:rPr lang="it-IT" dirty="0" smtClean="0"/>
              <a:t>ACE-inibitori o, se non tollerati, </a:t>
            </a:r>
            <a:r>
              <a:rPr lang="it-IT" dirty="0" err="1" smtClean="0"/>
              <a:t>sartani</a:t>
            </a:r>
            <a:endParaRPr lang="it-IT" dirty="0" smtClean="0"/>
          </a:p>
          <a:p>
            <a:r>
              <a:rPr lang="it-IT" dirty="0" smtClean="0"/>
              <a:t>Microalbuminuria</a:t>
            </a:r>
          </a:p>
          <a:p>
            <a:pPr lvl="1"/>
            <a:r>
              <a:rPr lang="it-IT" dirty="0" smtClean="0"/>
              <a:t>ACE-inibitori o </a:t>
            </a:r>
            <a:r>
              <a:rPr lang="it-IT" dirty="0" err="1" smtClean="0"/>
              <a:t>sartani</a:t>
            </a:r>
            <a:endParaRPr lang="it-IT" dirty="0" smtClean="0"/>
          </a:p>
          <a:p>
            <a:r>
              <a:rPr lang="it-IT" dirty="0" smtClean="0"/>
              <a:t>Aterosclerosi asintomatica</a:t>
            </a:r>
          </a:p>
          <a:p>
            <a:pPr lvl="1"/>
            <a:r>
              <a:rPr lang="it-IT" dirty="0" smtClean="0"/>
              <a:t>Utili calcio-antagonisti o ACE-inibitori</a:t>
            </a:r>
          </a:p>
          <a:p>
            <a:r>
              <a:rPr lang="it-IT" dirty="0" smtClean="0"/>
              <a:t>Ipertrofia ventricolare sinistra</a:t>
            </a:r>
          </a:p>
          <a:p>
            <a:pPr lvl="1"/>
            <a:r>
              <a:rPr lang="it-IT" dirty="0" smtClean="0"/>
              <a:t>La riduzione dell’ipertrofia (= riduzione degli eventi CV) è strettamente correlata alla riduzione della PA</a:t>
            </a:r>
          </a:p>
          <a:p>
            <a:pPr lvl="1"/>
            <a:r>
              <a:rPr lang="it-IT" dirty="0" smtClean="0"/>
              <a:t>I farmaci più efficaci: ACE-inibitori , </a:t>
            </a:r>
            <a:r>
              <a:rPr lang="it-IT" dirty="0" err="1" smtClean="0"/>
              <a:t>sartani</a:t>
            </a:r>
            <a:r>
              <a:rPr lang="it-IT" dirty="0" smtClean="0"/>
              <a:t>,  calcio-antagonisti</a:t>
            </a: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Definizione di anziano: ≥ 55, ≥ 65,&gt; 80 anni????</a:t>
            </a:r>
          </a:p>
          <a:p>
            <a:r>
              <a:rPr lang="it-IT" dirty="0" smtClean="0"/>
              <a:t>Il trattamento dell’ipertensione arteriosa equivale ad una prevenzione della disabilità</a:t>
            </a:r>
          </a:p>
          <a:p>
            <a:r>
              <a:rPr lang="it-IT" dirty="0" smtClean="0"/>
              <a:t>L’inizio precoce della terapia antipertensiva (associata a modifiche dello stile di vita) nei pazienti con </a:t>
            </a:r>
            <a:r>
              <a:rPr lang="it-IT" b="1" dirty="0" smtClean="0"/>
              <a:t>ipertensione sistolica isolata </a:t>
            </a:r>
            <a:r>
              <a:rPr lang="it-IT" dirty="0" smtClean="0"/>
              <a:t>riduce significativamente gli eventi cardiovascolari e cerebrovascolari</a:t>
            </a:r>
          </a:p>
          <a:p>
            <a:r>
              <a:rPr lang="it-IT" dirty="0" smtClean="0"/>
              <a:t>Necessaria particolare attenzione per la maggior variabilità pressoria nella 24h e la maggiore suscettibilità allo sviluppo di effetti collaterali da farmaci</a:t>
            </a:r>
          </a:p>
          <a:p>
            <a:pPr lvl="1"/>
            <a:endParaRPr lang="it-IT"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357158" y="432048"/>
            <a:ext cx="8329642" cy="6425952"/>
          </a:xfrm>
        </p:spPr>
        <p:txBody>
          <a:bodyPr>
            <a:noAutofit/>
          </a:bodyPr>
          <a:lstStyle/>
          <a:p>
            <a:r>
              <a:rPr lang="it-IT" sz="2500" dirty="0" smtClean="0"/>
              <a:t>È necessario rilevare almeno due misurazioni a distanza di 1-2 min.</a:t>
            </a:r>
          </a:p>
          <a:p>
            <a:r>
              <a:rPr lang="it-IT" sz="2500" dirty="0" smtClean="0"/>
              <a:t>La prima valutazione dovrebbe prevedere la misurazione ad entrambi gli arti superiori, possibilmente simultanea. Se si riscontra una differenza fra le due SBP &gt;10 </a:t>
            </a:r>
            <a:r>
              <a:rPr lang="it-IT" sz="2500" dirty="0" err="1" smtClean="0"/>
              <a:t>mmHg</a:t>
            </a:r>
            <a:r>
              <a:rPr lang="it-IT" sz="2500" dirty="0" smtClean="0"/>
              <a:t> , si deve considerare la PA più alta.</a:t>
            </a:r>
          </a:p>
          <a:p>
            <a:r>
              <a:rPr lang="it-IT" sz="2500" dirty="0" smtClean="0"/>
              <a:t>Alla prima visita e nei pazienti in terapia antiipertensiva, così come nei diabetici e negli anziani, la misurazione dovrebbe essere effettuata anche in </a:t>
            </a:r>
            <a:r>
              <a:rPr lang="it-IT" sz="2500" dirty="0" err="1" smtClean="0"/>
              <a:t>ortostatismo</a:t>
            </a:r>
            <a:r>
              <a:rPr lang="it-IT" sz="2500" dirty="0" smtClean="0"/>
              <a:t>, dopo 1, 3 e 5 min dall’assunzione della posizione eretta.  </a:t>
            </a:r>
          </a:p>
          <a:p>
            <a:pPr>
              <a:buNone/>
            </a:pPr>
            <a:r>
              <a:rPr lang="it-IT" sz="2500" dirty="0" smtClean="0"/>
              <a:t>    </a:t>
            </a:r>
            <a:r>
              <a:rPr lang="it-IT" sz="2500" b="1" dirty="0" smtClean="0"/>
              <a:t>Ipotensione ortostatica</a:t>
            </a:r>
            <a:r>
              <a:rPr lang="it-IT" sz="2500" dirty="0" smtClean="0"/>
              <a:t>: caduta della SBP≥20 </a:t>
            </a:r>
            <a:r>
              <a:rPr lang="it-IT" sz="2500" dirty="0" err="1" smtClean="0"/>
              <a:t>mmHg</a:t>
            </a:r>
            <a:r>
              <a:rPr lang="it-IT" sz="2500" dirty="0" smtClean="0"/>
              <a:t> (o SBP&lt;94mmHg) o della DBP≥10 </a:t>
            </a:r>
            <a:r>
              <a:rPr lang="it-IT" sz="2500" dirty="0" err="1" smtClean="0"/>
              <a:t>mmHg</a:t>
            </a:r>
            <a:r>
              <a:rPr lang="it-IT" sz="2500" dirty="0" smtClean="0"/>
              <a:t> </a:t>
            </a:r>
            <a:r>
              <a:rPr lang="it-IT" sz="2500" dirty="0" smtClean="0">
                <a:latin typeface="Arial"/>
                <a:cs typeface="Arial"/>
              </a:rPr>
              <a:t>→ </a:t>
            </a:r>
            <a:r>
              <a:rPr lang="it-IT" sz="2500" dirty="0" smtClean="0">
                <a:cs typeface="Arial"/>
              </a:rPr>
              <a:t>peggior prognosi per mortalità ed eventi cv</a:t>
            </a:r>
          </a:p>
          <a:p>
            <a:r>
              <a:rPr lang="it-IT" sz="2500" dirty="0" smtClean="0">
                <a:cs typeface="Arial"/>
              </a:rPr>
              <a:t>Si raccomanda sempre di rilevare anche la frequenza cardiaca e il ritmo cardiaco (in caso di aritmie si possono eseguire più misurazione e calcolare il valore pressorio medio).</a:t>
            </a:r>
            <a:endParaRPr lang="it-IT" sz="2500"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404664"/>
            <a:ext cx="8219256" cy="792088"/>
          </a:xfrm>
        </p:spPr>
        <p:txBody>
          <a:bodyPr>
            <a:noAutofit/>
          </a:bodyPr>
          <a:lstStyle/>
          <a:p>
            <a:pPr algn="ctr"/>
            <a:r>
              <a:rPr lang="it-IT" sz="2800" dirty="0" smtClean="0">
                <a:solidFill>
                  <a:srgbClr val="0070C0"/>
                </a:solidFill>
              </a:rPr>
              <a:t>Fattori che possono favorire complicazioni della terapia antipertensiva nell’anziano</a:t>
            </a:r>
            <a:endParaRPr lang="it-IT" sz="2800" dirty="0"/>
          </a:p>
        </p:txBody>
      </p:sp>
      <p:graphicFrame>
        <p:nvGraphicFramePr>
          <p:cNvPr id="8" name="Segnaposto contenuto 7"/>
          <p:cNvGraphicFramePr>
            <a:graphicFrameLocks noGrp="1"/>
          </p:cNvGraphicFramePr>
          <p:nvPr>
            <p:ph sz="quarter" idx="1"/>
          </p:nvPr>
        </p:nvGraphicFramePr>
        <p:xfrm>
          <a:off x="323528" y="1321648"/>
          <a:ext cx="8568952" cy="4572000"/>
        </p:xfrm>
        <a:graphic>
          <a:graphicData uri="http://schemas.openxmlformats.org/drawingml/2006/table">
            <a:tbl>
              <a:tblPr firstRow="1" bandRow="1">
                <a:tableStyleId>{5C22544A-7EE6-4342-B048-85BDC9FD1C3A}</a:tableStyleId>
              </a:tblPr>
              <a:tblGrid>
                <a:gridCol w="4284476"/>
                <a:gridCol w="4284476"/>
              </a:tblGrid>
              <a:tr h="324450">
                <a:tc>
                  <a:txBody>
                    <a:bodyPr/>
                    <a:lstStyle/>
                    <a:p>
                      <a:pPr algn="ctr"/>
                      <a:r>
                        <a:rPr lang="it-IT" sz="1600" b="1" dirty="0" smtClean="0">
                          <a:solidFill>
                            <a:schemeClr val="tx1"/>
                          </a:solidFill>
                        </a:rPr>
                        <a:t>Fattori</a:t>
                      </a:r>
                      <a:endParaRPr lang="it-IT" sz="1600" b="1" dirty="0">
                        <a:solidFill>
                          <a:schemeClr val="tx1"/>
                        </a:solidFill>
                      </a:endParaRPr>
                    </a:p>
                  </a:txBody>
                  <a:tcPr>
                    <a:solidFill>
                      <a:srgbClr val="FFFF66"/>
                    </a:solidFill>
                  </a:tcPr>
                </a:tc>
                <a:tc>
                  <a:txBody>
                    <a:bodyPr/>
                    <a:lstStyle/>
                    <a:p>
                      <a:pPr algn="ctr"/>
                      <a:r>
                        <a:rPr lang="it-IT" sz="1600" b="1" dirty="0" smtClean="0">
                          <a:solidFill>
                            <a:schemeClr val="tx1"/>
                          </a:solidFill>
                        </a:rPr>
                        <a:t>Complicazioni</a:t>
                      </a:r>
                      <a:r>
                        <a:rPr lang="it-IT" sz="1600" b="1" baseline="0" dirty="0" smtClean="0">
                          <a:solidFill>
                            <a:schemeClr val="tx1"/>
                          </a:solidFill>
                        </a:rPr>
                        <a:t> Potenziali</a:t>
                      </a:r>
                      <a:endParaRPr lang="it-IT" sz="1600" b="1" dirty="0">
                        <a:solidFill>
                          <a:schemeClr val="tx1"/>
                        </a:solidFill>
                      </a:endParaRPr>
                    </a:p>
                  </a:txBody>
                  <a:tcPr>
                    <a:solidFill>
                      <a:srgbClr val="FFC000"/>
                    </a:solidFill>
                  </a:tcPr>
                </a:tc>
              </a:tr>
              <a:tr h="324450">
                <a:tc>
                  <a:txBody>
                    <a:bodyPr/>
                    <a:lstStyle/>
                    <a:p>
                      <a:r>
                        <a:rPr lang="it-IT" sz="1600" dirty="0" smtClean="0"/>
                        <a:t>Ridotta sensibilità dei barocettori carotidei</a:t>
                      </a:r>
                      <a:endParaRPr lang="it-IT" sz="1600" dirty="0"/>
                    </a:p>
                  </a:txBody>
                  <a:tcPr>
                    <a:solidFill>
                      <a:srgbClr val="FFFF66"/>
                    </a:solidFill>
                  </a:tcPr>
                </a:tc>
                <a:tc>
                  <a:txBody>
                    <a:bodyPr/>
                    <a:lstStyle/>
                    <a:p>
                      <a:r>
                        <a:rPr lang="it-IT" sz="1600" dirty="0" smtClean="0"/>
                        <a:t>Ipotensione ortostatica (aumento rischio cadute)</a:t>
                      </a:r>
                      <a:endParaRPr lang="it-IT" sz="1600" dirty="0"/>
                    </a:p>
                  </a:txBody>
                  <a:tcPr>
                    <a:solidFill>
                      <a:srgbClr val="FFC000"/>
                    </a:solidFill>
                  </a:tcPr>
                </a:tc>
              </a:tr>
              <a:tr h="324450">
                <a:tc>
                  <a:txBody>
                    <a:bodyPr/>
                    <a:lstStyle/>
                    <a:p>
                      <a:r>
                        <a:rPr lang="it-IT" sz="1600" dirty="0" smtClean="0"/>
                        <a:t>Ridotta ossigenazione cerebrale,</a:t>
                      </a:r>
                      <a:r>
                        <a:rPr lang="it-IT" sz="1600" baseline="0" dirty="0" smtClean="0"/>
                        <a:t> alterazione dell’equilibrio, deficit sensoriali</a:t>
                      </a:r>
                      <a:endParaRPr lang="it-IT" sz="1600" dirty="0"/>
                    </a:p>
                  </a:txBody>
                  <a:tcPr>
                    <a:solidFill>
                      <a:srgbClr val="FFFF66"/>
                    </a:solidFill>
                  </a:tcPr>
                </a:tc>
                <a:tc>
                  <a:txBody>
                    <a:bodyPr/>
                    <a:lstStyle/>
                    <a:p>
                      <a:r>
                        <a:rPr lang="it-IT" sz="1600" dirty="0" smtClean="0"/>
                        <a:t>Aggravamento</a:t>
                      </a:r>
                      <a:r>
                        <a:rPr lang="it-IT" sz="1600" baseline="0" dirty="0" smtClean="0"/>
                        <a:t> dell’ipotensione posturale</a:t>
                      </a:r>
                      <a:endParaRPr lang="it-IT" sz="1600" dirty="0"/>
                    </a:p>
                  </a:txBody>
                  <a:tcPr>
                    <a:solidFill>
                      <a:srgbClr val="FFC000"/>
                    </a:solidFill>
                  </a:tcPr>
                </a:tc>
              </a:tr>
              <a:tr h="324450">
                <a:tc>
                  <a:txBody>
                    <a:bodyPr/>
                    <a:lstStyle/>
                    <a:p>
                      <a:r>
                        <a:rPr lang="it-IT" sz="1600" dirty="0" smtClean="0"/>
                        <a:t>Alterata autoregolazione del flusso ematico cerebrale (nell’anziano iperteso il livello è spostato verso l’alto)</a:t>
                      </a:r>
                      <a:endParaRPr lang="it-IT" sz="1600" dirty="0"/>
                    </a:p>
                  </a:txBody>
                  <a:tcPr>
                    <a:solidFill>
                      <a:srgbClr val="FFFF66"/>
                    </a:solidFill>
                  </a:tcPr>
                </a:tc>
                <a:tc>
                  <a:txBody>
                    <a:bodyPr/>
                    <a:lstStyle/>
                    <a:p>
                      <a:r>
                        <a:rPr lang="it-IT" sz="1600" dirty="0" smtClean="0"/>
                        <a:t>Ischemia cerebrale da ipoperfusione anche dopo piccole riduzioni della PAS (</a:t>
                      </a:r>
                      <a:r>
                        <a:rPr lang="it-IT" sz="1600" dirty="0" err="1" smtClean="0"/>
                        <a:t>spt</a:t>
                      </a:r>
                      <a:r>
                        <a:rPr lang="it-IT" sz="1600" dirty="0" smtClean="0"/>
                        <a:t> se rapide)</a:t>
                      </a:r>
                      <a:endParaRPr lang="it-IT" sz="1600" dirty="0"/>
                    </a:p>
                  </a:txBody>
                  <a:tcPr>
                    <a:solidFill>
                      <a:srgbClr val="FFC000"/>
                    </a:solidFill>
                  </a:tcPr>
                </a:tc>
              </a:tr>
              <a:tr h="324450">
                <a:tc>
                  <a:txBody>
                    <a:bodyPr/>
                    <a:lstStyle/>
                    <a:p>
                      <a:r>
                        <a:rPr lang="it-IT" sz="1600" dirty="0" smtClean="0"/>
                        <a:t>Ridotto volume intravascolare</a:t>
                      </a:r>
                      <a:endParaRPr lang="it-IT" sz="1600" dirty="0"/>
                    </a:p>
                  </a:txBody>
                  <a:tcPr>
                    <a:solidFill>
                      <a:srgbClr val="FFFF66"/>
                    </a:solidFill>
                  </a:tcPr>
                </a:tc>
                <a:tc>
                  <a:txBody>
                    <a:bodyPr/>
                    <a:lstStyle/>
                    <a:p>
                      <a:r>
                        <a:rPr lang="it-IT" sz="1600" dirty="0" smtClean="0"/>
                        <a:t>Ipotensione ortostatica,</a:t>
                      </a:r>
                      <a:r>
                        <a:rPr lang="it-IT" sz="1600" baseline="0" dirty="0" smtClean="0"/>
                        <a:t> IR, </a:t>
                      </a:r>
                      <a:r>
                        <a:rPr lang="it-IT" sz="1600" baseline="0" dirty="0" err="1" smtClean="0"/>
                        <a:t>iponatriemia</a:t>
                      </a:r>
                      <a:endParaRPr lang="it-IT" sz="1600" dirty="0"/>
                    </a:p>
                  </a:txBody>
                  <a:tcPr>
                    <a:solidFill>
                      <a:srgbClr val="FFC000"/>
                    </a:solidFill>
                  </a:tcPr>
                </a:tc>
              </a:tr>
              <a:tr h="324450">
                <a:tc>
                  <a:txBody>
                    <a:bodyPr/>
                    <a:lstStyle/>
                    <a:p>
                      <a:r>
                        <a:rPr lang="it-IT" sz="1600" dirty="0" smtClean="0"/>
                        <a:t>Sensibilità all’</a:t>
                      </a:r>
                      <a:r>
                        <a:rPr lang="it-IT" sz="1600" dirty="0" err="1" smtClean="0"/>
                        <a:t>ipokaliemia</a:t>
                      </a:r>
                      <a:endParaRPr lang="it-IT" sz="1600" dirty="0"/>
                    </a:p>
                  </a:txBody>
                  <a:tcPr>
                    <a:solidFill>
                      <a:srgbClr val="FFFF66"/>
                    </a:solidFill>
                  </a:tcPr>
                </a:tc>
                <a:tc>
                  <a:txBody>
                    <a:bodyPr/>
                    <a:lstStyle/>
                    <a:p>
                      <a:r>
                        <a:rPr lang="it-IT" sz="1600" dirty="0" smtClean="0"/>
                        <a:t>Aritmie, debolezza muscolare, ileo paralitico</a:t>
                      </a:r>
                      <a:endParaRPr lang="it-IT" sz="1600" dirty="0"/>
                    </a:p>
                  </a:txBody>
                  <a:tcPr>
                    <a:solidFill>
                      <a:srgbClr val="FFC000"/>
                    </a:solidFill>
                  </a:tcPr>
                </a:tc>
              </a:tr>
              <a:tr h="324450">
                <a:tc>
                  <a:txBody>
                    <a:bodyPr/>
                    <a:lstStyle/>
                    <a:p>
                      <a:r>
                        <a:rPr lang="it-IT" sz="1600" dirty="0" smtClean="0"/>
                        <a:t>Ridotta funzione renale e epatica</a:t>
                      </a:r>
                      <a:endParaRPr lang="it-IT" sz="1600" dirty="0"/>
                    </a:p>
                  </a:txBody>
                  <a:tcPr>
                    <a:solidFill>
                      <a:srgbClr val="FFFF66"/>
                    </a:solidFill>
                  </a:tcPr>
                </a:tc>
                <a:tc>
                  <a:txBody>
                    <a:bodyPr/>
                    <a:lstStyle/>
                    <a:p>
                      <a:r>
                        <a:rPr lang="it-IT" sz="1600" dirty="0" smtClean="0"/>
                        <a:t>Accumulo dei farmaci e</a:t>
                      </a:r>
                      <a:r>
                        <a:rPr lang="it-IT" sz="1600" baseline="0" dirty="0" smtClean="0"/>
                        <a:t> tossicità</a:t>
                      </a:r>
                      <a:endParaRPr lang="it-IT" sz="1600" dirty="0"/>
                    </a:p>
                  </a:txBody>
                  <a:tcPr>
                    <a:solidFill>
                      <a:srgbClr val="FFC000"/>
                    </a:solidFill>
                  </a:tcPr>
                </a:tc>
              </a:tr>
              <a:tr h="324450">
                <a:tc>
                  <a:txBody>
                    <a:bodyPr/>
                    <a:lstStyle/>
                    <a:p>
                      <a:r>
                        <a:rPr lang="it-IT" sz="1600" dirty="0" err="1" smtClean="0"/>
                        <a:t>Polifarmacoterapia</a:t>
                      </a:r>
                      <a:r>
                        <a:rPr lang="it-IT" sz="1600" dirty="0" smtClean="0"/>
                        <a:t> </a:t>
                      </a:r>
                      <a:endParaRPr lang="it-IT" sz="1600" dirty="0"/>
                    </a:p>
                  </a:txBody>
                  <a:tcPr>
                    <a:solidFill>
                      <a:srgbClr val="FFFF6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600" dirty="0" smtClean="0"/>
                        <a:t>Interazione tra farmaci (uso dei FANS), ridotta aderenza, farmaci</a:t>
                      </a:r>
                      <a:r>
                        <a:rPr lang="it-IT" sz="1600" baseline="0" dirty="0" smtClean="0"/>
                        <a:t> non etichettati come </a:t>
                      </a:r>
                      <a:r>
                        <a:rPr lang="it-IT" sz="1600" baseline="0" dirty="0" err="1" smtClean="0"/>
                        <a:t>CV</a:t>
                      </a:r>
                      <a:r>
                        <a:rPr lang="it-IT" sz="1600" baseline="0" dirty="0" smtClean="0"/>
                        <a:t> ma con effetti ipotensivi</a:t>
                      </a:r>
                      <a:endParaRPr lang="it-IT" sz="1600" dirty="0" smtClean="0"/>
                    </a:p>
                  </a:txBody>
                  <a:tcPr>
                    <a:solidFill>
                      <a:srgbClr val="FFC000"/>
                    </a:solidFill>
                  </a:tcPr>
                </a:tc>
              </a:tr>
              <a:tr h="324450">
                <a:tc>
                  <a:txBody>
                    <a:bodyPr/>
                    <a:lstStyle/>
                    <a:p>
                      <a:r>
                        <a:rPr lang="it-IT" sz="1600" dirty="0" smtClean="0"/>
                        <a:t>Alterazioni del SNC</a:t>
                      </a:r>
                      <a:endParaRPr lang="it-IT" sz="1600" dirty="0"/>
                    </a:p>
                  </a:txBody>
                  <a:tcPr>
                    <a:solidFill>
                      <a:srgbClr val="FFFF66"/>
                    </a:solidFill>
                  </a:tcPr>
                </a:tc>
                <a:tc>
                  <a:txBody>
                    <a:bodyPr/>
                    <a:lstStyle/>
                    <a:p>
                      <a:r>
                        <a:rPr lang="it-IT" sz="1600" dirty="0" smtClean="0"/>
                        <a:t>Depressione, confusione</a:t>
                      </a:r>
                      <a:endParaRPr lang="it-IT" sz="1600" dirty="0"/>
                    </a:p>
                  </a:txBody>
                  <a:tcPr>
                    <a:solidFill>
                      <a:srgbClr val="FFC000"/>
                    </a:solidFill>
                  </a:tcPr>
                </a:tc>
              </a:tr>
              <a:tr h="324450">
                <a:tc>
                  <a:txBody>
                    <a:bodyPr/>
                    <a:lstStyle/>
                    <a:p>
                      <a:r>
                        <a:rPr lang="it-IT" sz="1600" dirty="0" smtClean="0"/>
                        <a:t>Alterazioni farmacocinetiche/farmacodinamiche</a:t>
                      </a:r>
                      <a:endParaRPr lang="it-IT" sz="1600" dirty="0"/>
                    </a:p>
                  </a:txBody>
                  <a:tcPr>
                    <a:solidFill>
                      <a:srgbClr val="FFFF66"/>
                    </a:solidFill>
                  </a:tcPr>
                </a:tc>
                <a:tc>
                  <a:txBody>
                    <a:bodyPr/>
                    <a:lstStyle/>
                    <a:p>
                      <a:r>
                        <a:rPr lang="it-IT" sz="1600" dirty="0" smtClean="0"/>
                        <a:t>Maggiore suscettibilità</a:t>
                      </a:r>
                      <a:r>
                        <a:rPr lang="it-IT" sz="1600" baseline="0" dirty="0" smtClean="0"/>
                        <a:t> alla </a:t>
                      </a:r>
                      <a:r>
                        <a:rPr lang="it-IT" sz="1600" baseline="0" dirty="0" err="1" smtClean="0"/>
                        <a:t>tox</a:t>
                      </a:r>
                      <a:r>
                        <a:rPr lang="it-IT" sz="1600" baseline="0" dirty="0" smtClean="0"/>
                        <a:t> farmacologica con riduzione dell’indice terapeutico</a:t>
                      </a:r>
                      <a:endParaRPr lang="it-IT" sz="1600" dirty="0"/>
                    </a:p>
                  </a:txBody>
                  <a:tcPr>
                    <a:solidFill>
                      <a:srgbClr val="FFC000"/>
                    </a:solidFill>
                  </a:tcPr>
                </a:tc>
              </a:tr>
            </a:tbl>
          </a:graphicData>
        </a:graphic>
      </p:graphicFrame>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I trial randomizzati controllati hanno dimostrato nell’anziano l’efficacia dei:</a:t>
            </a:r>
          </a:p>
          <a:p>
            <a:pPr lvl="1"/>
            <a:r>
              <a:rPr lang="it-IT" dirty="0" smtClean="0"/>
              <a:t>Diuretici</a:t>
            </a:r>
          </a:p>
          <a:p>
            <a:pPr lvl="1"/>
            <a:r>
              <a:rPr lang="it-IT" dirty="0" smtClean="0"/>
              <a:t>Beta-bloccanti</a:t>
            </a:r>
          </a:p>
          <a:p>
            <a:pPr lvl="1"/>
            <a:r>
              <a:rPr lang="it-IT" dirty="0" err="1" smtClean="0"/>
              <a:t>Calcio-antagonisti</a:t>
            </a:r>
            <a:endParaRPr lang="it-IT" dirty="0" smtClean="0"/>
          </a:p>
          <a:p>
            <a:pPr lvl="1"/>
            <a:r>
              <a:rPr lang="it-IT" dirty="0" smtClean="0"/>
              <a:t>ACE-inibitori</a:t>
            </a:r>
          </a:p>
          <a:p>
            <a:pPr lvl="1"/>
            <a:r>
              <a:rPr lang="it-IT" dirty="0" smtClean="0"/>
              <a:t>Antagonisti del recettore di tipo 1 dell’</a:t>
            </a:r>
            <a:r>
              <a:rPr lang="it-IT" dirty="0" err="1" smtClean="0"/>
              <a:t>angiotensina</a:t>
            </a:r>
            <a:r>
              <a:rPr lang="it-IT" dirty="0" smtClean="0"/>
              <a:t> II</a:t>
            </a:r>
          </a:p>
          <a:p>
            <a:r>
              <a:rPr lang="it-IT" dirty="0" smtClean="0"/>
              <a:t>I 3 studi sull’ipertensione sistolica isolata hanno usato con successo un </a:t>
            </a:r>
            <a:r>
              <a:rPr lang="it-IT" b="1" dirty="0" smtClean="0"/>
              <a:t>diuretico </a:t>
            </a:r>
            <a:r>
              <a:rPr lang="it-IT" b="1" dirty="0" err="1" smtClean="0"/>
              <a:t>tiazitico</a:t>
            </a:r>
            <a:r>
              <a:rPr lang="it-IT" b="1" dirty="0" smtClean="0"/>
              <a:t> </a:t>
            </a:r>
            <a:r>
              <a:rPr lang="it-IT" dirty="0" smtClean="0"/>
              <a:t>e un </a:t>
            </a:r>
            <a:r>
              <a:rPr lang="it-IT" b="1" dirty="0" smtClean="0"/>
              <a:t>calcio-antagonista </a:t>
            </a:r>
            <a:r>
              <a:rPr lang="it-IT" dirty="0" smtClean="0"/>
              <a:t>(perché spesso sono </a:t>
            </a:r>
            <a:r>
              <a:rPr lang="it-IT" b="1" dirty="0" smtClean="0"/>
              <a:t>ipertensioni a bassa </a:t>
            </a:r>
            <a:r>
              <a:rPr lang="it-IT" b="1" dirty="0" err="1" smtClean="0"/>
              <a:t>reninemia</a:t>
            </a:r>
            <a:r>
              <a:rPr lang="it-IT" b="1" dirty="0" smtClean="0"/>
              <a:t>)</a:t>
            </a:r>
          </a:p>
          <a:p>
            <a:r>
              <a:rPr lang="it-IT" dirty="0" smtClean="0"/>
              <a:t>Scegliere la terapia iniziale sulla base delle condizioni cliniche che favoriscono o controindicano l’uso di determinate classi di farmaci</a:t>
            </a:r>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u="sng" dirty="0" smtClean="0"/>
              <a:t>Precauzioni e regole generali</a:t>
            </a:r>
            <a:r>
              <a:rPr lang="it-IT" dirty="0" smtClean="0"/>
              <a:t>:</a:t>
            </a:r>
          </a:p>
          <a:p>
            <a:pPr lvl="1"/>
            <a:r>
              <a:rPr lang="it-IT" dirty="0" smtClean="0"/>
              <a:t>Eseguire misura della PA anche in </a:t>
            </a:r>
            <a:r>
              <a:rPr lang="it-IT" dirty="0" err="1" smtClean="0"/>
              <a:t>ortostatismo</a:t>
            </a:r>
            <a:r>
              <a:rPr lang="it-IT" dirty="0" smtClean="0"/>
              <a:t> e dopo un pasto</a:t>
            </a:r>
          </a:p>
          <a:p>
            <a:pPr lvl="1"/>
            <a:r>
              <a:rPr lang="it-IT" dirty="0" smtClean="0"/>
              <a:t>Valutare la funzione renale tramite le formule per la stima del filtrato glomerulare</a:t>
            </a:r>
          </a:p>
          <a:p>
            <a:pPr lvl="1"/>
            <a:r>
              <a:rPr lang="it-IT" dirty="0" smtClean="0"/>
              <a:t>Valutare la presenza di </a:t>
            </a:r>
            <a:r>
              <a:rPr lang="it-IT" dirty="0" err="1" smtClean="0"/>
              <a:t>comorbilità</a:t>
            </a:r>
            <a:endParaRPr lang="it-IT" dirty="0" smtClean="0"/>
          </a:p>
          <a:p>
            <a:pPr lvl="1"/>
            <a:r>
              <a:rPr lang="it-IT" b="1" dirty="0" smtClean="0"/>
              <a:t>Iniziare precocemente il trattamento antipertensivo</a:t>
            </a:r>
          </a:p>
          <a:p>
            <a:pPr lvl="1"/>
            <a:r>
              <a:rPr lang="it-IT" dirty="0" smtClean="0"/>
              <a:t>Utilizzare il monitoraggio pressorio nelle 24h se si sospetta:</a:t>
            </a:r>
          </a:p>
          <a:p>
            <a:pPr lvl="2"/>
            <a:r>
              <a:rPr lang="it-IT" dirty="0" smtClean="0"/>
              <a:t>Ipertensione </a:t>
            </a:r>
            <a:r>
              <a:rPr lang="it-IT" dirty="0" err="1" smtClean="0"/>
              <a:t>clinostatica</a:t>
            </a:r>
            <a:r>
              <a:rPr lang="it-IT" dirty="0" smtClean="0"/>
              <a:t> notturna</a:t>
            </a:r>
          </a:p>
          <a:p>
            <a:pPr lvl="2"/>
            <a:r>
              <a:rPr lang="it-IT" dirty="0" smtClean="0"/>
              <a:t>Ipotensione ortostatica</a:t>
            </a:r>
          </a:p>
          <a:p>
            <a:pPr lvl="2"/>
            <a:r>
              <a:rPr lang="it-IT" dirty="0" smtClean="0"/>
              <a:t>Ipotensione post-prandiale</a:t>
            </a:r>
          </a:p>
          <a:p>
            <a:pPr lvl="1"/>
            <a:r>
              <a:rPr lang="it-IT" b="1" dirty="0" smtClean="0"/>
              <a:t>Iniziare con un solo farmaco e a basso dosaggio</a:t>
            </a:r>
          </a:p>
          <a:p>
            <a:pPr lvl="1"/>
            <a:r>
              <a:rPr lang="it-IT" dirty="0" smtClean="0"/>
              <a:t>Aumentare progressivamente la dose in base alla risposta pressoria</a:t>
            </a:r>
          </a:p>
          <a:p>
            <a:pPr lvl="1"/>
            <a:r>
              <a:rPr lang="it-IT" dirty="0" smtClean="0"/>
              <a:t>Non cambiare troppo spesso la terapia</a:t>
            </a:r>
          </a:p>
          <a:p>
            <a:pPr lvl="1"/>
            <a:r>
              <a:rPr lang="it-IT" b="1" dirty="0" smtClean="0"/>
              <a:t>Ridurre al minimo il numero di compresse da assumere al giorno </a:t>
            </a:r>
            <a:r>
              <a:rPr lang="it-IT" dirty="0" smtClean="0"/>
              <a:t>(associazioni precostituite, farmaci long </a:t>
            </a:r>
            <a:r>
              <a:rPr lang="it-IT" dirty="0" err="1" smtClean="0"/>
              <a:t>acting</a:t>
            </a:r>
            <a:r>
              <a:rPr lang="it-IT" dirty="0" smtClean="0"/>
              <a:t>)</a:t>
            </a:r>
          </a:p>
          <a:p>
            <a:pPr lvl="1"/>
            <a:r>
              <a:rPr lang="it-IT" b="1" dirty="0" smtClean="0"/>
              <a:t>Adeguare la terapia </a:t>
            </a:r>
            <a:r>
              <a:rPr lang="it-IT" dirty="0" smtClean="0"/>
              <a:t>(soprattutto i diuretici) in concomitanza di eventi clinici intercorrenti (febbre, diarrea, vomito, </a:t>
            </a:r>
            <a:r>
              <a:rPr lang="it-IT" dirty="0" err="1" smtClean="0"/>
              <a:t>emorragia…</a:t>
            </a:r>
            <a:r>
              <a:rPr lang="it-IT" dirty="0" smtClean="0"/>
              <a:t>) o di assunzione di altri farmaci ipotensivi (es. </a:t>
            </a:r>
            <a:r>
              <a:rPr lang="it-IT" dirty="0" err="1" smtClean="0"/>
              <a:t>Trazodone</a:t>
            </a:r>
            <a:r>
              <a:rPr lang="it-IT" dirty="0" smtClean="0"/>
              <a:t>)</a:t>
            </a:r>
          </a:p>
          <a:p>
            <a:pPr lvl="1"/>
            <a:endParaRPr lang="it-IT" dirty="0" smtClean="0"/>
          </a:p>
          <a:p>
            <a:pPr lvl="1"/>
            <a:endParaRPr lang="it-IT" dirty="0" smtClean="0"/>
          </a:p>
          <a:p>
            <a:pPr lvl="1"/>
            <a:endParaRPr lang="it-IT" dirty="0" smtClean="0"/>
          </a:p>
          <a:p>
            <a:pPr lvl="1">
              <a:buNone/>
            </a:pPr>
            <a:endParaRPr lang="it-IT" dirty="0" smtClean="0"/>
          </a:p>
          <a:p>
            <a:pPr lvl="2"/>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r>
              <a:rPr lang="it-IT" u="sng" dirty="0" smtClean="0"/>
              <a:t>Precauzioni e regole generali (</a:t>
            </a:r>
            <a:r>
              <a:rPr lang="it-IT" dirty="0" smtClean="0"/>
              <a:t>continuazione):</a:t>
            </a:r>
          </a:p>
          <a:p>
            <a:pPr lvl="1"/>
            <a:r>
              <a:rPr lang="it-IT" dirty="0" smtClean="0"/>
              <a:t>La massima riduzione della PA  può essere raggiunta in 4-8 settimane senza pericolo per il paziente</a:t>
            </a:r>
          </a:p>
          <a:p>
            <a:pPr lvl="1"/>
            <a:r>
              <a:rPr lang="it-IT" dirty="0" smtClean="0"/>
              <a:t>Se la risposta pressoria al primo farmaco è inadeguata nonostante sia stata raggiunta la dose massima tollerata, aggiungere un secondo farmaco di un’altra classe</a:t>
            </a:r>
          </a:p>
          <a:p>
            <a:pPr lvl="1"/>
            <a:r>
              <a:rPr lang="it-IT" dirty="0" smtClean="0"/>
              <a:t>Se il paziente ha una risposta terapeutica nulla o effetti avversi importanti, sostituire il farmaco con uno di classe diversa</a:t>
            </a:r>
          </a:p>
          <a:p>
            <a:pPr lvl="1"/>
            <a:r>
              <a:rPr lang="it-IT" dirty="0" smtClean="0"/>
              <a:t>Se la risposta pressoria è inadeguata dopo aver raggiunto la dose piena di 2 farmaci di classe diversa, aggiungerne un terzo appartenente ad un’altra classe</a:t>
            </a:r>
          </a:p>
          <a:p>
            <a:pPr lvl="1"/>
            <a:r>
              <a:rPr lang="it-IT" u="sng" dirty="0" smtClean="0"/>
              <a:t>Prima di aggiungere ulteriori farmaci antipertensivi valutare e correggere le cause di “</a:t>
            </a:r>
            <a:r>
              <a:rPr lang="it-IT" u="sng" dirty="0" err="1" smtClean="0"/>
              <a:t>pseudoresistenza</a:t>
            </a:r>
            <a:r>
              <a:rPr lang="it-IT" dirty="0" smtClean="0"/>
              <a:t>”:</a:t>
            </a:r>
          </a:p>
          <a:p>
            <a:pPr lvl="2"/>
            <a:r>
              <a:rPr lang="it-IT" dirty="0" smtClean="0"/>
              <a:t>Non aderenza alla terapia</a:t>
            </a:r>
          </a:p>
          <a:p>
            <a:pPr lvl="2"/>
            <a:r>
              <a:rPr lang="it-IT" dirty="0" smtClean="0"/>
              <a:t>Pseudo ipertensione (rigidità vasi arteriosi)</a:t>
            </a:r>
          </a:p>
          <a:p>
            <a:pPr lvl="2"/>
            <a:r>
              <a:rPr lang="it-IT" dirty="0" smtClean="0"/>
              <a:t>Ipertensione da camice bianco</a:t>
            </a:r>
          </a:p>
          <a:p>
            <a:pPr lvl="2"/>
            <a:r>
              <a:rPr lang="it-IT" dirty="0" smtClean="0"/>
              <a:t>Errati valori pressori (es. cuffia piccola rispetto alla circonferenza del braccio)</a:t>
            </a:r>
          </a:p>
          <a:p>
            <a:pPr lvl="1"/>
            <a:endParaRPr lang="it-IT" dirty="0" smtClean="0"/>
          </a:p>
          <a:p>
            <a:pPr lvl="1"/>
            <a:endParaRPr lang="it-IT" dirty="0" smtClean="0"/>
          </a:p>
          <a:p>
            <a:pPr lvl="1">
              <a:buNone/>
            </a:pPr>
            <a:endParaRPr lang="it-IT" dirty="0" smtClean="0"/>
          </a:p>
          <a:p>
            <a:pPr lvl="2"/>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u="sng" dirty="0" smtClean="0"/>
              <a:t>Precauzioni e regole generali</a:t>
            </a:r>
            <a:r>
              <a:rPr lang="it-IT" dirty="0" smtClean="0"/>
              <a:t> (continuazione):</a:t>
            </a:r>
          </a:p>
          <a:p>
            <a:pPr lvl="1"/>
            <a:r>
              <a:rPr lang="it-IT" dirty="0" smtClean="0"/>
              <a:t>Se non indispensabili evitare l’uso di alfa-bloccanti (</a:t>
            </a:r>
            <a:r>
              <a:rPr lang="it-IT" dirty="0" err="1" smtClean="0"/>
              <a:t>Doxazosina</a:t>
            </a:r>
            <a:r>
              <a:rPr lang="it-IT" dirty="0" smtClean="0"/>
              <a:t>, </a:t>
            </a:r>
            <a:r>
              <a:rPr lang="it-IT" dirty="0" err="1" smtClean="0"/>
              <a:t>Terazosina</a:t>
            </a:r>
            <a:r>
              <a:rPr lang="it-IT" dirty="0" smtClean="0"/>
              <a:t>) per il rischio di ipotensione ortostatica</a:t>
            </a:r>
          </a:p>
          <a:p>
            <a:pPr lvl="1"/>
            <a:r>
              <a:rPr lang="it-IT" dirty="0" smtClean="0"/>
              <a:t>Prudenza nell’uso di farmaci </a:t>
            </a:r>
            <a:r>
              <a:rPr lang="it-IT" dirty="0" err="1" smtClean="0"/>
              <a:t>antialdosteronici</a:t>
            </a:r>
            <a:r>
              <a:rPr lang="it-IT" dirty="0" smtClean="0"/>
              <a:t> (</a:t>
            </a:r>
            <a:r>
              <a:rPr lang="it-IT" dirty="0" err="1" smtClean="0"/>
              <a:t>Spironolattone</a:t>
            </a:r>
            <a:r>
              <a:rPr lang="it-IT" dirty="0" smtClean="0"/>
              <a:t>, </a:t>
            </a:r>
            <a:r>
              <a:rPr lang="it-IT" dirty="0" err="1" smtClean="0"/>
              <a:t>Canrenoato</a:t>
            </a:r>
            <a:r>
              <a:rPr lang="it-IT" dirty="0" smtClean="0"/>
              <a:t> di potassio, </a:t>
            </a:r>
            <a:r>
              <a:rPr lang="it-IT" dirty="0" err="1" smtClean="0"/>
              <a:t>Amiloride</a:t>
            </a:r>
            <a:r>
              <a:rPr lang="it-IT" dirty="0" smtClean="0"/>
              <a:t>) nei soggetti con </a:t>
            </a:r>
            <a:r>
              <a:rPr lang="it-IT" dirty="0" err="1" smtClean="0"/>
              <a:t>ClCr</a:t>
            </a:r>
            <a:r>
              <a:rPr lang="it-IT" dirty="0" smtClean="0"/>
              <a:t> ridotta, per il rischio di </a:t>
            </a:r>
            <a:r>
              <a:rPr lang="it-IT" dirty="0" err="1" smtClean="0"/>
              <a:t>iperkaliemia</a:t>
            </a:r>
            <a:r>
              <a:rPr lang="it-IT" dirty="0" smtClean="0"/>
              <a:t> (soprattutto se associati a farmaci agenti sul sistema </a:t>
            </a:r>
            <a:r>
              <a:rPr lang="it-IT" dirty="0" err="1" smtClean="0"/>
              <a:t>renina-angiotensina</a:t>
            </a:r>
            <a:r>
              <a:rPr lang="it-IT" dirty="0" smtClean="0"/>
              <a:t>)</a:t>
            </a:r>
          </a:p>
          <a:p>
            <a:pPr lvl="1"/>
            <a:r>
              <a:rPr lang="it-IT" dirty="0" smtClean="0"/>
              <a:t>Non usare come terapia abituale gli antiadrenergici centrali (</a:t>
            </a:r>
            <a:r>
              <a:rPr lang="it-IT" dirty="0" err="1" smtClean="0"/>
              <a:t>Clonidina</a:t>
            </a:r>
            <a:r>
              <a:rPr lang="it-IT" dirty="0" smtClean="0"/>
              <a:t>, </a:t>
            </a:r>
            <a:r>
              <a:rPr lang="it-IT" dirty="0" err="1" smtClean="0"/>
              <a:t>Metildopa</a:t>
            </a:r>
            <a:r>
              <a:rPr lang="it-IT" dirty="0" smtClean="0"/>
              <a:t>) per l’alto </a:t>
            </a:r>
            <a:r>
              <a:rPr lang="it-IT" dirty="0" err="1" smtClean="0"/>
              <a:t>richio</a:t>
            </a:r>
            <a:r>
              <a:rPr lang="it-IT" dirty="0" smtClean="0"/>
              <a:t> di eventi avversi a carico dell’SNC (sonnolenza secchezza delle fauci, bradicardia ed ipotensione)</a:t>
            </a:r>
          </a:p>
          <a:p>
            <a:pPr lvl="1"/>
            <a:r>
              <a:rPr lang="it-IT" b="1" dirty="0" smtClean="0"/>
              <a:t>Non usare la </a:t>
            </a:r>
            <a:r>
              <a:rPr lang="it-IT" b="1" dirty="0" err="1" smtClean="0"/>
              <a:t>Nifedipina</a:t>
            </a:r>
            <a:r>
              <a:rPr lang="it-IT" b="1" dirty="0" smtClean="0"/>
              <a:t> </a:t>
            </a:r>
            <a:r>
              <a:rPr lang="it-IT" dirty="0" smtClean="0"/>
              <a:t>(</a:t>
            </a:r>
            <a:r>
              <a:rPr lang="it-IT" dirty="0" err="1" smtClean="0"/>
              <a:t>calcioantagonista</a:t>
            </a:r>
            <a:r>
              <a:rPr lang="it-IT" dirty="0" smtClean="0"/>
              <a:t> a lunga durata d’azione) per il rischio di cali pressori repentini e incontrollati (con possibili ischemie acute celebrali, cardiache e renali) e di </a:t>
            </a:r>
            <a:r>
              <a:rPr lang="it-IT" dirty="0" err="1" smtClean="0"/>
              <a:t>tachiaritmie</a:t>
            </a:r>
            <a:r>
              <a:rPr lang="it-IT" dirty="0" smtClean="0"/>
              <a:t> riflesse</a:t>
            </a:r>
          </a:p>
          <a:p>
            <a:pPr lvl="1"/>
            <a:r>
              <a:rPr lang="it-IT" dirty="0" smtClean="0"/>
              <a:t>I beta-bloccanti sono la prima scelta nei pazienti con:</a:t>
            </a:r>
          </a:p>
          <a:p>
            <a:pPr lvl="2"/>
            <a:r>
              <a:rPr lang="it-IT" dirty="0" smtClean="0"/>
              <a:t>Iperattività simpatica</a:t>
            </a:r>
          </a:p>
          <a:p>
            <a:pPr lvl="2"/>
            <a:r>
              <a:rPr lang="it-IT" dirty="0" smtClean="0"/>
              <a:t>Scompenso cardiaco da disfunzione sistolica</a:t>
            </a:r>
          </a:p>
          <a:p>
            <a:pPr lvl="2"/>
            <a:r>
              <a:rPr lang="it-IT" dirty="0" smtClean="0"/>
              <a:t>Angina da sforzo</a:t>
            </a:r>
          </a:p>
          <a:p>
            <a:pPr lvl="2"/>
            <a:r>
              <a:rPr lang="it-IT" dirty="0" smtClean="0"/>
              <a:t>Fibrillazione atriale permanente</a:t>
            </a:r>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buNone/>
            </a:pPr>
            <a:endParaRPr lang="it-IT" dirty="0" smtClean="0"/>
          </a:p>
          <a:p>
            <a:pPr lvl="2"/>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IPOTENSIONE ORTOSTATICA NELL’ANZIANO IPERTESO </a:t>
            </a:r>
            <a:endParaRPr lang="it-IT" sz="3600" dirty="0">
              <a:solidFill>
                <a:srgbClr val="0070C0"/>
              </a:solidFill>
            </a:endParaRPr>
          </a:p>
        </p:txBody>
      </p:sp>
      <p:sp>
        <p:nvSpPr>
          <p:cNvPr id="3" name="Segnaposto contenuto 2"/>
          <p:cNvSpPr>
            <a:spLocks noGrp="1"/>
          </p:cNvSpPr>
          <p:nvPr>
            <p:ph sz="quarter" idx="1"/>
          </p:nvPr>
        </p:nvSpPr>
        <p:spPr>
          <a:xfrm>
            <a:off x="395536" y="1268760"/>
            <a:ext cx="8424936" cy="5400600"/>
          </a:xfrm>
        </p:spPr>
        <p:txBody>
          <a:bodyPr>
            <a:normAutofit fontScale="92500" lnSpcReduction="20000"/>
          </a:bodyPr>
          <a:lstStyle/>
          <a:p>
            <a:r>
              <a:rPr lang="it-IT" dirty="0" smtClean="0"/>
              <a:t>è la diminuzione della PAS &gt;20mmHg e/o della PAD ≥ 10mmHg rispetto al clinostatismo entro i primi 3 minuti di </a:t>
            </a:r>
            <a:r>
              <a:rPr lang="it-IT" dirty="0" err="1" smtClean="0"/>
              <a:t>ortostatismo</a:t>
            </a:r>
            <a:r>
              <a:rPr lang="it-IT" dirty="0" smtClean="0"/>
              <a:t>.</a:t>
            </a:r>
          </a:p>
          <a:p>
            <a:r>
              <a:rPr lang="it-IT" dirty="0" smtClean="0"/>
              <a:t>il rischio cresce con l’aumentare dell’età</a:t>
            </a:r>
          </a:p>
          <a:p>
            <a:r>
              <a:rPr lang="it-IT" dirty="0" smtClean="0"/>
              <a:t>peggiora la prognosi, aumentando il rischio di cadute, mortalità, ictus, eventi coronarici</a:t>
            </a:r>
          </a:p>
          <a:p>
            <a:r>
              <a:rPr lang="it-IT" dirty="0" smtClean="0"/>
              <a:t>fattori favorenti:</a:t>
            </a:r>
          </a:p>
          <a:p>
            <a:pPr lvl="1">
              <a:buFont typeface="Courier New" pitchFamily="49" charset="0"/>
              <a:buChar char="o"/>
            </a:pPr>
            <a:r>
              <a:rPr lang="it-IT" dirty="0" smtClean="0"/>
              <a:t>disfunzione diastolica sinistra</a:t>
            </a:r>
          </a:p>
          <a:p>
            <a:pPr lvl="1">
              <a:buFont typeface="Courier New" pitchFamily="49" charset="0"/>
              <a:buChar char="o"/>
            </a:pPr>
            <a:r>
              <a:rPr lang="it-IT" dirty="0" smtClean="0"/>
              <a:t>ipovolemia</a:t>
            </a:r>
          </a:p>
          <a:p>
            <a:pPr lvl="1">
              <a:buFont typeface="Courier New" pitchFamily="49" charset="0"/>
              <a:buChar char="o"/>
            </a:pPr>
            <a:r>
              <a:rPr lang="it-IT" dirty="0" smtClean="0"/>
              <a:t>ridotta sensibilità </a:t>
            </a:r>
            <a:r>
              <a:rPr lang="it-IT" dirty="0" err="1" smtClean="0"/>
              <a:t>barocettiva</a:t>
            </a:r>
            <a:endParaRPr lang="it-IT" dirty="0" smtClean="0"/>
          </a:p>
          <a:p>
            <a:pPr lvl="1">
              <a:buFont typeface="Courier New" pitchFamily="49" charset="0"/>
              <a:buChar char="o"/>
            </a:pPr>
            <a:r>
              <a:rPr lang="it-IT" dirty="0" smtClean="0"/>
              <a:t>aumento della rigidità dei vasi</a:t>
            </a:r>
          </a:p>
          <a:p>
            <a:pPr lvl="1">
              <a:buFont typeface="Courier New" pitchFamily="49" charset="0"/>
              <a:buChar char="o"/>
            </a:pPr>
            <a:r>
              <a:rPr lang="it-IT" dirty="0" smtClean="0"/>
              <a:t>alterazione autoregolazione vascolare celebrale</a:t>
            </a:r>
          </a:p>
          <a:p>
            <a:pPr lvl="1">
              <a:buFont typeface="Courier New" pitchFamily="49" charset="0"/>
              <a:buChar char="o"/>
            </a:pPr>
            <a:r>
              <a:rPr lang="it-IT" dirty="0" smtClean="0"/>
              <a:t>allettamento</a:t>
            </a:r>
          </a:p>
          <a:p>
            <a:pPr lvl="1">
              <a:buFont typeface="Courier New" pitchFamily="49" charset="0"/>
              <a:buChar char="o"/>
            </a:pPr>
            <a:r>
              <a:rPr lang="it-IT" dirty="0" smtClean="0"/>
              <a:t>diabete, Parkinson</a:t>
            </a:r>
          </a:p>
          <a:p>
            <a:pPr lvl="1">
              <a:buFont typeface="Courier New" pitchFamily="49" charset="0"/>
              <a:buChar char="o"/>
            </a:pPr>
            <a:r>
              <a:rPr lang="it-IT" dirty="0" smtClean="0"/>
              <a:t>farmaci (</a:t>
            </a:r>
            <a:r>
              <a:rPr lang="it-IT" b="1" dirty="0" smtClean="0"/>
              <a:t>diuretici, betabloccanti, antiparkinsoniani,</a:t>
            </a:r>
            <a:r>
              <a:rPr lang="it-IT" b="1" dirty="0" err="1" smtClean="0"/>
              <a:t>triciclici</a:t>
            </a:r>
            <a:r>
              <a:rPr lang="it-IT" b="1" dirty="0" smtClean="0"/>
              <a:t> e neurolettici</a:t>
            </a:r>
            <a:r>
              <a:rPr lang="it-IT" dirty="0" smtClean="0"/>
              <a:t>)</a:t>
            </a: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IPOTENSIONE ORTOSTATICA NELL’ANZIANO IPERTESO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u="sng" dirty="0" smtClean="0"/>
              <a:t>Raccomandazioni pratiche</a:t>
            </a:r>
          </a:p>
          <a:p>
            <a:pPr lvl="1">
              <a:buFont typeface="Courier New" pitchFamily="49" charset="0"/>
              <a:buChar char="o"/>
            </a:pPr>
            <a:r>
              <a:rPr lang="it-IT" dirty="0" smtClean="0"/>
              <a:t>ricercare l’ipotensione ortostatica prima di iniziare un trattamento antipertensivo e poi durante la terapia (rilevazione PA a 1 min e a 3 min dall’assunzione della stazione eretta)</a:t>
            </a:r>
          </a:p>
          <a:p>
            <a:pPr lvl="1">
              <a:buFont typeface="Courier New" pitchFamily="49" charset="0"/>
              <a:buChar char="o"/>
            </a:pPr>
            <a:r>
              <a:rPr lang="it-IT" dirty="0" smtClean="0"/>
              <a:t>evitare il rapido passaggio dal clinostatismo all’</a:t>
            </a:r>
            <a:r>
              <a:rPr lang="it-IT" dirty="0" err="1" smtClean="0"/>
              <a:t>ortostatismo</a:t>
            </a:r>
            <a:r>
              <a:rPr lang="it-IT" dirty="0" smtClean="0"/>
              <a:t>.</a:t>
            </a:r>
          </a:p>
          <a:p>
            <a:pPr lvl="1">
              <a:buFont typeface="Courier New" pitchFamily="49" charset="0"/>
              <a:buChar char="o"/>
            </a:pPr>
            <a:r>
              <a:rPr lang="it-IT" dirty="0" smtClean="0"/>
              <a:t>evitare il prolungato mantenimento della stazione eretta</a:t>
            </a:r>
          </a:p>
          <a:p>
            <a:pPr lvl="1">
              <a:buFont typeface="Courier New" pitchFamily="49" charset="0"/>
              <a:buChar char="o"/>
            </a:pPr>
            <a:r>
              <a:rPr lang="it-IT" dirty="0" smtClean="0"/>
              <a:t>eliminare situazioni cliniche quali febbre, disidratazione e allettamento</a:t>
            </a:r>
          </a:p>
          <a:p>
            <a:pPr lvl="1">
              <a:buFont typeface="Courier New" pitchFamily="49" charset="0"/>
              <a:buChar char="o"/>
            </a:pPr>
            <a:r>
              <a:rPr lang="it-IT" dirty="0" smtClean="0"/>
              <a:t>preferire farmaci con minore effetto ipotensivo in </a:t>
            </a:r>
            <a:r>
              <a:rPr lang="it-IT" dirty="0" err="1" smtClean="0"/>
              <a:t>ortostatismo</a:t>
            </a:r>
            <a:r>
              <a:rPr lang="it-IT" dirty="0" smtClean="0"/>
              <a:t>: ACE-inibitori e ARB da assumere alla sera, nitroderivati </a:t>
            </a:r>
            <a:r>
              <a:rPr lang="it-IT" dirty="0" err="1" smtClean="0"/>
              <a:t>transdermici</a:t>
            </a:r>
            <a:r>
              <a:rPr lang="it-IT" dirty="0" smtClean="0"/>
              <a:t> da togliere al mattino prima di alzarsi dal letto.</a:t>
            </a:r>
          </a:p>
          <a:p>
            <a:pPr lvl="1">
              <a:buFont typeface="Courier New" pitchFamily="49" charset="0"/>
              <a:buChar char="o"/>
            </a:pPr>
            <a:r>
              <a:rPr lang="it-IT" dirty="0" smtClean="0"/>
              <a:t>rivalutare la terapia antipertensiva in concomitanza di eventi intercorrenti (infezioni, squilibri </a:t>
            </a:r>
            <a:r>
              <a:rPr lang="it-IT" dirty="0" err="1" smtClean="0"/>
              <a:t>elettrolitici…</a:t>
            </a:r>
            <a:r>
              <a:rPr lang="it-IT" dirty="0" smtClean="0"/>
              <a:t>) e/o in caso di assunzione di altri farmaci ipotensivi (</a:t>
            </a:r>
            <a:r>
              <a:rPr lang="it-IT" dirty="0" err="1" smtClean="0"/>
              <a:t>alfalitici</a:t>
            </a:r>
            <a:r>
              <a:rPr lang="it-IT" dirty="0" smtClean="0"/>
              <a:t> per patologie prostatiche)</a:t>
            </a:r>
          </a:p>
          <a:p>
            <a:pPr lvl="1">
              <a:buFont typeface="Courier New" pitchFamily="49" charset="0"/>
              <a:buChar char="o"/>
            </a:pPr>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DISFUNZIONE ERETTILE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Farmaci associati alla DE</a:t>
            </a:r>
          </a:p>
          <a:p>
            <a:pPr lvl="1"/>
            <a:r>
              <a:rPr lang="it-IT" dirty="0" err="1" smtClean="0"/>
              <a:t>tiazidici</a:t>
            </a:r>
            <a:r>
              <a:rPr lang="it-IT" dirty="0" smtClean="0"/>
              <a:t>, beta-bloccanti (</a:t>
            </a:r>
            <a:r>
              <a:rPr lang="it-IT" dirty="0" err="1" smtClean="0"/>
              <a:t>atenololo</a:t>
            </a:r>
            <a:r>
              <a:rPr lang="it-IT" dirty="0" smtClean="0"/>
              <a:t>, </a:t>
            </a:r>
            <a:r>
              <a:rPr lang="it-IT" dirty="0" err="1" smtClean="0"/>
              <a:t>metoprololo</a:t>
            </a:r>
            <a:r>
              <a:rPr lang="it-IT" dirty="0" smtClean="0"/>
              <a:t>) e </a:t>
            </a:r>
            <a:r>
              <a:rPr lang="it-IT" dirty="0" err="1" smtClean="0"/>
              <a:t>clonidina</a:t>
            </a:r>
            <a:endParaRPr lang="it-IT" dirty="0" smtClean="0"/>
          </a:p>
          <a:p>
            <a:pPr lvl="1"/>
            <a:r>
              <a:rPr lang="it-IT" dirty="0" err="1" smtClean="0"/>
              <a:t>Calcio-antagonisti</a:t>
            </a:r>
            <a:r>
              <a:rPr lang="it-IT" dirty="0" smtClean="0"/>
              <a:t>, alfa-bloccanti</a:t>
            </a:r>
          </a:p>
          <a:p>
            <a:pPr lvl="1"/>
            <a:r>
              <a:rPr lang="it-IT" dirty="0" smtClean="0"/>
              <a:t>ACE-inibitori, </a:t>
            </a:r>
            <a:r>
              <a:rPr lang="it-IT" dirty="0" err="1" smtClean="0"/>
              <a:t>sartani</a:t>
            </a:r>
            <a:r>
              <a:rPr lang="it-IT" dirty="0" smtClean="0"/>
              <a:t> (meno frequentemente)</a:t>
            </a:r>
          </a:p>
          <a:p>
            <a:pPr lvl="1"/>
            <a:r>
              <a:rPr lang="it-IT" dirty="0" err="1" smtClean="0"/>
              <a:t>triciclici</a:t>
            </a:r>
            <a:endParaRPr lang="it-IT" dirty="0" smtClean="0"/>
          </a:p>
          <a:p>
            <a:pPr lvl="1"/>
            <a:r>
              <a:rPr lang="it-IT" dirty="0" smtClean="0"/>
              <a:t>inibitori del </a:t>
            </a:r>
            <a:r>
              <a:rPr lang="it-IT" dirty="0" err="1" smtClean="0"/>
              <a:t>re-uptake</a:t>
            </a:r>
            <a:r>
              <a:rPr lang="it-IT" dirty="0" smtClean="0"/>
              <a:t> della serotonina</a:t>
            </a:r>
          </a:p>
          <a:p>
            <a:pPr lvl="1"/>
            <a:r>
              <a:rPr lang="it-IT" dirty="0" smtClean="0"/>
              <a:t>antipsicotici (</a:t>
            </a:r>
            <a:r>
              <a:rPr lang="it-IT" dirty="0" err="1" smtClean="0"/>
              <a:t>risperidone</a:t>
            </a:r>
            <a:r>
              <a:rPr lang="it-IT" dirty="0" smtClean="0"/>
              <a:t>, </a:t>
            </a:r>
            <a:r>
              <a:rPr lang="it-IT" dirty="0" err="1" smtClean="0"/>
              <a:t>fenotiazine</a:t>
            </a:r>
            <a:r>
              <a:rPr lang="it-IT" dirty="0" smtClean="0"/>
              <a:t>)</a:t>
            </a:r>
          </a:p>
          <a:p>
            <a:pPr lvl="1"/>
            <a:r>
              <a:rPr lang="it-IT" dirty="0" smtClean="0"/>
              <a:t>H2antagonisti (</a:t>
            </a:r>
            <a:r>
              <a:rPr lang="it-IT" dirty="0" err="1" smtClean="0"/>
              <a:t>ranitidina</a:t>
            </a:r>
            <a:r>
              <a:rPr lang="it-IT" dirty="0" smtClean="0"/>
              <a:t>)</a:t>
            </a:r>
          </a:p>
          <a:p>
            <a:pPr lvl="1"/>
            <a:r>
              <a:rPr lang="it-IT" dirty="0" smtClean="0"/>
              <a:t>antistaminici</a:t>
            </a:r>
          </a:p>
          <a:p>
            <a:pPr lvl="1"/>
            <a:r>
              <a:rPr lang="it-IT" dirty="0" smtClean="0"/>
              <a:t>droghe, fumo, alcool</a:t>
            </a: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a:t>
            </a:r>
            <a:br>
              <a:rPr lang="it-IT" sz="3600" dirty="0" smtClean="0">
                <a:solidFill>
                  <a:srgbClr val="0070C0"/>
                </a:solidFill>
              </a:rPr>
            </a:br>
            <a:r>
              <a:rPr lang="it-IT" sz="3600" dirty="0" smtClean="0">
                <a:solidFill>
                  <a:srgbClr val="0070C0"/>
                </a:solidFill>
              </a:rPr>
              <a:t>DISFUNZIONE ERETTILE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Farmaci antipertensivi non correlati alla DE</a:t>
            </a:r>
          </a:p>
          <a:p>
            <a:pPr lvl="1"/>
            <a:r>
              <a:rPr lang="it-IT" dirty="0" err="1" smtClean="0"/>
              <a:t>nebivololo</a:t>
            </a:r>
            <a:endParaRPr lang="it-IT" dirty="0" smtClean="0"/>
          </a:p>
          <a:p>
            <a:pPr lvl="1"/>
            <a:r>
              <a:rPr lang="it-IT" dirty="0" err="1" smtClean="0"/>
              <a:t>carvedilolo</a:t>
            </a:r>
            <a:endParaRPr lang="it-IT" dirty="0" smtClean="0"/>
          </a:p>
          <a:p>
            <a:r>
              <a:rPr lang="it-IT" dirty="0" smtClean="0"/>
              <a:t>gli inibitori della 5-fosfodiesterasi (efficaci nella DE </a:t>
            </a:r>
            <a:r>
              <a:rPr lang="it-IT" dirty="0" err="1" smtClean="0"/>
              <a:t>vasculogenica</a:t>
            </a:r>
            <a:r>
              <a:rPr lang="it-IT" dirty="0" smtClean="0"/>
              <a:t> determinando rilasciamento della muscolatura liscia e vasodilatazione) </a:t>
            </a:r>
            <a:r>
              <a:rPr lang="it-IT" b="1" dirty="0" smtClean="0"/>
              <a:t>non sono controindicati</a:t>
            </a:r>
            <a:r>
              <a:rPr lang="it-IT" dirty="0" smtClean="0"/>
              <a:t> in associazione alle terapie antipertensive (</a:t>
            </a:r>
            <a:r>
              <a:rPr lang="it-IT" u="sng" dirty="0" smtClean="0"/>
              <a:t>ad esclusione dei nitrati</a:t>
            </a:r>
            <a:r>
              <a:rPr lang="it-IT" dirty="0" smtClean="0"/>
              <a:t>).</a:t>
            </a:r>
          </a:p>
          <a:p>
            <a:r>
              <a:rPr lang="it-IT" b="1" dirty="0" smtClean="0"/>
              <a:t>ATTENZIONE</a:t>
            </a:r>
            <a:r>
              <a:rPr lang="it-IT" dirty="0" smtClean="0"/>
              <a:t>: l’associazione tra PDE-5 I e alfa1 bloccanti può determinare ipotensione o sincope </a:t>
            </a:r>
          </a:p>
          <a:p>
            <a:pPr>
              <a:buNone/>
            </a:pPr>
            <a:r>
              <a:rPr lang="it-IT" b="1" dirty="0" smtClean="0"/>
              <a:t>NB</a:t>
            </a:r>
            <a:r>
              <a:rPr lang="it-IT" dirty="0" smtClean="0"/>
              <a:t>: la DE può essere spia di aterosclerosi sistemica quindi possibile espressione di danno d’organo.</a:t>
            </a: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GESTIONE PERIOPERATORIA DELL’IPERTENSIONE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err="1" smtClean="0"/>
              <a:t>clonidina</a:t>
            </a:r>
            <a:r>
              <a:rPr lang="it-IT" dirty="0" smtClean="0"/>
              <a:t> e betabloccanti possono essere continuati nel periodo dell’intervento (controindicata la rapida sospensione per il rischio di aumento della PA e della FC).</a:t>
            </a:r>
          </a:p>
          <a:p>
            <a:r>
              <a:rPr lang="it-IT" dirty="0" smtClean="0"/>
              <a:t>il giorno dell’intervento evitare l’assunzione di diuretici, ACE-inibitori e ARB (potenziano la deplezione di fluidi indotta dall’intervento). Vengono somministrati dopo il recupero dei liquidi persi.</a:t>
            </a:r>
          </a:p>
          <a:p>
            <a:r>
              <a:rPr lang="it-IT" dirty="0" smtClean="0"/>
              <a:t>dopo l’intervento, trattare l’ansia e il dolore può risolvere eventuali aumenti della PA</a:t>
            </a:r>
          </a:p>
          <a:p>
            <a:endParaRPr lang="it-IT" dirty="0" smtClean="0"/>
          </a:p>
          <a:p>
            <a:pPr>
              <a:buNone/>
            </a:pPr>
            <a:r>
              <a:rPr lang="it-IT" dirty="0" smtClean="0"/>
              <a:t>NB: questi suggerimenti sono basati sulla sola esperienza clinica (Classe </a:t>
            </a:r>
            <a:r>
              <a:rPr lang="it-IT" dirty="0" err="1" smtClean="0"/>
              <a:t>IIb</a:t>
            </a:r>
            <a:r>
              <a:rPr lang="it-IT" dirty="0" smtClean="0"/>
              <a:t>, Livello C)</a:t>
            </a:r>
          </a:p>
          <a:p>
            <a:pPr lvl="1">
              <a:buFont typeface="Courier New" pitchFamily="49" charset="0"/>
              <a:buChar char="o"/>
            </a:pPr>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868346"/>
          </a:xfrm>
        </p:spPr>
        <p:txBody>
          <a:bodyPr>
            <a:normAutofit/>
          </a:bodyPr>
          <a:lstStyle/>
          <a:p>
            <a:r>
              <a:rPr lang="it-IT" i="1" dirty="0" smtClean="0">
                <a:solidFill>
                  <a:srgbClr val="002060"/>
                </a:solidFill>
                <a:latin typeface="+mn-lt"/>
              </a:rPr>
              <a:t>Misurazione della PA nel paziente anziano</a:t>
            </a:r>
            <a:endParaRPr lang="it-IT" i="1" dirty="0">
              <a:solidFill>
                <a:srgbClr val="002060"/>
              </a:solidFill>
              <a:latin typeface="+mn-lt"/>
            </a:endParaRPr>
          </a:p>
        </p:txBody>
      </p:sp>
      <p:sp>
        <p:nvSpPr>
          <p:cNvPr id="3" name="Segnaposto contenuto 2"/>
          <p:cNvSpPr>
            <a:spLocks noGrp="1"/>
          </p:cNvSpPr>
          <p:nvPr>
            <p:ph sz="quarter" idx="1"/>
          </p:nvPr>
        </p:nvSpPr>
        <p:spPr>
          <a:xfrm>
            <a:off x="571472" y="1214422"/>
            <a:ext cx="8115328" cy="5214974"/>
          </a:xfrm>
        </p:spPr>
        <p:txBody>
          <a:bodyPr>
            <a:normAutofit/>
          </a:bodyPr>
          <a:lstStyle/>
          <a:p>
            <a:pPr>
              <a:buNone/>
            </a:pPr>
            <a:r>
              <a:rPr lang="it-IT" dirty="0" smtClean="0"/>
              <a:t>La diagnosi di ipertensione arteriosa nell’anziano deve essere</a:t>
            </a:r>
          </a:p>
          <a:p>
            <a:pPr>
              <a:buNone/>
            </a:pPr>
            <a:r>
              <a:rPr lang="it-IT" dirty="0" smtClean="0"/>
              <a:t>posta utilizzando la stessa metodica tenendo però presenti alcune</a:t>
            </a:r>
          </a:p>
          <a:p>
            <a:pPr>
              <a:buNone/>
            </a:pPr>
            <a:r>
              <a:rPr lang="it-IT" dirty="0" smtClean="0"/>
              <a:t>peculiarità, dovute all’aumentata  rigidità della parete arteriosa :</a:t>
            </a:r>
          </a:p>
          <a:p>
            <a:pPr>
              <a:buNone/>
            </a:pPr>
            <a:endParaRPr lang="it-IT" dirty="0" smtClean="0"/>
          </a:p>
          <a:p>
            <a:r>
              <a:rPr lang="it-IT" dirty="0" smtClean="0"/>
              <a:t>“Gap </a:t>
            </a:r>
            <a:r>
              <a:rPr lang="it-IT" dirty="0" err="1" smtClean="0"/>
              <a:t>ascoltatorio</a:t>
            </a:r>
            <a:r>
              <a:rPr lang="it-IT" dirty="0" smtClean="0"/>
              <a:t>”: durante la deflazione del bracciale dello sfigmomanometro, i toni di </a:t>
            </a:r>
            <a:r>
              <a:rPr lang="it-IT" dirty="0" err="1" smtClean="0"/>
              <a:t>Korotkoff</a:t>
            </a:r>
            <a:r>
              <a:rPr lang="it-IT" dirty="0" smtClean="0"/>
              <a:t> scompaiono prima del raggiungimento della pressione diastolica, per poi ripresentarsi a valori inferiori. Pertanto, se non si ha l’avvertenza di insufflare il bracciale a valori pressori piuttosto alti, la presenza di gap </a:t>
            </a:r>
            <a:r>
              <a:rPr lang="it-IT" dirty="0" err="1" smtClean="0"/>
              <a:t>ascoltatorio</a:t>
            </a:r>
            <a:r>
              <a:rPr lang="it-IT" dirty="0" smtClean="0"/>
              <a:t> può causare la sottostima dei valori di sistolica o la sovrastima di quelli di diastolica. </a:t>
            </a:r>
            <a:endParaRPr lang="it-IT"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TERAPIA </a:t>
            </a:r>
            <a:r>
              <a:rPr lang="it-IT" dirty="0" err="1" smtClean="0"/>
              <a:t>DI</a:t>
            </a:r>
            <a:r>
              <a:rPr lang="it-IT" dirty="0" smtClean="0"/>
              <a:t> ASSOCIAZIONE</a:t>
            </a:r>
            <a:endParaRPr lang="it-IT" dirty="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Il 70-80% dei pazienti ipertesi richiede l’associazione di almeno 2 farmaci antipertensivi</a:t>
            </a:r>
          </a:p>
          <a:p>
            <a:r>
              <a:rPr lang="it-IT" b="1" dirty="0" smtClean="0"/>
              <a:t>La terapia di combinazione presenta un’efficacia antipertensiva circa 5 volte maggiore del raddoppio della dose in </a:t>
            </a:r>
            <a:r>
              <a:rPr lang="it-IT" b="1" dirty="0" err="1" smtClean="0"/>
              <a:t>monoterapia</a:t>
            </a:r>
            <a:endParaRPr lang="it-IT" b="1" dirty="0" smtClean="0"/>
          </a:p>
          <a:p>
            <a:r>
              <a:rPr lang="it-IT" dirty="0" smtClean="0"/>
              <a:t>Riduce il rischio di eventi CV e il numero di sospensioni non giustificate della terapia prescritta (migliore tollerabilità)</a:t>
            </a:r>
          </a:p>
          <a:p>
            <a:r>
              <a:rPr lang="it-IT" dirty="0" smtClean="0"/>
              <a:t>Se l’associazione precostituita a dosaggio fisso di due farmaci prevede una </a:t>
            </a:r>
            <a:r>
              <a:rPr lang="it-IT" dirty="0" err="1" smtClean="0"/>
              <a:t>mono-somministrazione</a:t>
            </a:r>
            <a:r>
              <a:rPr lang="it-IT" dirty="0" smtClean="0"/>
              <a:t> giornaliera, è necessario verificare la persistenza dell’effetto antipertensivo durante le 24 ore </a:t>
            </a: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r>
              <a:rPr lang="it-IT" dirty="0" smtClean="0"/>
              <a:t>Iniziare il trattamento con la </a:t>
            </a:r>
            <a:r>
              <a:rPr lang="it-IT" dirty="0" err="1" smtClean="0"/>
              <a:t>monoterapia</a:t>
            </a:r>
            <a:endParaRPr lang="it-IT" dirty="0" smtClean="0"/>
          </a:p>
          <a:p>
            <a:pPr lvl="1"/>
            <a:r>
              <a:rPr lang="it-IT" dirty="0" smtClean="0"/>
              <a:t>Vantaggio: miglior valutazione dell’efficacia e degli effetti avversi del farmaco</a:t>
            </a:r>
          </a:p>
          <a:p>
            <a:pPr lvl="1"/>
            <a:r>
              <a:rPr lang="it-IT" dirty="0" smtClean="0"/>
              <a:t>Svantaggio: se non efficace, trovare una </a:t>
            </a:r>
            <a:r>
              <a:rPr lang="it-IT" dirty="0" err="1" smtClean="0"/>
              <a:t>monoterapia</a:t>
            </a:r>
            <a:r>
              <a:rPr lang="it-IT" dirty="0" smtClean="0"/>
              <a:t> alternativa che sia più efficace o meglio tollerata può essere difficile e  ciò può determinare una riduzione dell’aderenza del paziente</a:t>
            </a:r>
          </a:p>
          <a:p>
            <a:r>
              <a:rPr lang="it-IT" dirty="0" smtClean="0"/>
              <a:t>Iniziare la terapia con un’associazione di 2 farmaci</a:t>
            </a:r>
          </a:p>
          <a:p>
            <a:pPr lvl="1"/>
            <a:r>
              <a:rPr lang="it-IT" dirty="0" smtClean="0"/>
              <a:t>Vantaggi</a:t>
            </a:r>
          </a:p>
          <a:p>
            <a:pPr lvl="2"/>
            <a:r>
              <a:rPr lang="it-IT" dirty="0" smtClean="0"/>
              <a:t>È possibile ottenere una pronta risposta in un gran numero di pazienti</a:t>
            </a:r>
          </a:p>
          <a:p>
            <a:pPr lvl="2"/>
            <a:r>
              <a:rPr lang="it-IT" dirty="0" smtClean="0"/>
              <a:t>È più probabile raggiungere il target pressorio in pazienti con elevati valori di partenza</a:t>
            </a:r>
          </a:p>
          <a:p>
            <a:pPr lvl="2"/>
            <a:r>
              <a:rPr lang="it-IT" dirty="0" smtClean="0"/>
              <a:t>Aumenta la </a:t>
            </a:r>
            <a:r>
              <a:rPr lang="it-IT" dirty="0" err="1" smtClean="0"/>
              <a:t>compliance</a:t>
            </a:r>
            <a:r>
              <a:rPr lang="it-IT" dirty="0" smtClean="0"/>
              <a:t> del paziente (schema terapeutico più semplice con un’associazione precostituita, minori modifiche  della terapia)</a:t>
            </a:r>
          </a:p>
          <a:p>
            <a:pPr lvl="2"/>
            <a:r>
              <a:rPr lang="it-IT" dirty="0" smtClean="0"/>
              <a:t>Diminuisce il rischio di interruzione del trattamento</a:t>
            </a:r>
          </a:p>
          <a:p>
            <a:pPr lvl="2"/>
            <a:r>
              <a:rPr lang="it-IT" dirty="0" smtClean="0"/>
              <a:t>I farmaci si potenziano tra loro (effetto sinergico) con conseguente aumento dell’efficacia e diminuzione degli effetti collaterali (da riduzione delle dosi)</a:t>
            </a:r>
          </a:p>
          <a:p>
            <a:pPr lvl="1"/>
            <a:r>
              <a:rPr lang="it-IT" dirty="0" smtClean="0"/>
              <a:t>Svantaggio: uno dei 2 farmaci usati può essere inefficace</a:t>
            </a:r>
          </a:p>
          <a:p>
            <a:endParaRPr lang="it-IT" dirty="0" smtClean="0"/>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Considerare la terapia di associazione tra 2 farmaci come </a:t>
            </a:r>
            <a:r>
              <a:rPr lang="it-IT" u="sng" dirty="0" err="1" smtClean="0"/>
              <a:t>step</a:t>
            </a:r>
            <a:r>
              <a:rPr lang="it-IT" u="sng" dirty="0" smtClean="0"/>
              <a:t> terapeutico iniziale </a:t>
            </a:r>
            <a:r>
              <a:rPr lang="it-IT" dirty="0" smtClean="0"/>
              <a:t>in pazienti ad alto rischio CV o con valori pressori basali molto elevati tali da rendere il controllo improbabile con una sola molecola (sistolica eccedente più di 20mmHg rispetto ai valori desiderati) (classe </a:t>
            </a:r>
            <a:r>
              <a:rPr lang="it-IT" dirty="0" err="1" smtClean="0"/>
              <a:t>IIb</a:t>
            </a:r>
            <a:r>
              <a:rPr lang="it-IT" dirty="0" smtClean="0"/>
              <a:t>, livello C)</a:t>
            </a:r>
          </a:p>
          <a:p>
            <a:r>
              <a:rPr lang="it-IT" b="1" dirty="0" smtClean="0"/>
              <a:t>Associazioni da preferire</a:t>
            </a:r>
            <a:r>
              <a:rPr lang="it-IT" dirty="0" smtClean="0"/>
              <a:t>:</a:t>
            </a:r>
          </a:p>
          <a:p>
            <a:pPr lvl="1"/>
            <a:r>
              <a:rPr lang="it-IT" dirty="0" smtClean="0"/>
              <a:t>ACE-inibitori + </a:t>
            </a:r>
            <a:r>
              <a:rPr lang="it-IT" dirty="0" err="1" smtClean="0"/>
              <a:t>Calcio-antagonisti</a:t>
            </a:r>
            <a:r>
              <a:rPr lang="it-IT" dirty="0" smtClean="0"/>
              <a:t> (&gt; riduzione eventi CV)</a:t>
            </a:r>
          </a:p>
          <a:p>
            <a:pPr lvl="1"/>
            <a:r>
              <a:rPr lang="it-IT" dirty="0" smtClean="0"/>
              <a:t>ACE-inibitori + Diuretici </a:t>
            </a:r>
            <a:r>
              <a:rPr lang="it-IT" dirty="0" err="1" smtClean="0"/>
              <a:t>tiazidici</a:t>
            </a:r>
            <a:endParaRPr lang="it-IT" dirty="0" smtClean="0"/>
          </a:p>
          <a:p>
            <a:pPr lvl="1"/>
            <a:r>
              <a:rPr lang="it-IT" dirty="0" smtClean="0"/>
              <a:t>ARB + </a:t>
            </a:r>
            <a:r>
              <a:rPr lang="it-IT" dirty="0" err="1" smtClean="0"/>
              <a:t>Calcio-antagonisti</a:t>
            </a:r>
            <a:endParaRPr lang="it-IT" dirty="0" smtClean="0"/>
          </a:p>
          <a:p>
            <a:pPr lvl="1"/>
            <a:r>
              <a:rPr lang="it-IT" dirty="0" smtClean="0"/>
              <a:t>ARB + Diuretici </a:t>
            </a:r>
            <a:r>
              <a:rPr lang="it-IT" dirty="0" err="1" smtClean="0"/>
              <a:t>tiazidici</a:t>
            </a:r>
            <a:r>
              <a:rPr lang="it-IT" dirty="0" smtClean="0"/>
              <a:t> (&gt; riduzione eventi CV)</a:t>
            </a:r>
          </a:p>
          <a:p>
            <a:pPr lvl="1"/>
            <a:r>
              <a:rPr lang="it-IT" dirty="0" smtClean="0"/>
              <a:t>Diuretici </a:t>
            </a:r>
            <a:r>
              <a:rPr lang="it-IT" dirty="0" err="1" smtClean="0"/>
              <a:t>tiazidici</a:t>
            </a:r>
            <a:r>
              <a:rPr lang="it-IT" dirty="0" smtClean="0"/>
              <a:t> + </a:t>
            </a:r>
            <a:r>
              <a:rPr lang="it-IT" dirty="0" err="1" smtClean="0"/>
              <a:t>Calcio-antagonisti</a:t>
            </a:r>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b="1" dirty="0" smtClean="0"/>
              <a:t>Associazione utile</a:t>
            </a:r>
            <a:r>
              <a:rPr lang="it-IT" dirty="0" smtClean="0"/>
              <a:t>, ma con alcuni limiti:</a:t>
            </a:r>
          </a:p>
          <a:p>
            <a:pPr lvl="1"/>
            <a:r>
              <a:rPr lang="it-IT" dirty="0" smtClean="0"/>
              <a:t>Diuretici </a:t>
            </a:r>
            <a:r>
              <a:rPr lang="it-IT" dirty="0" err="1" smtClean="0"/>
              <a:t>tiazidici</a:t>
            </a:r>
            <a:r>
              <a:rPr lang="it-IT" dirty="0" smtClean="0"/>
              <a:t> + Beta-bloccanti</a:t>
            </a:r>
          </a:p>
          <a:p>
            <a:pPr lvl="2"/>
            <a:r>
              <a:rPr lang="it-IT" dirty="0" smtClean="0"/>
              <a:t>Aumenta il rischio di DM di nuova insorgenza nei pazienti predisposti (effetto negativo sul metabolismo glucidico)</a:t>
            </a:r>
          </a:p>
          <a:p>
            <a:pPr lvl="2"/>
            <a:r>
              <a:rPr lang="it-IT" u="sng" dirty="0" smtClean="0"/>
              <a:t>Fanno eccezione </a:t>
            </a:r>
            <a:r>
              <a:rPr lang="it-IT" dirty="0" smtClean="0"/>
              <a:t>i Beta-bloccanti ad azione </a:t>
            </a:r>
            <a:r>
              <a:rPr lang="it-IT" dirty="0" err="1" smtClean="0"/>
              <a:t>vasodilatatrice</a:t>
            </a:r>
            <a:r>
              <a:rPr lang="it-IT" dirty="0" smtClean="0"/>
              <a:t> o selettiva verso i recettori beta1</a:t>
            </a:r>
          </a:p>
          <a:p>
            <a:r>
              <a:rPr lang="it-IT" dirty="0" smtClean="0"/>
              <a:t>Associazioni possibili, ma con meno evidenze:</a:t>
            </a:r>
          </a:p>
          <a:p>
            <a:pPr lvl="1"/>
            <a:r>
              <a:rPr lang="it-IT" dirty="0" smtClean="0"/>
              <a:t>Beta-bloccanti + ARB</a:t>
            </a:r>
          </a:p>
          <a:p>
            <a:pPr lvl="1"/>
            <a:r>
              <a:rPr lang="it-IT" dirty="0" smtClean="0"/>
              <a:t>Beta- bloccanti + ACE-inibitori</a:t>
            </a:r>
          </a:p>
          <a:p>
            <a:pPr lvl="1"/>
            <a:r>
              <a:rPr lang="it-IT" dirty="0" smtClean="0"/>
              <a:t>Beta- bloccanti + altri antipertensivi</a:t>
            </a:r>
          </a:p>
          <a:p>
            <a:pPr lvl="1"/>
            <a:r>
              <a:rPr lang="it-IT" dirty="0" smtClean="0"/>
              <a:t>Diuretici </a:t>
            </a:r>
            <a:r>
              <a:rPr lang="it-IT" dirty="0" err="1" smtClean="0"/>
              <a:t>tiazidici</a:t>
            </a:r>
            <a:r>
              <a:rPr lang="it-IT" dirty="0" smtClean="0"/>
              <a:t> + altri antipertensivi</a:t>
            </a:r>
          </a:p>
          <a:p>
            <a:pPr lvl="1"/>
            <a:r>
              <a:rPr lang="it-IT" dirty="0" smtClean="0"/>
              <a:t>ACE- inibitori + altri antipertensivi</a:t>
            </a:r>
          </a:p>
          <a:p>
            <a:pPr lvl="1"/>
            <a:r>
              <a:rPr lang="it-IT" dirty="0" smtClean="0"/>
              <a:t>ARB + altri antipertensivi</a:t>
            </a:r>
          </a:p>
          <a:p>
            <a:pPr lvl="1"/>
            <a:r>
              <a:rPr lang="it-IT" dirty="0" smtClean="0"/>
              <a:t>Calcio- antagonisti + altri antipertensivi</a:t>
            </a:r>
          </a:p>
          <a:p>
            <a:pPr lvl="1"/>
            <a:r>
              <a:rPr lang="it-IT" dirty="0" smtClean="0"/>
              <a:t>Calcio- antagonisti </a:t>
            </a:r>
            <a:r>
              <a:rPr lang="it-IT" dirty="0" err="1" smtClean="0"/>
              <a:t>diidropiridinici</a:t>
            </a:r>
            <a:r>
              <a:rPr lang="it-IT" dirty="0" smtClean="0"/>
              <a:t> + Beta-bloccanti</a:t>
            </a:r>
          </a:p>
          <a:p>
            <a:pPr lvl="2"/>
            <a:endParaRPr lang="it-IT" dirty="0" smtClean="0"/>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b="1" dirty="0" smtClean="0"/>
              <a:t>Associazioni da evitare</a:t>
            </a:r>
            <a:r>
              <a:rPr lang="it-IT" dirty="0" smtClean="0"/>
              <a:t>: </a:t>
            </a:r>
            <a:r>
              <a:rPr lang="it-IT" u="sng" dirty="0" smtClean="0"/>
              <a:t>non associare due differenti bloccanti del RAS</a:t>
            </a:r>
            <a:r>
              <a:rPr lang="it-IT" dirty="0" smtClean="0"/>
              <a:t> (classe III, livello A)</a:t>
            </a:r>
          </a:p>
          <a:p>
            <a:pPr lvl="1"/>
            <a:r>
              <a:rPr lang="it-IT" dirty="0" smtClean="0"/>
              <a:t>Studio </a:t>
            </a:r>
            <a:r>
              <a:rPr lang="it-IT" dirty="0" err="1" smtClean="0"/>
              <a:t>Altitude</a:t>
            </a:r>
            <a:r>
              <a:rPr lang="it-IT" dirty="0" smtClean="0"/>
              <a:t>:</a:t>
            </a:r>
          </a:p>
          <a:p>
            <a:pPr lvl="2"/>
            <a:r>
              <a:rPr lang="it-IT" dirty="0" smtClean="0"/>
              <a:t>Pazienti ipertesi diabetici (ad alto rischio per eventi CV e renali)</a:t>
            </a:r>
          </a:p>
          <a:p>
            <a:pPr lvl="2"/>
            <a:r>
              <a:rPr lang="it-IT" dirty="0" smtClean="0"/>
              <a:t>Interruzione prematura per eccesso di casi di insufficienza renale terminale, di grave ipotensione, di marcata </a:t>
            </a:r>
            <a:r>
              <a:rPr lang="it-IT" dirty="0" err="1" smtClean="0"/>
              <a:t>iperkaliemia</a:t>
            </a:r>
            <a:r>
              <a:rPr lang="it-IT" dirty="0" smtClean="0"/>
              <a:t> e di ictus nel braccio in cui </a:t>
            </a:r>
            <a:r>
              <a:rPr lang="it-IT" dirty="0" err="1" smtClean="0"/>
              <a:t>Aliskiren</a:t>
            </a:r>
            <a:r>
              <a:rPr lang="it-IT" dirty="0" smtClean="0"/>
              <a:t> (inibitore diretto della renina) era associato ad un trattamento preesistente con ACE-inibitori o ARB</a:t>
            </a:r>
          </a:p>
          <a:p>
            <a:pPr lvl="1"/>
            <a:r>
              <a:rPr lang="it-IT" dirty="0" smtClean="0"/>
              <a:t>Studio </a:t>
            </a:r>
            <a:r>
              <a:rPr lang="it-IT" b="1" dirty="0" err="1" smtClean="0"/>
              <a:t>Ontarget</a:t>
            </a:r>
            <a:r>
              <a:rPr lang="it-IT" dirty="0" smtClean="0"/>
              <a:t>:</a:t>
            </a:r>
          </a:p>
          <a:p>
            <a:pPr lvl="2"/>
            <a:r>
              <a:rPr lang="it-IT" dirty="0" smtClean="0"/>
              <a:t>Nei pazienti ad alto rischio CV e renale (con ridotta GFR), la terapia combinata con </a:t>
            </a:r>
            <a:r>
              <a:rPr lang="it-IT" dirty="0" err="1" smtClean="0"/>
              <a:t>Ramipril</a:t>
            </a:r>
            <a:r>
              <a:rPr lang="it-IT" dirty="0" smtClean="0"/>
              <a:t> 10mg e </a:t>
            </a:r>
            <a:r>
              <a:rPr lang="it-IT" dirty="0" err="1" smtClean="0"/>
              <a:t>Telmisartan</a:t>
            </a:r>
            <a:r>
              <a:rPr lang="it-IT" dirty="0" smtClean="0"/>
              <a:t> 80mg determina riduzione dell’albuminuria, modesto effetto antipertensivo additivo, aumento dei casi di insufficienza renale acuta e </a:t>
            </a:r>
            <a:r>
              <a:rPr lang="it-IT" dirty="0" err="1" smtClean="0"/>
              <a:t>iperkaliemia</a:t>
            </a:r>
            <a:r>
              <a:rPr lang="it-IT" dirty="0" smtClean="0"/>
              <a:t>, maggior ricorso alla dialisi </a:t>
            </a:r>
          </a:p>
          <a:p>
            <a:pPr lvl="1"/>
            <a:endParaRPr lang="it-IT" dirty="0" smtClean="0"/>
          </a:p>
          <a:p>
            <a:endParaRPr lang="it-IT" dirty="0" smtClean="0"/>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Criteri per l’associazione dei farmaci antipertensivi</a:t>
            </a:r>
          </a:p>
          <a:p>
            <a:pPr lvl="1"/>
            <a:r>
              <a:rPr lang="it-IT" dirty="0" smtClean="0"/>
              <a:t>Associare farmaci con lo stesso profilo farmacocinetico in termini di tempo di picco e di durata d’azione</a:t>
            </a:r>
          </a:p>
          <a:p>
            <a:pPr lvl="1"/>
            <a:r>
              <a:rPr lang="it-IT" dirty="0" smtClean="0"/>
              <a:t>Associare farmaci che abbiano meccanismi d’azione diversi, ma complementari</a:t>
            </a:r>
          </a:p>
          <a:p>
            <a:pPr lvl="1"/>
            <a:r>
              <a:rPr lang="it-IT" dirty="0" smtClean="0"/>
              <a:t>Combinare farmaci grazie ai quali l’efficacia antipertensiva dell’associazione sia superiore all’efficacia di ciascun singolo componente</a:t>
            </a:r>
          </a:p>
          <a:p>
            <a:pPr lvl="1"/>
            <a:r>
              <a:rPr lang="it-IT" dirty="0" smtClean="0"/>
              <a:t>L’associazione deve minimizzare gli effetti collaterali indesiderati (basse dosi, farmaci con azioni che si controbilancino)</a:t>
            </a:r>
          </a:p>
          <a:p>
            <a:pPr lvl="1"/>
            <a:r>
              <a:rPr lang="it-IT" dirty="0" smtClean="0"/>
              <a:t>L’associazione deve ottenere una prolungata durata d’azione</a:t>
            </a:r>
          </a:p>
          <a:p>
            <a:pPr lvl="1"/>
            <a:r>
              <a:rPr lang="it-IT" dirty="0" smtClean="0"/>
              <a:t>L’associazione deve determinare una protezione d’organo potenzialmente additiva</a:t>
            </a: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IPERTENSIONE RESISTENTE</a:t>
            </a:r>
            <a:endParaRPr lang="it-IT"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E’ una condizione clinica caratterizzata dalla presenza di valori di PA al di sopra dei target terapeutici raccomandati (dimostrati anche con il monitoraggio pressorio delle 24 ore), nonostante una corretta modificazione dello stile di vita e l’aderenza ad una farmacoterapia che prevede l’uso di almeno </a:t>
            </a:r>
            <a:r>
              <a:rPr lang="it-IT" b="1" dirty="0" smtClean="0"/>
              <a:t>tre differenti classi di farmaci antipertensivi </a:t>
            </a:r>
            <a:r>
              <a:rPr lang="it-IT" dirty="0" smtClean="0"/>
              <a:t>ad azione sinergica, somministrati </a:t>
            </a:r>
            <a:r>
              <a:rPr lang="it-IT" b="1" dirty="0" smtClean="0"/>
              <a:t>a dosaggio pieno, uno dei quali rappresentato da un diuretico</a:t>
            </a:r>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Più frequente quanto maggiore è l’età</a:t>
            </a:r>
          </a:p>
          <a:p>
            <a:r>
              <a:rPr lang="it-IT" dirty="0" smtClean="0"/>
              <a:t>Prevalenza circa del 10%</a:t>
            </a:r>
          </a:p>
          <a:p>
            <a:r>
              <a:rPr lang="it-IT" u="sng" dirty="0" smtClean="0"/>
              <a:t>Si associa ad alto rischio di eventi CV e renali</a:t>
            </a:r>
          </a:p>
          <a:p>
            <a:r>
              <a:rPr lang="it-IT" dirty="0" smtClean="0"/>
              <a:t>Eziopatogenesi multifattoriale:</a:t>
            </a:r>
          </a:p>
          <a:p>
            <a:pPr lvl="1"/>
            <a:r>
              <a:rPr lang="it-IT" dirty="0" smtClean="0"/>
              <a:t>Fattori genetici</a:t>
            </a:r>
          </a:p>
          <a:p>
            <a:pPr lvl="1"/>
            <a:r>
              <a:rPr lang="it-IT" dirty="0" err="1" smtClean="0"/>
              <a:t>Insulino-resistenza</a:t>
            </a:r>
            <a:endParaRPr lang="it-IT" dirty="0" smtClean="0"/>
          </a:p>
          <a:p>
            <a:pPr lvl="1"/>
            <a:r>
              <a:rPr lang="it-IT" dirty="0" smtClean="0"/>
              <a:t>Iper-attività simpatica</a:t>
            </a:r>
          </a:p>
          <a:p>
            <a:pPr lvl="1"/>
            <a:r>
              <a:rPr lang="it-IT" dirty="0" smtClean="0"/>
              <a:t>Eccesso di liquidi</a:t>
            </a:r>
          </a:p>
          <a:p>
            <a:pPr lvl="1"/>
            <a:r>
              <a:rPr lang="it-IT" dirty="0" smtClean="0"/>
              <a:t>Inappropriata secrezione di </a:t>
            </a:r>
            <a:r>
              <a:rPr lang="it-IT" dirty="0" err="1" smtClean="0"/>
              <a:t>aldosterone</a:t>
            </a:r>
            <a:endParaRPr lang="it-IT" dirty="0" smtClean="0"/>
          </a:p>
          <a:p>
            <a:pPr lvl="1"/>
            <a:r>
              <a:rPr lang="it-IT" dirty="0" smtClean="0"/>
              <a:t>Disfunzione endoteliale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260648"/>
            <a:ext cx="8186766" cy="6072230"/>
          </a:xfrm>
        </p:spPr>
        <p:txBody>
          <a:bodyPr>
            <a:noAutofit/>
          </a:bodyPr>
          <a:lstStyle/>
          <a:p>
            <a:r>
              <a:rPr lang="it-IT" sz="2200" b="1" dirty="0" err="1" smtClean="0"/>
              <a:t>Pseudoipertensione</a:t>
            </a:r>
            <a:r>
              <a:rPr lang="it-IT" sz="2200" dirty="0" smtClean="0"/>
              <a:t>: marcata sovrastima dei valori di pressione arteriosa con lo sfigmomanometro, dovuta al fatto che, in presenza di sclerosi della tonaca arteriosa media, tipica anche del diabetico, la pressione di insufflazione del manicotto necessaria a far </a:t>
            </a:r>
            <a:r>
              <a:rPr lang="it-IT" sz="2200" dirty="0" err="1" smtClean="0"/>
              <a:t>collabire</a:t>
            </a:r>
            <a:r>
              <a:rPr lang="it-IT" sz="2200" dirty="0" smtClean="0"/>
              <a:t> il vaso arterioso deve essere aumentata. </a:t>
            </a:r>
          </a:p>
          <a:p>
            <a:pPr>
              <a:buNone/>
            </a:pPr>
            <a:r>
              <a:rPr lang="it-IT" sz="2200" dirty="0" smtClean="0"/>
              <a:t>    Deve essere presa in considerazione in caso di:</a:t>
            </a:r>
          </a:p>
          <a:p>
            <a:pPr>
              <a:buNone/>
            </a:pPr>
            <a:r>
              <a:rPr lang="it-IT" sz="2200" dirty="0" smtClean="0"/>
              <a:t>    - presenza, in modo persistente, di valori pressori sistolici abnormemente elevati</a:t>
            </a:r>
          </a:p>
          <a:p>
            <a:pPr>
              <a:buNone/>
            </a:pPr>
            <a:r>
              <a:rPr lang="it-IT" sz="2200" dirty="0" smtClean="0"/>
              <a:t>    - scarso controllo pressorio in seguito a trattamento farmacologico massimale (“</a:t>
            </a:r>
            <a:r>
              <a:rPr lang="it-IT" sz="2200" dirty="0" err="1" smtClean="0"/>
              <a:t>pseudoresistenza</a:t>
            </a:r>
            <a:r>
              <a:rPr lang="it-IT" sz="2200" dirty="0" smtClean="0"/>
              <a:t>”) </a:t>
            </a:r>
          </a:p>
          <a:p>
            <a:pPr>
              <a:buNone/>
            </a:pPr>
            <a:r>
              <a:rPr lang="it-IT" sz="2200" dirty="0" smtClean="0"/>
              <a:t>    - sintomi da </a:t>
            </a:r>
            <a:r>
              <a:rPr lang="it-IT" sz="2200" dirty="0" err="1" smtClean="0"/>
              <a:t>sovratrattamento</a:t>
            </a:r>
            <a:r>
              <a:rPr lang="it-IT" sz="2200" dirty="0" smtClean="0"/>
              <a:t> anti-ipertensivo (vertigini, </a:t>
            </a:r>
            <a:r>
              <a:rPr lang="it-IT" sz="2200" dirty="0" err="1" smtClean="0"/>
              <a:t>presincope</a:t>
            </a:r>
            <a:r>
              <a:rPr lang="it-IT" sz="2200" dirty="0" smtClean="0"/>
              <a:t>, sincope, confusione mentale, peggioramento della funzione renale) </a:t>
            </a:r>
          </a:p>
          <a:p>
            <a:pPr>
              <a:buNone/>
            </a:pPr>
            <a:r>
              <a:rPr lang="it-IT" sz="2200" dirty="0" smtClean="0"/>
              <a:t>    - assenza di danni d’organo correlati all’ipertensione</a:t>
            </a:r>
          </a:p>
          <a:p>
            <a:pPr>
              <a:buNone/>
            </a:pPr>
            <a:r>
              <a:rPr lang="it-IT" sz="2200" dirty="0" smtClean="0"/>
              <a:t>    - dimostrazione radiologica di estese calcificazioni delle grandi arterie.</a:t>
            </a:r>
          </a:p>
          <a:p>
            <a:pPr>
              <a:buNone/>
            </a:pPr>
            <a:r>
              <a:rPr lang="it-IT" sz="2200" dirty="0" smtClean="0"/>
              <a:t>    </a:t>
            </a:r>
            <a:r>
              <a:rPr lang="it-IT" sz="2200" u="sng" dirty="0" smtClean="0"/>
              <a:t>Segno di </a:t>
            </a:r>
            <a:r>
              <a:rPr lang="it-IT" sz="2200" u="sng" dirty="0" err="1" smtClean="0"/>
              <a:t>Osler</a:t>
            </a:r>
            <a:r>
              <a:rPr lang="it-IT" sz="2200" dirty="0" smtClean="0"/>
              <a:t>: gonfiando il manicotto al di sopra del valore di pressione arteriosa sistolica, l’arteria radiale risulta ancora palpabile come un cordoncino, anche se non pulsante.</a:t>
            </a:r>
          </a:p>
          <a:p>
            <a:pPr>
              <a:buNone/>
            </a:pPr>
            <a:r>
              <a:rPr lang="it-IT" sz="2200" dirty="0" smtClean="0"/>
              <a:t>   </a:t>
            </a:r>
          </a:p>
          <a:p>
            <a:pPr>
              <a:buNone/>
            </a:pPr>
            <a:endParaRPr lang="it-IT" sz="2400" dirty="0"/>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Iter diagnostico</a:t>
            </a:r>
          </a:p>
          <a:p>
            <a:pPr marL="788670" lvl="1" indent="-514350">
              <a:buFont typeface="+mj-lt"/>
              <a:buAutoNum type="arabicPeriod"/>
            </a:pPr>
            <a:r>
              <a:rPr lang="it-IT" dirty="0" smtClean="0"/>
              <a:t>Confermare la diagnosi escludendo le cause di </a:t>
            </a:r>
            <a:r>
              <a:rPr lang="it-IT" dirty="0" err="1" smtClean="0"/>
              <a:t>pseudoresistenza</a:t>
            </a:r>
            <a:r>
              <a:rPr lang="it-IT" dirty="0" smtClean="0"/>
              <a:t> (es. bracciali piccoli rispetto alla circonferenza del braccio) e la presenza di ipertensione da camice bianco (importanza dell’</a:t>
            </a:r>
            <a:r>
              <a:rPr lang="it-IT" dirty="0" err="1" smtClean="0"/>
              <a:t>automisurazione</a:t>
            </a:r>
            <a:r>
              <a:rPr lang="it-IT" dirty="0" smtClean="0"/>
              <a:t> domiciliare e del monitoraggio ambulatoriale delle 24 ore)</a:t>
            </a:r>
          </a:p>
          <a:p>
            <a:pPr marL="788670" lvl="1" indent="-514350">
              <a:buFont typeface="+mj-lt"/>
              <a:buAutoNum type="arabicPeriod"/>
            </a:pPr>
            <a:r>
              <a:rPr lang="it-IT" dirty="0" smtClean="0"/>
              <a:t>Monitorare l’aderenza del paziente al trattamento prescritto (riduzione </a:t>
            </a:r>
            <a:r>
              <a:rPr lang="it-IT" dirty="0" err="1" smtClean="0"/>
              <a:t>compliance</a:t>
            </a:r>
            <a:r>
              <a:rPr lang="it-IT" dirty="0" smtClean="0"/>
              <a:t> se </a:t>
            </a:r>
            <a:r>
              <a:rPr lang="it-IT" dirty="0" err="1" smtClean="0"/>
              <a:t>polifarmacoterapie</a:t>
            </a:r>
            <a:r>
              <a:rPr lang="it-IT" dirty="0" smtClean="0"/>
              <a:t> e/o comparsa di effetti indesiderati)</a:t>
            </a:r>
          </a:p>
          <a:p>
            <a:pPr marL="788670" lvl="1" indent="-514350">
              <a:buFont typeface="+mj-lt"/>
              <a:buAutoNum type="arabicPeriod"/>
            </a:pPr>
            <a:r>
              <a:rPr lang="it-IT" dirty="0" smtClean="0"/>
              <a:t>Migliorare lo stile di vita (dieta povera di sale, </a:t>
            </a:r>
            <a:r>
              <a:rPr lang="it-IT" dirty="0" err="1" smtClean="0"/>
              <a:t>es.fisico</a:t>
            </a:r>
            <a:r>
              <a:rPr lang="it-IT" dirty="0" smtClean="0"/>
              <a:t>, riduzione obesità e sedentarietà)</a:t>
            </a:r>
          </a:p>
          <a:p>
            <a:pPr marL="788670" lvl="1" indent="-514350">
              <a:buFont typeface="+mj-lt"/>
              <a:buAutoNum type="arabicPeriod"/>
            </a:pPr>
            <a:r>
              <a:rPr lang="it-IT" dirty="0" smtClean="0"/>
              <a:t>Modificare una terapia non ottimale in atto</a:t>
            </a:r>
          </a:p>
          <a:p>
            <a:pPr marL="788670" lvl="1" indent="-514350">
              <a:buFont typeface="+mj-lt"/>
              <a:buAutoNum type="arabicPeriod"/>
            </a:pPr>
            <a:r>
              <a:rPr lang="it-IT" dirty="0" smtClean="0"/>
              <a:t>Escludere un’ipertensione secondaria </a:t>
            </a: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pPr marL="777240" lvl="1" indent="-457200">
              <a:buFont typeface="+mj-lt"/>
              <a:buAutoNum type="arabicPeriod" startAt="6"/>
            </a:pPr>
            <a:r>
              <a:rPr lang="it-IT" dirty="0" smtClean="0"/>
              <a:t>Escludere l’assunzione di alcune sostanze e/o farmaci</a:t>
            </a:r>
          </a:p>
          <a:p>
            <a:pPr marL="1051560" lvl="2" indent="-457200"/>
            <a:r>
              <a:rPr lang="it-IT" dirty="0" smtClean="0"/>
              <a:t>FANS (attenuano l’effetto antipertensivo)</a:t>
            </a:r>
          </a:p>
          <a:p>
            <a:pPr marL="1051560" lvl="2" indent="-457200"/>
            <a:r>
              <a:rPr lang="it-IT" dirty="0" smtClean="0"/>
              <a:t>Anfetamine e cocaina (determinano </a:t>
            </a:r>
            <a:r>
              <a:rPr lang="it-IT" dirty="0" err="1" smtClean="0"/>
              <a:t>ipertono</a:t>
            </a:r>
            <a:r>
              <a:rPr lang="it-IT" dirty="0" smtClean="0"/>
              <a:t> simpatico)</a:t>
            </a:r>
          </a:p>
          <a:p>
            <a:pPr marL="1051560" lvl="2" indent="-457200"/>
            <a:r>
              <a:rPr lang="it-IT" dirty="0" smtClean="0"/>
              <a:t>Contraccettivi orali</a:t>
            </a:r>
          </a:p>
          <a:p>
            <a:pPr marL="1051560" lvl="2" indent="-457200"/>
            <a:r>
              <a:rPr lang="it-IT" dirty="0" smtClean="0"/>
              <a:t>Abuso alcolico (vasocostrizione sistemica)</a:t>
            </a:r>
          </a:p>
          <a:p>
            <a:pPr marL="1051560" lvl="2" indent="-457200"/>
            <a:r>
              <a:rPr lang="it-IT" dirty="0" smtClean="0"/>
              <a:t>Antidepressivi (inibitori delle MAO, inibitori del </a:t>
            </a:r>
            <a:r>
              <a:rPr lang="it-IT" dirty="0" err="1" smtClean="0"/>
              <a:t>re-uptake</a:t>
            </a:r>
            <a:r>
              <a:rPr lang="it-IT" dirty="0" smtClean="0"/>
              <a:t> della </a:t>
            </a:r>
            <a:r>
              <a:rPr lang="it-IT" dirty="0" err="1" smtClean="0"/>
              <a:t>serotonina-naradrenalina</a:t>
            </a:r>
            <a:r>
              <a:rPr lang="it-IT" dirty="0" smtClean="0"/>
              <a:t>)</a:t>
            </a:r>
          </a:p>
          <a:p>
            <a:pPr marL="1051560" lvl="2" indent="-457200"/>
            <a:r>
              <a:rPr lang="it-IT" dirty="0" smtClean="0"/>
              <a:t>Corticosteroidi, steroidi anabolizzanti</a:t>
            </a:r>
          </a:p>
          <a:p>
            <a:pPr marL="1051560" lvl="2" indent="-457200"/>
            <a:r>
              <a:rPr lang="it-IT" dirty="0" err="1" smtClean="0"/>
              <a:t>Simpaticomimetici</a:t>
            </a:r>
            <a:r>
              <a:rPr lang="it-IT" dirty="0" smtClean="0"/>
              <a:t> (decongestionanti, anoressizzanti)</a:t>
            </a:r>
          </a:p>
          <a:p>
            <a:pPr marL="1051560" lvl="2" indent="-457200"/>
            <a:r>
              <a:rPr lang="it-IT" dirty="0" smtClean="0"/>
              <a:t>Ciclosporina, </a:t>
            </a:r>
            <a:r>
              <a:rPr lang="it-IT" dirty="0" err="1" smtClean="0"/>
              <a:t>Tacrolimus</a:t>
            </a:r>
            <a:endParaRPr lang="it-IT" dirty="0" smtClean="0"/>
          </a:p>
          <a:p>
            <a:pPr marL="1051560" lvl="2" indent="-457200"/>
            <a:r>
              <a:rPr lang="it-IT" dirty="0" smtClean="0"/>
              <a:t>Eritropoietina </a:t>
            </a:r>
          </a:p>
          <a:p>
            <a:pPr marL="1051560" lvl="2" indent="-457200"/>
            <a:r>
              <a:rPr lang="it-IT" dirty="0" smtClean="0"/>
              <a:t>Liquirizia, foglie di tabacco da masticare</a:t>
            </a:r>
          </a:p>
          <a:p>
            <a:pPr marL="1051560" lvl="2" indent="-457200"/>
            <a:r>
              <a:rPr lang="it-IT" dirty="0" smtClean="0"/>
              <a:t>Eccessivo apporto dietetico di sodio (stato </a:t>
            </a:r>
            <a:r>
              <a:rPr lang="it-IT" dirty="0" err="1" smtClean="0"/>
              <a:t>ipervolemico</a:t>
            </a:r>
            <a:r>
              <a:rPr lang="it-IT" dirty="0" smtClean="0"/>
              <a:t>)</a:t>
            </a:r>
          </a:p>
          <a:p>
            <a:pPr marL="1051560" lvl="2" indent="-457200"/>
            <a:r>
              <a:rPr lang="it-IT" dirty="0" smtClean="0"/>
              <a:t>Sovraccarico di volume secondario a obesità (aumento insulina con effetto stimolante sul SNS) o nefropatia</a:t>
            </a:r>
          </a:p>
          <a:p>
            <a:pPr marL="1051560" lvl="2" indent="-457200"/>
            <a:endParaRPr lang="it-IT" dirty="0" smtClean="0"/>
          </a:p>
          <a:p>
            <a:pPr marL="1051560" lvl="2" indent="-457200"/>
            <a:endParaRPr lang="it-IT" dirty="0" smtClean="0"/>
          </a:p>
          <a:p>
            <a:pPr marL="1051560" lvl="2" indent="-457200"/>
            <a:endParaRPr lang="it-IT" dirty="0" smtClean="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Opzioni terapeutiche:</a:t>
            </a:r>
          </a:p>
          <a:p>
            <a:pPr lvl="1"/>
            <a:r>
              <a:rPr lang="it-IT" b="1" dirty="0" smtClean="0"/>
              <a:t>Modificazione di uno dei 3 farmaci</a:t>
            </a:r>
          </a:p>
          <a:p>
            <a:pPr lvl="2"/>
            <a:r>
              <a:rPr lang="it-IT" sz="2400" dirty="0" smtClean="0"/>
              <a:t>Se prevale un eccesso di sodio e di volume (ipertensione con bassa </a:t>
            </a:r>
            <a:r>
              <a:rPr lang="it-IT" sz="2400" dirty="0" err="1" smtClean="0"/>
              <a:t>reninemia</a:t>
            </a:r>
            <a:r>
              <a:rPr lang="it-IT" sz="2400" dirty="0" smtClean="0"/>
              <a:t> da elevato apporto di sale, sovrappeso/obesità, edemi, insufficienza renale cronica), potenziare la terapia diuretica con </a:t>
            </a:r>
            <a:r>
              <a:rPr lang="it-IT" sz="2400" dirty="0" err="1" smtClean="0"/>
              <a:t>spironolattone</a:t>
            </a:r>
            <a:r>
              <a:rPr lang="it-IT" sz="2400" dirty="0" smtClean="0"/>
              <a:t> (se GFR&gt;30ml/min)</a:t>
            </a:r>
          </a:p>
          <a:p>
            <a:pPr lvl="2"/>
            <a:endParaRPr lang="it-IT" sz="2400" dirty="0" smtClean="0"/>
          </a:p>
          <a:p>
            <a:pPr lvl="2"/>
            <a:r>
              <a:rPr lang="it-IT" sz="2400" dirty="0" smtClean="0"/>
              <a:t>Se prevale l’</a:t>
            </a:r>
            <a:r>
              <a:rPr lang="it-IT" sz="2400" dirty="0" err="1" smtClean="0"/>
              <a:t>ipertono</a:t>
            </a:r>
            <a:r>
              <a:rPr lang="it-IT" sz="2400" dirty="0" smtClean="0"/>
              <a:t> simpatico con vasocostrizione (presenza di tachicardia, tratti di personalità, elevata variabilità dei valori pressori, ipertensione severa non altrimenti spiegata, mancata risposta ad una terapia indirizzata a correggere l’eccesso di volume), utilizzare un beta-bloccante o la combinazione beta-bloccante + alfa-bloccante</a:t>
            </a:r>
          </a:p>
          <a:p>
            <a:pPr lvl="1">
              <a:buNone/>
            </a:pPr>
            <a:endParaRPr lang="it-IT" dirty="0" smtClean="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pPr lvl="1"/>
            <a:r>
              <a:rPr lang="it-IT" b="1" dirty="0" smtClean="0"/>
              <a:t>Aggiunta di un quarto farmaco</a:t>
            </a:r>
          </a:p>
          <a:p>
            <a:pPr lvl="2"/>
            <a:r>
              <a:rPr lang="it-IT" dirty="0" err="1" smtClean="0"/>
              <a:t>Spironolattone</a:t>
            </a:r>
            <a:r>
              <a:rPr lang="it-IT" dirty="0" smtClean="0"/>
              <a:t> a basse dosi 25mg/</a:t>
            </a:r>
            <a:r>
              <a:rPr lang="it-IT" dirty="0" err="1" smtClean="0"/>
              <a:t>die</a:t>
            </a:r>
            <a:r>
              <a:rPr lang="it-IT" dirty="0" smtClean="0"/>
              <a:t> se presenti entrambe le condizioni:</a:t>
            </a:r>
          </a:p>
          <a:p>
            <a:pPr lvl="3"/>
            <a:r>
              <a:rPr lang="it-IT" b="1" dirty="0" smtClean="0"/>
              <a:t>K ≤ 4,5 </a:t>
            </a:r>
            <a:r>
              <a:rPr lang="it-IT" dirty="0" err="1" smtClean="0"/>
              <a:t>mmol</a:t>
            </a:r>
            <a:r>
              <a:rPr lang="it-IT" dirty="0" smtClean="0"/>
              <a:t>/l</a:t>
            </a:r>
          </a:p>
          <a:p>
            <a:pPr lvl="3"/>
            <a:r>
              <a:rPr lang="it-IT" dirty="0" smtClean="0"/>
              <a:t>GFR &gt; 30ml/min</a:t>
            </a:r>
          </a:p>
          <a:p>
            <a:pPr lvl="2"/>
            <a:r>
              <a:rPr lang="it-IT" dirty="0" smtClean="0"/>
              <a:t>Diuretico </a:t>
            </a:r>
            <a:r>
              <a:rPr lang="it-IT" dirty="0" err="1" smtClean="0"/>
              <a:t>tiazidico</a:t>
            </a:r>
            <a:r>
              <a:rPr lang="it-IT" dirty="0" smtClean="0"/>
              <a:t> a dosi più alte se presenti entrambe le condizioni:</a:t>
            </a:r>
          </a:p>
          <a:p>
            <a:pPr lvl="3"/>
            <a:r>
              <a:rPr lang="it-IT" dirty="0" smtClean="0"/>
              <a:t>K &gt; 4,5 </a:t>
            </a:r>
            <a:r>
              <a:rPr lang="it-IT" dirty="0" err="1" smtClean="0"/>
              <a:t>mmol</a:t>
            </a:r>
            <a:r>
              <a:rPr lang="it-IT" dirty="0" smtClean="0"/>
              <a:t>/l</a:t>
            </a:r>
          </a:p>
          <a:p>
            <a:pPr lvl="3"/>
            <a:r>
              <a:rPr lang="it-IT" dirty="0" smtClean="0"/>
              <a:t>GFR &gt; 30 ml/min</a:t>
            </a:r>
          </a:p>
          <a:p>
            <a:pPr lvl="2"/>
            <a:r>
              <a:rPr lang="it-IT" dirty="0" smtClean="0"/>
              <a:t>Diuretici dell’ansa se presenti entrambe le condizioni:</a:t>
            </a:r>
          </a:p>
          <a:p>
            <a:pPr lvl="3"/>
            <a:r>
              <a:rPr lang="it-IT" dirty="0" smtClean="0"/>
              <a:t>K &gt; 4,5 </a:t>
            </a:r>
            <a:r>
              <a:rPr lang="it-IT" dirty="0" err="1" smtClean="0"/>
              <a:t>mmol</a:t>
            </a:r>
            <a:r>
              <a:rPr lang="it-IT" dirty="0" smtClean="0"/>
              <a:t>/l</a:t>
            </a:r>
          </a:p>
          <a:p>
            <a:pPr lvl="3"/>
            <a:r>
              <a:rPr lang="it-IT" b="1" dirty="0" smtClean="0"/>
              <a:t>GFR &lt; 30 </a:t>
            </a:r>
            <a:r>
              <a:rPr lang="it-IT" dirty="0" smtClean="0"/>
              <a:t>ml/min</a:t>
            </a:r>
          </a:p>
          <a:p>
            <a:pPr lvl="2"/>
            <a:r>
              <a:rPr lang="it-IT" dirty="0" smtClean="0"/>
              <a:t>Alfa 1-bloccante e/o beta-bloccante, se terapia diuretica non tollerata, controindicata o inefficace</a:t>
            </a:r>
          </a:p>
          <a:p>
            <a:pPr lvl="2"/>
            <a:r>
              <a:rPr lang="it-IT" dirty="0" smtClean="0"/>
              <a:t>Nel paziente con GFR conservata e stato </a:t>
            </a:r>
            <a:r>
              <a:rPr lang="it-IT" dirty="0" err="1" smtClean="0"/>
              <a:t>ipervolemico</a:t>
            </a:r>
            <a:r>
              <a:rPr lang="it-IT" dirty="0" smtClean="0"/>
              <a:t>, possibile associazione </a:t>
            </a:r>
            <a:r>
              <a:rPr lang="it-IT" dirty="0" err="1" smtClean="0"/>
              <a:t>spironolattone</a:t>
            </a:r>
            <a:r>
              <a:rPr lang="it-IT" dirty="0" smtClean="0"/>
              <a:t> + </a:t>
            </a:r>
            <a:r>
              <a:rPr lang="it-IT" dirty="0" err="1" smtClean="0"/>
              <a:t>amiloride</a:t>
            </a:r>
            <a:r>
              <a:rPr lang="it-IT" dirty="0" smtClean="0"/>
              <a:t> + </a:t>
            </a:r>
            <a:r>
              <a:rPr lang="it-IT" dirty="0" err="1" smtClean="0"/>
              <a:t>furosemide</a:t>
            </a:r>
            <a:r>
              <a:rPr lang="it-IT" dirty="0" smtClean="0"/>
              <a:t> </a:t>
            </a:r>
          </a:p>
          <a:p>
            <a:pPr lvl="3"/>
            <a:endParaRPr lang="it-IT" dirty="0" smtClean="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NB</a:t>
            </a:r>
            <a:r>
              <a:rPr lang="it-IT" dirty="0" smtClean="0"/>
              <a:t>. </a:t>
            </a:r>
            <a:r>
              <a:rPr lang="it-IT" u="sng" dirty="0" smtClean="0"/>
              <a:t>Quando la PA è stata controllata per almeno 6 mesi, si può tentare di ridurre la dose del farmaco</a:t>
            </a:r>
          </a:p>
          <a:p>
            <a:pPr>
              <a:buNone/>
            </a:pPr>
            <a:endParaRPr lang="it-IT" dirty="0" smtClean="0"/>
          </a:p>
          <a:p>
            <a:pPr lvl="1"/>
            <a:r>
              <a:rPr lang="it-IT" b="1" dirty="0" smtClean="0"/>
              <a:t>Terapie invasive</a:t>
            </a:r>
          </a:p>
          <a:p>
            <a:pPr lvl="2"/>
            <a:r>
              <a:rPr lang="it-IT" dirty="0" smtClean="0"/>
              <a:t>Stimolazione elettrica cronica del seno carotideo mediante stimolatore impiantabile (necessario definire in modo conclusivo la sicurezza di impiego e avviare perfezionamenti tecnici)</a:t>
            </a:r>
          </a:p>
          <a:p>
            <a:pPr lvl="2"/>
            <a:r>
              <a:rPr lang="it-IT" dirty="0" smtClean="0"/>
              <a:t>Distruzione bilaterale dei nervi renali, mediante l’ablazione con cateteri a radiofrequenza di varia forma, inseriti per via percutanea attraverso l’arteria femorale (necessari dati aggiuntivi per stabilire in modo conclusivo la sicurezza della metodica e la persistenza dell’efficacia)</a:t>
            </a:r>
          </a:p>
          <a:p>
            <a:pPr lvl="2"/>
            <a:r>
              <a:rPr lang="it-IT" dirty="0" smtClean="0"/>
              <a:t>Nuovi studi per ottenere la </a:t>
            </a:r>
            <a:r>
              <a:rPr lang="it-IT" dirty="0" err="1" smtClean="0"/>
              <a:t>denervazione</a:t>
            </a:r>
            <a:r>
              <a:rPr lang="it-IT" dirty="0" smtClean="0"/>
              <a:t> renale mediante ultrasuoni</a:t>
            </a: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CRISI IPERTENSIVA</a:t>
            </a:r>
            <a:endParaRPr lang="it-IT" dirty="0"/>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a:bodyPr>
          <a:lstStyle/>
          <a:p>
            <a:r>
              <a:rPr lang="it-IT" b="1" dirty="0" smtClean="0"/>
              <a:t>EMERGENZE IPERTENSIVE</a:t>
            </a:r>
            <a:r>
              <a:rPr lang="it-IT" dirty="0" smtClean="0"/>
              <a:t>: aumenti marcati della SBP o della DBP (</a:t>
            </a:r>
            <a:r>
              <a:rPr lang="it-IT" dirty="0" smtClean="0">
                <a:latin typeface="Century Schoolbook"/>
              </a:rPr>
              <a:t>&gt;</a:t>
            </a:r>
            <a:r>
              <a:rPr lang="it-IT" dirty="0" smtClean="0"/>
              <a:t>180 </a:t>
            </a:r>
            <a:r>
              <a:rPr lang="it-IT" dirty="0" err="1" smtClean="0"/>
              <a:t>mmHg</a:t>
            </a:r>
            <a:r>
              <a:rPr lang="it-IT" dirty="0" smtClean="0"/>
              <a:t> o </a:t>
            </a:r>
            <a:r>
              <a:rPr lang="it-IT" dirty="0" smtClean="0">
                <a:latin typeface="Century Schoolbook"/>
              </a:rPr>
              <a:t>&gt;</a:t>
            </a:r>
            <a:r>
              <a:rPr lang="it-IT" dirty="0" smtClean="0"/>
              <a:t>120 </a:t>
            </a:r>
            <a:r>
              <a:rPr lang="it-IT" dirty="0" err="1" smtClean="0"/>
              <a:t>mmHg</a:t>
            </a:r>
            <a:r>
              <a:rPr lang="it-IT" dirty="0" smtClean="0"/>
              <a:t>, rispettivamente) associati a OD imminente o progressivo </a:t>
            </a:r>
            <a:r>
              <a:rPr lang="it-IT" dirty="0" smtClean="0">
                <a:latin typeface="Century Schoolbook"/>
              </a:rPr>
              <a:t>→</a:t>
            </a:r>
            <a:r>
              <a:rPr lang="it-IT" dirty="0" smtClean="0"/>
              <a:t> OSPEDALIZZAZIONE con rapida riduzione della PA</a:t>
            </a:r>
          </a:p>
          <a:p>
            <a:pPr lvl="1">
              <a:buFont typeface="Wingdings" pitchFamily="2" charset="2"/>
              <a:buChar char="ü"/>
            </a:pPr>
            <a:r>
              <a:rPr lang="it-IT" dirty="0" smtClean="0"/>
              <a:t>Ipertensione associata a malattia CV (EPA, IMA, angina, dissezione aortica);</a:t>
            </a:r>
          </a:p>
          <a:p>
            <a:pPr lvl="1">
              <a:buFont typeface="Wingdings" pitchFamily="2" charset="2"/>
              <a:buChar char="ü"/>
            </a:pPr>
            <a:r>
              <a:rPr lang="it-IT" dirty="0" smtClean="0"/>
              <a:t>Ipertensione associata a malattia cerebrovascolare (emorragia </a:t>
            </a:r>
            <a:r>
              <a:rPr lang="it-IT" dirty="0" err="1" smtClean="0"/>
              <a:t>parenchimale</a:t>
            </a:r>
            <a:r>
              <a:rPr lang="it-IT" dirty="0" smtClean="0"/>
              <a:t> cerebrale, emorragia </a:t>
            </a:r>
            <a:r>
              <a:rPr lang="it-IT" dirty="0" err="1" smtClean="0"/>
              <a:t>subaracnoidea</a:t>
            </a:r>
            <a:r>
              <a:rPr lang="it-IT" dirty="0" smtClean="0"/>
              <a:t>, ictus ischemico);</a:t>
            </a:r>
          </a:p>
          <a:p>
            <a:pPr lvl="1">
              <a:buFont typeface="Wingdings" pitchFamily="2" charset="2"/>
              <a:buChar char="ü"/>
            </a:pPr>
            <a:r>
              <a:rPr lang="it-IT" dirty="0" smtClean="0"/>
              <a:t>Ipertensione associata a IRA</a:t>
            </a:r>
          </a:p>
          <a:p>
            <a:pPr lvl="1">
              <a:buFont typeface="Wingdings" pitchFamily="2" charset="2"/>
              <a:buChar char="ü"/>
            </a:pPr>
            <a:r>
              <a:rPr lang="it-IT" dirty="0" smtClean="0"/>
              <a:t>Ipertensione associata a eccesso di catecolamine (</a:t>
            </a:r>
            <a:r>
              <a:rPr lang="it-IT" dirty="0" err="1" smtClean="0"/>
              <a:t>feocromocitoma</a:t>
            </a:r>
            <a:r>
              <a:rPr lang="it-IT" dirty="0" smtClean="0"/>
              <a:t>, amfetamine, cocaina, LSD, </a:t>
            </a:r>
            <a:r>
              <a:rPr lang="it-IT" dirty="0" err="1" smtClean="0"/>
              <a:t>ectasy</a:t>
            </a:r>
            <a:r>
              <a:rPr lang="it-IT" dirty="0" smtClean="0"/>
              <a:t>, altri </a:t>
            </a:r>
            <a:r>
              <a:rPr lang="it-IT" dirty="0" err="1" smtClean="0"/>
              <a:t>simpaticomimetici</a:t>
            </a:r>
            <a:r>
              <a:rPr lang="it-IT" dirty="0" smtClean="0"/>
              <a:t>);</a:t>
            </a:r>
          </a:p>
          <a:p>
            <a:pPr lvl="1">
              <a:buFont typeface="Wingdings" pitchFamily="2" charset="2"/>
              <a:buChar char="ü"/>
            </a:pPr>
            <a:r>
              <a:rPr lang="it-IT" dirty="0" smtClean="0"/>
              <a:t>Ipertensione associata a </a:t>
            </a:r>
            <a:r>
              <a:rPr lang="it-IT" dirty="0" err="1" smtClean="0"/>
              <a:t>preeclampsia</a:t>
            </a:r>
            <a:r>
              <a:rPr lang="it-IT" dirty="0" smtClean="0"/>
              <a:t>, eclampsia, sindrome HELLP;</a:t>
            </a:r>
          </a:p>
          <a:p>
            <a:pPr lvl="1">
              <a:buFont typeface="Wingdings" pitchFamily="2" charset="2"/>
              <a:buChar char="ü"/>
            </a:pPr>
            <a:r>
              <a:rPr lang="it-IT" dirty="0" smtClean="0"/>
              <a:t>Ipertensione associata a encefalopatia ipertensiva (alterato livello di coscienza e/o cefalea), retinopatia e/o </a:t>
            </a:r>
            <a:r>
              <a:rPr lang="it-IT" dirty="0" err="1" smtClean="0"/>
              <a:t>papilledema</a:t>
            </a:r>
            <a:r>
              <a:rPr lang="it-IT" dirty="0" smtClean="0"/>
              <a:t> (ipertensione maligna);</a:t>
            </a:r>
          </a:p>
          <a:p>
            <a:pPr lvl="1">
              <a:buFont typeface="Wingdings" pitchFamily="2" charset="2"/>
              <a:buChar char="ü"/>
            </a:pPr>
            <a:endParaRPr lang="it-IT" dirty="0" smtClean="0"/>
          </a:p>
          <a:p>
            <a:pPr lvl="1">
              <a:buFont typeface="Wingdings" pitchFamily="2" charset="2"/>
              <a:buChar char="ü"/>
            </a:pPr>
            <a:endParaRPr lang="it-IT" dirty="0" smtClean="0"/>
          </a:p>
          <a:p>
            <a:pPr lvl="1">
              <a:buFont typeface="Wingdings" pitchFamily="2" charset="2"/>
              <a:buChar char="ü"/>
            </a:pPr>
            <a:endParaRPr lang="it-IT" dirty="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447800"/>
            <a:ext cx="8424936" cy="4572000"/>
          </a:xfrm>
        </p:spPr>
        <p:txBody>
          <a:bodyPr>
            <a:normAutofit/>
          </a:bodyPr>
          <a:lstStyle/>
          <a:p>
            <a:r>
              <a:rPr lang="it-IT" sz="2400" b="1" dirty="0" smtClean="0"/>
              <a:t>URGENZE IPERTENSIVE</a:t>
            </a:r>
            <a:r>
              <a:rPr lang="it-IT" sz="2400" dirty="0" smtClean="0"/>
              <a:t>: marcato aumento della BP senza OD acuto, spesso associato ad una sospensione della terapia o ad una sua riduzione così come ad uno stato d’ansia. </a:t>
            </a:r>
            <a:r>
              <a:rPr lang="it-IT" sz="2400" dirty="0" smtClean="0">
                <a:latin typeface="Century Schoolbook"/>
              </a:rPr>
              <a:t>→</a:t>
            </a:r>
            <a:r>
              <a:rPr lang="it-IT" sz="2400" dirty="0" smtClean="0"/>
              <a:t> possono essere trattate a DOMICILIO con riduzione graduale della PA (24-48 h)</a:t>
            </a:r>
          </a:p>
          <a:p>
            <a:pPr lvl="1">
              <a:buFont typeface="Wingdings" pitchFamily="2" charset="2"/>
              <a:buChar char="ü"/>
            </a:pPr>
            <a:r>
              <a:rPr lang="it-IT" dirty="0" smtClean="0"/>
              <a:t>Asintomatiche o </a:t>
            </a:r>
            <a:r>
              <a:rPr lang="it-IT" dirty="0" err="1" smtClean="0"/>
              <a:t>paucisintomatiche</a:t>
            </a:r>
            <a:r>
              <a:rPr lang="it-IT" dirty="0" smtClean="0"/>
              <a:t> (cefalea, flash cutaneo al volto).</a:t>
            </a:r>
          </a:p>
          <a:p>
            <a:pPr lvl="1">
              <a:buFont typeface="Wingdings" pitchFamily="2" charset="2"/>
              <a:buChar char="ü"/>
            </a:pPr>
            <a:r>
              <a:rPr lang="it-IT" dirty="0" smtClean="0"/>
              <a:t>Pur essendo, rispetto alle emergenze ipertensive, gravate da un minor indice di mortalità e da meno frequenti complicanze, hanno comunque un aumentato rischio di eventi CV in un follow-up a medio termine, rispetto a pazienti ipertesi con danno d’organo ma senza crisi.</a:t>
            </a:r>
          </a:p>
          <a:p>
            <a:pPr>
              <a:buNone/>
            </a:pPr>
            <a:endParaRPr lang="it-IT" sz="2400" dirty="0" smtClean="0"/>
          </a:p>
          <a:p>
            <a:pPr lvl="1">
              <a:buFont typeface="Wingdings" pitchFamily="2" charset="2"/>
              <a:buChar char="ü"/>
            </a:pPr>
            <a:endParaRPr lang="it-IT" dirty="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46646"/>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447800"/>
            <a:ext cx="8424936" cy="4572000"/>
          </a:xfrm>
        </p:spPr>
        <p:txBody>
          <a:bodyPr>
            <a:normAutofit/>
          </a:bodyPr>
          <a:lstStyle/>
          <a:p>
            <a:r>
              <a:rPr lang="it-IT" dirty="0" smtClean="0"/>
              <a:t>La pratica clinica dimostra in realtà che non esiste un cut off capace di individuare in modo univoco una crisi ipertensiva; il solo valore della PA non è sufficiente ad attestare la gravità di una crisi ipertensiva; è più importante definire l’incremento della </a:t>
            </a:r>
            <a:r>
              <a:rPr lang="it-IT" b="1" dirty="0" smtClean="0"/>
              <a:t>variazione della PA nel tempo</a:t>
            </a:r>
            <a:r>
              <a:rPr lang="it-IT" dirty="0" smtClean="0"/>
              <a:t>, anche qui non facendo riferimento a cut off definiti tenendo presenti i </a:t>
            </a:r>
            <a:r>
              <a:rPr lang="it-IT" b="1" dirty="0" smtClean="0"/>
              <a:t>valori di PA abituali nel singolo individuo</a:t>
            </a:r>
            <a:r>
              <a:rPr lang="it-IT" dirty="0" smtClean="0"/>
              <a:t>.</a:t>
            </a:r>
          </a:p>
          <a:p>
            <a:pPr lvl="1">
              <a:buFont typeface="Wingdings" pitchFamily="2" charset="2"/>
              <a:buChar char="ü"/>
            </a:pPr>
            <a:endParaRPr lang="it-IT" dirty="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447800"/>
            <a:ext cx="8291264" cy="4572000"/>
          </a:xfrm>
        </p:spPr>
        <p:txBody>
          <a:bodyPr>
            <a:normAutofit/>
          </a:bodyPr>
          <a:lstStyle/>
          <a:p>
            <a:pPr>
              <a:buNone/>
            </a:pPr>
            <a:endParaRPr lang="it-IT" dirty="0" smtClean="0"/>
          </a:p>
          <a:p>
            <a:pPr>
              <a:buNone/>
            </a:pPr>
            <a:endParaRPr lang="it-IT" dirty="0" smtClean="0"/>
          </a:p>
          <a:p>
            <a:pPr>
              <a:buNone/>
            </a:pPr>
            <a:endParaRPr lang="it-IT" dirty="0" smtClean="0"/>
          </a:p>
          <a:p>
            <a:pPr>
              <a:buNone/>
            </a:pPr>
            <a:endParaRPr lang="it-IT" dirty="0" smtClean="0"/>
          </a:p>
        </p:txBody>
      </p:sp>
      <p:sp>
        <p:nvSpPr>
          <p:cNvPr id="6" name="CasellaDiTesto 5"/>
          <p:cNvSpPr txBox="1"/>
          <p:nvPr/>
        </p:nvSpPr>
        <p:spPr>
          <a:xfrm>
            <a:off x="3275856" y="1353542"/>
            <a:ext cx="2808312" cy="923330"/>
          </a:xfrm>
          <a:prstGeom prst="rect">
            <a:avLst/>
          </a:prstGeom>
          <a:solidFill>
            <a:srgbClr val="FFFF00"/>
          </a:solidFill>
          <a:ln w="19050">
            <a:solidFill>
              <a:schemeClr val="tx1"/>
            </a:solidFill>
          </a:ln>
        </p:spPr>
        <p:txBody>
          <a:bodyPr wrap="square" rtlCol="0">
            <a:spAutoFit/>
          </a:bodyPr>
          <a:lstStyle/>
          <a:p>
            <a:pPr algn="ctr"/>
            <a:r>
              <a:rPr lang="it-IT" b="1" dirty="0" smtClean="0"/>
              <a:t>RILIEVO </a:t>
            </a:r>
            <a:r>
              <a:rPr lang="it-IT" b="1" dirty="0" err="1" smtClean="0"/>
              <a:t>DI</a:t>
            </a:r>
            <a:r>
              <a:rPr lang="it-IT" b="1" dirty="0" smtClean="0"/>
              <a:t> ELEVATI VALORI PRESSORI (</a:t>
            </a:r>
            <a:r>
              <a:rPr lang="it-IT" b="1" dirty="0" smtClean="0">
                <a:latin typeface="Century Schoolbook"/>
              </a:rPr>
              <a:t>&gt;</a:t>
            </a:r>
            <a:r>
              <a:rPr lang="it-IT" b="1" dirty="0" smtClean="0"/>
              <a:t>180/120)</a:t>
            </a:r>
            <a:endParaRPr lang="it-IT" b="1" dirty="0"/>
          </a:p>
        </p:txBody>
      </p:sp>
      <p:sp>
        <p:nvSpPr>
          <p:cNvPr id="9" name="CasellaDiTesto 8"/>
          <p:cNvSpPr txBox="1"/>
          <p:nvPr/>
        </p:nvSpPr>
        <p:spPr>
          <a:xfrm>
            <a:off x="3995936" y="2915652"/>
            <a:ext cx="1368152" cy="369332"/>
          </a:xfrm>
          <a:prstGeom prst="rect">
            <a:avLst/>
          </a:prstGeom>
          <a:solidFill>
            <a:srgbClr val="FFFF00"/>
          </a:solidFill>
          <a:ln>
            <a:solidFill>
              <a:schemeClr val="tx1"/>
            </a:solidFill>
          </a:ln>
        </p:spPr>
        <p:txBody>
          <a:bodyPr wrap="square" rtlCol="0">
            <a:spAutoFit/>
          </a:bodyPr>
          <a:lstStyle/>
          <a:p>
            <a:pPr algn="ctr"/>
            <a:r>
              <a:rPr lang="it-IT" b="1" dirty="0" smtClean="0"/>
              <a:t>SINTOMI</a:t>
            </a:r>
            <a:endParaRPr lang="it-IT" b="1" dirty="0"/>
          </a:p>
        </p:txBody>
      </p:sp>
      <p:sp>
        <p:nvSpPr>
          <p:cNvPr id="11" name="CasellaDiTesto 10"/>
          <p:cNvSpPr txBox="1"/>
          <p:nvPr/>
        </p:nvSpPr>
        <p:spPr>
          <a:xfrm>
            <a:off x="6660232" y="2582902"/>
            <a:ext cx="1872208" cy="2585323"/>
          </a:xfrm>
          <a:prstGeom prst="rect">
            <a:avLst/>
          </a:prstGeom>
          <a:noFill/>
          <a:ln>
            <a:solidFill>
              <a:schemeClr val="tx1"/>
            </a:solidFill>
          </a:ln>
        </p:spPr>
        <p:txBody>
          <a:bodyPr wrap="square" rtlCol="0">
            <a:spAutoFit/>
          </a:bodyPr>
          <a:lstStyle/>
          <a:p>
            <a:r>
              <a:rPr lang="it-IT" dirty="0" smtClean="0"/>
              <a:t>Dispnea</a:t>
            </a:r>
          </a:p>
          <a:p>
            <a:r>
              <a:rPr lang="it-IT" dirty="0" smtClean="0"/>
              <a:t>Dolore toracico</a:t>
            </a:r>
          </a:p>
          <a:p>
            <a:r>
              <a:rPr lang="it-IT" dirty="0" smtClean="0"/>
              <a:t>Cefalea</a:t>
            </a:r>
          </a:p>
          <a:p>
            <a:r>
              <a:rPr lang="it-IT" dirty="0" smtClean="0"/>
              <a:t>Confusione mentale</a:t>
            </a:r>
          </a:p>
          <a:p>
            <a:r>
              <a:rPr lang="it-IT" dirty="0" smtClean="0"/>
              <a:t>Deficit neurologici</a:t>
            </a:r>
          </a:p>
          <a:p>
            <a:r>
              <a:rPr lang="it-IT" dirty="0" smtClean="0"/>
              <a:t>Disturbi del visus (diplopia, amaurosi)</a:t>
            </a:r>
          </a:p>
          <a:p>
            <a:r>
              <a:rPr lang="it-IT" dirty="0" smtClean="0"/>
              <a:t>Cardiopalmo</a:t>
            </a:r>
          </a:p>
          <a:p>
            <a:r>
              <a:rPr lang="it-IT" dirty="0" smtClean="0"/>
              <a:t>Oliguria</a:t>
            </a:r>
          </a:p>
        </p:txBody>
      </p:sp>
      <p:sp>
        <p:nvSpPr>
          <p:cNvPr id="12" name="CasellaDiTesto 11"/>
          <p:cNvSpPr txBox="1"/>
          <p:nvPr/>
        </p:nvSpPr>
        <p:spPr>
          <a:xfrm>
            <a:off x="4499992" y="3933056"/>
            <a:ext cx="504056" cy="369332"/>
          </a:xfrm>
          <a:prstGeom prst="rect">
            <a:avLst/>
          </a:prstGeom>
          <a:solidFill>
            <a:srgbClr val="FFFF00"/>
          </a:solidFill>
          <a:ln>
            <a:solidFill>
              <a:schemeClr val="tx1"/>
            </a:solidFill>
          </a:ln>
        </p:spPr>
        <p:txBody>
          <a:bodyPr wrap="square" rtlCol="0">
            <a:spAutoFit/>
          </a:bodyPr>
          <a:lstStyle/>
          <a:p>
            <a:pPr algn="ctr"/>
            <a:r>
              <a:rPr lang="it-IT" b="1" dirty="0" smtClean="0"/>
              <a:t>NO</a:t>
            </a:r>
            <a:endParaRPr lang="it-IT" b="1" dirty="0"/>
          </a:p>
        </p:txBody>
      </p:sp>
      <p:sp>
        <p:nvSpPr>
          <p:cNvPr id="13" name="CasellaDiTesto 12"/>
          <p:cNvSpPr txBox="1"/>
          <p:nvPr/>
        </p:nvSpPr>
        <p:spPr>
          <a:xfrm>
            <a:off x="2915816" y="2915652"/>
            <a:ext cx="504056" cy="369332"/>
          </a:xfrm>
          <a:prstGeom prst="rect">
            <a:avLst/>
          </a:prstGeom>
          <a:solidFill>
            <a:srgbClr val="FFFF00"/>
          </a:solidFill>
          <a:ln>
            <a:solidFill>
              <a:schemeClr val="tx1"/>
            </a:solidFill>
          </a:ln>
        </p:spPr>
        <p:txBody>
          <a:bodyPr wrap="square" rtlCol="0">
            <a:spAutoFit/>
          </a:bodyPr>
          <a:lstStyle/>
          <a:p>
            <a:pPr algn="ctr"/>
            <a:r>
              <a:rPr lang="it-IT" b="1" dirty="0" smtClean="0"/>
              <a:t>SI</a:t>
            </a:r>
            <a:endParaRPr lang="it-IT" b="1" dirty="0"/>
          </a:p>
        </p:txBody>
      </p:sp>
      <p:cxnSp>
        <p:nvCxnSpPr>
          <p:cNvPr id="15" name="Connettore 2 14"/>
          <p:cNvCxnSpPr/>
          <p:nvPr/>
        </p:nvCxnSpPr>
        <p:spPr>
          <a:xfrm flipH="1">
            <a:off x="3491880" y="3068960"/>
            <a:ext cx="3600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a:off x="4716016" y="3356992"/>
            <a:ext cx="0" cy="50405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a:off x="4716016" y="4437112"/>
            <a:ext cx="0" cy="4320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3203848" y="4941168"/>
            <a:ext cx="2952328" cy="1477328"/>
          </a:xfrm>
          <a:prstGeom prst="rect">
            <a:avLst/>
          </a:prstGeom>
          <a:solidFill>
            <a:srgbClr val="FFFF00"/>
          </a:solidFill>
          <a:ln>
            <a:solidFill>
              <a:schemeClr val="tx1"/>
            </a:solidFill>
          </a:ln>
        </p:spPr>
        <p:txBody>
          <a:bodyPr wrap="square" rtlCol="0">
            <a:spAutoFit/>
          </a:bodyPr>
          <a:lstStyle/>
          <a:p>
            <a:r>
              <a:rPr lang="it-IT" b="1" dirty="0" smtClean="0"/>
              <a:t>Ridurre la PA in 24-48 ore</a:t>
            </a:r>
          </a:p>
          <a:p>
            <a:r>
              <a:rPr lang="it-IT" b="1" dirty="0" smtClean="0"/>
              <a:t>Terapia per </a:t>
            </a:r>
            <a:r>
              <a:rPr lang="it-IT" b="1" dirty="0" err="1" smtClean="0"/>
              <a:t>os</a:t>
            </a:r>
            <a:endParaRPr lang="it-IT" b="1" dirty="0" smtClean="0"/>
          </a:p>
          <a:p>
            <a:r>
              <a:rPr lang="it-IT" b="1" dirty="0" smtClean="0"/>
              <a:t>Anche a domicilio ma </a:t>
            </a:r>
            <a:r>
              <a:rPr lang="it-IT" b="1" dirty="0" err="1" smtClean="0"/>
              <a:t>follow</a:t>
            </a:r>
            <a:r>
              <a:rPr lang="it-IT" b="1" dirty="0" smtClean="0"/>
              <a:t> up ambulatoriale in tempi brevi</a:t>
            </a:r>
            <a:endParaRPr lang="it-IT" b="1" dirty="0"/>
          </a:p>
        </p:txBody>
      </p:sp>
      <p:cxnSp>
        <p:nvCxnSpPr>
          <p:cNvPr id="23" name="Connettore 2 22"/>
          <p:cNvCxnSpPr/>
          <p:nvPr/>
        </p:nvCxnSpPr>
        <p:spPr>
          <a:xfrm flipH="1">
            <a:off x="2411760" y="3068960"/>
            <a:ext cx="43204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a:off x="4644008" y="2348880"/>
            <a:ext cx="0" cy="50405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CasellaDiTesto 30"/>
          <p:cNvSpPr txBox="1"/>
          <p:nvPr/>
        </p:nvSpPr>
        <p:spPr>
          <a:xfrm>
            <a:off x="179512" y="2636912"/>
            <a:ext cx="2160240" cy="1754326"/>
          </a:xfrm>
          <a:prstGeom prst="rect">
            <a:avLst/>
          </a:prstGeom>
          <a:solidFill>
            <a:srgbClr val="FFFF00"/>
          </a:solidFill>
          <a:ln>
            <a:solidFill>
              <a:schemeClr val="tx1"/>
            </a:solidFill>
          </a:ln>
        </p:spPr>
        <p:txBody>
          <a:bodyPr wrap="square" rtlCol="0">
            <a:spAutoFit/>
          </a:bodyPr>
          <a:lstStyle/>
          <a:p>
            <a:r>
              <a:rPr lang="it-IT" b="1" dirty="0" smtClean="0"/>
              <a:t>Necessaria una rapida (minuti/ore) riduzione dei valori pressori</a:t>
            </a:r>
          </a:p>
          <a:p>
            <a:r>
              <a:rPr lang="it-IT" b="1" dirty="0" smtClean="0"/>
              <a:t>Terapia EV</a:t>
            </a:r>
          </a:p>
          <a:p>
            <a:r>
              <a:rPr lang="it-IT" b="1" dirty="0" smtClean="0"/>
              <a:t>Ospedalizzazione</a:t>
            </a:r>
            <a:endParaRPr lang="it-IT" b="1" dirty="0"/>
          </a:p>
        </p:txBody>
      </p:sp>
      <p:cxnSp>
        <p:nvCxnSpPr>
          <p:cNvPr id="39" name="Connettore 2 38"/>
          <p:cNvCxnSpPr/>
          <p:nvPr/>
        </p:nvCxnSpPr>
        <p:spPr>
          <a:xfrm>
            <a:off x="5436096" y="3140968"/>
            <a:ext cx="1080120"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normAutofit fontScale="90000"/>
          </a:bodyPr>
          <a:lstStyle/>
          <a:p>
            <a:r>
              <a:rPr lang="it-IT" dirty="0" smtClean="0"/>
              <a:t>Pressione al di fuori dell’ambulatorio medico</a:t>
            </a:r>
            <a:endParaRPr lang="it-IT" dirty="0"/>
          </a:p>
        </p:txBody>
      </p:sp>
      <p:sp>
        <p:nvSpPr>
          <p:cNvPr id="3" name="Segnaposto contenuto 2"/>
          <p:cNvSpPr>
            <a:spLocks noGrp="1"/>
          </p:cNvSpPr>
          <p:nvPr>
            <p:ph sz="quarter" idx="1"/>
          </p:nvPr>
        </p:nvSpPr>
        <p:spPr>
          <a:xfrm>
            <a:off x="571472" y="1447800"/>
            <a:ext cx="8115328" cy="4572000"/>
          </a:xfrm>
        </p:spPr>
        <p:txBody>
          <a:bodyPr/>
          <a:lstStyle/>
          <a:p>
            <a:pPr>
              <a:buNone/>
            </a:pPr>
            <a:r>
              <a:rPr lang="it-IT" dirty="0" smtClean="0"/>
              <a:t>Differenze e vantaggi rispetto alla pressione clinica:</a:t>
            </a:r>
          </a:p>
          <a:p>
            <a:r>
              <a:rPr lang="it-IT" dirty="0" smtClean="0"/>
              <a:t>Numero più elevato di registrazioni </a:t>
            </a:r>
          </a:p>
          <a:p>
            <a:r>
              <a:rPr lang="it-IT" dirty="0" smtClean="0"/>
              <a:t>La misurazione ottenuta in ambulatorio è solitamente maggiore rispetto alla pressione misurata al domicilio e la differenza aumenta all’aumentare della pressione clinica.</a:t>
            </a:r>
          </a:p>
          <a:p>
            <a:r>
              <a:rPr lang="it-IT" dirty="0" smtClean="0"/>
              <a:t>Definizione di ipertensione nelle varie misurazioni di PA:</a:t>
            </a:r>
          </a:p>
        </p:txBody>
      </p:sp>
      <p:pic>
        <p:nvPicPr>
          <p:cNvPr id="4" name="Immagine 3" descr="2.png"/>
          <p:cNvPicPr>
            <a:picLocks noChangeAspect="1"/>
          </p:cNvPicPr>
          <p:nvPr/>
        </p:nvPicPr>
        <p:blipFill>
          <a:blip r:embed="rId2" cstate="print"/>
          <a:stretch>
            <a:fillRect/>
          </a:stretch>
        </p:blipFill>
        <p:spPr>
          <a:xfrm>
            <a:off x="1643042" y="4143380"/>
            <a:ext cx="5715040" cy="2214579"/>
          </a:xfrm>
          <a:prstGeom prst="rect">
            <a:avLst/>
          </a:prstGeom>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4624"/>
            <a:ext cx="8352928" cy="778098"/>
          </a:xfrm>
        </p:spPr>
        <p:txBody>
          <a:bodyPr>
            <a:normAutofit/>
          </a:bodyPr>
          <a:lstStyle/>
          <a:p>
            <a:r>
              <a:rPr lang="it-IT" sz="3600" dirty="0" smtClean="0">
                <a:solidFill>
                  <a:srgbClr val="0070C0"/>
                </a:solidFill>
              </a:rPr>
              <a:t>URGENZA IPERTENSIVA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Autofit/>
          </a:bodyPr>
          <a:lstStyle/>
          <a:p>
            <a:r>
              <a:rPr lang="it-IT" dirty="0" smtClean="0"/>
              <a:t>Accurata </a:t>
            </a:r>
            <a:r>
              <a:rPr lang="it-IT" u="sng" dirty="0" smtClean="0"/>
              <a:t>anamnesi</a:t>
            </a:r>
            <a:r>
              <a:rPr lang="it-IT" dirty="0" smtClean="0"/>
              <a:t>:</a:t>
            </a:r>
          </a:p>
          <a:p>
            <a:pPr lvl="1">
              <a:buFont typeface="Wingdings" pitchFamily="2" charset="2"/>
              <a:buChar char="ü"/>
            </a:pPr>
            <a:r>
              <a:rPr lang="it-IT" sz="2600" dirty="0" smtClean="0"/>
              <a:t>Ipertensione preesistente (durata e grado)</a:t>
            </a:r>
          </a:p>
          <a:p>
            <a:pPr lvl="1">
              <a:buFont typeface="Wingdings" pitchFamily="2" charset="2"/>
              <a:buChar char="ü"/>
            </a:pPr>
            <a:r>
              <a:rPr lang="it-IT" sz="2600" dirty="0" smtClean="0"/>
              <a:t>Dettagli su terapia antipertensiva in atto e sulla </a:t>
            </a:r>
            <a:r>
              <a:rPr lang="it-IT" sz="2600" dirty="0" err="1" smtClean="0"/>
              <a:t>compliance</a:t>
            </a:r>
            <a:endParaRPr lang="it-IT" sz="2600" dirty="0" smtClean="0"/>
          </a:p>
          <a:p>
            <a:pPr lvl="1">
              <a:buFont typeface="Wingdings" pitchFamily="2" charset="2"/>
              <a:buChar char="ü"/>
            </a:pPr>
            <a:r>
              <a:rPr lang="it-IT" sz="2600" dirty="0" smtClean="0"/>
              <a:t>Assunzione di farmaci con effetto </a:t>
            </a:r>
            <a:r>
              <a:rPr lang="it-IT" sz="2600" dirty="0" err="1" smtClean="0"/>
              <a:t>ipertensivante</a:t>
            </a:r>
            <a:r>
              <a:rPr lang="it-IT" sz="2600" dirty="0" smtClean="0"/>
              <a:t>:</a:t>
            </a:r>
          </a:p>
          <a:p>
            <a:pPr lvl="8">
              <a:buFont typeface="Wingdings" pitchFamily="2" charset="2"/>
              <a:buChar char="§"/>
            </a:pPr>
            <a:r>
              <a:rPr lang="it-IT" dirty="0" smtClean="0"/>
              <a:t>FANS</a:t>
            </a:r>
          </a:p>
          <a:p>
            <a:pPr lvl="8">
              <a:buFont typeface="Wingdings" pitchFamily="2" charset="2"/>
              <a:buChar char="§"/>
            </a:pPr>
            <a:r>
              <a:rPr lang="it-IT" dirty="0" smtClean="0"/>
              <a:t>GLUCOCORTICOIDI</a:t>
            </a:r>
          </a:p>
          <a:p>
            <a:pPr lvl="8">
              <a:buFont typeface="Wingdings" pitchFamily="2" charset="2"/>
              <a:buChar char="§"/>
            </a:pPr>
            <a:r>
              <a:rPr lang="it-IT" dirty="0" smtClean="0"/>
              <a:t>PILLOLE DIMAGRANTI (</a:t>
            </a:r>
            <a:r>
              <a:rPr lang="it-IT" dirty="0" err="1" smtClean="0"/>
              <a:t>fenilpropanolamina</a:t>
            </a:r>
            <a:r>
              <a:rPr lang="it-IT" dirty="0" smtClean="0"/>
              <a:t>, </a:t>
            </a:r>
            <a:r>
              <a:rPr lang="it-IT" dirty="0" err="1" smtClean="0"/>
              <a:t>sibutramina</a:t>
            </a:r>
            <a:r>
              <a:rPr lang="it-IT" dirty="0" smtClean="0"/>
              <a:t>)</a:t>
            </a:r>
          </a:p>
          <a:p>
            <a:pPr lvl="8">
              <a:buFont typeface="Wingdings" pitchFamily="2" charset="2"/>
              <a:buChar char="§"/>
            </a:pPr>
            <a:r>
              <a:rPr lang="it-IT" dirty="0" smtClean="0"/>
              <a:t>DECONGESTIONANTI</a:t>
            </a:r>
          </a:p>
          <a:p>
            <a:pPr lvl="8">
              <a:buFont typeface="Wingdings" pitchFamily="2" charset="2"/>
              <a:buChar char="§"/>
            </a:pPr>
            <a:r>
              <a:rPr lang="it-IT" dirty="0" smtClean="0"/>
              <a:t>STIMOLANTI (anfetamine, cocaina)</a:t>
            </a:r>
          </a:p>
          <a:p>
            <a:pPr lvl="8">
              <a:buFont typeface="Wingdings" pitchFamily="2" charset="2"/>
              <a:buChar char="§"/>
            </a:pPr>
            <a:r>
              <a:rPr lang="it-IT" dirty="0" smtClean="0"/>
              <a:t>LIQUIRIZIA</a:t>
            </a:r>
          </a:p>
          <a:p>
            <a:pPr lvl="1">
              <a:buFont typeface="Wingdings" pitchFamily="2" charset="2"/>
              <a:buChar char="ü"/>
            </a:pPr>
            <a:r>
              <a:rPr lang="it-IT" sz="2600" dirty="0" smtClean="0"/>
              <a:t>Precedenti eventi</a:t>
            </a:r>
          </a:p>
          <a:p>
            <a:pPr lvl="1">
              <a:buFont typeface="Wingdings" pitchFamily="2" charset="2"/>
              <a:buChar char="ü"/>
            </a:pPr>
            <a:endParaRPr lang="it-IT" sz="2600" dirty="0" smtClean="0"/>
          </a:p>
          <a:p>
            <a:r>
              <a:rPr lang="it-IT" u="sng" dirty="0" smtClean="0"/>
              <a:t>Esame obiettivo</a:t>
            </a:r>
            <a:r>
              <a:rPr lang="it-IT" dirty="0" smtClean="0"/>
              <a:t> per escludere OD</a:t>
            </a: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4624"/>
            <a:ext cx="8352928" cy="778098"/>
          </a:xfrm>
        </p:spPr>
        <p:txBody>
          <a:bodyPr>
            <a:normAutofit/>
          </a:bodyPr>
          <a:lstStyle/>
          <a:p>
            <a:r>
              <a:rPr lang="it-IT" sz="3600" dirty="0" smtClean="0">
                <a:solidFill>
                  <a:srgbClr val="0070C0"/>
                </a:solidFill>
              </a:rPr>
              <a:t>URGENZA IPERTENSIVA: TERAPIA</a:t>
            </a:r>
            <a:endParaRPr lang="it-IT" sz="3600" dirty="0">
              <a:solidFill>
                <a:srgbClr val="0070C0"/>
              </a:solidFill>
            </a:endParaRPr>
          </a:p>
        </p:txBody>
      </p:sp>
      <p:sp>
        <p:nvSpPr>
          <p:cNvPr id="3" name="Segnaposto contenuto 2"/>
          <p:cNvSpPr>
            <a:spLocks noGrp="1"/>
          </p:cNvSpPr>
          <p:nvPr>
            <p:ph sz="quarter" idx="1"/>
          </p:nvPr>
        </p:nvSpPr>
        <p:spPr>
          <a:xfrm>
            <a:off x="323528" y="980728"/>
            <a:ext cx="8424936" cy="5688632"/>
          </a:xfrm>
        </p:spPr>
        <p:txBody>
          <a:bodyPr>
            <a:noAutofit/>
          </a:bodyPr>
          <a:lstStyle/>
          <a:p>
            <a:r>
              <a:rPr lang="it-IT" dirty="0" smtClean="0"/>
              <a:t>Non esistono a tutt’oggi grandi </a:t>
            </a:r>
            <a:r>
              <a:rPr lang="it-IT" dirty="0" err="1" smtClean="0"/>
              <a:t>trials</a:t>
            </a:r>
            <a:r>
              <a:rPr lang="it-IT" dirty="0" smtClean="0"/>
              <a:t> clinici che suggeriscano una scelta terapeutica ottimale</a:t>
            </a:r>
          </a:p>
          <a:p>
            <a:r>
              <a:rPr lang="it-IT" dirty="0" smtClean="0"/>
              <a:t>Ripristino, aggiustamento </a:t>
            </a:r>
            <a:r>
              <a:rPr lang="it-IT" dirty="0" err="1" smtClean="0"/>
              <a:t>posologico</a:t>
            </a:r>
            <a:r>
              <a:rPr lang="it-IT" dirty="0" smtClean="0"/>
              <a:t> della terapia farmacologica in atto e eventuale associazione con altra classe</a:t>
            </a:r>
          </a:p>
          <a:p>
            <a:r>
              <a:rPr lang="it-IT" dirty="0" smtClean="0"/>
              <a:t>Efficacia dimostrata di ACE-inibitori, </a:t>
            </a:r>
            <a:r>
              <a:rPr lang="it-IT" dirty="0" err="1" smtClean="0"/>
              <a:t>calcioantagonisti</a:t>
            </a:r>
            <a:r>
              <a:rPr lang="it-IT" dirty="0" smtClean="0"/>
              <a:t>, </a:t>
            </a:r>
            <a:r>
              <a:rPr lang="el-GR" dirty="0" smtClean="0">
                <a:latin typeface="Century Schoolbook"/>
              </a:rPr>
              <a:t>β</a:t>
            </a:r>
            <a:r>
              <a:rPr lang="it-IT" dirty="0" smtClean="0"/>
              <a:t>-bloccanti, </a:t>
            </a:r>
            <a:r>
              <a:rPr lang="el-GR" dirty="0" smtClean="0">
                <a:latin typeface="Century Schoolbook"/>
              </a:rPr>
              <a:t>α</a:t>
            </a:r>
            <a:r>
              <a:rPr lang="it-IT" dirty="0" smtClean="0"/>
              <a:t>-litici e loro associazione</a:t>
            </a:r>
          </a:p>
          <a:p>
            <a:r>
              <a:rPr lang="it-IT" dirty="0" smtClean="0"/>
              <a:t>È appropriato usare basse dosi di farmaco e somministrarne una dose aggiuntiva al bisogno piuttosto che somministrare una dose che provocherebbe un’eccessiva e rapida riduzione dei valori pressori</a:t>
            </a:r>
          </a:p>
          <a:p>
            <a:r>
              <a:rPr lang="it-IT" dirty="0" smtClean="0"/>
              <a:t>Questo è importante soprattutto nei pazienti ad alto rischio di ipotensione (anziani), in quelli affetti da aterosclerosi carotidea e da AOCP (arteriopatia obliterante cronica periferica)</a:t>
            </a:r>
          </a:p>
          <a:p>
            <a:endParaRPr lang="it-IT" dirty="0" smtClean="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4624"/>
            <a:ext cx="8352928" cy="778098"/>
          </a:xfrm>
        </p:spPr>
        <p:txBody>
          <a:bodyPr>
            <a:normAutofit/>
          </a:bodyPr>
          <a:lstStyle/>
          <a:p>
            <a:r>
              <a:rPr lang="it-IT" sz="3600" dirty="0" smtClean="0">
                <a:solidFill>
                  <a:srgbClr val="0070C0"/>
                </a:solidFill>
              </a:rPr>
              <a:t>URGENZA IPERTENSIVA</a:t>
            </a:r>
            <a:endParaRPr lang="it-IT" sz="3600" dirty="0">
              <a:solidFill>
                <a:srgbClr val="0070C0"/>
              </a:solidFill>
            </a:endParaRPr>
          </a:p>
        </p:txBody>
      </p:sp>
      <p:sp>
        <p:nvSpPr>
          <p:cNvPr id="3" name="Segnaposto contenuto 2"/>
          <p:cNvSpPr>
            <a:spLocks noGrp="1"/>
          </p:cNvSpPr>
          <p:nvPr>
            <p:ph sz="quarter" idx="1"/>
          </p:nvPr>
        </p:nvSpPr>
        <p:spPr>
          <a:xfrm>
            <a:off x="323528" y="1268760"/>
            <a:ext cx="8424936" cy="3672408"/>
          </a:xfrm>
        </p:spPr>
        <p:txBody>
          <a:bodyPr>
            <a:noAutofit/>
          </a:bodyPr>
          <a:lstStyle/>
          <a:p>
            <a:endParaRPr lang="it-IT" sz="2800" u="sng" dirty="0" smtClean="0"/>
          </a:p>
          <a:p>
            <a:r>
              <a:rPr lang="it-IT" sz="2800" u="sng" dirty="0" smtClean="0"/>
              <a:t>Trattamento dell’ansia</a:t>
            </a:r>
          </a:p>
          <a:p>
            <a:pPr lvl="1">
              <a:buFont typeface="Wingdings" pitchFamily="2" charset="2"/>
              <a:buChar char="Ø"/>
            </a:pPr>
            <a:r>
              <a:rPr lang="it-IT" dirty="0" smtClean="0"/>
              <a:t>Uno studio del 2005 randomizzato, in aperto, ha arruolato 36 pazienti che si erano presentati in PS per una crisi ipertensiva (PA </a:t>
            </a:r>
            <a:r>
              <a:rPr lang="it-IT" dirty="0" smtClean="0">
                <a:latin typeface="Century Schoolbook"/>
              </a:rPr>
              <a:t>&gt;</a:t>
            </a:r>
            <a:r>
              <a:rPr lang="it-IT" dirty="0" smtClean="0"/>
              <a:t>190 /100), senza mostrare segni di danno d’organo. I pazienti sono stati trattati con </a:t>
            </a:r>
            <a:r>
              <a:rPr lang="it-IT" b="1" dirty="0" err="1" smtClean="0"/>
              <a:t>Diazepam</a:t>
            </a:r>
            <a:r>
              <a:rPr lang="it-IT" b="1" dirty="0" smtClean="0"/>
              <a:t> 5 mg </a:t>
            </a:r>
            <a:r>
              <a:rPr lang="it-IT" dirty="0" smtClean="0"/>
              <a:t>o con </a:t>
            </a:r>
            <a:r>
              <a:rPr lang="it-IT" b="1" dirty="0" err="1" smtClean="0"/>
              <a:t>Captopril</a:t>
            </a:r>
            <a:r>
              <a:rPr lang="it-IT" b="1" dirty="0" smtClean="0"/>
              <a:t> 25 mg</a:t>
            </a:r>
            <a:r>
              <a:rPr lang="it-IT" dirty="0" smtClean="0"/>
              <a:t>. In entrambi i gruppi si è assistito a una riduzione simile della PA e entrambi i trattamenti sono stati ben tollerati, senza bruschi cali pressori</a:t>
            </a:r>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URGENZA IPERTENSIVA</a:t>
            </a:r>
            <a:endParaRPr lang="it-IT" sz="3600" dirty="0">
              <a:solidFill>
                <a:srgbClr val="0070C0"/>
              </a:solidFill>
            </a:endParaRPr>
          </a:p>
        </p:txBody>
      </p:sp>
      <p:sp>
        <p:nvSpPr>
          <p:cNvPr id="3" name="Segnaposto contenuto 2"/>
          <p:cNvSpPr>
            <a:spLocks noGrp="1"/>
          </p:cNvSpPr>
          <p:nvPr>
            <p:ph sz="quarter" idx="1"/>
          </p:nvPr>
        </p:nvSpPr>
        <p:spPr>
          <a:xfrm>
            <a:off x="395536" y="980728"/>
            <a:ext cx="8424936" cy="5688632"/>
          </a:xfrm>
        </p:spPr>
        <p:txBody>
          <a:bodyPr>
            <a:noAutofit/>
          </a:bodyPr>
          <a:lstStyle/>
          <a:p>
            <a:r>
              <a:rPr lang="it-IT" sz="2400" b="1" dirty="0" err="1" smtClean="0"/>
              <a:t>Captopril</a:t>
            </a:r>
            <a:r>
              <a:rPr lang="it-IT" sz="2400" dirty="0" smtClean="0"/>
              <a:t>:</a:t>
            </a:r>
          </a:p>
          <a:p>
            <a:pPr lvl="1">
              <a:buFont typeface="Wingdings" pitchFamily="2" charset="2"/>
              <a:buChar char="ü"/>
            </a:pPr>
            <a:r>
              <a:rPr lang="it-IT" dirty="0" smtClean="0"/>
              <a:t>Inizio d’azione: 30-60 min. Durata d’azione: 6-10 ore</a:t>
            </a:r>
          </a:p>
          <a:p>
            <a:pPr lvl="1">
              <a:buFont typeface="Wingdings" pitchFamily="2" charset="2"/>
              <a:buChar char="ü"/>
            </a:pPr>
            <a:r>
              <a:rPr lang="it-IT" dirty="0" smtClean="0"/>
              <a:t>Effetto collaterale principale: ipotensione</a:t>
            </a:r>
          </a:p>
          <a:p>
            <a:pPr lvl="1">
              <a:buFont typeface="Wingdings" pitchFamily="2" charset="2"/>
              <a:buChar char="ü"/>
            </a:pPr>
            <a:r>
              <a:rPr lang="it-IT" dirty="0" smtClean="0"/>
              <a:t>Dosaggio: 25-50 mg (</a:t>
            </a:r>
            <a:r>
              <a:rPr lang="it-IT" dirty="0" err="1" smtClean="0"/>
              <a:t>max</a:t>
            </a:r>
            <a:r>
              <a:rPr lang="it-IT" dirty="0" smtClean="0"/>
              <a:t> 150 mg/</a:t>
            </a:r>
            <a:r>
              <a:rPr lang="it-IT" dirty="0" err="1" smtClean="0"/>
              <a:t>die</a:t>
            </a:r>
            <a:r>
              <a:rPr lang="it-IT" dirty="0" smtClean="0"/>
              <a:t>)</a:t>
            </a:r>
          </a:p>
          <a:p>
            <a:pPr lvl="1">
              <a:buFont typeface="Wingdings" pitchFamily="2" charset="2"/>
              <a:buChar char="ü"/>
            </a:pPr>
            <a:r>
              <a:rPr lang="it-IT" dirty="0" smtClean="0"/>
              <a:t>Stessa efficacia della </a:t>
            </a:r>
            <a:r>
              <a:rPr lang="it-IT" dirty="0" err="1" smtClean="0"/>
              <a:t>nifedipina</a:t>
            </a:r>
            <a:r>
              <a:rPr lang="it-IT" dirty="0" smtClean="0"/>
              <a:t> in termini di riduzione della PA ma minor rischio di gravi effetti collaterali</a:t>
            </a:r>
            <a:endParaRPr lang="it-IT" sz="2400" dirty="0" smtClean="0"/>
          </a:p>
          <a:p>
            <a:r>
              <a:rPr lang="it-IT" sz="2400" b="1" dirty="0" err="1" smtClean="0"/>
              <a:t>Nifedipina</a:t>
            </a:r>
            <a:r>
              <a:rPr lang="it-IT" sz="2400" dirty="0" smtClean="0"/>
              <a:t>:</a:t>
            </a:r>
          </a:p>
          <a:p>
            <a:pPr lvl="1">
              <a:buFont typeface="Wingdings" pitchFamily="2" charset="2"/>
              <a:buChar char="ü"/>
            </a:pPr>
            <a:r>
              <a:rPr lang="it-IT" dirty="0" smtClean="0"/>
              <a:t>Inizio d’azione: 5-10 min </a:t>
            </a:r>
            <a:r>
              <a:rPr lang="it-IT" dirty="0" err="1" smtClean="0"/>
              <a:t>gtt</a:t>
            </a:r>
            <a:r>
              <a:rPr lang="it-IT" dirty="0" smtClean="0"/>
              <a:t>, 30 min </a:t>
            </a:r>
            <a:r>
              <a:rPr lang="it-IT" dirty="0" err="1" smtClean="0"/>
              <a:t>cp</a:t>
            </a:r>
            <a:r>
              <a:rPr lang="it-IT" dirty="0" smtClean="0"/>
              <a:t>. Durata d’azione: 2 ore</a:t>
            </a:r>
          </a:p>
          <a:p>
            <a:pPr lvl="1">
              <a:buFont typeface="Wingdings" pitchFamily="2" charset="2"/>
              <a:buChar char="ü"/>
            </a:pPr>
            <a:r>
              <a:rPr lang="it-IT" dirty="0" smtClean="0"/>
              <a:t>Effetti collaterali: specie quando somministrata per via s.l. causa un rapido e imprevedibile calo della PA e un marcato aumento riflesso del tono simpatico con il rischio di</a:t>
            </a:r>
            <a:r>
              <a:rPr lang="it-IT" b="1" u="sng" dirty="0" smtClean="0"/>
              <a:t> danno d’organo</a:t>
            </a:r>
            <a:r>
              <a:rPr lang="it-IT" dirty="0" smtClean="0"/>
              <a:t> (renale, cardiaco, cerebrale) </a:t>
            </a:r>
            <a:r>
              <a:rPr lang="it-IT" u="sng" dirty="0" smtClean="0"/>
              <a:t>è </a:t>
            </a:r>
            <a:r>
              <a:rPr lang="it-IT" b="1" u="sng" dirty="0" smtClean="0"/>
              <a:t>alto</a:t>
            </a:r>
            <a:r>
              <a:rPr lang="it-IT" dirty="0" smtClean="0"/>
              <a:t>. Pertanto l’ </a:t>
            </a:r>
            <a:r>
              <a:rPr lang="it-IT" b="1" u="sng" dirty="0" smtClean="0"/>
              <a:t>utilizzo</a:t>
            </a:r>
            <a:r>
              <a:rPr lang="it-IT" dirty="0" smtClean="0"/>
              <a:t> di questo farmaco è </a:t>
            </a:r>
            <a:r>
              <a:rPr lang="it-IT" b="1" u="sng" dirty="0" smtClean="0"/>
              <a:t>sconsigliato</a:t>
            </a:r>
            <a:r>
              <a:rPr lang="it-IT" dirty="0" smtClean="0"/>
              <a:t>, in particolare nei soggetti anziani.</a:t>
            </a:r>
            <a:endParaRPr lang="it-IT" b="1" u="sng" dirty="0" smtClean="0"/>
          </a:p>
          <a:p>
            <a:pPr lvl="1">
              <a:buFont typeface="Wingdings" pitchFamily="2" charset="2"/>
              <a:buChar char="ü"/>
            </a:pPr>
            <a:r>
              <a:rPr lang="it-IT" dirty="0" smtClean="0"/>
              <a:t>Dose iniziale 10-20 mg ripetibili dopo 30 min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714356"/>
            <a:ext cx="8186766" cy="5500726"/>
          </a:xfrm>
        </p:spPr>
        <p:txBody>
          <a:bodyPr>
            <a:noAutofit/>
          </a:bodyPr>
          <a:lstStyle/>
          <a:p>
            <a:r>
              <a:rPr lang="it-IT" sz="3200" dirty="0" smtClean="0"/>
              <a:t>L’Ipertensione Arteriosa è uno dei principali fattori di rischio modificabili, la cui presenza è correlata in modo </a:t>
            </a:r>
            <a:r>
              <a:rPr lang="it-IT" sz="3200" b="1" dirty="0" smtClean="0"/>
              <a:t>significativo, indipendente e lineare</a:t>
            </a:r>
            <a:r>
              <a:rPr lang="it-IT" sz="3200" dirty="0" smtClean="0"/>
              <a:t> con un aumentato rischio di sviluppare complicanze cardiovascolari e cerebrovascolari.</a:t>
            </a:r>
          </a:p>
          <a:p>
            <a:r>
              <a:rPr lang="it-IT" sz="3200" dirty="0" smtClean="0"/>
              <a:t>Il controllo della pressione arteriosa rimane largamente </a:t>
            </a:r>
            <a:r>
              <a:rPr lang="it-IT" sz="3200" b="1" dirty="0" smtClean="0"/>
              <a:t>insoddisfacente</a:t>
            </a:r>
            <a:r>
              <a:rPr lang="it-IT" sz="3200" dirty="0" smtClean="0"/>
              <a:t> nella maggior parte dei paesi occidentali, compresa l’Italia. Infatti  in Europa solo il 20-30% dei pazienti con ipertensione in trattamento farmacologico raggiunge gli obiettivi pressori raccomandati. </a:t>
            </a:r>
            <a:endParaRPr lang="it-IT" sz="3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60648"/>
            <a:ext cx="8186766" cy="871238"/>
          </a:xfrm>
        </p:spPr>
        <p:txBody>
          <a:bodyPr>
            <a:normAutofit/>
          </a:bodyPr>
          <a:lstStyle/>
          <a:p>
            <a:r>
              <a:rPr lang="it-IT" sz="3000" dirty="0" smtClean="0">
                <a:latin typeface="+mn-lt"/>
              </a:rPr>
              <a:t>2. PRESSIONE ARTERIOSA AMBULATORIA (ABPM)</a:t>
            </a:r>
            <a:endParaRPr lang="it-IT" sz="3000" dirty="0">
              <a:latin typeface="+mn-lt"/>
            </a:endParaRPr>
          </a:p>
        </p:txBody>
      </p:sp>
      <p:sp>
        <p:nvSpPr>
          <p:cNvPr id="3" name="Segnaposto contenuto 2"/>
          <p:cNvSpPr>
            <a:spLocks noGrp="1"/>
          </p:cNvSpPr>
          <p:nvPr>
            <p:ph sz="quarter" idx="1"/>
          </p:nvPr>
        </p:nvSpPr>
        <p:spPr>
          <a:xfrm>
            <a:off x="500034" y="1285860"/>
            <a:ext cx="8186766" cy="5357850"/>
          </a:xfrm>
        </p:spPr>
        <p:txBody>
          <a:bodyPr>
            <a:normAutofit fontScale="92500" lnSpcReduction="20000"/>
          </a:bodyPr>
          <a:lstStyle/>
          <a:p>
            <a:r>
              <a:rPr lang="it-IT" dirty="0" smtClean="0"/>
              <a:t>Si misura </a:t>
            </a:r>
            <a:r>
              <a:rPr lang="it-IT" b="1" dirty="0" smtClean="0"/>
              <a:t>tramite monitoraggio dinamico della pressione nelle 24 ore</a:t>
            </a:r>
            <a:r>
              <a:rPr lang="it-IT" dirty="0" smtClean="0"/>
              <a:t> o holter pressorio</a:t>
            </a:r>
          </a:p>
          <a:p>
            <a:r>
              <a:rPr lang="it-IT" dirty="0" smtClean="0"/>
              <a:t>L’obiettivo principale è ottenere informazioni sulla pressione durante le attività diurne e il riposo notturno</a:t>
            </a:r>
          </a:p>
          <a:p>
            <a:r>
              <a:rPr lang="it-IT" dirty="0" smtClean="0"/>
              <a:t>Il paziente indossa per un periodo di circa 24h un misuratore portatile  solitamente sul braccio non dominante</a:t>
            </a:r>
          </a:p>
          <a:p>
            <a:r>
              <a:rPr lang="it-IT" dirty="0" smtClean="0"/>
              <a:t>Il paziente deve essere istruito a svolgere le normali attività quotidiane ma non sforzi fisici intensi e a rimanere fermo mantenendo il braccio a livello del cuore o rilasciato lungo il fianco, al momento del </a:t>
            </a:r>
            <a:r>
              <a:rPr lang="it-IT" dirty="0" err="1" smtClean="0"/>
              <a:t>gonfiaggio</a:t>
            </a:r>
            <a:r>
              <a:rPr lang="it-IT" dirty="0" smtClean="0"/>
              <a:t> del bracciale</a:t>
            </a:r>
          </a:p>
          <a:p>
            <a:r>
              <a:rPr lang="it-IT" dirty="0" smtClean="0"/>
              <a:t>Il paziente deve annotare: eventuali sintomi o eventi disturbanti, orario dell’assunzione di farmaci, dei pasti e del sonno.</a:t>
            </a:r>
          </a:p>
          <a:p>
            <a:r>
              <a:rPr lang="it-IT" dirty="0" smtClean="0"/>
              <a:t>Le misurazioni sono programmate ogni 15-20 min nel periodo diurno e ogni 20-30 min durante la notte </a:t>
            </a:r>
          </a:p>
          <a:p>
            <a:r>
              <a:rPr lang="it-IT" dirty="0" smtClean="0"/>
              <a:t>In caso di ritmo cardiaco irregolare, le registrazioni possono essere alterate</a:t>
            </a:r>
          </a:p>
          <a:p>
            <a:pPr>
              <a:buNone/>
            </a:pPr>
            <a:endParaRPr lang="it-IT"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453684"/>
            <a:ext cx="8186766" cy="6143668"/>
          </a:xfrm>
        </p:spPr>
        <p:txBody>
          <a:bodyPr>
            <a:normAutofit fontScale="92500" lnSpcReduction="10000"/>
          </a:bodyPr>
          <a:lstStyle/>
          <a:p>
            <a:pPr>
              <a:buNone/>
            </a:pPr>
            <a:r>
              <a:rPr lang="it-IT" dirty="0" smtClean="0"/>
              <a:t>Variabili impiegate nell’interpretazione:</a:t>
            </a:r>
          </a:p>
          <a:p>
            <a:r>
              <a:rPr lang="it-IT" dirty="0" smtClean="0"/>
              <a:t>Grafico pressorio</a:t>
            </a:r>
          </a:p>
          <a:p>
            <a:r>
              <a:rPr lang="it-IT" dirty="0" smtClean="0"/>
              <a:t>Media pressoria diurna </a:t>
            </a:r>
          </a:p>
          <a:p>
            <a:r>
              <a:rPr lang="it-IT" dirty="0" smtClean="0"/>
              <a:t>Media pressoria notturna</a:t>
            </a:r>
          </a:p>
          <a:p>
            <a:r>
              <a:rPr lang="it-IT" dirty="0" smtClean="0"/>
              <a:t>Rapporto fra media notturna e diurna</a:t>
            </a:r>
          </a:p>
          <a:p>
            <a:pPr>
              <a:buNone/>
            </a:pPr>
            <a:endParaRPr lang="it-IT" dirty="0" smtClean="0"/>
          </a:p>
          <a:p>
            <a:pPr>
              <a:buNone/>
            </a:pPr>
            <a:r>
              <a:rPr lang="it-IT" b="1" dirty="0" smtClean="0"/>
              <a:t>DIPPING</a:t>
            </a:r>
            <a:r>
              <a:rPr lang="it-IT" dirty="0" smtClean="0"/>
              <a:t>: fisiologica riduzione della PA durante la notte. Esso ha una distribuzione normale nella popolazione ma è considerato nella norma se &gt;10% (rapporto notte/giorno &lt;0.9)</a:t>
            </a:r>
          </a:p>
          <a:p>
            <a:r>
              <a:rPr lang="it-IT" dirty="0" smtClean="0"/>
              <a:t>Assenza del </a:t>
            </a:r>
            <a:r>
              <a:rPr lang="it-IT" dirty="0" err="1" smtClean="0"/>
              <a:t>dipping</a:t>
            </a:r>
            <a:r>
              <a:rPr lang="it-IT" dirty="0" smtClean="0"/>
              <a:t> (riduzione della PA notturna &lt; 10%, rapporto &gt;1.0)</a:t>
            </a:r>
          </a:p>
          <a:p>
            <a:r>
              <a:rPr lang="it-IT" dirty="0" err="1" smtClean="0"/>
              <a:t>Dipping</a:t>
            </a:r>
            <a:r>
              <a:rPr lang="it-IT" dirty="0" smtClean="0"/>
              <a:t> lieve (rapporto compreso fra 0.9 e 1.0)</a:t>
            </a:r>
          </a:p>
          <a:p>
            <a:r>
              <a:rPr lang="it-IT" dirty="0" err="1" smtClean="0"/>
              <a:t>Dipping</a:t>
            </a:r>
            <a:r>
              <a:rPr lang="it-IT" dirty="0" smtClean="0"/>
              <a:t> (rapporto compreso  fra 0.8 e 0.9)</a:t>
            </a:r>
          </a:p>
          <a:p>
            <a:r>
              <a:rPr lang="it-IT" dirty="0" err="1" smtClean="0"/>
              <a:t>Dipping</a:t>
            </a:r>
            <a:r>
              <a:rPr lang="it-IT" dirty="0" smtClean="0"/>
              <a:t> estremo (rapporto compreso fra 0.9 e 1.0)</a:t>
            </a:r>
          </a:p>
          <a:p>
            <a:r>
              <a:rPr lang="it-IT" dirty="0" smtClean="0"/>
              <a:t>Reverse </a:t>
            </a:r>
            <a:r>
              <a:rPr lang="it-IT" dirty="0" err="1" smtClean="0"/>
              <a:t>dipping</a:t>
            </a:r>
            <a:r>
              <a:rPr lang="it-IT" dirty="0" smtClean="0"/>
              <a:t> (aumento della PA notturna, rapporto </a:t>
            </a:r>
            <a:r>
              <a:rPr lang="it-IT" dirty="0" smtClean="0">
                <a:latin typeface="Century Schoolbook"/>
              </a:rPr>
              <a:t>&gt;&gt;</a:t>
            </a:r>
            <a:r>
              <a:rPr lang="it-IT" dirty="0" smtClean="0"/>
              <a:t>1.0)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71472" y="428604"/>
            <a:ext cx="8115328" cy="5857916"/>
          </a:xfrm>
        </p:spPr>
        <p:txBody>
          <a:bodyPr>
            <a:noAutofit/>
          </a:bodyPr>
          <a:lstStyle/>
          <a:p>
            <a:r>
              <a:rPr lang="it-IT" sz="2900" dirty="0" smtClean="0"/>
              <a:t>Possibili motivi di assenza del </a:t>
            </a:r>
            <a:r>
              <a:rPr lang="it-IT" sz="2900" dirty="0" err="1" smtClean="0"/>
              <a:t>dipping</a:t>
            </a:r>
            <a:r>
              <a:rPr lang="it-IT" sz="2900" dirty="0" smtClean="0"/>
              <a:t>: disturbi del sonno, </a:t>
            </a:r>
            <a:r>
              <a:rPr lang="it-IT" sz="2900" b="1" dirty="0" smtClean="0"/>
              <a:t>OSAS</a:t>
            </a:r>
            <a:r>
              <a:rPr lang="it-IT" sz="2900" dirty="0" smtClean="0"/>
              <a:t>, obesità, elevata assunzione di sale in soggetti sensibili al sodio, ipotensione ortostatica, disfunzione </a:t>
            </a:r>
            <a:r>
              <a:rPr lang="it-IT" sz="2900" dirty="0" err="1" smtClean="0"/>
              <a:t>autonomica</a:t>
            </a:r>
            <a:r>
              <a:rPr lang="it-IT" sz="2900" dirty="0" smtClean="0"/>
              <a:t>, IRC, neuropatia diabetica, </a:t>
            </a:r>
            <a:r>
              <a:rPr lang="it-IT" sz="2900" b="1" dirty="0" smtClean="0"/>
              <a:t>età avanzata</a:t>
            </a:r>
            <a:r>
              <a:rPr lang="it-IT" sz="2900" dirty="0" smtClean="0"/>
              <a:t>.</a:t>
            </a:r>
          </a:p>
          <a:p>
            <a:r>
              <a:rPr lang="it-IT" sz="2900" dirty="0" smtClean="0"/>
              <a:t>La pressione notturna è un </a:t>
            </a:r>
            <a:r>
              <a:rPr lang="it-IT" sz="2900" dirty="0" err="1" smtClean="0"/>
              <a:t>predittore</a:t>
            </a:r>
            <a:r>
              <a:rPr lang="it-IT" sz="2900" dirty="0" smtClean="0"/>
              <a:t> più forte rispetto a quella diurna.</a:t>
            </a:r>
          </a:p>
          <a:p>
            <a:r>
              <a:rPr lang="it-IT" sz="2900" dirty="0" smtClean="0"/>
              <a:t>Il  rapporto notte/giorno è un </a:t>
            </a:r>
            <a:r>
              <a:rPr lang="it-IT" sz="2900" dirty="0" err="1" smtClean="0"/>
              <a:t>predittore</a:t>
            </a:r>
            <a:r>
              <a:rPr lang="it-IT" sz="2900" dirty="0" smtClean="0"/>
              <a:t> significativo di </a:t>
            </a:r>
            <a:r>
              <a:rPr lang="it-IT" sz="2900" dirty="0" err="1" smtClean="0"/>
              <a:t>outcome</a:t>
            </a:r>
            <a:r>
              <a:rPr lang="it-IT" sz="2900" dirty="0" smtClean="0"/>
              <a:t> CV clinico ma possiede uno scarso valore prognostico aggiuntivo rispetto alla BP delle 24 ore. L’incidenza degli eventi CV è maggiore nei pazienti con una minor caduta pressoria. Tuttavia i soggetti con </a:t>
            </a:r>
            <a:r>
              <a:rPr lang="it-IT" sz="2900" dirty="0" err="1" smtClean="0"/>
              <a:t>dipping</a:t>
            </a:r>
            <a:r>
              <a:rPr lang="it-IT" sz="2900" dirty="0" smtClean="0"/>
              <a:t> marcato possono avere un aumentato rischio di ictus.</a:t>
            </a:r>
          </a:p>
          <a:p>
            <a:pPr>
              <a:buNone/>
            </a:pPr>
            <a:endParaRPr lang="it-IT" sz="29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939784"/>
          </a:xfrm>
        </p:spPr>
        <p:txBody>
          <a:bodyPr>
            <a:normAutofit/>
          </a:bodyPr>
          <a:lstStyle/>
          <a:p>
            <a:r>
              <a:rPr lang="it-IT" sz="3200" dirty="0" smtClean="0">
                <a:latin typeface="+mn-lt"/>
              </a:rPr>
              <a:t>3.PRESSIONE ARTERIOSA DOMICILIARE (HBPM)</a:t>
            </a:r>
            <a:endParaRPr lang="it-IT" sz="3200" dirty="0">
              <a:latin typeface="+mn-lt"/>
            </a:endParaRPr>
          </a:p>
        </p:txBody>
      </p:sp>
      <p:sp>
        <p:nvSpPr>
          <p:cNvPr id="3" name="Segnaposto contenuto 2"/>
          <p:cNvSpPr>
            <a:spLocks noGrp="1"/>
          </p:cNvSpPr>
          <p:nvPr>
            <p:ph sz="quarter" idx="1"/>
          </p:nvPr>
        </p:nvSpPr>
        <p:spPr>
          <a:xfrm>
            <a:off x="500034" y="1447800"/>
            <a:ext cx="8186766" cy="4572000"/>
          </a:xfrm>
        </p:spPr>
        <p:txBody>
          <a:bodyPr>
            <a:noAutofit/>
          </a:bodyPr>
          <a:lstStyle/>
          <a:p>
            <a:r>
              <a:rPr lang="it-IT" sz="2800" dirty="0" smtClean="0"/>
              <a:t>Consiste nell’</a:t>
            </a:r>
            <a:r>
              <a:rPr lang="it-IT" sz="2800" dirty="0" err="1" smtClean="0"/>
              <a:t>automisurazione</a:t>
            </a:r>
            <a:r>
              <a:rPr lang="it-IT" sz="2800" dirty="0" smtClean="0"/>
              <a:t> della PA al domicilio del paziente, mediante apparecchi semiautomatici.</a:t>
            </a:r>
          </a:p>
          <a:p>
            <a:r>
              <a:rPr lang="it-IT" sz="2800" dirty="0" smtClean="0"/>
              <a:t>Il paziente compila un diario pressorio per almeno 3-4 giorni consecutivi, annotando i valori pressori rilevati al mattino (prima di assumere la terapia) e alla sera (prima di andare a dormire).  </a:t>
            </a:r>
          </a:p>
          <a:p>
            <a:r>
              <a:rPr lang="it-IT" sz="2800" dirty="0" smtClean="0"/>
              <a:t>La pressione domiciliare è la media di queste misurazioni, eccetto i valori del primo giorno.</a:t>
            </a:r>
          </a:p>
          <a:p>
            <a:r>
              <a:rPr lang="it-IT" sz="2800" dirty="0" smtClean="0"/>
              <a:t>Metodica ripetibile, di facile esecuzione , offre informazioni sul lungo periodo.</a:t>
            </a:r>
            <a:endParaRPr lang="it-IT"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571480"/>
            <a:ext cx="8186766" cy="5448320"/>
          </a:xfrm>
        </p:spPr>
        <p:txBody>
          <a:bodyPr>
            <a:normAutofit/>
          </a:bodyPr>
          <a:lstStyle/>
          <a:p>
            <a:pPr>
              <a:buNone/>
            </a:pPr>
            <a:r>
              <a:rPr lang="it-IT" sz="3600" dirty="0" smtClean="0"/>
              <a:t>Rispetto alla pressione clinica, la pressione ambulatoria e domiciliare presentano: </a:t>
            </a:r>
          </a:p>
          <a:p>
            <a:r>
              <a:rPr lang="it-IT" sz="3600" dirty="0" smtClean="0"/>
              <a:t>Maggior correlazione con i marcatori di danno d’organo (come l’ipertrofia ventricolare </a:t>
            </a:r>
            <a:r>
              <a:rPr lang="it-IT" sz="3600" dirty="0" err="1" smtClean="0"/>
              <a:t>sx</a:t>
            </a:r>
            <a:r>
              <a:rPr lang="it-IT" sz="3600" dirty="0" smtClean="0"/>
              <a:t> e l’ispessimento </a:t>
            </a:r>
            <a:r>
              <a:rPr lang="it-IT" sz="3600" dirty="0" err="1" smtClean="0"/>
              <a:t>mio-intimale</a:t>
            </a:r>
            <a:r>
              <a:rPr lang="it-IT" sz="3600" dirty="0" smtClean="0"/>
              <a:t> carotideo) </a:t>
            </a:r>
          </a:p>
          <a:p>
            <a:r>
              <a:rPr lang="it-IT" sz="3600" dirty="0" smtClean="0"/>
              <a:t>Maggior relazione con gli eventi CV e la mortalità</a:t>
            </a:r>
          </a:p>
          <a:p>
            <a:r>
              <a:rPr lang="it-IT" sz="3600" dirty="0" smtClean="0"/>
              <a:t>Maggior significato prognostico in tutti i tipi di pazienti</a:t>
            </a:r>
          </a:p>
          <a:p>
            <a:endParaRPr lang="it-IT" sz="3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74638"/>
            <a:ext cx="8115328" cy="1797040"/>
          </a:xfrm>
        </p:spPr>
        <p:txBody>
          <a:bodyPr>
            <a:normAutofit fontScale="90000"/>
          </a:bodyPr>
          <a:lstStyle/>
          <a:p>
            <a:pPr algn="ctr"/>
            <a:r>
              <a:rPr lang="it-IT" dirty="0" smtClean="0"/>
              <a:t>La pressione clinica è normalmente più elevata rispetto alla pressione misurata al di fuori dello studio medico.</a:t>
            </a:r>
            <a:endParaRPr lang="it-IT" dirty="0"/>
          </a:p>
        </p:txBody>
      </p:sp>
      <p:sp>
        <p:nvSpPr>
          <p:cNvPr id="3" name="Segnaposto contenuto 2"/>
          <p:cNvSpPr>
            <a:spLocks noGrp="1"/>
          </p:cNvSpPr>
          <p:nvPr>
            <p:ph sz="quarter" idx="1"/>
          </p:nvPr>
        </p:nvSpPr>
        <p:spPr>
          <a:xfrm>
            <a:off x="571472" y="2060848"/>
            <a:ext cx="8115328" cy="3733808"/>
          </a:xfrm>
        </p:spPr>
        <p:txBody>
          <a:bodyPr>
            <a:noAutofit/>
          </a:bodyPr>
          <a:lstStyle/>
          <a:p>
            <a:pPr>
              <a:buNone/>
            </a:pPr>
            <a:r>
              <a:rPr lang="it-IT" sz="2500" dirty="0" smtClean="0"/>
              <a:t>Questo fenomeno è da imputare ad una "reazione d'allarme“ dovuta generalmente a fattori </a:t>
            </a:r>
            <a:r>
              <a:rPr lang="it-IT" sz="2500" dirty="0" err="1" smtClean="0"/>
              <a:t>psico-emozionali</a:t>
            </a:r>
            <a:r>
              <a:rPr lang="it-IT" sz="2500" dirty="0" smtClean="0"/>
              <a:t>.</a:t>
            </a:r>
          </a:p>
          <a:p>
            <a:pPr>
              <a:buNone/>
            </a:pPr>
            <a:endParaRPr lang="it-IT" sz="2500" dirty="0" smtClean="0"/>
          </a:p>
          <a:p>
            <a:pPr>
              <a:buNone/>
            </a:pPr>
            <a:r>
              <a:rPr lang="it-IT" sz="2500" dirty="0" smtClean="0"/>
              <a:t>Ma dobbiamo tener presente anche la situazione opposta, ovvero la possibilità che la pressione rilevata occasionalmente nello studio medico sia più bassa della pressione rilevabile con i metodi </a:t>
            </a:r>
            <a:r>
              <a:rPr lang="it-IT" sz="2500" dirty="0" err="1" smtClean="0"/>
              <a:t>extra-ambulatoriali</a:t>
            </a:r>
            <a:r>
              <a:rPr lang="it-IT" sz="2500" dirty="0" smtClean="0"/>
              <a:t>.</a:t>
            </a:r>
          </a:p>
          <a:p>
            <a:pPr>
              <a:buNone/>
            </a:pPr>
            <a:endParaRPr lang="it-IT" sz="2500" dirty="0" smtClean="0"/>
          </a:p>
          <a:p>
            <a:pPr>
              <a:buNone/>
            </a:pPr>
            <a:r>
              <a:rPr lang="it-IT" sz="2500" dirty="0" smtClean="0"/>
              <a:t>Considerando sempre </a:t>
            </a:r>
            <a:r>
              <a:rPr lang="it-IT" sz="2500" b="1" dirty="0" smtClean="0"/>
              <a:t>pazienti non in trattamento</a:t>
            </a:r>
            <a:r>
              <a:rPr lang="it-IT" sz="2500" dirty="0" smtClean="0"/>
              <a:t>, si parla allora di ipertensione da camice bianco e di ipertensione mascherata.</a:t>
            </a:r>
            <a:endParaRPr lang="it-IT" sz="25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395536" y="332656"/>
          <a:ext cx="8424936" cy="6139604"/>
        </p:xfrm>
        <a:graphic>
          <a:graphicData uri="http://schemas.openxmlformats.org/drawingml/2006/table">
            <a:tbl>
              <a:tblPr firstRow="1" bandRow="1">
                <a:tableStyleId>{5C22544A-7EE6-4342-B048-85BDC9FD1C3A}</a:tableStyleId>
              </a:tblPr>
              <a:tblGrid>
                <a:gridCol w="2106234"/>
                <a:gridCol w="2106234"/>
                <a:gridCol w="2106234"/>
                <a:gridCol w="2106234"/>
              </a:tblGrid>
              <a:tr h="1476164">
                <a:tc rowSpan="2" gridSpan="2">
                  <a:txBody>
                    <a:bodyPr/>
                    <a:lstStyle/>
                    <a:p>
                      <a:endParaRPr lang="it-IT" dirty="0"/>
                    </a:p>
                  </a:txBody>
                  <a:tcPr>
                    <a:solidFill>
                      <a:schemeClr val="bg1"/>
                    </a:solidFill>
                  </a:tcPr>
                </a:tc>
                <a:tc rowSpan="2" hMerge="1">
                  <a:txBody>
                    <a:bodyPr/>
                    <a:lstStyle/>
                    <a:p>
                      <a:endParaRPr lang="it-IT" dirty="0"/>
                    </a:p>
                  </a:txBody>
                  <a:tcPr/>
                </a:tc>
                <a:tc gridSpan="2">
                  <a:txBody>
                    <a:bodyPr/>
                    <a:lstStyle/>
                    <a:p>
                      <a:pPr algn="ctr"/>
                      <a:endParaRPr lang="it-IT" sz="3600" dirty="0" smtClean="0"/>
                    </a:p>
                    <a:p>
                      <a:pPr algn="ctr"/>
                      <a:r>
                        <a:rPr lang="it-IT" sz="3600" dirty="0" smtClean="0"/>
                        <a:t>PA</a:t>
                      </a:r>
                      <a:r>
                        <a:rPr lang="it-IT" sz="3600" baseline="0" dirty="0" smtClean="0"/>
                        <a:t> clinica (</a:t>
                      </a:r>
                      <a:r>
                        <a:rPr lang="it-IT" sz="3600" baseline="0" dirty="0" err="1" smtClean="0"/>
                        <a:t>mmHg</a:t>
                      </a:r>
                      <a:r>
                        <a:rPr lang="it-IT" sz="3600" baseline="0" dirty="0" smtClean="0"/>
                        <a:t>)</a:t>
                      </a:r>
                      <a:endParaRPr lang="it-IT" sz="3600" dirty="0"/>
                    </a:p>
                  </a:txBody>
                  <a:tcPr/>
                </a:tc>
                <a:tc hMerge="1">
                  <a:txBody>
                    <a:bodyPr/>
                    <a:lstStyle/>
                    <a:p>
                      <a:endParaRPr lang="it-IT" dirty="0"/>
                    </a:p>
                  </a:txBody>
                  <a:tcPr/>
                </a:tc>
              </a:tr>
              <a:tr h="1476164">
                <a:tc gridSpan="2" vMerge="1">
                  <a:txBody>
                    <a:bodyPr/>
                    <a:lstStyle/>
                    <a:p>
                      <a:endParaRPr lang="it-IT" dirty="0"/>
                    </a:p>
                  </a:txBody>
                  <a:tcPr/>
                </a:tc>
                <a:tc hMerge="1" vMerge="1">
                  <a:txBody>
                    <a:bodyPr/>
                    <a:lstStyle/>
                    <a:p>
                      <a:endParaRPr lang="it-IT" dirty="0"/>
                    </a:p>
                  </a:txBody>
                  <a:tcPr/>
                </a:tc>
                <a:tc>
                  <a:txBody>
                    <a:bodyPr/>
                    <a:lstStyle/>
                    <a:p>
                      <a:pPr algn="ctr"/>
                      <a:r>
                        <a:rPr lang="it-IT" sz="3200" dirty="0" smtClean="0"/>
                        <a:t>SBP&lt;140</a:t>
                      </a:r>
                      <a:r>
                        <a:rPr lang="it-IT" sz="3200" b="1" baseline="0" dirty="0" smtClean="0"/>
                        <a:t> </a:t>
                      </a:r>
                    </a:p>
                    <a:p>
                      <a:pPr algn="ctr"/>
                      <a:r>
                        <a:rPr lang="it-IT" sz="3200" b="1" baseline="0" dirty="0" smtClean="0"/>
                        <a:t>E </a:t>
                      </a:r>
                    </a:p>
                    <a:p>
                      <a:pPr algn="ctr"/>
                      <a:r>
                        <a:rPr lang="it-IT" sz="3200" baseline="0" dirty="0" smtClean="0"/>
                        <a:t>DBP&lt;90</a:t>
                      </a:r>
                      <a:r>
                        <a:rPr lang="it-IT" sz="3200" dirty="0" smtClean="0"/>
                        <a:t> </a:t>
                      </a:r>
                      <a:endParaRPr lang="it-IT" sz="3200" dirty="0"/>
                    </a:p>
                  </a:txBody>
                  <a:tcPr/>
                </a:tc>
                <a:tc>
                  <a:txBody>
                    <a:bodyPr/>
                    <a:lstStyle/>
                    <a:p>
                      <a:pPr algn="ctr"/>
                      <a:r>
                        <a:rPr lang="it-IT" sz="3200" dirty="0" smtClean="0"/>
                        <a:t>SBP≥140 </a:t>
                      </a:r>
                    </a:p>
                    <a:p>
                      <a:pPr algn="ctr"/>
                      <a:r>
                        <a:rPr lang="it-IT" sz="3200" b="1" dirty="0" smtClean="0"/>
                        <a:t>O</a:t>
                      </a:r>
                    </a:p>
                    <a:p>
                      <a:pPr algn="ctr"/>
                      <a:r>
                        <a:rPr lang="it-IT" sz="3200" dirty="0" smtClean="0"/>
                        <a:t> DBP≥90</a:t>
                      </a:r>
                      <a:endParaRPr lang="it-IT" sz="3200" dirty="0"/>
                    </a:p>
                  </a:txBody>
                  <a:tcPr/>
                </a:tc>
              </a:tr>
              <a:tr h="1476164">
                <a:tc rowSpan="2">
                  <a:txBody>
                    <a:bodyPr/>
                    <a:lstStyle/>
                    <a:p>
                      <a:pPr algn="ctr"/>
                      <a:endParaRPr lang="it-IT" sz="2800" dirty="0" smtClean="0">
                        <a:solidFill>
                          <a:schemeClr val="bg1"/>
                        </a:solidFill>
                      </a:endParaRPr>
                    </a:p>
                    <a:p>
                      <a:pPr algn="ctr"/>
                      <a:r>
                        <a:rPr lang="it-IT" sz="2800" b="1" dirty="0" smtClean="0">
                          <a:solidFill>
                            <a:schemeClr val="bg1"/>
                          </a:solidFill>
                        </a:rPr>
                        <a:t>PA </a:t>
                      </a:r>
                      <a:r>
                        <a:rPr lang="it-IT" sz="2800" b="1" baseline="0" dirty="0" smtClean="0">
                          <a:solidFill>
                            <a:schemeClr val="bg1"/>
                          </a:solidFill>
                        </a:rPr>
                        <a:t>ambulatoria</a:t>
                      </a:r>
                      <a:r>
                        <a:rPr lang="it-IT" sz="2800" b="1" dirty="0" smtClean="0">
                          <a:solidFill>
                            <a:schemeClr val="bg1"/>
                          </a:solidFill>
                        </a:rPr>
                        <a:t> o domiciliare</a:t>
                      </a:r>
                      <a:r>
                        <a:rPr lang="it-IT" sz="2800" b="1" baseline="0" dirty="0" smtClean="0">
                          <a:solidFill>
                            <a:schemeClr val="bg1"/>
                          </a:solidFill>
                        </a:rPr>
                        <a:t> (</a:t>
                      </a:r>
                      <a:r>
                        <a:rPr lang="it-IT" sz="2800" b="1" baseline="0" dirty="0" err="1" smtClean="0">
                          <a:solidFill>
                            <a:schemeClr val="bg1"/>
                          </a:solidFill>
                        </a:rPr>
                        <a:t>mmHg</a:t>
                      </a:r>
                      <a:r>
                        <a:rPr lang="it-IT" sz="2800" b="1" baseline="0" dirty="0" smtClean="0">
                          <a:solidFill>
                            <a:schemeClr val="bg1"/>
                          </a:solidFill>
                        </a:rPr>
                        <a:t>)</a:t>
                      </a:r>
                      <a:endParaRPr lang="it-IT" sz="2800" b="1" dirty="0">
                        <a:solidFill>
                          <a:schemeClr val="bg1"/>
                        </a:solidFill>
                      </a:endParaRPr>
                    </a:p>
                  </a:txBody>
                  <a:tcPr>
                    <a:solidFill>
                      <a:schemeClr val="accent1"/>
                    </a:solidFill>
                  </a:tcPr>
                </a:tc>
                <a:tc>
                  <a:txBody>
                    <a:bodyPr/>
                    <a:lstStyle/>
                    <a:p>
                      <a:pPr algn="ctr"/>
                      <a:r>
                        <a:rPr lang="it-IT" sz="3200" dirty="0" smtClean="0"/>
                        <a:t>SBP&lt;135 </a:t>
                      </a:r>
                    </a:p>
                    <a:p>
                      <a:pPr algn="ctr"/>
                      <a:r>
                        <a:rPr lang="it-IT" sz="3200" b="1" dirty="0" smtClean="0"/>
                        <a:t>E</a:t>
                      </a:r>
                    </a:p>
                    <a:p>
                      <a:pPr algn="ctr"/>
                      <a:r>
                        <a:rPr lang="it-IT" sz="3200" dirty="0" smtClean="0"/>
                        <a:t> DBP&lt;85</a:t>
                      </a:r>
                      <a:endParaRPr lang="it-IT" sz="3200" dirty="0"/>
                    </a:p>
                  </a:txBody>
                  <a:tcPr/>
                </a:tc>
                <a:tc>
                  <a:txBody>
                    <a:bodyPr/>
                    <a:lstStyle/>
                    <a:p>
                      <a:pPr algn="ctr"/>
                      <a:r>
                        <a:rPr lang="it-IT" sz="2400" dirty="0" smtClean="0"/>
                        <a:t>NORMO-TENSIONE</a:t>
                      </a:r>
                      <a:r>
                        <a:rPr lang="it-IT" sz="2400" baseline="0" dirty="0" smtClean="0"/>
                        <a:t> VERA</a:t>
                      </a:r>
                      <a:endParaRPr lang="it-IT" sz="2400" dirty="0"/>
                    </a:p>
                  </a:txBody>
                  <a:tcPr/>
                </a:tc>
                <a:tc>
                  <a:txBody>
                    <a:bodyPr/>
                    <a:lstStyle/>
                    <a:p>
                      <a:pPr algn="ctr"/>
                      <a:r>
                        <a:rPr lang="it-IT" sz="2400" dirty="0" smtClean="0"/>
                        <a:t>IPERTENSIONE DA CAMICE BIANCO</a:t>
                      </a:r>
                      <a:endParaRPr lang="it-IT" sz="2400" dirty="0"/>
                    </a:p>
                  </a:txBody>
                  <a:tcPr/>
                </a:tc>
              </a:tr>
              <a:tr h="1476164">
                <a:tc vMerge="1">
                  <a:txBody>
                    <a:bodyPr/>
                    <a:lstStyle/>
                    <a:p>
                      <a:endParaRPr lang="it-IT" dirty="0"/>
                    </a:p>
                  </a:txBody>
                  <a:tcPr/>
                </a:tc>
                <a:tc>
                  <a:txBody>
                    <a:bodyPr/>
                    <a:lstStyle/>
                    <a:p>
                      <a:pPr algn="ctr"/>
                      <a:r>
                        <a:rPr lang="it-IT" sz="3200" dirty="0" smtClean="0"/>
                        <a:t>SBP≥135 </a:t>
                      </a:r>
                    </a:p>
                    <a:p>
                      <a:pPr algn="ctr"/>
                      <a:r>
                        <a:rPr lang="it-IT" sz="3200" b="1" dirty="0" smtClean="0"/>
                        <a:t>O</a:t>
                      </a:r>
                      <a:r>
                        <a:rPr lang="it-IT" sz="3200" dirty="0" smtClean="0"/>
                        <a:t> </a:t>
                      </a:r>
                    </a:p>
                    <a:p>
                      <a:pPr algn="ctr"/>
                      <a:r>
                        <a:rPr lang="it-IT" sz="3200" dirty="0" smtClean="0"/>
                        <a:t>DBP≥85</a:t>
                      </a:r>
                      <a:endParaRPr lang="it-IT" sz="3200" dirty="0"/>
                    </a:p>
                  </a:txBody>
                  <a:tcPr/>
                </a:tc>
                <a:tc>
                  <a:txBody>
                    <a:bodyPr/>
                    <a:lstStyle/>
                    <a:p>
                      <a:pPr algn="ctr"/>
                      <a:r>
                        <a:rPr lang="it-IT" sz="2400" dirty="0" smtClean="0"/>
                        <a:t>IPERTENSIONE MASCHERATA</a:t>
                      </a:r>
                      <a:endParaRPr lang="it-IT" sz="2400" dirty="0"/>
                    </a:p>
                  </a:txBody>
                  <a:tcPr/>
                </a:tc>
                <a:tc>
                  <a:txBody>
                    <a:bodyPr/>
                    <a:lstStyle/>
                    <a:p>
                      <a:pPr algn="ctr"/>
                      <a:r>
                        <a:rPr lang="it-IT" sz="2400" dirty="0" smtClean="0"/>
                        <a:t>IPERTENSIONE SOSTENUTA</a:t>
                      </a:r>
                      <a:endParaRPr lang="it-IT" sz="2400"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428604"/>
            <a:ext cx="8186766" cy="857256"/>
          </a:xfrm>
        </p:spPr>
        <p:txBody>
          <a:bodyPr/>
          <a:lstStyle/>
          <a:p>
            <a:r>
              <a:rPr lang="it-IT" dirty="0" smtClean="0">
                <a:solidFill>
                  <a:srgbClr val="C00000"/>
                </a:solidFill>
                <a:latin typeface="+mn-lt"/>
              </a:rPr>
              <a:t>Ipertensione da camice bianco</a:t>
            </a:r>
            <a:r>
              <a:rPr lang="it-IT" dirty="0" smtClean="0"/>
              <a:t>	</a:t>
            </a:r>
            <a:endParaRPr lang="it-IT" dirty="0"/>
          </a:p>
        </p:txBody>
      </p:sp>
      <p:sp>
        <p:nvSpPr>
          <p:cNvPr id="3" name="Segnaposto contenuto 2"/>
          <p:cNvSpPr>
            <a:spLocks noGrp="1"/>
          </p:cNvSpPr>
          <p:nvPr>
            <p:ph sz="quarter" idx="1"/>
          </p:nvPr>
        </p:nvSpPr>
        <p:spPr>
          <a:xfrm>
            <a:off x="642910" y="1447800"/>
            <a:ext cx="8043890" cy="4910158"/>
          </a:xfrm>
        </p:spPr>
        <p:txBody>
          <a:bodyPr>
            <a:normAutofit/>
          </a:bodyPr>
          <a:lstStyle/>
          <a:p>
            <a:r>
              <a:rPr lang="it-IT" dirty="0" smtClean="0"/>
              <a:t>Prevalenza media nella popolazione generale del 13%</a:t>
            </a:r>
          </a:p>
          <a:p>
            <a:r>
              <a:rPr lang="it-IT" dirty="0" smtClean="0"/>
              <a:t>Fra gli ipertesi riguarda il 32%</a:t>
            </a:r>
          </a:p>
          <a:p>
            <a:r>
              <a:rPr lang="it-IT" dirty="0" smtClean="0"/>
              <a:t>Più frequente in sesso femminile, età avanzata, fumatori</a:t>
            </a:r>
          </a:p>
          <a:p>
            <a:r>
              <a:rPr lang="it-IT" dirty="0" smtClean="0"/>
              <a:t>La prevalenza è correlata ai livelli di pressione clinica. </a:t>
            </a:r>
          </a:p>
          <a:p>
            <a:r>
              <a:rPr lang="it-IT" dirty="0" smtClean="0"/>
              <a:t>Rispetto agli ipertesi veri, presentano minor incidenza di danno d’organo e minor frequenza di eventi CV</a:t>
            </a:r>
          </a:p>
          <a:p>
            <a:r>
              <a:rPr lang="it-IT" dirty="0" smtClean="0"/>
              <a:t>Rispetto ai normotesi veri presentano maggior incidenza di danno d’organo, equiparabile rischio CV a lungo termine, maggior media pressoria nelle rilevazioni al di fuori dello studio medico e maggior possibilità di progressione verso l’ipertensione conclamata e di sviluppare il diabete.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74638"/>
            <a:ext cx="8115328" cy="1143000"/>
          </a:xfrm>
        </p:spPr>
        <p:txBody>
          <a:bodyPr>
            <a:normAutofit/>
          </a:bodyPr>
          <a:lstStyle/>
          <a:p>
            <a:r>
              <a:rPr lang="it-IT" sz="3600" dirty="0" smtClean="0">
                <a:latin typeface="+mn-lt"/>
              </a:rPr>
              <a:t>Quando sospettarla?</a:t>
            </a:r>
            <a:endParaRPr lang="it-IT" sz="3600" dirty="0">
              <a:latin typeface="+mn-lt"/>
            </a:endParaRPr>
          </a:p>
        </p:txBody>
      </p:sp>
      <p:sp>
        <p:nvSpPr>
          <p:cNvPr id="3" name="Segnaposto contenuto 2"/>
          <p:cNvSpPr>
            <a:spLocks noGrp="1"/>
          </p:cNvSpPr>
          <p:nvPr>
            <p:ph sz="quarter" idx="1"/>
          </p:nvPr>
        </p:nvSpPr>
        <p:spPr>
          <a:xfrm>
            <a:off x="642910" y="1714488"/>
            <a:ext cx="8043890" cy="4305312"/>
          </a:xfrm>
        </p:spPr>
        <p:txBody>
          <a:bodyPr>
            <a:normAutofit/>
          </a:bodyPr>
          <a:lstStyle/>
          <a:p>
            <a:r>
              <a:rPr lang="it-IT" sz="3000" dirty="0" smtClean="0"/>
              <a:t>Ipertensione di I grado alla PA clinica</a:t>
            </a:r>
          </a:p>
          <a:p>
            <a:r>
              <a:rPr lang="it-IT" sz="3000" dirty="0" smtClean="0"/>
              <a:t>Elevati valori pressori in soggetti senza danno d’organo e con basso rischio CV</a:t>
            </a:r>
          </a:p>
          <a:p>
            <a:r>
              <a:rPr lang="it-IT" sz="3000" dirty="0" smtClean="0"/>
              <a:t>Marcata variabilità della PA clinica tra visite diverse o nella stessa visita</a:t>
            </a:r>
          </a:p>
          <a:p>
            <a:r>
              <a:rPr lang="it-IT" sz="3000" dirty="0" smtClean="0"/>
              <a:t>Marcata discordanza fra la PA clinica e domiciliare</a:t>
            </a:r>
            <a:endParaRPr lang="it-IT" sz="3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44624"/>
            <a:ext cx="8291264" cy="1143000"/>
          </a:xfrm>
        </p:spPr>
        <p:txBody>
          <a:bodyPr/>
          <a:lstStyle/>
          <a:p>
            <a:r>
              <a:rPr lang="it-IT" dirty="0" smtClean="0">
                <a:latin typeface="+mn-lt"/>
              </a:rPr>
              <a:t>Raccomandazioni</a:t>
            </a:r>
            <a:r>
              <a:rPr lang="it-IT" dirty="0" smtClean="0"/>
              <a:t> </a:t>
            </a:r>
            <a:endParaRPr lang="it-IT" dirty="0"/>
          </a:p>
        </p:txBody>
      </p:sp>
      <p:sp>
        <p:nvSpPr>
          <p:cNvPr id="3" name="Segnaposto contenuto 2"/>
          <p:cNvSpPr>
            <a:spLocks noGrp="1"/>
          </p:cNvSpPr>
          <p:nvPr>
            <p:ph sz="quarter" idx="1"/>
          </p:nvPr>
        </p:nvSpPr>
        <p:spPr>
          <a:xfrm>
            <a:off x="467544" y="1268760"/>
            <a:ext cx="8219256" cy="4946322"/>
          </a:xfrm>
        </p:spPr>
        <p:txBody>
          <a:bodyPr>
            <a:normAutofit fontScale="85000" lnSpcReduction="10000"/>
          </a:bodyPr>
          <a:lstStyle/>
          <a:p>
            <a:r>
              <a:rPr lang="it-IT" sz="3200" dirty="0" smtClean="0"/>
              <a:t>In caso di sospetto di ipertensione da camice bianco la diagnosi deve essere confermata entro 3-6 mesi (con stretto monitoraggio ambulatoriale o misurazione </a:t>
            </a:r>
            <a:r>
              <a:rPr lang="it-IT" sz="3200" dirty="0" err="1" smtClean="0"/>
              <a:t>extra-ambulatoriale</a:t>
            </a:r>
            <a:r>
              <a:rPr lang="it-IT" sz="3200" dirty="0" smtClean="0"/>
              <a:t>)</a:t>
            </a:r>
          </a:p>
          <a:p>
            <a:r>
              <a:rPr lang="it-IT" sz="3200" dirty="0" smtClean="0"/>
              <a:t>Se confermata, i pazienti devono essere tenuti costantemente sotto controllo per valutare il grado di rischio CV globale e l'eventuale presenza di danno d'organo.</a:t>
            </a:r>
          </a:p>
          <a:p>
            <a:r>
              <a:rPr lang="it-IT" sz="3200" dirty="0" smtClean="0"/>
              <a:t>Trattamento: </a:t>
            </a:r>
          </a:p>
          <a:p>
            <a:pPr>
              <a:buNone/>
            </a:pPr>
            <a:r>
              <a:rPr lang="it-IT" sz="3200" dirty="0" smtClean="0"/>
              <a:t>    - senza fattori di rischio CV </a:t>
            </a:r>
            <a:r>
              <a:rPr lang="it-IT" sz="3200" dirty="0" smtClean="0">
                <a:latin typeface="Arial"/>
                <a:cs typeface="Arial"/>
              </a:rPr>
              <a:t>→ </a:t>
            </a:r>
            <a:r>
              <a:rPr lang="it-IT" sz="3200" dirty="0" smtClean="0">
                <a:cs typeface="Arial"/>
              </a:rPr>
              <a:t>modifiche                                      dello stile di vita e rigido follow-up (Classe </a:t>
            </a:r>
            <a:r>
              <a:rPr lang="it-IT" sz="3200" dirty="0" err="1" smtClean="0">
                <a:cs typeface="Arial"/>
              </a:rPr>
              <a:t>IIa</a:t>
            </a:r>
            <a:r>
              <a:rPr lang="it-IT" sz="3200" dirty="0" smtClean="0">
                <a:cs typeface="Arial"/>
              </a:rPr>
              <a:t>, Livello C)</a:t>
            </a:r>
          </a:p>
          <a:p>
            <a:pPr>
              <a:buNone/>
            </a:pPr>
            <a:r>
              <a:rPr lang="it-IT" sz="3200" dirty="0" smtClean="0">
                <a:cs typeface="Arial"/>
              </a:rPr>
              <a:t>    - con fattori di rischio CV o danno d’organo  </a:t>
            </a:r>
            <a:r>
              <a:rPr lang="it-IT" sz="3200" dirty="0" smtClean="0">
                <a:latin typeface="Arial"/>
                <a:cs typeface="Arial"/>
              </a:rPr>
              <a:t>→ </a:t>
            </a:r>
            <a:r>
              <a:rPr lang="it-IT" sz="3200" dirty="0" smtClean="0">
                <a:cs typeface="Arial"/>
              </a:rPr>
              <a:t>considerare anche il trattamento farmacologico (Classe </a:t>
            </a:r>
            <a:r>
              <a:rPr lang="it-IT" sz="3200" dirty="0" err="1" smtClean="0">
                <a:cs typeface="Arial"/>
              </a:rPr>
              <a:t>IIb</a:t>
            </a:r>
            <a:r>
              <a:rPr lang="it-IT" sz="3200" dirty="0" smtClean="0">
                <a:cs typeface="Arial"/>
              </a:rPr>
              <a:t> , Livello C) </a:t>
            </a:r>
            <a:endParaRPr lang="it-IT" sz="32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sz="quarter" idx="1"/>
          </p:nvPr>
        </p:nvPicPr>
        <p:blipFill>
          <a:blip r:embed="rId2" cstate="print"/>
          <a:srcRect/>
          <a:stretch>
            <a:fillRect/>
          </a:stretch>
        </p:blipFill>
        <p:spPr bwMode="auto">
          <a:xfrm>
            <a:off x="928687" y="357166"/>
            <a:ext cx="7286625" cy="59293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lstStyle/>
          <a:p>
            <a:r>
              <a:rPr lang="it-IT" dirty="0" smtClean="0">
                <a:solidFill>
                  <a:srgbClr val="C00000"/>
                </a:solidFill>
                <a:latin typeface="+mn-lt"/>
              </a:rPr>
              <a:t>Ipertensione mascherata</a:t>
            </a:r>
            <a:endParaRPr lang="it-IT" dirty="0">
              <a:solidFill>
                <a:srgbClr val="C00000"/>
              </a:solidFill>
              <a:latin typeface="+mn-lt"/>
            </a:endParaRPr>
          </a:p>
        </p:txBody>
      </p:sp>
      <p:sp>
        <p:nvSpPr>
          <p:cNvPr id="3" name="Segnaposto contenuto 2"/>
          <p:cNvSpPr>
            <a:spLocks noGrp="1"/>
          </p:cNvSpPr>
          <p:nvPr>
            <p:ph sz="quarter" idx="1"/>
          </p:nvPr>
        </p:nvSpPr>
        <p:spPr>
          <a:xfrm>
            <a:off x="571472" y="1643050"/>
            <a:ext cx="8115328" cy="4643470"/>
          </a:xfrm>
        </p:spPr>
        <p:txBody>
          <a:bodyPr>
            <a:normAutofit/>
          </a:bodyPr>
          <a:lstStyle/>
          <a:p>
            <a:r>
              <a:rPr lang="it-IT" sz="2800" dirty="0" smtClean="0"/>
              <a:t>Prevalenza media nella popolazione generale del 13%</a:t>
            </a:r>
          </a:p>
          <a:p>
            <a:r>
              <a:rPr lang="it-IT" sz="2800" dirty="0" smtClean="0"/>
              <a:t>Più frequente in sesso maschile, giovane età, fumatori, abuso di alcol, attività fisica, ansia, stress lavorativo, obesità, diabete, nefropatia cronica, storia  familiare di ipertensione.</a:t>
            </a:r>
          </a:p>
          <a:p>
            <a:r>
              <a:rPr lang="it-IT" sz="2800" dirty="0" smtClean="0"/>
              <a:t>La prevalenza è maggiore quando la PA clinica è nel </a:t>
            </a:r>
            <a:r>
              <a:rPr lang="it-IT" sz="2800" dirty="0" err="1" smtClean="0"/>
              <a:t>range</a:t>
            </a:r>
            <a:r>
              <a:rPr lang="it-IT" sz="2800" dirty="0" smtClean="0"/>
              <a:t> normale-alto</a:t>
            </a:r>
          </a:p>
          <a:p>
            <a:r>
              <a:rPr lang="it-IT" sz="2800" dirty="0" smtClean="0"/>
              <a:t>Rispetto alla normotensione vera, è più frequentemente associata ad eventi CV (incidenza doppia), a danno d’organo, a rischio di ipertensione sostenuta, diabete e nefropatia.</a:t>
            </a:r>
            <a:endParaRPr lang="it-IT"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19256" cy="908720"/>
          </a:xfrm>
        </p:spPr>
        <p:txBody>
          <a:bodyPr>
            <a:normAutofit/>
          </a:bodyPr>
          <a:lstStyle/>
          <a:p>
            <a:r>
              <a:rPr lang="it-IT" sz="3600" dirty="0" smtClean="0">
                <a:latin typeface="+mn-lt"/>
              </a:rPr>
              <a:t>Quando sospettarla?</a:t>
            </a:r>
            <a:endParaRPr lang="it-IT" sz="3600" dirty="0">
              <a:latin typeface="+mn-lt"/>
            </a:endParaRPr>
          </a:p>
        </p:txBody>
      </p:sp>
      <p:sp>
        <p:nvSpPr>
          <p:cNvPr id="3" name="Segnaposto contenuto 2"/>
          <p:cNvSpPr>
            <a:spLocks noGrp="1"/>
          </p:cNvSpPr>
          <p:nvPr>
            <p:ph sz="quarter" idx="1"/>
          </p:nvPr>
        </p:nvSpPr>
        <p:spPr>
          <a:xfrm>
            <a:off x="642910" y="836712"/>
            <a:ext cx="8043890" cy="3096344"/>
          </a:xfrm>
        </p:spPr>
        <p:txBody>
          <a:bodyPr>
            <a:normAutofit/>
          </a:bodyPr>
          <a:lstStyle/>
          <a:p>
            <a:r>
              <a:rPr lang="it-IT" sz="3000" dirty="0" smtClean="0"/>
              <a:t>Pressione clinica nel </a:t>
            </a:r>
            <a:r>
              <a:rPr lang="it-IT" sz="3000" dirty="0" err="1" smtClean="0"/>
              <a:t>range</a:t>
            </a:r>
            <a:r>
              <a:rPr lang="it-IT" sz="3000" dirty="0" smtClean="0"/>
              <a:t> normale-alto</a:t>
            </a:r>
          </a:p>
          <a:p>
            <a:r>
              <a:rPr lang="it-IT" sz="3000" dirty="0" smtClean="0"/>
              <a:t>Normale pressione clinica in soggetti con danno d’organo o elevato rischio CV</a:t>
            </a:r>
          </a:p>
          <a:p>
            <a:r>
              <a:rPr lang="it-IT" sz="3000" dirty="0" smtClean="0"/>
              <a:t>Marcata variabilità della PA clinica tra visite diverse o nella stessa visita</a:t>
            </a:r>
          </a:p>
          <a:p>
            <a:r>
              <a:rPr lang="it-IT" sz="3000" dirty="0" smtClean="0"/>
              <a:t>Marcata discordanza fra la PA clinica e domiciliare</a:t>
            </a:r>
            <a:endParaRPr lang="it-IT" sz="3000" dirty="0"/>
          </a:p>
        </p:txBody>
      </p:sp>
      <p:sp>
        <p:nvSpPr>
          <p:cNvPr id="7" name="Titolo 1"/>
          <p:cNvSpPr txBox="1">
            <a:spLocks/>
          </p:cNvSpPr>
          <p:nvPr/>
        </p:nvSpPr>
        <p:spPr>
          <a:xfrm>
            <a:off x="539552" y="3933056"/>
            <a:ext cx="8115328" cy="864096"/>
          </a:xfrm>
          <a:prstGeom prst="rect">
            <a:avLst/>
          </a:prstGeom>
        </p:spPr>
        <p:txBody>
          <a:bodyPr bIns="9144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3600" b="0" i="0" u="none" strike="noStrike" kern="1200" cap="none" spc="0" normalizeH="0" baseline="0" noProof="0" dirty="0" smtClean="0">
                <a:ln>
                  <a:noFill/>
                </a:ln>
                <a:solidFill>
                  <a:schemeClr val="tx2"/>
                </a:solidFill>
                <a:effectLst/>
                <a:uLnTx/>
                <a:uFillTx/>
                <a:latin typeface="+mn-lt"/>
                <a:ea typeface="+mj-ea"/>
                <a:cs typeface="+mj-cs"/>
              </a:rPr>
              <a:t>Raccomandazioni </a:t>
            </a:r>
            <a:endParaRPr kumimoji="0" lang="it-IT" sz="3600" b="0" i="0" u="none" strike="noStrike" kern="1200" cap="none" spc="0" normalizeH="0" baseline="0" noProof="0" dirty="0">
              <a:ln>
                <a:noFill/>
              </a:ln>
              <a:solidFill>
                <a:schemeClr val="tx2"/>
              </a:solidFill>
              <a:effectLst/>
              <a:uLnTx/>
              <a:uFillTx/>
              <a:latin typeface="+mn-lt"/>
              <a:ea typeface="+mj-ea"/>
              <a:cs typeface="+mj-cs"/>
            </a:endParaRPr>
          </a:p>
        </p:txBody>
      </p:sp>
      <p:sp>
        <p:nvSpPr>
          <p:cNvPr id="8" name="Segnaposto contenuto 2"/>
          <p:cNvSpPr txBox="1">
            <a:spLocks/>
          </p:cNvSpPr>
          <p:nvPr/>
        </p:nvSpPr>
        <p:spPr>
          <a:xfrm>
            <a:off x="611560" y="4725144"/>
            <a:ext cx="7971882" cy="1728192"/>
          </a:xfrm>
          <a:prstGeom prst="rect">
            <a:avLst/>
          </a:prstGeom>
        </p:spPr>
        <p:txBody>
          <a:bodyPr vert="horz">
            <a:norm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it-IT" sz="3000" b="0" i="0" u="none" strike="noStrike" kern="1200" cap="none" spc="0" normalizeH="0" baseline="0" noProof="0" dirty="0" smtClean="0">
                <a:ln>
                  <a:noFill/>
                </a:ln>
                <a:solidFill>
                  <a:schemeClr val="tx1"/>
                </a:solidFill>
                <a:effectLst/>
                <a:uLnTx/>
                <a:uFillTx/>
                <a:latin typeface="+mn-lt"/>
                <a:ea typeface="+mn-ea"/>
                <a:cs typeface="+mn-cs"/>
              </a:rPr>
              <a:t> una</a:t>
            </a:r>
            <a:r>
              <a:rPr kumimoji="0" lang="it-IT" sz="3000" b="0" i="0" u="none" strike="noStrike" kern="1200" cap="none" spc="0" normalizeH="0" noProof="0" dirty="0" smtClean="0">
                <a:ln>
                  <a:noFill/>
                </a:ln>
                <a:solidFill>
                  <a:schemeClr val="tx1"/>
                </a:solidFill>
                <a:effectLst/>
                <a:uLnTx/>
                <a:uFillTx/>
                <a:latin typeface="+mn-lt"/>
                <a:ea typeface="+mn-ea"/>
                <a:cs typeface="+mn-cs"/>
              </a:rPr>
              <a:t> volta</a:t>
            </a:r>
            <a:r>
              <a:rPr kumimoji="0" lang="it-IT" sz="3000" b="0" i="0" u="none" strike="noStrike" kern="1200" cap="none" spc="0" normalizeH="0" baseline="0" noProof="0" dirty="0" smtClean="0">
                <a:ln>
                  <a:noFill/>
                </a:ln>
                <a:solidFill>
                  <a:schemeClr val="tx1"/>
                </a:solidFill>
                <a:effectLst/>
                <a:uLnTx/>
                <a:uFillTx/>
                <a:latin typeface="+mn-lt"/>
                <a:ea typeface="+mn-ea"/>
                <a:cs typeface="+mn-cs"/>
              </a:rPr>
              <a:t> identificata,</a:t>
            </a:r>
            <a:r>
              <a:rPr kumimoji="0" lang="it-IT" sz="3000" b="0" i="0" u="none" strike="noStrike" kern="1200" cap="none" spc="0" normalizeH="0" noProof="0" dirty="0" smtClean="0">
                <a:ln>
                  <a:noFill/>
                </a:ln>
                <a:solidFill>
                  <a:schemeClr val="tx1"/>
                </a:solidFill>
                <a:effectLst/>
                <a:uLnTx/>
                <a:uFillTx/>
                <a:latin typeface="+mn-lt"/>
                <a:ea typeface="+mn-ea"/>
                <a:cs typeface="+mn-cs"/>
              </a:rPr>
              <a:t> </a:t>
            </a:r>
            <a:r>
              <a:rPr lang="it-IT" sz="3000" dirty="0" smtClean="0"/>
              <a:t>considerare </a:t>
            </a:r>
            <a:r>
              <a:rPr kumimoji="0" lang="it-IT" sz="3000" b="0" i="0" u="none" strike="noStrike" kern="1200" cap="none" spc="0" normalizeH="0" noProof="0" dirty="0" smtClean="0">
                <a:ln>
                  <a:noFill/>
                </a:ln>
                <a:solidFill>
                  <a:schemeClr val="tx1"/>
                </a:solidFill>
                <a:effectLst/>
                <a:uLnTx/>
                <a:uFillTx/>
                <a:latin typeface="+mn-lt"/>
                <a:ea typeface="+mn-ea"/>
                <a:cs typeface="+mn-cs"/>
              </a:rPr>
              <a:t>sia le modificazioni dello stile di vita sia il trattamento farmacologico (Classe </a:t>
            </a:r>
            <a:r>
              <a:rPr kumimoji="0" lang="it-IT" sz="3000" b="0" i="0" u="none" strike="noStrike" kern="1200" cap="none" spc="0" normalizeH="0" noProof="0" dirty="0" err="1" smtClean="0">
                <a:ln>
                  <a:noFill/>
                </a:ln>
                <a:solidFill>
                  <a:schemeClr val="tx1"/>
                </a:solidFill>
                <a:effectLst/>
                <a:uLnTx/>
                <a:uFillTx/>
                <a:latin typeface="+mn-lt"/>
                <a:ea typeface="+mn-ea"/>
                <a:cs typeface="+mn-cs"/>
              </a:rPr>
              <a:t>IIa</a:t>
            </a:r>
            <a:r>
              <a:rPr kumimoji="0" lang="it-IT" sz="3000" b="0" i="0" u="none" strike="noStrike" kern="1200" cap="none" spc="0" normalizeH="0" noProof="0" dirty="0" smtClean="0">
                <a:ln>
                  <a:noFill/>
                </a:ln>
                <a:solidFill>
                  <a:schemeClr val="tx1"/>
                </a:solidFill>
                <a:effectLst/>
                <a:uLnTx/>
                <a:uFillTx/>
                <a:latin typeface="+mn-lt"/>
                <a:ea typeface="+mn-ea"/>
                <a:cs typeface="+mn-cs"/>
              </a:rPr>
              <a:t>, Livello C).</a:t>
            </a:r>
            <a:endParaRPr kumimoji="0" lang="it-IT"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421764"/>
            <a:ext cx="8186766" cy="2143140"/>
          </a:xfrm>
        </p:spPr>
        <p:txBody>
          <a:bodyPr>
            <a:normAutofit fontScale="90000"/>
          </a:bodyPr>
          <a:lstStyle/>
          <a:p>
            <a:pPr algn="ctr"/>
            <a:r>
              <a:rPr lang="it-IT" b="1" dirty="0" smtClean="0">
                <a:latin typeface="+mn-lt"/>
              </a:rPr>
              <a:t>La pressione clinica rimane il </a:t>
            </a:r>
            <a:r>
              <a:rPr lang="it-IT" b="1" dirty="0" err="1" smtClean="0">
                <a:latin typeface="+mn-lt"/>
              </a:rPr>
              <a:t>gold</a:t>
            </a:r>
            <a:r>
              <a:rPr lang="it-IT" b="1" dirty="0" smtClean="0">
                <a:latin typeface="+mn-lt"/>
              </a:rPr>
              <a:t> standard per lo screening, la diagnosi e il trattamento dell’ipertensione.</a:t>
            </a:r>
            <a:endParaRPr lang="it-IT" b="1" dirty="0">
              <a:latin typeface="+mn-lt"/>
            </a:endParaRP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2000232" y="2928934"/>
            <a:ext cx="5143536" cy="335758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latin typeface="+mn-lt"/>
              </a:rPr>
              <a:t>Indicazioni per HBPM o ABPM</a:t>
            </a:r>
            <a:endParaRPr lang="it-IT" dirty="0">
              <a:latin typeface="+mn-lt"/>
            </a:endParaRPr>
          </a:p>
        </p:txBody>
      </p:sp>
      <p:sp>
        <p:nvSpPr>
          <p:cNvPr id="3" name="Segnaposto contenuto 2"/>
          <p:cNvSpPr>
            <a:spLocks noGrp="1"/>
          </p:cNvSpPr>
          <p:nvPr>
            <p:ph sz="quarter" idx="1"/>
          </p:nvPr>
        </p:nvSpPr>
        <p:spPr>
          <a:xfrm>
            <a:off x="914400" y="1714488"/>
            <a:ext cx="7772400" cy="4305312"/>
          </a:xfrm>
        </p:spPr>
        <p:txBody>
          <a:bodyPr>
            <a:normAutofit lnSpcReduction="10000"/>
          </a:bodyPr>
          <a:lstStyle/>
          <a:p>
            <a:r>
              <a:rPr lang="it-IT" sz="3200" dirty="0" smtClean="0"/>
              <a:t>Sospetto di ipertensione da camice bianco</a:t>
            </a:r>
          </a:p>
          <a:p>
            <a:r>
              <a:rPr lang="it-IT" sz="3200" dirty="0" smtClean="0"/>
              <a:t>Sospetto di ipertensione mascherata</a:t>
            </a:r>
          </a:p>
          <a:p>
            <a:r>
              <a:rPr lang="it-IT" sz="3200" dirty="0" smtClean="0"/>
              <a:t>Gravide con PA clinica elevata o sospetta </a:t>
            </a:r>
            <a:r>
              <a:rPr lang="it-IT" sz="3200" dirty="0" err="1" smtClean="0"/>
              <a:t>preeclampsia</a:t>
            </a:r>
            <a:endParaRPr lang="it-IT" sz="3200" dirty="0" smtClean="0"/>
          </a:p>
          <a:p>
            <a:r>
              <a:rPr lang="it-IT" sz="3200" dirty="0" smtClean="0"/>
              <a:t>Ipotensione </a:t>
            </a:r>
            <a:r>
              <a:rPr lang="it-IT" sz="3200" dirty="0" err="1" smtClean="0"/>
              <a:t>autonomica</a:t>
            </a:r>
            <a:r>
              <a:rPr lang="it-IT" sz="3200" dirty="0" smtClean="0"/>
              <a:t>, posturale, post-prandiale, indotta da farmaci o dal riposo</a:t>
            </a:r>
          </a:p>
          <a:p>
            <a:r>
              <a:rPr lang="it-IT" sz="3200" dirty="0" smtClean="0"/>
              <a:t>Ipertensione da sforzo</a:t>
            </a:r>
          </a:p>
          <a:p>
            <a:r>
              <a:rPr lang="it-IT" sz="3200" dirty="0" smtClean="0"/>
              <a:t>Ipertensione resistente al trattamento</a:t>
            </a:r>
            <a:endParaRPr lang="it-IT" sz="3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571488"/>
            <a:ext cx="8201028" cy="1143000"/>
          </a:xfrm>
        </p:spPr>
        <p:txBody>
          <a:bodyPr>
            <a:normAutofit fontScale="90000"/>
          </a:bodyPr>
          <a:lstStyle/>
          <a:p>
            <a:r>
              <a:rPr lang="it-IT" dirty="0" smtClean="0">
                <a:latin typeface="+mn-lt"/>
              </a:rPr>
              <a:t>Indicazioni per l’esecuzione di </a:t>
            </a:r>
            <a:r>
              <a:rPr lang="it-IT" b="1" dirty="0" smtClean="0">
                <a:latin typeface="+mn-lt"/>
              </a:rPr>
              <a:t>monitoraggio pressorio nelle 24 ore (ABPM)</a:t>
            </a:r>
            <a:endParaRPr lang="it-IT" b="1" dirty="0">
              <a:latin typeface="+mn-lt"/>
            </a:endParaRPr>
          </a:p>
        </p:txBody>
      </p:sp>
      <p:sp>
        <p:nvSpPr>
          <p:cNvPr id="3" name="Segnaposto contenuto 2"/>
          <p:cNvSpPr>
            <a:spLocks noGrp="1"/>
          </p:cNvSpPr>
          <p:nvPr>
            <p:ph sz="quarter" idx="1"/>
          </p:nvPr>
        </p:nvSpPr>
        <p:spPr>
          <a:xfrm>
            <a:off x="642910" y="2266960"/>
            <a:ext cx="8043890" cy="4162436"/>
          </a:xfrm>
        </p:spPr>
        <p:txBody>
          <a:bodyPr>
            <a:normAutofit/>
          </a:bodyPr>
          <a:lstStyle/>
          <a:p>
            <a:r>
              <a:rPr lang="it-IT" sz="3200" dirty="0" smtClean="0"/>
              <a:t>Sospetto di ipertensione da camice bianco </a:t>
            </a:r>
          </a:p>
          <a:p>
            <a:r>
              <a:rPr lang="it-IT" sz="3200" dirty="0" smtClean="0"/>
              <a:t>Sospetto di ipertensione mascherata </a:t>
            </a:r>
          </a:p>
          <a:p>
            <a:r>
              <a:rPr lang="it-IT" sz="3200" dirty="0" smtClean="0"/>
              <a:t>Sospetto di paziente </a:t>
            </a:r>
            <a:r>
              <a:rPr lang="it-IT" sz="3200" dirty="0" err="1" smtClean="0"/>
              <a:t>non-dipper</a:t>
            </a:r>
            <a:r>
              <a:rPr lang="it-IT" sz="3200" dirty="0" smtClean="0"/>
              <a:t> (OSAS, obesità, anziano, diabete, nefropatia cronica)</a:t>
            </a:r>
          </a:p>
          <a:p>
            <a:r>
              <a:rPr lang="it-IT" sz="3200" dirty="0" smtClean="0"/>
              <a:t>Valutazione della risposta alla terapia</a:t>
            </a:r>
          </a:p>
          <a:p>
            <a:endParaRPr lang="it-I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274638"/>
            <a:ext cx="8147248" cy="778098"/>
          </a:xfrm>
        </p:spPr>
        <p:txBody>
          <a:bodyPr/>
          <a:lstStyle/>
          <a:p>
            <a:r>
              <a:rPr lang="it-IT" dirty="0" smtClean="0">
                <a:latin typeface="+mn-lt"/>
              </a:rPr>
              <a:t>Altre metodiche</a:t>
            </a:r>
            <a:endParaRPr lang="it-IT" dirty="0">
              <a:latin typeface="+mn-lt"/>
            </a:endParaRPr>
          </a:p>
        </p:txBody>
      </p:sp>
      <p:sp>
        <p:nvSpPr>
          <p:cNvPr id="3" name="Segnaposto contenuto 2"/>
          <p:cNvSpPr>
            <a:spLocks noGrp="1"/>
          </p:cNvSpPr>
          <p:nvPr>
            <p:ph sz="quarter" idx="1"/>
          </p:nvPr>
        </p:nvSpPr>
        <p:spPr>
          <a:xfrm>
            <a:off x="611560" y="980728"/>
            <a:ext cx="8075240" cy="5328592"/>
          </a:xfrm>
        </p:spPr>
        <p:txBody>
          <a:bodyPr>
            <a:noAutofit/>
          </a:bodyPr>
          <a:lstStyle/>
          <a:p>
            <a:r>
              <a:rPr lang="it-IT" sz="2400" b="1" dirty="0" smtClean="0"/>
              <a:t>Test da sforzo : </a:t>
            </a:r>
            <a:r>
              <a:rPr lang="it-IT" sz="2400" dirty="0" smtClean="0"/>
              <a:t> durante l’esercizio fisico dinamico e statico la PA aumenta fisiologicamente, soprattutto la SBP. Attualmente non vi è consenso sui valori di normalità (negli studi si parla di ipertensione da esercizio con SBP ≥ 210 </a:t>
            </a:r>
            <a:r>
              <a:rPr lang="it-IT" sz="2400" dirty="0" err="1" smtClean="0"/>
              <a:t>mmHg</a:t>
            </a:r>
            <a:r>
              <a:rPr lang="it-IT" sz="2400" dirty="0" smtClean="0"/>
              <a:t> nell’uomo e ≥ 190 </a:t>
            </a:r>
            <a:r>
              <a:rPr lang="it-IT" sz="2400" dirty="0" err="1" smtClean="0"/>
              <a:t>mmHg</a:t>
            </a:r>
            <a:r>
              <a:rPr lang="it-IT" sz="2400" dirty="0" smtClean="0"/>
              <a:t> nella donna) . Il significato prognostico della PA da esercizio rimane incerto  e l’impiego del test da sforzo non è raccomandato. In caso di riscontro occasionale di ipertensione da sforzo può essere utile l’esecuzione di ABPM.</a:t>
            </a:r>
          </a:p>
          <a:p>
            <a:r>
              <a:rPr lang="it-IT" sz="2400" b="1" dirty="0" smtClean="0"/>
              <a:t>Pressione arteriosa centrale :</a:t>
            </a:r>
            <a:r>
              <a:rPr lang="it-IT" sz="2400" dirty="0" smtClean="0"/>
              <a:t> è la PA analizzata a livello dell’aorta ascendente e rappresenta il vero carico imposto a cuore, encefalo, reni e grandi arterie. La sua misurazione è di crescente interesse sia per il valore predittivo per gli eventi CV sia per il differente effetto dei farmaci antipertensivi sulla BP brachiale. Sono state sviluppate differenti metodiche per stimare la PA centrale ma il loro utilizzo </a:t>
            </a:r>
            <a:r>
              <a:rPr lang="it-IT" sz="2400" dirty="0" err="1" smtClean="0"/>
              <a:t>routinario</a:t>
            </a:r>
            <a:r>
              <a:rPr lang="it-IT" sz="2400" dirty="0" smtClean="0"/>
              <a:t> non è consigliato. </a:t>
            </a:r>
            <a:endParaRPr lang="it-IT" sz="24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lstStyle/>
          <a:p>
            <a:pPr algn="ctr"/>
            <a:r>
              <a:rPr lang="it-IT" dirty="0" smtClean="0">
                <a:solidFill>
                  <a:srgbClr val="C00000"/>
                </a:solidFill>
              </a:rPr>
              <a:t>INDAGINI STRUMENTALI</a:t>
            </a:r>
            <a:endParaRPr lang="it-IT" dirty="0">
              <a:solidFill>
                <a:srgbClr val="C00000"/>
              </a:solidFill>
            </a:endParaRPr>
          </a:p>
        </p:txBody>
      </p:sp>
      <p:sp>
        <p:nvSpPr>
          <p:cNvPr id="3" name="Segnaposto contenuto 2"/>
          <p:cNvSpPr>
            <a:spLocks noGrp="1"/>
          </p:cNvSpPr>
          <p:nvPr>
            <p:ph sz="quarter" idx="1"/>
          </p:nvPr>
        </p:nvSpPr>
        <p:spPr>
          <a:xfrm>
            <a:off x="467544" y="1881336"/>
            <a:ext cx="8219256" cy="4572000"/>
          </a:xfrm>
        </p:spPr>
        <p:txBody>
          <a:bodyPr/>
          <a:lstStyle/>
          <a:p>
            <a:pPr marL="514350" indent="-514350"/>
            <a:r>
              <a:rPr lang="it-IT" dirty="0" smtClean="0"/>
              <a:t>Test di routine:  emocromo, glicemia, colesterolo totale e </a:t>
            </a:r>
            <a:r>
              <a:rPr lang="it-IT" dirty="0" err="1" smtClean="0"/>
              <a:t>hld</a:t>
            </a:r>
            <a:r>
              <a:rPr lang="it-IT" dirty="0" smtClean="0"/>
              <a:t>, trigliceridi, </a:t>
            </a:r>
            <a:r>
              <a:rPr lang="it-IT" dirty="0" err="1" smtClean="0"/>
              <a:t>Na</a:t>
            </a:r>
            <a:r>
              <a:rPr lang="it-IT" dirty="0" smtClean="0"/>
              <a:t> e K, uricemia, creatinina, esame urine (esame microscopico, </a:t>
            </a:r>
            <a:r>
              <a:rPr lang="it-IT" dirty="0" err="1" smtClean="0"/>
              <a:t>stick</a:t>
            </a:r>
            <a:r>
              <a:rPr lang="it-IT" dirty="0" smtClean="0"/>
              <a:t> per proteinuria e microalbuminuria), ECG a riposo.</a:t>
            </a:r>
          </a:p>
          <a:p>
            <a:pPr marL="514350" indent="-514350"/>
            <a:r>
              <a:rPr lang="it-IT" dirty="0" smtClean="0"/>
              <a:t>Test aggiuntivi in base ad anamnesi,  EO ed esiti degli esami di routine: HbA1c, proteinuria quantitativa, </a:t>
            </a:r>
            <a:r>
              <a:rPr lang="it-IT" dirty="0" err="1" smtClean="0"/>
              <a:t>sodiuria</a:t>
            </a:r>
            <a:r>
              <a:rPr lang="it-IT" dirty="0" smtClean="0"/>
              <a:t> e </a:t>
            </a:r>
            <a:r>
              <a:rPr lang="it-IT" dirty="0" err="1" smtClean="0"/>
              <a:t>potassiuria</a:t>
            </a:r>
            <a:r>
              <a:rPr lang="it-IT" dirty="0" smtClean="0"/>
              <a:t>, ABPM e HBPM, ecocardiogramma, ECG holter, </a:t>
            </a:r>
            <a:r>
              <a:rPr lang="it-IT" dirty="0" err="1" smtClean="0"/>
              <a:t>ecoTSA</a:t>
            </a:r>
            <a:r>
              <a:rPr lang="it-IT" dirty="0" smtClean="0"/>
              <a:t>, ecografia addominale e delle arterie periferiche, velocità onda </a:t>
            </a:r>
            <a:r>
              <a:rPr lang="it-IT" dirty="0" err="1" smtClean="0"/>
              <a:t>pulsatoria</a:t>
            </a:r>
            <a:r>
              <a:rPr lang="it-IT" dirty="0" smtClean="0"/>
              <a:t>, indice caviglia-braccio, </a:t>
            </a:r>
            <a:r>
              <a:rPr lang="it-IT" dirty="0" err="1" smtClean="0"/>
              <a:t>fundus</a:t>
            </a:r>
            <a:r>
              <a:rPr lang="it-IT" dirty="0" smtClean="0"/>
              <a:t> </a:t>
            </a:r>
            <a:r>
              <a:rPr lang="it-IT" dirty="0" err="1" smtClean="0"/>
              <a:t>oculi</a:t>
            </a:r>
            <a:r>
              <a:rPr lang="it-IT" dirty="0" smtClean="0"/>
              <a:t>.</a:t>
            </a:r>
          </a:p>
          <a:p>
            <a:pPr marL="514350" indent="-514350">
              <a:buNone/>
            </a:pPr>
            <a:endParaRPr lang="it-IT"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solidFill>
                  <a:srgbClr val="C00000"/>
                </a:solidFill>
              </a:rPr>
              <a:t>RICERCA DEL DANNO </a:t>
            </a:r>
            <a:r>
              <a:rPr lang="it-IT" dirty="0" err="1" smtClean="0">
                <a:solidFill>
                  <a:srgbClr val="C00000"/>
                </a:solidFill>
              </a:rPr>
              <a:t>D’ORGANO</a:t>
            </a:r>
            <a:r>
              <a:rPr lang="it-IT" dirty="0" smtClean="0">
                <a:solidFill>
                  <a:srgbClr val="C00000"/>
                </a:solidFill>
              </a:rPr>
              <a:t> ASINTOMATICO</a:t>
            </a:r>
            <a:endParaRPr lang="it-IT" dirty="0">
              <a:solidFill>
                <a:srgbClr val="C00000"/>
              </a:solidFill>
            </a:endParaRPr>
          </a:p>
        </p:txBody>
      </p:sp>
      <p:sp>
        <p:nvSpPr>
          <p:cNvPr id="3" name="Segnaposto contenuto 2"/>
          <p:cNvSpPr>
            <a:spLocks noGrp="1"/>
          </p:cNvSpPr>
          <p:nvPr>
            <p:ph sz="quarter" idx="1"/>
          </p:nvPr>
        </p:nvSpPr>
        <p:spPr>
          <a:xfrm>
            <a:off x="395536" y="1447800"/>
            <a:ext cx="8291264" cy="4572000"/>
          </a:xfrm>
        </p:spPr>
        <p:txBody>
          <a:bodyPr>
            <a:normAutofit lnSpcReduction="10000"/>
          </a:bodyPr>
          <a:lstStyle/>
          <a:p>
            <a:endParaRPr lang="it-IT" dirty="0" smtClean="0"/>
          </a:p>
          <a:p>
            <a:r>
              <a:rPr lang="it-IT" dirty="0" smtClean="0"/>
              <a:t>Importanza del danno d’organo asintomatico:</a:t>
            </a:r>
          </a:p>
          <a:p>
            <a:pPr marL="514350" indent="-514350" algn="ctr">
              <a:buFont typeface="+mj-lt"/>
              <a:buAutoNum type="alphaLcParenR"/>
            </a:pPr>
            <a:r>
              <a:rPr lang="it-IT" dirty="0" smtClean="0"/>
              <a:t>Stadio intermedio del continuum CV</a:t>
            </a:r>
          </a:p>
          <a:p>
            <a:pPr marL="514350" indent="-514350" algn="ctr">
              <a:buFont typeface="+mj-lt"/>
              <a:buAutoNum type="alphaLcParenR"/>
            </a:pPr>
            <a:r>
              <a:rPr lang="it-IT" dirty="0" smtClean="0"/>
              <a:t>Determinante del rischio CV globale (indipendentemente dalla stratificazione del rischio tramite le carte SCORE)</a:t>
            </a:r>
          </a:p>
          <a:p>
            <a:pPr marL="514350" indent="-514350" algn="ctr">
              <a:buFont typeface="+mj-lt"/>
              <a:buAutoNum type="alphaLcParenR"/>
            </a:pPr>
            <a:r>
              <a:rPr lang="it-IT" dirty="0" smtClean="0"/>
              <a:t>Parametro di efficacia della terapia antipertensiva nella riduzione di eventi CV (dimostrato per l’ipertrofia ventricolare </a:t>
            </a:r>
            <a:r>
              <a:rPr lang="it-IT" dirty="0" err="1" smtClean="0"/>
              <a:t>sx</a:t>
            </a:r>
            <a:r>
              <a:rPr lang="it-IT" dirty="0" smtClean="0"/>
              <a:t> e la proteinuria)</a:t>
            </a:r>
          </a:p>
          <a:p>
            <a:endParaRPr lang="it-IT" dirty="0" smtClean="0"/>
          </a:p>
          <a:p>
            <a:r>
              <a:rPr lang="it-IT" dirty="0" smtClean="0"/>
              <a:t>Si svolge attraverso indagini laboratoristiche e strumentali organo-specifiche.</a:t>
            </a:r>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395536" y="332656"/>
            <a:ext cx="8291264" cy="6408712"/>
          </a:xfrm>
        </p:spPr>
        <p:txBody>
          <a:bodyPr>
            <a:noAutofit/>
          </a:bodyPr>
          <a:lstStyle/>
          <a:p>
            <a:r>
              <a:rPr lang="it-IT" sz="2800" b="1" dirty="0" smtClean="0">
                <a:solidFill>
                  <a:srgbClr val="006600"/>
                </a:solidFill>
              </a:rPr>
              <a:t>ELETTROCARDIOGRAFIA</a:t>
            </a:r>
            <a:r>
              <a:rPr lang="it-IT" sz="2800" dirty="0" smtClean="0">
                <a:solidFill>
                  <a:srgbClr val="006600"/>
                </a:solidFill>
              </a:rPr>
              <a:t> </a:t>
            </a:r>
            <a:r>
              <a:rPr lang="it-IT" sz="2800" dirty="0" smtClean="0"/>
              <a:t>: la sua esecuzione è indicata di routine in tutti i pazienti ipertesi  e nei pazienti con età superiore ai 55 </a:t>
            </a:r>
            <a:r>
              <a:rPr lang="it-IT" sz="2800" dirty="0" err="1" smtClean="0"/>
              <a:t>aa</a:t>
            </a:r>
            <a:r>
              <a:rPr lang="it-IT" sz="2800" dirty="0" smtClean="0"/>
              <a:t> che non l’abbiano mai eseguito. </a:t>
            </a:r>
          </a:p>
          <a:p>
            <a:pPr>
              <a:buNone/>
            </a:pPr>
            <a:r>
              <a:rPr lang="it-IT" sz="2800" dirty="0" smtClean="0"/>
              <a:t>    Fornisce informazioni su: </a:t>
            </a:r>
          </a:p>
          <a:p>
            <a:pPr marL="788670" lvl="1" indent="-514350">
              <a:buFont typeface="Wingdings" pitchFamily="2" charset="2"/>
              <a:buChar char="ü"/>
            </a:pPr>
            <a:r>
              <a:rPr lang="it-IT" sz="2800" dirty="0" smtClean="0"/>
              <a:t> </a:t>
            </a:r>
            <a:r>
              <a:rPr lang="it-IT" sz="2800" b="1" dirty="0" smtClean="0"/>
              <a:t>Ipertrofia ventricolare </a:t>
            </a:r>
            <a:r>
              <a:rPr lang="it-IT" sz="2800" b="1" dirty="0" err="1" smtClean="0"/>
              <a:t>sx</a:t>
            </a:r>
            <a:r>
              <a:rPr lang="it-IT" sz="2800" b="1" dirty="0" smtClean="0"/>
              <a:t> </a:t>
            </a:r>
            <a:r>
              <a:rPr lang="it-IT" sz="2800" dirty="0" smtClean="0"/>
              <a:t>( identificata con indice di </a:t>
            </a:r>
            <a:r>
              <a:rPr lang="it-IT" sz="2800" dirty="0" err="1" smtClean="0"/>
              <a:t>Sokolow</a:t>
            </a:r>
            <a:r>
              <a:rPr lang="it-IT" sz="2800" dirty="0" smtClean="0"/>
              <a:t> e durata del QRS ma  presenta bassa sensibilità)</a:t>
            </a:r>
          </a:p>
          <a:p>
            <a:pPr marL="788670" lvl="1" indent="-514350">
              <a:buFont typeface="Wingdings" pitchFamily="2" charset="2"/>
              <a:buChar char="ü"/>
            </a:pPr>
            <a:r>
              <a:rPr lang="it-IT" sz="2800" dirty="0" smtClean="0"/>
              <a:t> Sovraccarico ventricolare o “stiramento”</a:t>
            </a:r>
            <a:endParaRPr lang="it-IT" sz="2800" dirty="0" smtClean="0">
              <a:solidFill>
                <a:srgbClr val="006600"/>
              </a:solidFill>
            </a:endParaRPr>
          </a:p>
          <a:p>
            <a:r>
              <a:rPr lang="it-IT" sz="2800" dirty="0" smtClean="0"/>
              <a:t> </a:t>
            </a:r>
            <a:r>
              <a:rPr lang="it-IT" sz="2800" b="1" dirty="0" smtClean="0">
                <a:solidFill>
                  <a:srgbClr val="006600"/>
                </a:solidFill>
              </a:rPr>
              <a:t>ECOCARDIOGRAFIA</a:t>
            </a:r>
            <a:r>
              <a:rPr lang="it-IT" sz="2800" dirty="0" smtClean="0">
                <a:solidFill>
                  <a:srgbClr val="006600"/>
                </a:solidFill>
              </a:rPr>
              <a:t> : </a:t>
            </a:r>
            <a:r>
              <a:rPr lang="it-IT" sz="2800" dirty="0" smtClean="0"/>
              <a:t>è più sensibile rispetto all’ECG nella diagnosi di ipertrofia ventricolare </a:t>
            </a:r>
            <a:r>
              <a:rPr lang="it-IT" sz="2800" dirty="0" err="1" smtClean="0"/>
              <a:t>sx</a:t>
            </a:r>
            <a:r>
              <a:rPr lang="it-IT" sz="2800" dirty="0" smtClean="0"/>
              <a:t>, per cui dovrebbe esser presa in considerazione  in tutti gli ipertesi  al momento della </a:t>
            </a:r>
            <a:r>
              <a:rPr lang="it-IT" sz="2800" u="sng" dirty="0" smtClean="0"/>
              <a:t>valutazione iniziale </a:t>
            </a:r>
            <a:r>
              <a:rPr lang="it-IT" sz="2800" dirty="0" smtClean="0"/>
              <a:t>e nei controlli clinici successivi in </a:t>
            </a:r>
            <a:r>
              <a:rPr lang="it-IT" sz="2800" u="sng" dirty="0" smtClean="0"/>
              <a:t>pazienti con moderato rischio CV</a:t>
            </a:r>
            <a:r>
              <a:rPr lang="it-IT" sz="2800" dirty="0" smtClean="0"/>
              <a:t>, sia in presenza che assenza di segni </a:t>
            </a:r>
            <a:r>
              <a:rPr lang="it-IT" sz="2800" dirty="0" err="1" smtClean="0"/>
              <a:t>ECG-grafici</a:t>
            </a:r>
            <a:r>
              <a:rPr lang="it-IT" sz="2800" dirty="0" smtClean="0"/>
              <a:t> di ipertrofia.</a:t>
            </a:r>
            <a:endParaRPr lang="it-IT" sz="2800" dirty="0">
              <a:solidFill>
                <a:srgbClr val="0066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39552" y="404664"/>
            <a:ext cx="8147248" cy="6120680"/>
          </a:xfrm>
        </p:spPr>
        <p:txBody>
          <a:bodyPr>
            <a:noAutofit/>
          </a:bodyPr>
          <a:lstStyle/>
          <a:p>
            <a:r>
              <a:rPr lang="it-IT" sz="2800" b="1" dirty="0" smtClean="0">
                <a:solidFill>
                  <a:srgbClr val="006600"/>
                </a:solidFill>
              </a:rPr>
              <a:t>ECO TSA </a:t>
            </a:r>
            <a:r>
              <a:rPr lang="it-IT" sz="2800" dirty="0" smtClean="0"/>
              <a:t>: è in grado di predire lo sviluppo sia di ictus che di IMA per cui è indicato come </a:t>
            </a:r>
            <a:r>
              <a:rPr lang="it-IT" sz="2800" u="sng" dirty="0" smtClean="0"/>
              <a:t>screening nei pazienti asintomatici a rischio CV intermedio</a:t>
            </a:r>
            <a:r>
              <a:rPr lang="it-IT" sz="2800" dirty="0" smtClean="0"/>
              <a:t>. Rileva eventuali placche aterosclerotiche e misura l’ispessimento </a:t>
            </a:r>
            <a:r>
              <a:rPr lang="it-IT" sz="2800" dirty="0" err="1" smtClean="0"/>
              <a:t>mio-intimale</a:t>
            </a:r>
            <a:r>
              <a:rPr lang="it-IT" sz="2800" dirty="0" smtClean="0"/>
              <a:t> carotideo, che correla in modo continuo con il rischio CV.</a:t>
            </a:r>
          </a:p>
          <a:p>
            <a:endParaRPr lang="it-IT" sz="2800" dirty="0" smtClean="0"/>
          </a:p>
          <a:p>
            <a:r>
              <a:rPr lang="it-IT" sz="2800" b="1" dirty="0" smtClean="0">
                <a:solidFill>
                  <a:srgbClr val="006600"/>
                </a:solidFill>
              </a:rPr>
              <a:t>FUNDUS OCULI </a:t>
            </a:r>
            <a:r>
              <a:rPr lang="it-IT" sz="2800" dirty="0" smtClean="0"/>
              <a:t>: non ci sono raccomandazioni all’esecuzione periodica di questo esame. Tuttavia il valore prognostico della retinopatia ipertensiva è documentato. La retinopatia severa (grado III e IV) ha un elevato valore predittivo per la mortalità. Inoltre l’aumento di calibro delle venule retiniche è in relazione con l’incidenza di ictus.</a:t>
            </a:r>
            <a:endParaRPr lang="it-IT"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smtClean="0"/>
              <a:t>Livelli di evidenza</a:t>
            </a:r>
            <a:endParaRPr lang="it-IT" dirty="0"/>
          </a:p>
        </p:txBody>
      </p:sp>
      <p:pic>
        <p:nvPicPr>
          <p:cNvPr id="5123" name="Picture 3"/>
          <p:cNvPicPr>
            <a:picLocks noGrp="1" noChangeAspect="1" noChangeArrowheads="1"/>
          </p:cNvPicPr>
          <p:nvPr>
            <p:ph sz="quarter" idx="1"/>
          </p:nvPr>
        </p:nvPicPr>
        <p:blipFill>
          <a:blip r:embed="rId2" cstate="print"/>
          <a:srcRect/>
          <a:stretch>
            <a:fillRect/>
          </a:stretch>
        </p:blipFill>
        <p:spPr>
          <a:xfrm>
            <a:off x="1357290" y="1428736"/>
            <a:ext cx="6643734" cy="4572031"/>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44624"/>
            <a:ext cx="8003232" cy="994122"/>
          </a:xfrm>
        </p:spPr>
        <p:txBody>
          <a:bodyPr/>
          <a:lstStyle/>
          <a:p>
            <a:r>
              <a:rPr lang="it-IT" dirty="0" smtClean="0"/>
              <a:t>DANNO </a:t>
            </a:r>
            <a:r>
              <a:rPr lang="it-IT" dirty="0" err="1" smtClean="0"/>
              <a:t>D’ORGANO</a:t>
            </a:r>
            <a:r>
              <a:rPr lang="it-IT" dirty="0" smtClean="0"/>
              <a:t> NEL RENE</a:t>
            </a:r>
            <a:endParaRPr lang="it-IT" dirty="0"/>
          </a:p>
        </p:txBody>
      </p:sp>
      <p:sp>
        <p:nvSpPr>
          <p:cNvPr id="3" name="Segnaposto contenuto 2"/>
          <p:cNvSpPr>
            <a:spLocks noGrp="1"/>
          </p:cNvSpPr>
          <p:nvPr>
            <p:ph sz="quarter" idx="1"/>
          </p:nvPr>
        </p:nvSpPr>
        <p:spPr>
          <a:xfrm>
            <a:off x="467544" y="1124744"/>
            <a:ext cx="8219256" cy="5472608"/>
          </a:xfrm>
        </p:spPr>
        <p:txBody>
          <a:bodyPr>
            <a:noAutofit/>
          </a:bodyPr>
          <a:lstStyle/>
          <a:p>
            <a:r>
              <a:rPr lang="it-IT" sz="2800" b="1" dirty="0" smtClean="0">
                <a:solidFill>
                  <a:srgbClr val="006600"/>
                </a:solidFill>
              </a:rPr>
              <a:t>CREATININA SIERICA </a:t>
            </a:r>
            <a:r>
              <a:rPr lang="it-IT" sz="2800" b="1" dirty="0" smtClean="0"/>
              <a:t>e </a:t>
            </a:r>
            <a:r>
              <a:rPr lang="it-IT" sz="2800" b="1" dirty="0" smtClean="0">
                <a:solidFill>
                  <a:srgbClr val="006600"/>
                </a:solidFill>
              </a:rPr>
              <a:t>FILTRATO GLOMERULARE STIMATO (</a:t>
            </a:r>
            <a:r>
              <a:rPr lang="it-IT" sz="2800" b="1" dirty="0" err="1" smtClean="0">
                <a:solidFill>
                  <a:srgbClr val="006600"/>
                </a:solidFill>
              </a:rPr>
              <a:t>eGFR</a:t>
            </a:r>
            <a:r>
              <a:rPr lang="it-IT" sz="2800" b="1" dirty="0" smtClean="0">
                <a:solidFill>
                  <a:srgbClr val="006600"/>
                </a:solidFill>
              </a:rPr>
              <a:t>) </a:t>
            </a:r>
            <a:r>
              <a:rPr lang="it-IT" sz="2800" dirty="0" smtClean="0"/>
              <a:t>indicano una diminuzione della funzionalità renale</a:t>
            </a:r>
          </a:p>
          <a:p>
            <a:r>
              <a:rPr lang="it-IT" sz="2800" b="1" dirty="0" smtClean="0">
                <a:solidFill>
                  <a:srgbClr val="006600"/>
                </a:solidFill>
              </a:rPr>
              <a:t>MICROALBUMINURIA</a:t>
            </a:r>
            <a:r>
              <a:rPr lang="it-IT" sz="2800" b="1" dirty="0" smtClean="0"/>
              <a:t> e </a:t>
            </a:r>
            <a:r>
              <a:rPr lang="it-IT" sz="2800" b="1" dirty="0" smtClean="0">
                <a:solidFill>
                  <a:srgbClr val="006600"/>
                </a:solidFill>
              </a:rPr>
              <a:t>PROTEINURIA</a:t>
            </a:r>
            <a:r>
              <a:rPr lang="it-IT" sz="2800" b="1" dirty="0" smtClean="0"/>
              <a:t> </a:t>
            </a:r>
            <a:r>
              <a:rPr lang="it-IT" sz="2800" dirty="0" smtClean="0"/>
              <a:t>suggeriscono un’alterazione della filtrazione glomerulare e quindi un danno </a:t>
            </a:r>
            <a:r>
              <a:rPr lang="it-IT" sz="2800" dirty="0" err="1" smtClean="0"/>
              <a:t>parenchimale</a:t>
            </a:r>
            <a:r>
              <a:rPr lang="it-IT" sz="2800" dirty="0" smtClean="0"/>
              <a:t> renale, inoltre la microalbuminuria è fattore predittivo di nefropatia diabetica nel DM tipo 1 e 2 e di rischio CV in tutti i pazienti ipertesi.</a:t>
            </a:r>
          </a:p>
          <a:p>
            <a:pPr lvl="1">
              <a:buFont typeface="Wingdings" pitchFamily="2" charset="2"/>
              <a:buChar char="ü"/>
            </a:pPr>
            <a:r>
              <a:rPr lang="it-IT" sz="2800" dirty="0" smtClean="0"/>
              <a:t>Proteinuria significativa e riduzione del filtrato sono fattori di rischio CV indipendenti e cumulativi.</a:t>
            </a:r>
          </a:p>
          <a:p>
            <a:pPr lvl="1">
              <a:buFont typeface="Wingdings" pitchFamily="2" charset="2"/>
              <a:buChar char="ü"/>
            </a:pPr>
            <a:r>
              <a:rPr lang="it-IT" sz="2800" dirty="0" smtClean="0"/>
              <a:t>In tutti i pazienti ipertesi è raccomandata la stima del </a:t>
            </a:r>
            <a:r>
              <a:rPr lang="it-IT" sz="2800" dirty="0" err="1" smtClean="0"/>
              <a:t>eGFR</a:t>
            </a:r>
            <a:r>
              <a:rPr lang="it-IT" sz="2800" dirty="0" smtClean="0"/>
              <a:t> e il dosaggio della microalbuminuria.</a:t>
            </a:r>
            <a:endParaRPr lang="it-IT"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8291264" cy="836712"/>
          </a:xfrm>
        </p:spPr>
        <p:txBody>
          <a:bodyPr>
            <a:normAutofit/>
          </a:bodyPr>
          <a:lstStyle/>
          <a:p>
            <a:r>
              <a:rPr lang="it-IT" dirty="0" smtClean="0"/>
              <a:t>FOLLOW-UP</a:t>
            </a:r>
            <a:endParaRPr lang="it-IT" dirty="0"/>
          </a:p>
        </p:txBody>
      </p:sp>
      <p:sp>
        <p:nvSpPr>
          <p:cNvPr id="3" name="Segnaposto contenuto 2"/>
          <p:cNvSpPr>
            <a:spLocks noGrp="1"/>
          </p:cNvSpPr>
          <p:nvPr>
            <p:ph sz="quarter" idx="1"/>
          </p:nvPr>
        </p:nvSpPr>
        <p:spPr>
          <a:xfrm>
            <a:off x="323528" y="836712"/>
            <a:ext cx="8363272" cy="5904656"/>
          </a:xfrm>
        </p:spPr>
        <p:txBody>
          <a:bodyPr>
            <a:normAutofit fontScale="92500" lnSpcReduction="20000"/>
          </a:bodyPr>
          <a:lstStyle/>
          <a:p>
            <a:r>
              <a:rPr lang="it-IT" dirty="0" smtClean="0"/>
              <a:t>Dopo l’inizio della terapia farmacologica rivalutare inizialmente il paziente a intervalli di 2-4 settimane per valutare efficacia e comparsa di eventuali effetti collaterali (</a:t>
            </a:r>
            <a:r>
              <a:rPr lang="it-IT" dirty="0" err="1" smtClean="0"/>
              <a:t>spt</a:t>
            </a:r>
            <a:r>
              <a:rPr lang="it-IT" dirty="0" smtClean="0"/>
              <a:t> nei primi 3-6 mesi, periodo critico per l’interruzione della terapia)</a:t>
            </a:r>
          </a:p>
          <a:p>
            <a:r>
              <a:rPr lang="it-IT" dirty="0" smtClean="0"/>
              <a:t>Una volta che l’obiettivo è stato raggiunto:</a:t>
            </a:r>
          </a:p>
          <a:p>
            <a:pPr marL="514350" indent="-514350">
              <a:buFont typeface="+mj-lt"/>
              <a:buAutoNum type="arabicPeriod"/>
            </a:pPr>
            <a:r>
              <a:rPr lang="it-IT" dirty="0" smtClean="0"/>
              <a:t>Controllo PA e valutazione continuità e aderenza terapeutica </a:t>
            </a:r>
            <a:r>
              <a:rPr lang="it-IT" b="1" dirty="0" smtClean="0"/>
              <a:t>ogni 6 mesi</a:t>
            </a:r>
            <a:r>
              <a:rPr lang="it-IT" dirty="0" smtClean="0"/>
              <a:t> (se il paziente ha raggiunto un adeguato controllo)</a:t>
            </a:r>
          </a:p>
          <a:p>
            <a:pPr marL="514350" indent="-514350">
              <a:buFont typeface="+mj-lt"/>
              <a:buAutoNum type="arabicPeriod"/>
            </a:pPr>
            <a:r>
              <a:rPr lang="it-IT" dirty="0" smtClean="0"/>
              <a:t>ECG, </a:t>
            </a:r>
            <a:r>
              <a:rPr lang="it-IT" dirty="0" err="1" smtClean="0"/>
              <a:t>creatininemia</a:t>
            </a:r>
            <a:r>
              <a:rPr lang="it-IT" dirty="0" smtClean="0"/>
              <a:t>, proteinuria, profilo lipidico, K e glicemia </a:t>
            </a:r>
            <a:r>
              <a:rPr lang="it-IT" b="1" dirty="0" smtClean="0"/>
              <a:t>al massimo ogni due anni </a:t>
            </a:r>
            <a:r>
              <a:rPr lang="it-IT" dirty="0" smtClean="0"/>
              <a:t>(identificare precocemente comparsa di OD)</a:t>
            </a:r>
          </a:p>
          <a:p>
            <a:r>
              <a:rPr lang="it-IT" dirty="0" smtClean="0"/>
              <a:t>In caso di </a:t>
            </a:r>
            <a:r>
              <a:rPr lang="it-IT" dirty="0" err="1" smtClean="0"/>
              <a:t>copatologie</a:t>
            </a:r>
            <a:r>
              <a:rPr lang="it-IT" dirty="0" smtClean="0"/>
              <a:t>, instabilità clinica, OD in evoluzione, terapie che richiedono un monitoraggio degli esami di laboratorio la tipologia e la frequenza dei controlli andrà personalizzata (ad es. se ipertrofia del ventricolo sin</a:t>
            </a:r>
            <a:r>
              <a:rPr lang="it-IT" dirty="0" smtClean="0">
                <a:latin typeface="Century Schoolbook"/>
              </a:rPr>
              <a:t>→</a:t>
            </a:r>
            <a:r>
              <a:rPr lang="it-IT" dirty="0" smtClean="0"/>
              <a:t>ripetere </a:t>
            </a:r>
            <a:r>
              <a:rPr lang="it-IT" dirty="0" err="1" smtClean="0"/>
              <a:t>ecocardio</a:t>
            </a:r>
            <a:r>
              <a:rPr lang="it-IT" dirty="0" smtClean="0"/>
              <a:t> dopo 1 anno)</a:t>
            </a:r>
          </a:p>
          <a:p>
            <a:r>
              <a:rPr lang="it-IT" dirty="0" smtClean="0"/>
              <a:t>La valutazione iniziale del rischio CV determinerà frequenza e tipologia dei controlli degli esami </a:t>
            </a:r>
            <a:r>
              <a:rPr lang="it-IT" dirty="0" err="1" smtClean="0"/>
              <a:t>ematochimici</a:t>
            </a:r>
            <a:r>
              <a:rPr lang="it-IT" dirty="0" smtClean="0"/>
              <a:t> e strumentali</a:t>
            </a:r>
          </a:p>
          <a:p>
            <a:r>
              <a:rPr lang="it-IT" dirty="0" smtClean="0"/>
              <a:t>Nei pazienti con eccellente controllo pressorio è possibile ridurre la posologia e il numero dei farmaci </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smtClean="0"/>
              <a:t>IPERTENSIONE SECONDARIA</a:t>
            </a:r>
            <a:endParaRPr lang="it-IT"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endParaRPr lang="it-IT"/>
          </a:p>
        </p:txBody>
      </p:sp>
      <p:pic>
        <p:nvPicPr>
          <p:cNvPr id="1026" name="Picture 2"/>
          <p:cNvPicPr>
            <a:picLocks noChangeAspect="1" noChangeArrowheads="1"/>
          </p:cNvPicPr>
          <p:nvPr/>
        </p:nvPicPr>
        <p:blipFill>
          <a:blip r:embed="rId2" cstate="print"/>
          <a:srcRect/>
          <a:stretch>
            <a:fillRect/>
          </a:stretch>
        </p:blipFill>
        <p:spPr bwMode="auto">
          <a:xfrm>
            <a:off x="170511" y="1484784"/>
            <a:ext cx="8793977" cy="39604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640960" cy="706090"/>
          </a:xfrm>
        </p:spPr>
        <p:txBody>
          <a:bodyPr>
            <a:normAutofit/>
          </a:bodyPr>
          <a:lstStyle/>
          <a:p>
            <a:r>
              <a:rPr lang="it-IT" sz="3600" dirty="0" smtClean="0">
                <a:solidFill>
                  <a:srgbClr val="0070C0"/>
                </a:solidFill>
              </a:rPr>
              <a:t>IPERTENSIONE SECONDARIA</a:t>
            </a:r>
            <a:endParaRPr lang="it-IT" sz="3600" dirty="0">
              <a:solidFill>
                <a:srgbClr val="0070C0"/>
              </a:solidFill>
            </a:endParaRPr>
          </a:p>
        </p:txBody>
      </p:sp>
      <p:sp>
        <p:nvSpPr>
          <p:cNvPr id="3" name="Segnaposto contenuto 2"/>
          <p:cNvSpPr>
            <a:spLocks noGrp="1"/>
          </p:cNvSpPr>
          <p:nvPr>
            <p:ph sz="quarter" idx="1"/>
          </p:nvPr>
        </p:nvSpPr>
        <p:spPr>
          <a:xfrm>
            <a:off x="323528" y="1447800"/>
            <a:ext cx="8568952" cy="4572000"/>
          </a:xfrm>
        </p:spPr>
        <p:txBody>
          <a:bodyPr>
            <a:normAutofit/>
          </a:bodyPr>
          <a:lstStyle/>
          <a:p>
            <a:r>
              <a:rPr lang="it-IT" dirty="0" smtClean="0"/>
              <a:t>“Solo" il 5-10% dei pazienti ipertesi presenta una forma secondaria</a:t>
            </a:r>
          </a:p>
          <a:p>
            <a:r>
              <a:rPr lang="it-IT" dirty="0" smtClean="0"/>
              <a:t>Elevata incidenza di IPERTENSIONE RESIDUA</a:t>
            </a:r>
          </a:p>
          <a:p>
            <a:r>
              <a:rPr lang="it-IT" dirty="0" smtClean="0"/>
              <a:t>Tutti i pazienti potrebbero essere sottoposti a uno </a:t>
            </a:r>
            <a:r>
              <a:rPr lang="it-IT" dirty="0" smtClean="0">
                <a:solidFill>
                  <a:srgbClr val="002060"/>
                </a:solidFill>
              </a:rPr>
              <a:t>“screening” </a:t>
            </a:r>
            <a:r>
              <a:rPr lang="it-IT" dirty="0" smtClean="0"/>
              <a:t>per le forme secondarie di ipertensione basato su:</a:t>
            </a:r>
          </a:p>
          <a:p>
            <a:pPr lvl="1">
              <a:buFont typeface="Wingdings" pitchFamily="2" charset="2"/>
              <a:buChar char="Ø"/>
            </a:pPr>
            <a:r>
              <a:rPr lang="it-IT" dirty="0" smtClean="0"/>
              <a:t>Storia clinica</a:t>
            </a:r>
          </a:p>
          <a:p>
            <a:pPr lvl="1">
              <a:buFont typeface="Wingdings" pitchFamily="2" charset="2"/>
              <a:buChar char="Ø"/>
            </a:pPr>
            <a:r>
              <a:rPr lang="it-IT" dirty="0" smtClean="0"/>
              <a:t>Esame obiettivo</a:t>
            </a:r>
          </a:p>
          <a:p>
            <a:pPr lvl="1">
              <a:buFont typeface="Wingdings" pitchFamily="2" charset="2"/>
              <a:buChar char="Ø"/>
            </a:pPr>
            <a:r>
              <a:rPr lang="it-IT" dirty="0" smtClean="0"/>
              <a:t>Indagini di laboratorio di routine</a:t>
            </a:r>
            <a:endParaRPr lang="it-IT" dirty="0"/>
          </a:p>
        </p:txBody>
      </p:sp>
      <p:sp>
        <p:nvSpPr>
          <p:cNvPr id="4" name="Parentesi graffa chiusa 3"/>
          <p:cNvSpPr/>
          <p:nvPr/>
        </p:nvSpPr>
        <p:spPr>
          <a:xfrm>
            <a:off x="5292080" y="3356992"/>
            <a:ext cx="216024" cy="1008112"/>
          </a:xfrm>
          <a:prstGeom prst="righ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 name="CasellaDiTesto 4"/>
          <p:cNvSpPr txBox="1"/>
          <p:nvPr/>
        </p:nvSpPr>
        <p:spPr>
          <a:xfrm>
            <a:off x="5695002" y="3501008"/>
            <a:ext cx="3197478" cy="646331"/>
          </a:xfrm>
          <a:prstGeom prst="rect">
            <a:avLst/>
          </a:prstGeom>
          <a:noFill/>
        </p:spPr>
        <p:txBody>
          <a:bodyPr wrap="none" rtlCol="0">
            <a:spAutoFit/>
          </a:bodyPr>
          <a:lstStyle/>
          <a:p>
            <a:pPr algn="ctr"/>
            <a:r>
              <a:rPr lang="it-IT" b="1" dirty="0" smtClean="0">
                <a:solidFill>
                  <a:schemeClr val="accent1"/>
                </a:solidFill>
              </a:rPr>
              <a:t>SOSPETTO </a:t>
            </a:r>
            <a:r>
              <a:rPr lang="it-IT" b="1" dirty="0" err="1" smtClean="0">
                <a:solidFill>
                  <a:schemeClr val="accent1"/>
                </a:solidFill>
              </a:rPr>
              <a:t>DI</a:t>
            </a:r>
            <a:r>
              <a:rPr lang="it-IT" b="1" dirty="0" smtClean="0">
                <a:solidFill>
                  <a:schemeClr val="accent1"/>
                </a:solidFill>
              </a:rPr>
              <a:t> </a:t>
            </a:r>
          </a:p>
          <a:p>
            <a:r>
              <a:rPr lang="it-IT" b="1" dirty="0" smtClean="0">
                <a:solidFill>
                  <a:schemeClr val="accent1"/>
                </a:solidFill>
              </a:rPr>
              <a:t>IPERTENSIONE SECONDARIA?</a:t>
            </a:r>
            <a:endParaRPr lang="it-IT" b="1" dirty="0">
              <a:solidFill>
                <a:schemeClr val="accent1"/>
              </a:solidFill>
            </a:endParaRPr>
          </a:p>
        </p:txBody>
      </p:sp>
      <p:cxnSp>
        <p:nvCxnSpPr>
          <p:cNvPr id="7" name="Connettore 2 6"/>
          <p:cNvCxnSpPr/>
          <p:nvPr/>
        </p:nvCxnSpPr>
        <p:spPr>
          <a:xfrm>
            <a:off x="7236296" y="4221088"/>
            <a:ext cx="0" cy="57606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5724128" y="5085184"/>
            <a:ext cx="3162469" cy="646331"/>
          </a:xfrm>
          <a:prstGeom prst="rect">
            <a:avLst/>
          </a:prstGeom>
          <a:noFill/>
        </p:spPr>
        <p:txBody>
          <a:bodyPr wrap="none" rtlCol="0">
            <a:spAutoFit/>
          </a:bodyPr>
          <a:lstStyle/>
          <a:p>
            <a:r>
              <a:rPr lang="it-IT" b="1" dirty="0" smtClean="0">
                <a:solidFill>
                  <a:schemeClr val="accent1"/>
                </a:solidFill>
              </a:rPr>
              <a:t>PROCEDURE DIAGNOSTICHE</a:t>
            </a:r>
          </a:p>
          <a:p>
            <a:pPr algn="ctr"/>
            <a:r>
              <a:rPr lang="it-IT" b="1" dirty="0" smtClean="0">
                <a:solidFill>
                  <a:schemeClr val="accent1"/>
                </a:solidFill>
              </a:rPr>
              <a:t> ADDIZIONALI</a:t>
            </a:r>
            <a:endParaRPr lang="it-IT" b="1" dirty="0">
              <a:solidFill>
                <a:schemeClr val="accen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346646"/>
            <a:ext cx="8496944" cy="634082"/>
          </a:xfrm>
        </p:spPr>
        <p:txBody>
          <a:bodyPr>
            <a:noAutofit/>
          </a:bodyPr>
          <a:lstStyle/>
          <a:p>
            <a:r>
              <a:rPr lang="it-IT" sz="3600" dirty="0" smtClean="0">
                <a:solidFill>
                  <a:srgbClr val="0070C0"/>
                </a:solidFill>
              </a:rPr>
              <a:t>IPERTENSIONE </a:t>
            </a:r>
            <a:r>
              <a:rPr lang="it-IT" sz="3600" dirty="0" err="1" smtClean="0">
                <a:solidFill>
                  <a:srgbClr val="0070C0"/>
                </a:solidFill>
              </a:rPr>
              <a:t>SECONDARIA…</a:t>
            </a:r>
            <a:endParaRPr lang="it-IT" sz="3600" dirty="0">
              <a:solidFill>
                <a:srgbClr val="0070C0"/>
              </a:solidFill>
            </a:endParaRPr>
          </a:p>
        </p:txBody>
      </p:sp>
      <p:sp>
        <p:nvSpPr>
          <p:cNvPr id="3" name="Segnaposto contenuto 2"/>
          <p:cNvSpPr>
            <a:spLocks noGrp="1"/>
          </p:cNvSpPr>
          <p:nvPr>
            <p:ph sz="quarter" idx="1"/>
          </p:nvPr>
        </p:nvSpPr>
        <p:spPr>
          <a:xfrm>
            <a:off x="251520" y="1414264"/>
            <a:ext cx="8640960" cy="5183088"/>
          </a:xfrm>
        </p:spPr>
        <p:txBody>
          <a:bodyPr>
            <a:normAutofit/>
          </a:bodyPr>
          <a:lstStyle/>
          <a:p>
            <a:r>
              <a:rPr lang="it-IT" dirty="0" smtClean="0"/>
              <a:t>PRESENTAZIONI CHE MERITANO ATTENZIONE!!!</a:t>
            </a:r>
          </a:p>
          <a:p>
            <a:pPr lvl="1">
              <a:buFont typeface="Wingdings" pitchFamily="2" charset="2"/>
              <a:buChar char="Ø"/>
            </a:pPr>
            <a:r>
              <a:rPr lang="it-IT" dirty="0" smtClean="0"/>
              <a:t>Ipertensione severa  (</a:t>
            </a:r>
            <a:r>
              <a:rPr lang="it-IT" dirty="0" smtClean="0">
                <a:latin typeface="Century Schoolbook"/>
              </a:rPr>
              <a:t>&gt;</a:t>
            </a:r>
            <a:r>
              <a:rPr lang="it-IT" dirty="0" smtClean="0"/>
              <a:t>180/110 o emergenze ipertensive)</a:t>
            </a:r>
          </a:p>
          <a:p>
            <a:pPr lvl="1">
              <a:buFont typeface="Wingdings" pitchFamily="2" charset="2"/>
              <a:buChar char="Ø"/>
            </a:pPr>
            <a:r>
              <a:rPr lang="it-IT" dirty="0" smtClean="0"/>
              <a:t>Ipertensione resistente</a:t>
            </a:r>
          </a:p>
          <a:p>
            <a:pPr lvl="1">
              <a:buFont typeface="Wingdings" pitchFamily="2" charset="2"/>
              <a:buChar char="Ø"/>
            </a:pPr>
            <a:r>
              <a:rPr lang="it-IT" dirty="0" smtClean="0"/>
              <a:t>Aumento improvviso dei valori pressori in un paziente precedentemente stabile</a:t>
            </a:r>
          </a:p>
          <a:p>
            <a:pPr lvl="1">
              <a:buFont typeface="Wingdings" pitchFamily="2" charset="2"/>
              <a:buChar char="Ø"/>
            </a:pPr>
            <a:r>
              <a:rPr lang="it-IT" dirty="0" smtClean="0"/>
              <a:t>Insorgenza prima dei </a:t>
            </a:r>
            <a:r>
              <a:rPr lang="it-IT" b="1" dirty="0" smtClean="0"/>
              <a:t>30 anni </a:t>
            </a:r>
            <a:r>
              <a:rPr lang="it-IT" dirty="0" smtClean="0"/>
              <a:t>in assenza di altri fattori di rischio CV</a:t>
            </a:r>
          </a:p>
          <a:p>
            <a:pPr lvl="1">
              <a:buFont typeface="Wingdings" pitchFamily="2" charset="2"/>
              <a:buChar char="Ø"/>
            </a:pPr>
            <a:r>
              <a:rPr lang="it-IT" dirty="0" smtClean="0"/>
              <a:t>Non </a:t>
            </a:r>
            <a:r>
              <a:rPr lang="it-IT" dirty="0" err="1" smtClean="0"/>
              <a:t>dipping</a:t>
            </a:r>
            <a:r>
              <a:rPr lang="it-IT" dirty="0" smtClean="0"/>
              <a:t> o reverse </a:t>
            </a:r>
            <a:r>
              <a:rPr lang="it-IT" dirty="0" err="1" smtClean="0"/>
              <a:t>dipping</a:t>
            </a:r>
            <a:endParaRPr lang="it-IT" dirty="0" smtClean="0"/>
          </a:p>
          <a:p>
            <a:pPr lvl="1">
              <a:buFont typeface="Wingdings" pitchFamily="2" charset="2"/>
              <a:buChar char="Ø"/>
            </a:pPr>
            <a:r>
              <a:rPr lang="it-IT" dirty="0" smtClean="0"/>
              <a:t>Danno d’organo precoce (IVS sproporzionata rispetto alla durata dell’ ipertensione)</a:t>
            </a:r>
          </a:p>
          <a:p>
            <a:r>
              <a:rPr lang="it-IT" dirty="0" smtClean="0"/>
              <a:t>L’ABPM  delle 24 h e l’ ecocardiografia sono strumenti preziosi per valutare la probabilità di ipertensione secondaria</a:t>
            </a:r>
          </a:p>
          <a:p>
            <a:pPr>
              <a:buNone/>
            </a:pPr>
            <a:endParaRPr lang="it-IT"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8496944" cy="634082"/>
          </a:xfrm>
        </p:spPr>
        <p:txBody>
          <a:bodyPr>
            <a:noAutofit/>
          </a:bodyPr>
          <a:lstStyle/>
          <a:p>
            <a:r>
              <a:rPr lang="it-IT" sz="3600" dirty="0" smtClean="0">
                <a:solidFill>
                  <a:srgbClr val="0070C0"/>
                </a:solidFill>
              </a:rPr>
              <a:t>IPERTENSIONE </a:t>
            </a:r>
            <a:r>
              <a:rPr lang="it-IT" sz="3600" dirty="0" err="1" smtClean="0">
                <a:solidFill>
                  <a:srgbClr val="0070C0"/>
                </a:solidFill>
              </a:rPr>
              <a:t>SECONDARIA…</a:t>
            </a:r>
            <a:endParaRPr lang="it-IT" sz="3600" dirty="0">
              <a:solidFill>
                <a:srgbClr val="0070C0"/>
              </a:solidFill>
            </a:endParaRPr>
          </a:p>
        </p:txBody>
      </p:sp>
      <p:sp>
        <p:nvSpPr>
          <p:cNvPr id="3" name="Segnaposto contenuto 2"/>
          <p:cNvSpPr>
            <a:spLocks noGrp="1"/>
          </p:cNvSpPr>
          <p:nvPr>
            <p:ph sz="quarter" idx="1"/>
          </p:nvPr>
        </p:nvSpPr>
        <p:spPr>
          <a:xfrm>
            <a:off x="251520" y="764704"/>
            <a:ext cx="8640960" cy="6264696"/>
          </a:xfrm>
        </p:spPr>
        <p:txBody>
          <a:bodyPr>
            <a:normAutofit/>
          </a:bodyPr>
          <a:lstStyle/>
          <a:p>
            <a:r>
              <a:rPr lang="it-IT" dirty="0" smtClean="0"/>
              <a:t>I PAZIENTI CON IPERTENSIONE ARTERIOSA RESISTENTE DOVREBBERO ESSERE SOTTOPOSTI AD APPROFONDIMENTI PER LE FORME SECONDARIE </a:t>
            </a:r>
            <a:r>
              <a:rPr lang="it-IT" dirty="0" err="1" smtClean="0"/>
              <a:t>DI</a:t>
            </a:r>
            <a:r>
              <a:rPr lang="it-IT" dirty="0" smtClean="0"/>
              <a:t> IPERTENSIONE</a:t>
            </a:r>
          </a:p>
          <a:p>
            <a:r>
              <a:rPr lang="it-IT" dirty="0" smtClean="0"/>
              <a:t>Tuttavia sarebbe importante escludere:</a:t>
            </a:r>
          </a:p>
          <a:p>
            <a:pPr marL="560070" indent="-514350">
              <a:buFont typeface="Wingdings" pitchFamily="2" charset="2"/>
              <a:buChar char="Ø"/>
            </a:pPr>
            <a:r>
              <a:rPr lang="it-IT" b="1" dirty="0" err="1" smtClean="0"/>
              <a:t>Pseudo-ipertensione</a:t>
            </a:r>
            <a:endParaRPr lang="it-IT" b="1" dirty="0" smtClean="0"/>
          </a:p>
          <a:p>
            <a:pPr marL="560070" indent="-514350">
              <a:buFont typeface="Wingdings" pitchFamily="2" charset="2"/>
              <a:buChar char="Ø"/>
            </a:pPr>
            <a:r>
              <a:rPr lang="it-IT" b="1" dirty="0" smtClean="0"/>
              <a:t>Ipertensione da camice bianco </a:t>
            </a:r>
            <a:r>
              <a:rPr lang="it-IT" dirty="0" smtClean="0"/>
              <a:t>(ABPM 24 ore)</a:t>
            </a:r>
            <a:endParaRPr lang="it-IT" b="1" dirty="0" smtClean="0"/>
          </a:p>
          <a:p>
            <a:pPr marL="560070" indent="-514350">
              <a:buFont typeface="Wingdings" pitchFamily="2" charset="2"/>
              <a:buChar char="Ø"/>
            </a:pPr>
            <a:r>
              <a:rPr lang="it-IT" b="1" dirty="0" err="1" smtClean="0"/>
              <a:t>Pseudo-resistenza</a:t>
            </a:r>
            <a:r>
              <a:rPr lang="it-IT" b="1" dirty="0" smtClean="0"/>
              <a:t>: </a:t>
            </a:r>
            <a:r>
              <a:rPr lang="it-IT" dirty="0" smtClean="0"/>
              <a:t> inadeguata misurazione della PA; scarsa aderenza terapeutica</a:t>
            </a:r>
          </a:p>
          <a:p>
            <a:pPr marL="560070" indent="-514350">
              <a:buFont typeface="Wingdings" pitchFamily="2" charset="2"/>
              <a:buChar char="Ø"/>
            </a:pPr>
            <a:r>
              <a:rPr lang="it-IT" b="1" dirty="0" smtClean="0"/>
              <a:t>Ipertensione iatrogena:</a:t>
            </a:r>
          </a:p>
          <a:p>
            <a:pPr marL="777240" lvl="1" indent="-457200">
              <a:buFont typeface="+mj-lt"/>
              <a:buAutoNum type="arabicPeriod"/>
            </a:pPr>
            <a:r>
              <a:rPr lang="it-IT" b="1" dirty="0" smtClean="0"/>
              <a:t>Per azione simpatico-mimetica</a:t>
            </a:r>
          </a:p>
          <a:p>
            <a:pPr marL="777240" lvl="1" indent="-457200">
              <a:buFont typeface="+mj-lt"/>
              <a:buAutoNum type="arabicPeriod"/>
            </a:pPr>
            <a:r>
              <a:rPr lang="it-IT" b="1" dirty="0" smtClean="0"/>
              <a:t>Per azione a livello renale con riduzione del flusso e ritenzione di sodio e liquidi</a:t>
            </a:r>
          </a:p>
          <a:p>
            <a:pPr marL="777240" lvl="1" indent="-457200">
              <a:buFont typeface="+mj-lt"/>
              <a:buAutoNum type="arabicPeriod"/>
            </a:pPr>
            <a:r>
              <a:rPr lang="it-IT" b="1" dirty="0" smtClean="0"/>
              <a:t>Per azione sulla 11</a:t>
            </a:r>
            <a:r>
              <a:rPr lang="el-GR" b="1" dirty="0" smtClean="0">
                <a:latin typeface="Century Schoolbook"/>
              </a:rPr>
              <a:t>β</a:t>
            </a:r>
            <a:r>
              <a:rPr lang="it-IT" b="1" dirty="0" err="1" smtClean="0"/>
              <a:t>OHsteroidodeidrogenasi</a:t>
            </a:r>
            <a:r>
              <a:rPr lang="it-IT" b="1" dirty="0" smtClean="0"/>
              <a:t>, che inattiva il </a:t>
            </a:r>
            <a:r>
              <a:rPr lang="it-IT" b="1" dirty="0" err="1" smtClean="0"/>
              <a:t>cortisolo</a:t>
            </a:r>
            <a:endParaRPr lang="it-IT" b="1" dirty="0" smtClean="0"/>
          </a:p>
          <a:p>
            <a:pPr>
              <a:buFont typeface="Wingdings" pitchFamily="2" charset="2"/>
              <a:buChar char="Ø"/>
            </a:pPr>
            <a:endParaRPr lang="it-IT" dirty="0" smtClean="0"/>
          </a:p>
          <a:p>
            <a:pPr>
              <a:buNone/>
            </a:pPr>
            <a:endParaRPr lang="it-IT"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346646"/>
            <a:ext cx="8496944" cy="634082"/>
          </a:xfrm>
        </p:spPr>
        <p:txBody>
          <a:bodyPr>
            <a:noAutofit/>
          </a:bodyPr>
          <a:lstStyle/>
          <a:p>
            <a:r>
              <a:rPr lang="it-IT" sz="3600" dirty="0" smtClean="0">
                <a:solidFill>
                  <a:srgbClr val="0070C0"/>
                </a:solidFill>
              </a:rPr>
              <a:t>IPERTENSIONE </a:t>
            </a:r>
            <a:r>
              <a:rPr lang="it-IT" sz="3600" dirty="0" err="1" smtClean="0">
                <a:solidFill>
                  <a:srgbClr val="0070C0"/>
                </a:solidFill>
              </a:rPr>
              <a:t>SECONDARIA…</a:t>
            </a:r>
            <a:endParaRPr lang="it-IT" sz="3600" dirty="0">
              <a:solidFill>
                <a:srgbClr val="0070C0"/>
              </a:solidFill>
            </a:endParaRPr>
          </a:p>
        </p:txBody>
      </p:sp>
      <p:sp>
        <p:nvSpPr>
          <p:cNvPr id="3" name="Segnaposto contenuto 2"/>
          <p:cNvSpPr>
            <a:spLocks noGrp="1"/>
          </p:cNvSpPr>
          <p:nvPr>
            <p:ph sz="quarter" idx="1"/>
          </p:nvPr>
        </p:nvSpPr>
        <p:spPr>
          <a:xfrm>
            <a:off x="251520" y="1052736"/>
            <a:ext cx="8640960" cy="5688632"/>
          </a:xfrm>
        </p:spPr>
        <p:txBody>
          <a:bodyPr>
            <a:normAutofit fontScale="92500" lnSpcReduction="20000"/>
          </a:bodyPr>
          <a:lstStyle/>
          <a:p>
            <a:pPr lvl="1">
              <a:buNone/>
            </a:pPr>
            <a:r>
              <a:rPr lang="it-IT" dirty="0" err="1" smtClean="0"/>
              <a:t>-Pseudoefedrina</a:t>
            </a:r>
            <a:r>
              <a:rPr lang="it-IT" dirty="0" smtClean="0"/>
              <a:t>, efedrina, </a:t>
            </a:r>
            <a:r>
              <a:rPr lang="it-IT" dirty="0" err="1" smtClean="0"/>
              <a:t>fenilpropanolamina</a:t>
            </a:r>
            <a:r>
              <a:rPr lang="it-IT" dirty="0" smtClean="0"/>
              <a:t>, epinefrina, </a:t>
            </a:r>
            <a:r>
              <a:rPr lang="it-IT" dirty="0" err="1" smtClean="0"/>
              <a:t>nafazolina…</a:t>
            </a:r>
            <a:r>
              <a:rPr lang="it-IT" dirty="0" smtClean="0"/>
              <a:t> , sostanze simpatico-mimetiche presenti in spray nasali o colliri.</a:t>
            </a:r>
          </a:p>
          <a:p>
            <a:pPr lvl="1">
              <a:buNone/>
            </a:pPr>
            <a:r>
              <a:rPr lang="it-IT" dirty="0" smtClean="0"/>
              <a:t>-FANS</a:t>
            </a:r>
          </a:p>
          <a:p>
            <a:pPr lvl="1">
              <a:buNone/>
            </a:pPr>
            <a:r>
              <a:rPr lang="it-IT" dirty="0" smtClean="0"/>
              <a:t>-Cocaina</a:t>
            </a:r>
          </a:p>
          <a:p>
            <a:pPr lvl="1">
              <a:buNone/>
            </a:pPr>
            <a:r>
              <a:rPr lang="it-IT" dirty="0" smtClean="0"/>
              <a:t>-Estrogeni e progestinici</a:t>
            </a:r>
          </a:p>
          <a:p>
            <a:pPr lvl="1">
              <a:buNone/>
            </a:pPr>
            <a:r>
              <a:rPr lang="it-IT" dirty="0" smtClean="0"/>
              <a:t>-Cortisonici</a:t>
            </a:r>
          </a:p>
          <a:p>
            <a:pPr lvl="1">
              <a:buNone/>
            </a:pPr>
            <a:r>
              <a:rPr lang="it-IT" dirty="0" smtClean="0"/>
              <a:t>-Antidepressivi (</a:t>
            </a:r>
            <a:r>
              <a:rPr lang="it-IT" dirty="0" err="1" smtClean="0"/>
              <a:t>venlafaxina</a:t>
            </a:r>
            <a:r>
              <a:rPr lang="it-IT" dirty="0" smtClean="0"/>
              <a:t>, I-MAO); effetto dose dipendente</a:t>
            </a:r>
          </a:p>
          <a:p>
            <a:pPr lvl="1">
              <a:buNone/>
            </a:pPr>
            <a:r>
              <a:rPr lang="it-IT" dirty="0" smtClean="0"/>
              <a:t>-Ciclosporina</a:t>
            </a:r>
          </a:p>
          <a:p>
            <a:pPr lvl="1">
              <a:buNone/>
            </a:pPr>
            <a:r>
              <a:rPr lang="it-IT" dirty="0" smtClean="0"/>
              <a:t>-Pillole dimagranti (</a:t>
            </a:r>
            <a:r>
              <a:rPr lang="it-IT" dirty="0" err="1" smtClean="0"/>
              <a:t>fenilpropanolamina</a:t>
            </a:r>
            <a:r>
              <a:rPr lang="it-IT" dirty="0" smtClean="0"/>
              <a:t>, </a:t>
            </a:r>
            <a:r>
              <a:rPr lang="it-IT" dirty="0" err="1" smtClean="0"/>
              <a:t>sibutramina</a:t>
            </a:r>
            <a:r>
              <a:rPr lang="it-IT" dirty="0" smtClean="0"/>
              <a:t>)</a:t>
            </a:r>
          </a:p>
          <a:p>
            <a:pPr lvl="1">
              <a:buNone/>
            </a:pPr>
            <a:r>
              <a:rPr lang="it-IT" dirty="0" smtClean="0"/>
              <a:t>-EPO</a:t>
            </a:r>
          </a:p>
          <a:p>
            <a:pPr lvl="1">
              <a:buNone/>
            </a:pPr>
            <a:r>
              <a:rPr lang="it-IT" dirty="0" err="1" smtClean="0"/>
              <a:t>-Ergotamina</a:t>
            </a:r>
            <a:endParaRPr lang="it-IT" dirty="0" smtClean="0"/>
          </a:p>
          <a:p>
            <a:pPr lvl="1">
              <a:buNone/>
            </a:pPr>
            <a:r>
              <a:rPr lang="it-IT" dirty="0" smtClean="0"/>
              <a:t>-Liquirizia e derivati spesso contenuti in prodotto omeopatici o erboristici, </a:t>
            </a:r>
            <a:r>
              <a:rPr lang="it-IT" dirty="0" err="1" smtClean="0"/>
              <a:t>spt</a:t>
            </a:r>
            <a:r>
              <a:rPr lang="it-IT" dirty="0" smtClean="0"/>
              <a:t> purganti</a:t>
            </a:r>
          </a:p>
          <a:p>
            <a:pPr lvl="1">
              <a:buNone/>
            </a:pPr>
            <a:r>
              <a:rPr lang="it-IT" dirty="0" err="1" smtClean="0"/>
              <a:t>-Carbenoxolone</a:t>
            </a:r>
            <a:endParaRPr lang="it-IT" dirty="0" smtClean="0"/>
          </a:p>
          <a:p>
            <a:pPr lvl="1">
              <a:buNone/>
            </a:pPr>
            <a:r>
              <a:rPr lang="it-IT" dirty="0" smtClean="0"/>
              <a:t>-Fitosteroli (pompelmo)</a:t>
            </a:r>
          </a:p>
          <a:p>
            <a:pPr lvl="1">
              <a:buNone/>
            </a:pPr>
            <a:r>
              <a:rPr lang="it-IT" dirty="0" smtClean="0"/>
              <a:t>-Caffeina</a:t>
            </a:r>
          </a:p>
          <a:p>
            <a:pPr lvl="1">
              <a:buNone/>
            </a:pPr>
            <a:r>
              <a:rPr lang="it-IT" dirty="0" smtClean="0"/>
              <a:t>-Nicotina</a:t>
            </a:r>
          </a:p>
          <a:p>
            <a:pPr>
              <a:buNone/>
            </a:pPr>
            <a:endParaRPr lang="it-IT"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1"/>
          <a:ext cx="9144000" cy="6828924"/>
        </p:xfrm>
        <a:graphic>
          <a:graphicData uri="http://schemas.openxmlformats.org/drawingml/2006/table">
            <a:tbl>
              <a:tblPr firstRow="1" bandRow="1">
                <a:tableStyleId>{5C22544A-7EE6-4342-B048-85BDC9FD1C3A}</a:tableStyleId>
              </a:tblPr>
              <a:tblGrid>
                <a:gridCol w="1828800"/>
                <a:gridCol w="1828800"/>
                <a:gridCol w="1828800"/>
                <a:gridCol w="1828800"/>
                <a:gridCol w="1828800"/>
              </a:tblGrid>
              <a:tr h="620687">
                <a:tc>
                  <a:txBody>
                    <a:bodyPr/>
                    <a:lstStyle/>
                    <a:p>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STORIA</a:t>
                      </a:r>
                      <a:r>
                        <a:rPr lang="it-IT" baseline="0" dirty="0" smtClean="0">
                          <a:solidFill>
                            <a:schemeClr val="tx1"/>
                          </a:solidFill>
                        </a:rPr>
                        <a:t> CLINICA </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ESAME OBIETTIVO</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INDAGINE </a:t>
                      </a:r>
                      <a:r>
                        <a:rPr lang="it-IT" dirty="0" err="1" smtClean="0">
                          <a:solidFill>
                            <a:schemeClr val="tx1"/>
                          </a:solidFill>
                        </a:rPr>
                        <a:t>DI</a:t>
                      </a:r>
                      <a:r>
                        <a:rPr lang="it-IT" dirty="0" smtClean="0">
                          <a:solidFill>
                            <a:schemeClr val="tx1"/>
                          </a:solidFill>
                        </a:rPr>
                        <a:t> LABORATORIO</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DIAGNOSTICA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982604">
                <a:tc>
                  <a:txBody>
                    <a:bodyPr/>
                    <a:lstStyle/>
                    <a:p>
                      <a:r>
                        <a:rPr lang="it-IT" b="1" dirty="0" smtClean="0"/>
                        <a:t>Malattia del  parenchima renale</a:t>
                      </a:r>
                      <a:endParaRPr lang="it-I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Storia</a:t>
                      </a:r>
                      <a:r>
                        <a:rPr lang="it-IT" baseline="0" dirty="0" smtClean="0"/>
                        <a:t> di infezioni del tratto urinario, ematuria, abuso di analgesici, storia famigliare di rene polistico</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Palpazione di ingrossamento dei</a:t>
                      </a:r>
                      <a:r>
                        <a:rPr lang="it-IT" baseline="0" dirty="0" smtClean="0"/>
                        <a:t> reni (in caso di rene </a:t>
                      </a:r>
                      <a:r>
                        <a:rPr lang="it-IT" baseline="0" dirty="0" err="1" smtClean="0"/>
                        <a:t>policistico</a:t>
                      </a:r>
                      <a:r>
                        <a:rPr lang="it-IT" baseline="0" dirty="0" smtClean="0"/>
                        <a:t>)</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Presenza di proteine, eritrociti, leucociti nelle urine.</a:t>
                      </a:r>
                    </a:p>
                    <a:p>
                      <a:r>
                        <a:rPr lang="it-IT" dirty="0" smtClean="0"/>
                        <a:t>Riduzione </a:t>
                      </a:r>
                      <a:r>
                        <a:rPr lang="it-IT" dirty="0" err="1" smtClean="0"/>
                        <a:t>eGFR</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ECOGRAFIA</a:t>
                      </a:r>
                      <a:r>
                        <a:rPr lang="it-IT" baseline="0" dirty="0" smtClean="0"/>
                        <a:t> RENALE</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114946">
                <a:tc>
                  <a:txBody>
                    <a:bodyPr/>
                    <a:lstStyle/>
                    <a:p>
                      <a:r>
                        <a:rPr lang="it-IT" b="1" dirty="0" smtClean="0"/>
                        <a:t>Stenosi</a:t>
                      </a:r>
                      <a:r>
                        <a:rPr lang="it-IT" b="1" baseline="0" dirty="0" smtClean="0"/>
                        <a:t> delle arterie renali</a:t>
                      </a:r>
                      <a:endParaRPr lang="it-I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baseline="0" dirty="0" smtClean="0"/>
                        <a:t>Displasia </a:t>
                      </a:r>
                      <a:r>
                        <a:rPr lang="it-IT" baseline="0" dirty="0" err="1" smtClean="0"/>
                        <a:t>fibromuscolare</a:t>
                      </a:r>
                      <a:r>
                        <a:rPr lang="it-IT" baseline="0" dirty="0" smtClean="0"/>
                        <a:t> (1/3): ipertensione ad esordio precoce (</a:t>
                      </a:r>
                      <a:r>
                        <a:rPr lang="it-IT" baseline="0" dirty="0" err="1" smtClean="0"/>
                        <a:t>spt</a:t>
                      </a:r>
                      <a:r>
                        <a:rPr lang="it-IT" baseline="0" dirty="0" smtClean="0"/>
                        <a:t> nelle donne)</a:t>
                      </a:r>
                    </a:p>
                    <a:p>
                      <a:r>
                        <a:rPr lang="it-IT" baseline="0" dirty="0" smtClean="0"/>
                        <a:t>Stenosi aterosclerotica (2/3): esordio brusco, peggioramento o maggiore difficoltà al trattamento, </a:t>
                      </a:r>
                      <a:r>
                        <a:rPr lang="it-IT" baseline="0" smtClean="0"/>
                        <a:t>EPA ricorrente, </a:t>
                      </a:r>
                      <a:r>
                        <a:rPr lang="it-IT" baseline="0" dirty="0" smtClean="0"/>
                        <a:t>malattia aterosclerotica nota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Soffio addominale (40%) </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err="1" smtClean="0"/>
                        <a:t>Iperaldosteronismo</a:t>
                      </a:r>
                      <a:r>
                        <a:rPr lang="it-IT" baseline="0" dirty="0" smtClean="0"/>
                        <a:t> secondario (</a:t>
                      </a:r>
                      <a:r>
                        <a:rPr lang="it-IT" baseline="0" dirty="0" smtClean="0">
                          <a:latin typeface="Century Schoolbook"/>
                        </a:rPr>
                        <a:t>↑ </a:t>
                      </a:r>
                      <a:r>
                        <a:rPr lang="it-IT" baseline="0" dirty="0" smtClean="0">
                          <a:latin typeface="Perpetua" pitchFamily="18" charset="0"/>
                        </a:rPr>
                        <a:t>renina plasmatica</a:t>
                      </a:r>
                      <a:r>
                        <a:rPr lang="it-IT" baseline="0" dirty="0" smtClean="0">
                          <a:latin typeface="Century Schoolbook"/>
                        </a:rPr>
                        <a:t>↓</a:t>
                      </a:r>
                      <a:r>
                        <a:rPr lang="it-IT" baseline="0" dirty="0" smtClean="0">
                          <a:latin typeface="+mn-lt"/>
                        </a:rPr>
                        <a:t>K e </a:t>
                      </a:r>
                      <a:r>
                        <a:rPr lang="it-IT" baseline="0" dirty="0" err="1" smtClean="0">
                          <a:latin typeface="+mn-lt"/>
                        </a:rPr>
                        <a:t>Na</a:t>
                      </a:r>
                      <a:r>
                        <a:rPr lang="it-IT" baseline="0" dirty="0" smtClean="0">
                          <a:latin typeface="+mn-lt"/>
                        </a:rPr>
                        <a:t>)</a:t>
                      </a:r>
                      <a:endParaRPr lang="it-IT" dirty="0" smtClean="0"/>
                    </a:p>
                    <a:p>
                      <a:r>
                        <a:rPr lang="it-IT" dirty="0" smtClean="0"/>
                        <a:t>Aumento</a:t>
                      </a:r>
                      <a:r>
                        <a:rPr lang="it-IT" baseline="0" dirty="0" smtClean="0"/>
                        <a:t> progressivo della creatinina in corso di terapia con RAAS inibitori</a:t>
                      </a:r>
                    </a:p>
                    <a:p>
                      <a:r>
                        <a:rPr lang="it-IT" baseline="0" dirty="0" smtClean="0"/>
                        <a:t>ABPM: ipertensione grave, reverse </a:t>
                      </a:r>
                      <a:r>
                        <a:rPr lang="it-IT" baseline="0" dirty="0" err="1" smtClean="0"/>
                        <a:t>dipping</a:t>
                      </a:r>
                      <a:r>
                        <a:rPr lang="it-IT" baseline="0" dirty="0" smtClean="0"/>
                        <a:t> notturno</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1)</a:t>
                      </a:r>
                      <a:r>
                        <a:rPr lang="it-IT" baseline="0" dirty="0" smtClean="0"/>
                        <a:t> ECOGRAFIA E DOPPLER RENALI  (differenza nel diametro longitudinale fra  i reni di oltre 1,5cm è diagnostica)</a:t>
                      </a:r>
                    </a:p>
                    <a:p>
                      <a:r>
                        <a:rPr lang="it-IT" baseline="0" dirty="0" smtClean="0"/>
                        <a:t>2) conferma con ANGIO-TOMOGRAFIA COMPUTERIZZATA o ANGIO-RISONANZA MAGNETICA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0"/>
          <a:ext cx="9144000" cy="6858000"/>
        </p:xfrm>
        <a:graphic>
          <a:graphicData uri="http://schemas.openxmlformats.org/drawingml/2006/table">
            <a:tbl>
              <a:tblPr firstRow="1" bandRow="1">
                <a:tableStyleId>{5C22544A-7EE6-4342-B048-85BDC9FD1C3A}</a:tableStyleId>
              </a:tblPr>
              <a:tblGrid>
                <a:gridCol w="2211170"/>
                <a:gridCol w="2347224"/>
                <a:gridCol w="2292803"/>
                <a:gridCol w="2292803"/>
              </a:tblGrid>
              <a:tr h="656605">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39272">
                <a:tc>
                  <a:txBody>
                    <a:bodyPr/>
                    <a:lstStyle/>
                    <a:p>
                      <a:pPr algn="l"/>
                      <a:r>
                        <a:rPr lang="it-IT" sz="1800" b="1" dirty="0" smtClean="0"/>
                        <a:t>OSAS</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Sonnolenza, </a:t>
                      </a:r>
                      <a:r>
                        <a:rPr lang="it-IT" sz="1800" dirty="0" err="1" smtClean="0"/>
                        <a:t>roncopatia</a:t>
                      </a:r>
                      <a:r>
                        <a:rPr lang="it-IT" sz="1800" dirty="0" smtClean="0"/>
                        <a:t>, cefalea</a:t>
                      </a:r>
                      <a:r>
                        <a:rPr lang="it-IT" sz="1800" baseline="0" dirty="0" smtClean="0"/>
                        <a:t> mattutina, irritabilità</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atin typeface="Perpetua" pitchFamily="18" charset="0"/>
                        </a:rPr>
                        <a:t>↑ circonferenza del collo, obesità,</a:t>
                      </a:r>
                      <a:r>
                        <a:rPr lang="it-IT" sz="1800" baseline="0" dirty="0" smtClean="0">
                          <a:latin typeface="Perpetua" pitchFamily="18" charset="0"/>
                        </a:rPr>
                        <a:t> edemi periferici, macroglossia</a:t>
                      </a:r>
                      <a:endParaRPr lang="it-IT" sz="1800" dirty="0" smtClean="0">
                        <a:latin typeface="Perpetua" pitchFamily="18" charset="0"/>
                      </a:endParaRP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ABPM: </a:t>
                      </a:r>
                      <a:r>
                        <a:rPr lang="it-IT" sz="1800" dirty="0" err="1" smtClean="0"/>
                        <a:t>non-dipper</a:t>
                      </a:r>
                      <a:r>
                        <a:rPr lang="it-IT" sz="1800" dirty="0" smtClean="0"/>
                        <a:t>, tachicardia e/o</a:t>
                      </a:r>
                      <a:r>
                        <a:rPr lang="it-IT" sz="1800" baseline="0" dirty="0" smtClean="0"/>
                        <a:t> bradicardia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Questionario</a:t>
                      </a:r>
                      <a:r>
                        <a:rPr lang="it-IT" sz="1800" baseline="0" dirty="0" smtClean="0"/>
                        <a:t> (l’ </a:t>
                      </a:r>
                      <a:r>
                        <a:rPr lang="it-IT" sz="1800" i="1" baseline="0" dirty="0" err="1" smtClean="0"/>
                        <a:t>Epworth</a:t>
                      </a:r>
                      <a:r>
                        <a:rPr lang="it-IT" sz="1800" i="1" baseline="0" dirty="0" smtClean="0"/>
                        <a:t> </a:t>
                      </a:r>
                      <a:r>
                        <a:rPr lang="it-IT" sz="1800" i="1" baseline="0" dirty="0" err="1" smtClean="0"/>
                        <a:t>sleepness</a:t>
                      </a:r>
                      <a:r>
                        <a:rPr lang="it-IT" sz="1800" i="1" baseline="0" dirty="0" smtClean="0"/>
                        <a:t> score </a:t>
                      </a:r>
                      <a:r>
                        <a:rPr lang="it-IT" sz="1800" baseline="0" dirty="0" smtClean="0"/>
                        <a:t>è il più validato)</a:t>
                      </a:r>
                    </a:p>
                    <a:p>
                      <a:pPr algn="l"/>
                      <a:r>
                        <a:rPr lang="it-IT" sz="1800" baseline="0" dirty="0" err="1" smtClean="0"/>
                        <a:t>Polisonnografia</a:t>
                      </a:r>
                      <a:endParaRPr lang="it-IT" sz="1800" baseline="0" dirty="0" smtClean="0"/>
                    </a:p>
                    <a:p>
                      <a:pPr algn="l"/>
                      <a:r>
                        <a:rPr lang="it-IT" sz="1800" baseline="0" dirty="0" smtClean="0"/>
                        <a:t>Ecocardiografia</a:t>
                      </a:r>
                    </a:p>
                    <a:p>
                      <a:pPr algn="l"/>
                      <a:r>
                        <a:rPr lang="it-IT" sz="1800" baseline="0" dirty="0" smtClean="0"/>
                        <a:t>Consulenza ORL</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862123">
                <a:tc>
                  <a:txBody>
                    <a:bodyPr/>
                    <a:lstStyle/>
                    <a:p>
                      <a:pPr algn="l"/>
                      <a:r>
                        <a:rPr lang="it-IT" sz="1800" b="1" baseline="0" dirty="0" err="1" smtClean="0"/>
                        <a:t>Iperaldosteronismo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Astenia, debolezza muscolare, poliuria, polidipsia, ipertensione resistente, storia familiare o anamnestica</a:t>
                      </a:r>
                      <a:r>
                        <a:rPr lang="it-IT" sz="1800" baseline="0" dirty="0" smtClean="0"/>
                        <a:t> di ipertensione ad esordio precoce ed eventi cerebrovascolari in età &lt; di 50 </a:t>
                      </a:r>
                      <a:r>
                        <a:rPr lang="it-IT" sz="1800" baseline="0" dirty="0" err="1" smtClean="0"/>
                        <a:t>aa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err="1" smtClean="0"/>
                        <a:t>Ipopotassiemia</a:t>
                      </a:r>
                      <a:r>
                        <a:rPr lang="it-IT" sz="1800" dirty="0" smtClean="0"/>
                        <a:t> (anche in corso di diuretici a bassa posologia)</a:t>
                      </a:r>
                    </a:p>
                    <a:p>
                      <a:pPr algn="l"/>
                      <a:r>
                        <a:rPr lang="it-IT" sz="1800" dirty="0" smtClean="0"/>
                        <a:t>ABPN: ipertensione grave,</a:t>
                      </a:r>
                      <a:r>
                        <a:rPr lang="it-IT" sz="1800" baseline="0" dirty="0" smtClean="0"/>
                        <a:t> riduzione del </a:t>
                      </a:r>
                      <a:r>
                        <a:rPr lang="it-IT" sz="1800" baseline="0" dirty="0" err="1" smtClean="0"/>
                        <a:t>dipping</a:t>
                      </a:r>
                      <a:r>
                        <a:rPr lang="it-IT" sz="1800" baseline="0" dirty="0" smtClean="0"/>
                        <a:t> notturno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Determinazione del rapporto </a:t>
                      </a:r>
                      <a:r>
                        <a:rPr lang="it-IT" sz="1800" dirty="0" err="1" smtClean="0"/>
                        <a:t>aldosterone</a:t>
                      </a:r>
                      <a:r>
                        <a:rPr lang="it-IT" sz="1800" dirty="0" smtClean="0"/>
                        <a:t>/attività </a:t>
                      </a:r>
                      <a:r>
                        <a:rPr lang="it-IT" sz="1800" dirty="0" err="1" smtClean="0"/>
                        <a:t>reninica</a:t>
                      </a:r>
                      <a:r>
                        <a:rPr lang="it-IT" sz="1800" dirty="0" smtClean="0"/>
                        <a:t> (o renina</a:t>
                      </a:r>
                      <a:r>
                        <a:rPr lang="it-IT" sz="1800" baseline="0" dirty="0" smtClean="0"/>
                        <a:t> diretta) in condizioni standardizzate (</a:t>
                      </a:r>
                      <a:r>
                        <a:rPr lang="it-IT" sz="1800" baseline="0" dirty="0" err="1" smtClean="0"/>
                        <a:t>ipopotassiemia</a:t>
                      </a:r>
                      <a:r>
                        <a:rPr lang="it-IT" sz="1800" baseline="0" dirty="0" smtClean="0"/>
                        <a:t> corretta e sospensione dei farmaci che influiscono sul  RAA)</a:t>
                      </a:r>
                    </a:p>
                    <a:p>
                      <a:pPr algn="l"/>
                      <a:r>
                        <a:rPr lang="it-IT" sz="1800" baseline="0" dirty="0" smtClean="0"/>
                        <a:t>TC e RMN </a:t>
                      </a:r>
                    </a:p>
                    <a:p>
                      <a:pPr algn="l"/>
                      <a:r>
                        <a:rPr lang="it-IT" sz="1800" baseline="0" dirty="0" smtClean="0"/>
                        <a:t>Cateterismo delle vene </a:t>
                      </a:r>
                      <a:r>
                        <a:rPr lang="it-IT" sz="1800" baseline="0" dirty="0" err="1" smtClean="0"/>
                        <a:t>surrenaliche</a:t>
                      </a:r>
                      <a:r>
                        <a:rPr lang="it-IT" sz="1800" baseline="0" dirty="0" smtClean="0"/>
                        <a:t> se si prevede intervento chirurgico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DEFINIZIONE </a:t>
            </a:r>
            <a:r>
              <a:rPr lang="it-IT" dirty="0" err="1" smtClean="0"/>
              <a:t>DI</a:t>
            </a:r>
            <a:r>
              <a:rPr lang="it-IT" dirty="0" smtClean="0"/>
              <a:t> IPERTENSIONE ARTERIOSA</a:t>
            </a:r>
            <a:endParaRPr lang="it-IT" dirty="0"/>
          </a:p>
        </p:txBody>
      </p:sp>
      <p:pic>
        <p:nvPicPr>
          <p:cNvPr id="3074" name="Picture 2"/>
          <p:cNvPicPr>
            <a:picLocks noGrp="1" noChangeAspect="1" noChangeArrowheads="1"/>
          </p:cNvPicPr>
          <p:nvPr>
            <p:ph sz="quarter" idx="1"/>
          </p:nvPr>
        </p:nvPicPr>
        <p:blipFill>
          <a:blip r:embed="rId3" cstate="print"/>
          <a:stretch>
            <a:fillRect/>
          </a:stretch>
        </p:blipFill>
        <p:spPr bwMode="auto">
          <a:xfrm>
            <a:off x="4791075" y="3724275"/>
            <a:ext cx="19050" cy="190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928662" y="1500174"/>
            <a:ext cx="7286676" cy="4786346"/>
          </a:xfrm>
          <a:prstGeom prst="rect">
            <a:avLst/>
          </a:prstGeom>
          <a:noFill/>
          <a:ln w="9525">
            <a:noFill/>
            <a:miter lim="800000"/>
            <a:headEnd/>
            <a:tailEnd/>
          </a:ln>
          <a:effectLst/>
        </p:spPr>
      </p:pic>
      <p:sp>
        <p:nvSpPr>
          <p:cNvPr id="6" name="Freccia in su 5"/>
          <p:cNvSpPr/>
          <p:nvPr/>
        </p:nvSpPr>
        <p:spPr>
          <a:xfrm>
            <a:off x="4143372" y="6215082"/>
            <a:ext cx="714380" cy="571480"/>
          </a:xfrm>
          <a:prstGeom prst="upArrow">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4950296"/>
            <a:ext cx="7772400" cy="1143000"/>
          </a:xfrm>
        </p:spPr>
        <p:txBody>
          <a:bodyPr>
            <a:normAutofit/>
          </a:bodyPr>
          <a:lstStyle/>
          <a:p>
            <a:pPr algn="ctr"/>
            <a:r>
              <a:rPr lang="it-IT" sz="2400" b="1" dirty="0" smtClean="0">
                <a:solidFill>
                  <a:schemeClr val="tx1"/>
                </a:solidFill>
              </a:rPr>
              <a:t>PUNTEGGIO MAGGIORE </a:t>
            </a:r>
            <a:r>
              <a:rPr lang="it-IT" sz="2400" b="1" dirty="0" err="1" smtClean="0">
                <a:solidFill>
                  <a:schemeClr val="tx1"/>
                </a:solidFill>
              </a:rPr>
              <a:t>DI</a:t>
            </a:r>
            <a:r>
              <a:rPr lang="it-IT" sz="2400" b="1" dirty="0" smtClean="0">
                <a:solidFill>
                  <a:schemeClr val="tx1"/>
                </a:solidFill>
              </a:rPr>
              <a:t> 9: SITUAZIONE POTENZIALMENTE PERICOLOSA</a:t>
            </a:r>
            <a:endParaRPr lang="it-IT" sz="2400" b="1" dirty="0">
              <a:solidFill>
                <a:schemeClr val="tx1"/>
              </a:solidFill>
            </a:endParaRP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171613" y="548680"/>
            <a:ext cx="8744324" cy="424847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0"/>
          <a:ext cx="9144000" cy="6858000"/>
        </p:xfrm>
        <a:graphic>
          <a:graphicData uri="http://schemas.openxmlformats.org/drawingml/2006/table">
            <a:tbl>
              <a:tblPr firstRow="1" bandRow="1">
                <a:tableStyleId>{5C22544A-7EE6-4342-B048-85BDC9FD1C3A}</a:tableStyleId>
              </a:tblPr>
              <a:tblGrid>
                <a:gridCol w="2211170"/>
                <a:gridCol w="2347224"/>
                <a:gridCol w="2292803"/>
                <a:gridCol w="2292803"/>
              </a:tblGrid>
              <a:tr h="656605">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39272">
                <a:tc>
                  <a:txBody>
                    <a:bodyPr/>
                    <a:lstStyle/>
                    <a:p>
                      <a:pPr algn="l"/>
                      <a:r>
                        <a:rPr lang="it-IT" sz="1800" b="1" dirty="0" smtClean="0"/>
                        <a:t>OSAS</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Sonnolenza, </a:t>
                      </a:r>
                      <a:r>
                        <a:rPr lang="it-IT" sz="1800" dirty="0" err="1" smtClean="0"/>
                        <a:t>roncopatia</a:t>
                      </a:r>
                      <a:r>
                        <a:rPr lang="it-IT" sz="1800" dirty="0" smtClean="0"/>
                        <a:t>, cefalea</a:t>
                      </a:r>
                      <a:r>
                        <a:rPr lang="it-IT" sz="1800" baseline="0" dirty="0" smtClean="0"/>
                        <a:t> mattutina, irritabilità</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atin typeface="Perpetua" pitchFamily="18" charset="0"/>
                        </a:rPr>
                        <a:t>↑ circonferenza del collo, obesità,</a:t>
                      </a:r>
                      <a:r>
                        <a:rPr lang="it-IT" sz="1800" baseline="0" dirty="0" smtClean="0">
                          <a:latin typeface="Perpetua" pitchFamily="18" charset="0"/>
                        </a:rPr>
                        <a:t> edemi periferici, macroglossia</a:t>
                      </a:r>
                      <a:endParaRPr lang="it-IT" sz="1800" dirty="0" smtClean="0">
                        <a:latin typeface="Perpetua" pitchFamily="18" charset="0"/>
                      </a:endParaRP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ABPN: </a:t>
                      </a:r>
                      <a:r>
                        <a:rPr lang="it-IT" sz="1800" dirty="0" err="1" smtClean="0"/>
                        <a:t>non-dipper</a:t>
                      </a:r>
                      <a:r>
                        <a:rPr lang="it-IT" sz="1800" dirty="0" smtClean="0"/>
                        <a:t>, tachicardia e/o</a:t>
                      </a:r>
                      <a:r>
                        <a:rPr lang="it-IT" sz="1800" baseline="0" dirty="0" smtClean="0"/>
                        <a:t> bradicardia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Questionario</a:t>
                      </a:r>
                      <a:r>
                        <a:rPr lang="it-IT" sz="1800" baseline="0" dirty="0" smtClean="0"/>
                        <a:t> (l’ </a:t>
                      </a:r>
                      <a:r>
                        <a:rPr lang="it-IT" sz="1800" i="1" baseline="0" dirty="0" err="1" smtClean="0"/>
                        <a:t>Epworth</a:t>
                      </a:r>
                      <a:r>
                        <a:rPr lang="it-IT" sz="1800" i="1" baseline="0" dirty="0" smtClean="0"/>
                        <a:t> </a:t>
                      </a:r>
                      <a:r>
                        <a:rPr lang="it-IT" sz="1800" i="1" baseline="0" dirty="0" err="1" smtClean="0"/>
                        <a:t>sleepness</a:t>
                      </a:r>
                      <a:r>
                        <a:rPr lang="it-IT" sz="1800" i="1" baseline="0" dirty="0" smtClean="0"/>
                        <a:t> score </a:t>
                      </a:r>
                      <a:r>
                        <a:rPr lang="it-IT" sz="1800" baseline="0" dirty="0" smtClean="0"/>
                        <a:t>è il più validato)</a:t>
                      </a:r>
                    </a:p>
                    <a:p>
                      <a:pPr algn="l"/>
                      <a:r>
                        <a:rPr lang="it-IT" sz="1800" baseline="0" dirty="0" err="1" smtClean="0"/>
                        <a:t>Polisonnografia</a:t>
                      </a:r>
                      <a:endParaRPr lang="it-IT" sz="1800" baseline="0" dirty="0" smtClean="0"/>
                    </a:p>
                    <a:p>
                      <a:pPr algn="l"/>
                      <a:r>
                        <a:rPr lang="it-IT" sz="1800" baseline="0" dirty="0" smtClean="0"/>
                        <a:t>Ecocardiografia</a:t>
                      </a:r>
                    </a:p>
                    <a:p>
                      <a:pPr algn="l"/>
                      <a:r>
                        <a:rPr lang="it-IT" sz="1800" baseline="0" dirty="0" smtClean="0"/>
                        <a:t>Consulenza ORL</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862123">
                <a:tc>
                  <a:txBody>
                    <a:bodyPr/>
                    <a:lstStyle/>
                    <a:p>
                      <a:pPr algn="l"/>
                      <a:r>
                        <a:rPr lang="it-IT" sz="1800" b="1" baseline="0" dirty="0" err="1" smtClean="0"/>
                        <a:t>Iperaldosteronismo</a:t>
                      </a:r>
                      <a:endParaRPr lang="it-IT" sz="1800" b="1" baseline="0" dirty="0" smtClean="0"/>
                    </a:p>
                    <a:p>
                      <a:pPr algn="l"/>
                      <a:r>
                        <a:rPr lang="it-IT" sz="1800" b="1" baseline="0" dirty="0" smtClean="0"/>
                        <a:t>Primitivo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Astenia, debolezza muscolare, poliuria, polidipsia, ipertensione resistente, storia familiare o anamnestica</a:t>
                      </a:r>
                      <a:r>
                        <a:rPr lang="it-IT" sz="1800" baseline="0" dirty="0" smtClean="0"/>
                        <a:t> di ipertensione ad esordio precoce ed eventi cerebrovascolari in età &lt; di 50 </a:t>
                      </a:r>
                      <a:r>
                        <a:rPr lang="it-IT" sz="1800" baseline="0" dirty="0" err="1" smtClean="0"/>
                        <a:t>aa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err="1" smtClean="0"/>
                        <a:t>Ipopotassiemia</a:t>
                      </a:r>
                      <a:r>
                        <a:rPr lang="it-IT" sz="1800" dirty="0" smtClean="0"/>
                        <a:t> (anche in corso di diuretici a bassa posologia)</a:t>
                      </a:r>
                    </a:p>
                    <a:p>
                      <a:pPr algn="l"/>
                      <a:r>
                        <a:rPr lang="it-IT" sz="1800" dirty="0" smtClean="0"/>
                        <a:t>ABPN: ipertensione grave,</a:t>
                      </a:r>
                      <a:r>
                        <a:rPr lang="it-IT" sz="1800" baseline="0" dirty="0" smtClean="0"/>
                        <a:t> riduzione del </a:t>
                      </a:r>
                      <a:r>
                        <a:rPr lang="it-IT" sz="1800" baseline="0" dirty="0" err="1" smtClean="0"/>
                        <a:t>dipping</a:t>
                      </a:r>
                      <a:r>
                        <a:rPr lang="it-IT" sz="1800" baseline="0" dirty="0" smtClean="0"/>
                        <a:t> notturno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Determinazione del rapporto </a:t>
                      </a:r>
                      <a:r>
                        <a:rPr lang="it-IT" sz="1800" dirty="0" err="1" smtClean="0"/>
                        <a:t>aldosterone</a:t>
                      </a:r>
                      <a:r>
                        <a:rPr lang="it-IT" sz="1800" dirty="0" smtClean="0"/>
                        <a:t>/attività </a:t>
                      </a:r>
                      <a:r>
                        <a:rPr lang="it-IT" sz="1800" dirty="0" err="1" smtClean="0"/>
                        <a:t>reninica</a:t>
                      </a:r>
                      <a:r>
                        <a:rPr lang="it-IT" sz="1800" dirty="0" smtClean="0"/>
                        <a:t> (o renina</a:t>
                      </a:r>
                      <a:r>
                        <a:rPr lang="it-IT" sz="1800" baseline="0" dirty="0" smtClean="0"/>
                        <a:t> diretta) in condizioni standardizzate (</a:t>
                      </a:r>
                      <a:r>
                        <a:rPr lang="it-IT" sz="1800" baseline="0" dirty="0" err="1" smtClean="0"/>
                        <a:t>ipopotassiemia</a:t>
                      </a:r>
                      <a:r>
                        <a:rPr lang="it-IT" sz="1800" baseline="0" dirty="0" smtClean="0"/>
                        <a:t> corretta e sospensione dei farmaci che influiscono sul  RAA)</a:t>
                      </a:r>
                    </a:p>
                    <a:p>
                      <a:pPr algn="l"/>
                      <a:r>
                        <a:rPr lang="it-IT" sz="1800" baseline="0" dirty="0" smtClean="0"/>
                        <a:t>TC e RMN</a:t>
                      </a:r>
                    </a:p>
                    <a:p>
                      <a:pPr algn="l"/>
                      <a:r>
                        <a:rPr lang="it-IT" sz="1800" baseline="0" dirty="0" smtClean="0"/>
                        <a:t>Cateterismo delle vene </a:t>
                      </a:r>
                      <a:r>
                        <a:rPr lang="it-IT" sz="1800" baseline="0" dirty="0" err="1" smtClean="0"/>
                        <a:t>surrenaliche</a:t>
                      </a:r>
                      <a:r>
                        <a:rPr lang="it-IT" sz="1800" baseline="0" dirty="0" smtClean="0"/>
                        <a:t> se si prevede intervento chirurgico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3"/>
          <p:cNvPicPr>
            <a:picLocks noGrp="1" noChangeAspect="1" noChangeArrowheads="1"/>
          </p:cNvPicPr>
          <p:nvPr>
            <p:ph sz="quarter" idx="1"/>
          </p:nvPr>
        </p:nvPicPr>
        <p:blipFill>
          <a:blip r:embed="rId2" cstate="print"/>
          <a:srcRect/>
          <a:stretch>
            <a:fillRect/>
          </a:stretch>
        </p:blipFill>
        <p:spPr bwMode="auto">
          <a:xfrm>
            <a:off x="223914" y="1669275"/>
            <a:ext cx="8740574" cy="3607575"/>
          </a:xfrm>
          <a:prstGeom prst="rect">
            <a:avLst/>
          </a:prstGeom>
          <a:noFill/>
          <a:ln w="9525">
            <a:noFill/>
            <a:miter lim="800000"/>
            <a:headEnd/>
            <a:tailEnd/>
          </a:ln>
        </p:spPr>
      </p:pic>
      <p:sp>
        <p:nvSpPr>
          <p:cNvPr id="6" name="Ovale 5"/>
          <p:cNvSpPr/>
          <p:nvPr/>
        </p:nvSpPr>
        <p:spPr>
          <a:xfrm>
            <a:off x="179512" y="2996952"/>
            <a:ext cx="1008112" cy="360040"/>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p:cNvSpPr/>
          <p:nvPr/>
        </p:nvSpPr>
        <p:spPr>
          <a:xfrm>
            <a:off x="179512" y="4437112"/>
            <a:ext cx="1368152" cy="360040"/>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0"/>
          <a:ext cx="9144000" cy="6858000"/>
        </p:xfrm>
        <a:graphic>
          <a:graphicData uri="http://schemas.openxmlformats.org/drawingml/2006/table">
            <a:tbl>
              <a:tblPr firstRow="1" bandRow="1">
                <a:tableStyleId>{5C22544A-7EE6-4342-B048-85BDC9FD1C3A}</a:tableStyleId>
              </a:tblPr>
              <a:tblGrid>
                <a:gridCol w="2211170"/>
                <a:gridCol w="2347224"/>
                <a:gridCol w="2292803"/>
                <a:gridCol w="2292803"/>
              </a:tblGrid>
              <a:tr h="656605">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39272">
                <a:tc>
                  <a:txBody>
                    <a:bodyPr/>
                    <a:lstStyle/>
                    <a:p>
                      <a:pPr algn="l"/>
                      <a:r>
                        <a:rPr lang="it-IT" sz="1800" b="1" dirty="0" smtClean="0"/>
                        <a:t>OSAS</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Sonnolenza, </a:t>
                      </a:r>
                      <a:r>
                        <a:rPr lang="it-IT" sz="1800" dirty="0" err="1" smtClean="0"/>
                        <a:t>roncopatia</a:t>
                      </a:r>
                      <a:r>
                        <a:rPr lang="it-IT" sz="1800" dirty="0" smtClean="0"/>
                        <a:t>, cefalea</a:t>
                      </a:r>
                      <a:r>
                        <a:rPr lang="it-IT" sz="1800" baseline="0" dirty="0" smtClean="0"/>
                        <a:t> mattutina, irritabilità</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atin typeface="Perpetua" pitchFamily="18" charset="0"/>
                        </a:rPr>
                        <a:t>↑ circonferenza del collo, obesità,</a:t>
                      </a:r>
                      <a:r>
                        <a:rPr lang="it-IT" sz="1800" baseline="0" dirty="0" smtClean="0">
                          <a:latin typeface="Perpetua" pitchFamily="18" charset="0"/>
                        </a:rPr>
                        <a:t> edemi periferici, macroglossia</a:t>
                      </a:r>
                      <a:endParaRPr lang="it-IT" sz="1800" dirty="0" smtClean="0">
                        <a:latin typeface="Perpetua" pitchFamily="18" charset="0"/>
                      </a:endParaRP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ABPN: </a:t>
                      </a:r>
                      <a:r>
                        <a:rPr lang="it-IT" sz="1800" dirty="0" err="1" smtClean="0"/>
                        <a:t>non-dipper</a:t>
                      </a:r>
                      <a:r>
                        <a:rPr lang="it-IT" sz="1800" dirty="0" smtClean="0"/>
                        <a:t>, tachicardia e/o</a:t>
                      </a:r>
                      <a:r>
                        <a:rPr lang="it-IT" sz="1800" baseline="0" dirty="0" smtClean="0"/>
                        <a:t> bradicardia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Questionario</a:t>
                      </a:r>
                      <a:r>
                        <a:rPr lang="it-IT" sz="1800" baseline="0" dirty="0" smtClean="0"/>
                        <a:t> (l’ </a:t>
                      </a:r>
                      <a:r>
                        <a:rPr lang="it-IT" sz="1800" i="1" baseline="0" dirty="0" err="1" smtClean="0"/>
                        <a:t>Epworth</a:t>
                      </a:r>
                      <a:r>
                        <a:rPr lang="it-IT" sz="1800" i="1" baseline="0" dirty="0" smtClean="0"/>
                        <a:t> </a:t>
                      </a:r>
                      <a:r>
                        <a:rPr lang="it-IT" sz="1800" i="1" baseline="0" dirty="0" err="1" smtClean="0"/>
                        <a:t>sleepness</a:t>
                      </a:r>
                      <a:r>
                        <a:rPr lang="it-IT" sz="1800" i="1" baseline="0" dirty="0" smtClean="0"/>
                        <a:t> score </a:t>
                      </a:r>
                      <a:r>
                        <a:rPr lang="it-IT" sz="1800" baseline="0" dirty="0" smtClean="0"/>
                        <a:t>è il più validato)</a:t>
                      </a:r>
                    </a:p>
                    <a:p>
                      <a:pPr algn="l"/>
                      <a:r>
                        <a:rPr lang="it-IT" sz="1800" baseline="0" dirty="0" err="1" smtClean="0"/>
                        <a:t>Polisonnografia</a:t>
                      </a:r>
                      <a:endParaRPr lang="it-IT" sz="1800" baseline="0" dirty="0" smtClean="0"/>
                    </a:p>
                    <a:p>
                      <a:pPr algn="l"/>
                      <a:r>
                        <a:rPr lang="it-IT" sz="1800" baseline="0" dirty="0" smtClean="0"/>
                        <a:t>Ecocardiografia</a:t>
                      </a:r>
                    </a:p>
                    <a:p>
                      <a:pPr algn="l"/>
                      <a:r>
                        <a:rPr lang="it-IT" sz="1800" baseline="0" dirty="0" smtClean="0"/>
                        <a:t>Consulenza ORL</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862123">
                <a:tc>
                  <a:txBody>
                    <a:bodyPr/>
                    <a:lstStyle/>
                    <a:p>
                      <a:pPr algn="l"/>
                      <a:r>
                        <a:rPr lang="it-IT" sz="1800" b="1" baseline="0" dirty="0" err="1" smtClean="0"/>
                        <a:t>Iperaldosteronismo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Astenia, debolezza muscolare, poliuria, polidipsia, ipertensione resistente, storia familiare o anamnestica</a:t>
                      </a:r>
                      <a:r>
                        <a:rPr lang="it-IT" sz="1800" baseline="0" dirty="0" smtClean="0"/>
                        <a:t> di ipertensione ad esordio precoce ed eventi cerebrovascolari in età &lt; di 50 </a:t>
                      </a:r>
                      <a:r>
                        <a:rPr lang="it-IT" sz="1800" baseline="0" dirty="0" err="1" smtClean="0"/>
                        <a:t>aa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err="1" smtClean="0"/>
                        <a:t>Ipopotassiemia</a:t>
                      </a:r>
                      <a:r>
                        <a:rPr lang="it-IT" sz="1800" dirty="0" smtClean="0"/>
                        <a:t> (anche in corso di diuretici a bassa posologia)</a:t>
                      </a:r>
                    </a:p>
                    <a:p>
                      <a:pPr algn="l"/>
                      <a:r>
                        <a:rPr lang="it-IT" sz="1800" dirty="0" smtClean="0"/>
                        <a:t>ABPN: ipertensione grave,</a:t>
                      </a:r>
                      <a:r>
                        <a:rPr lang="it-IT" sz="1800" baseline="0" dirty="0" smtClean="0"/>
                        <a:t> riduzione del </a:t>
                      </a:r>
                      <a:r>
                        <a:rPr lang="it-IT" sz="1800" baseline="0" dirty="0" err="1" smtClean="0"/>
                        <a:t>dipping</a:t>
                      </a:r>
                      <a:r>
                        <a:rPr lang="it-IT" sz="1800" baseline="0" dirty="0" smtClean="0"/>
                        <a:t> notturno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Determinazione del rapporto </a:t>
                      </a:r>
                      <a:r>
                        <a:rPr lang="it-IT" sz="1800" dirty="0" err="1" smtClean="0"/>
                        <a:t>aldosterone</a:t>
                      </a:r>
                      <a:r>
                        <a:rPr lang="it-IT" sz="1800" dirty="0" smtClean="0"/>
                        <a:t>/attività </a:t>
                      </a:r>
                      <a:r>
                        <a:rPr lang="it-IT" sz="1800" dirty="0" err="1" smtClean="0"/>
                        <a:t>reninica</a:t>
                      </a:r>
                      <a:r>
                        <a:rPr lang="it-IT" sz="1800" dirty="0" smtClean="0"/>
                        <a:t> (o renina</a:t>
                      </a:r>
                      <a:r>
                        <a:rPr lang="it-IT" sz="1800" baseline="0" dirty="0" smtClean="0"/>
                        <a:t> diretta) in condizioni standardizzate (</a:t>
                      </a:r>
                      <a:r>
                        <a:rPr lang="it-IT" sz="1800" baseline="0" dirty="0" err="1" smtClean="0"/>
                        <a:t>ipopotassiemia</a:t>
                      </a:r>
                      <a:r>
                        <a:rPr lang="it-IT" sz="1800" baseline="0" dirty="0" smtClean="0"/>
                        <a:t> corretta e sospensione dei farmaci che influiscono sul  RAA)</a:t>
                      </a:r>
                    </a:p>
                    <a:p>
                      <a:pPr algn="l"/>
                      <a:r>
                        <a:rPr lang="it-IT" sz="1800" baseline="0" dirty="0" smtClean="0"/>
                        <a:t>TC e RMN</a:t>
                      </a:r>
                    </a:p>
                    <a:p>
                      <a:pPr algn="l"/>
                      <a:r>
                        <a:rPr lang="it-IT" sz="1800" baseline="0" dirty="0" smtClean="0"/>
                        <a:t>Cateterismo delle vene </a:t>
                      </a:r>
                      <a:r>
                        <a:rPr lang="it-IT" sz="1800" baseline="0" dirty="0" err="1" smtClean="0"/>
                        <a:t>surrenaliche</a:t>
                      </a:r>
                      <a:r>
                        <a:rPr lang="it-IT" sz="1800" baseline="0" dirty="0" smtClean="0"/>
                        <a:t> se si prevede intervento chirurgico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6" name="CasellaDiTesto 5"/>
          <p:cNvSpPr txBox="1"/>
          <p:nvPr/>
        </p:nvSpPr>
        <p:spPr>
          <a:xfrm>
            <a:off x="1979712" y="1700808"/>
            <a:ext cx="6336704" cy="4524315"/>
          </a:xfrm>
          <a:prstGeom prst="rect">
            <a:avLst/>
          </a:prstGeom>
          <a:solidFill>
            <a:schemeClr val="bg1"/>
          </a:solidFill>
          <a:ln w="57150">
            <a:solidFill>
              <a:srgbClr val="FF3300"/>
            </a:solidFill>
          </a:ln>
        </p:spPr>
        <p:txBody>
          <a:bodyPr wrap="square" rtlCol="0">
            <a:spAutoFit/>
          </a:bodyPr>
          <a:lstStyle/>
          <a:p>
            <a:pPr algn="ctr"/>
            <a:r>
              <a:rPr lang="it-IT" sz="2400" dirty="0" smtClean="0"/>
              <a:t>L’ARR va considerato patologico solo se la concentrazione plasmatica di </a:t>
            </a:r>
            <a:r>
              <a:rPr lang="it-IT" sz="2400" b="1" dirty="0" err="1" smtClean="0"/>
              <a:t>aldosterone</a:t>
            </a:r>
            <a:r>
              <a:rPr lang="it-IT" sz="2400" dirty="0" smtClean="0"/>
              <a:t> supera i </a:t>
            </a:r>
            <a:r>
              <a:rPr lang="it-IT" sz="2400" b="1" dirty="0" smtClean="0"/>
              <a:t>12-15 ng/</a:t>
            </a:r>
            <a:r>
              <a:rPr lang="it-IT" sz="2400" b="1" dirty="0" err="1" smtClean="0"/>
              <a:t>dL</a:t>
            </a:r>
            <a:r>
              <a:rPr lang="it-IT" sz="2400" b="1" dirty="0" smtClean="0"/>
              <a:t> </a:t>
            </a:r>
            <a:r>
              <a:rPr lang="it-IT" sz="2400" dirty="0" smtClean="0"/>
              <a:t>e il valore minimo della renina va fissato a </a:t>
            </a:r>
            <a:r>
              <a:rPr lang="it-IT" sz="2400" b="1" dirty="0" smtClean="0"/>
              <a:t>0.2 ng/ml/h </a:t>
            </a:r>
            <a:r>
              <a:rPr lang="it-IT" sz="2400" dirty="0" smtClean="0"/>
              <a:t>per la PRA e </a:t>
            </a:r>
            <a:r>
              <a:rPr lang="it-IT" sz="2400" b="1" dirty="0" smtClean="0"/>
              <a:t>0.6 </a:t>
            </a:r>
            <a:r>
              <a:rPr lang="it-IT" sz="2400" b="1" dirty="0" err="1" smtClean="0"/>
              <a:t>mIU</a:t>
            </a:r>
            <a:r>
              <a:rPr lang="it-IT" sz="2400" b="1" dirty="0" smtClean="0"/>
              <a:t>/dL-0.6 mg/ml </a:t>
            </a:r>
            <a:r>
              <a:rPr lang="it-IT" sz="2400" dirty="0" smtClean="0"/>
              <a:t>per la renina diretta. Il test si considera</a:t>
            </a:r>
            <a:r>
              <a:rPr lang="it-IT" sz="2400" b="1" dirty="0" smtClean="0"/>
              <a:t> positivo </a:t>
            </a:r>
            <a:r>
              <a:rPr lang="it-IT" sz="2400" dirty="0" smtClean="0"/>
              <a:t>se il </a:t>
            </a:r>
            <a:r>
              <a:rPr lang="it-IT" sz="2400" b="1" dirty="0" smtClean="0"/>
              <a:t>rapporto </a:t>
            </a:r>
            <a:r>
              <a:rPr lang="it-IT" sz="2400" b="1" dirty="0" err="1" smtClean="0"/>
              <a:t>aldosterone</a:t>
            </a:r>
            <a:r>
              <a:rPr lang="it-IT" sz="2400" b="1" dirty="0" smtClean="0"/>
              <a:t> (ng/dl) PRA ( ng/ml/h) è superiore a 100</a:t>
            </a:r>
            <a:r>
              <a:rPr lang="it-IT" sz="2400" dirty="0" smtClean="0"/>
              <a:t> e </a:t>
            </a:r>
            <a:r>
              <a:rPr lang="it-IT" sz="2400" b="1" dirty="0" smtClean="0"/>
              <a:t>negativo inferiore a 26</a:t>
            </a:r>
            <a:r>
              <a:rPr lang="it-IT" sz="2400" dirty="0" smtClean="0"/>
              <a:t>; per  valori intermedi si preferisce ripetere il test o confermare la secrezione eccessiva di </a:t>
            </a:r>
            <a:r>
              <a:rPr lang="it-IT" sz="2400" dirty="0" err="1" smtClean="0"/>
              <a:t>aldosterone</a:t>
            </a:r>
            <a:r>
              <a:rPr lang="it-IT" sz="2400" dirty="0" smtClean="0"/>
              <a:t> dopo carico orale di sodio, l’infusione di soluzione fisiologica salina, il carico </a:t>
            </a:r>
            <a:r>
              <a:rPr lang="it-IT" sz="2400" dirty="0" err="1" smtClean="0"/>
              <a:t>salino+fludrocortisone</a:t>
            </a:r>
            <a:r>
              <a:rPr lang="it-IT" sz="2400" dirty="0" smtClean="0"/>
              <a:t>, e il test al </a:t>
            </a:r>
            <a:r>
              <a:rPr lang="it-IT" sz="2400" dirty="0" err="1" smtClean="0"/>
              <a:t>captopril</a:t>
            </a:r>
            <a:r>
              <a:rPr lang="it-IT" sz="2400"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36512" y="-27384"/>
          <a:ext cx="9180513" cy="6831588"/>
        </p:xfrm>
        <a:graphic>
          <a:graphicData uri="http://schemas.openxmlformats.org/drawingml/2006/table">
            <a:tbl>
              <a:tblPr firstRow="1" bandRow="1">
                <a:tableStyleId>{5C22544A-7EE6-4342-B048-85BDC9FD1C3A}</a:tableStyleId>
              </a:tblPr>
              <a:tblGrid>
                <a:gridCol w="1944216"/>
                <a:gridCol w="2632381"/>
                <a:gridCol w="2192155"/>
                <a:gridCol w="2411761"/>
              </a:tblGrid>
              <a:tr h="705108">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108268">
                <a:tc>
                  <a:txBody>
                    <a:bodyPr/>
                    <a:lstStyle/>
                    <a:p>
                      <a:pPr algn="l"/>
                      <a:r>
                        <a:rPr lang="it-IT" sz="1800" b="1" dirty="0" err="1" smtClean="0"/>
                        <a:t>Feocromocitoma</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Ipertensione parossistica o crisi sovrapposte a ipertensione sostenuta, cefalea, sudorazione, palpitazioni e pallore; storia familiare di FC; sindromi genetica di cui è nota l’associazione con FC (MEN2, </a:t>
                      </a:r>
                      <a:r>
                        <a:rPr lang="it-IT" sz="1800" baseline="0" dirty="0" err="1" smtClean="0"/>
                        <a:t>sd</a:t>
                      </a:r>
                      <a:r>
                        <a:rPr lang="it-IT" sz="1800" baseline="0" dirty="0" smtClean="0"/>
                        <a:t>. di Von </a:t>
                      </a:r>
                      <a:r>
                        <a:rPr lang="it-IT" sz="1800" baseline="0" dirty="0" err="1" smtClean="0"/>
                        <a:t>Hippel</a:t>
                      </a:r>
                      <a:r>
                        <a:rPr lang="it-IT" sz="1800" baseline="0" dirty="0" smtClean="0"/>
                        <a:t> </a:t>
                      </a:r>
                      <a:r>
                        <a:rPr lang="it-IT" sz="1800" baseline="0" dirty="0" err="1" smtClean="0"/>
                        <a:t>Lindau</a:t>
                      </a:r>
                      <a:r>
                        <a:rPr lang="it-IT" sz="1800" baseline="0" dirty="0" smtClean="0"/>
                        <a:t>, neurofibromatosi)</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Segni di neurofibromatosi     (macchie caffè-latte,</a:t>
                      </a:r>
                      <a:r>
                        <a:rPr lang="it-IT" sz="1800" baseline="0" dirty="0" smtClean="0"/>
                        <a:t> </a:t>
                      </a:r>
                      <a:r>
                        <a:rPr lang="it-IT" sz="1800" baseline="0" dirty="0" err="1" smtClean="0"/>
                        <a:t>neurofibromi</a:t>
                      </a:r>
                      <a:r>
                        <a:rPr lang="it-IT" sz="1800" baseline="0" dirty="0" smtClean="0"/>
                        <a:t>)</a:t>
                      </a:r>
                      <a:endParaRPr lang="it-IT" sz="1800" dirty="0" smtClean="0"/>
                    </a:p>
                    <a:p>
                      <a:pPr algn="l"/>
                      <a:endParaRPr lang="it-IT" sz="1800"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Scoperta incidentale di masse </a:t>
                      </a:r>
                      <a:r>
                        <a:rPr lang="it-IT" sz="1800" dirty="0" err="1" smtClean="0"/>
                        <a:t>surrenaliche</a:t>
                      </a:r>
                      <a:r>
                        <a:rPr lang="it-IT" sz="1800" dirty="0" smtClean="0"/>
                        <a:t> (o in alcuni casi </a:t>
                      </a:r>
                      <a:r>
                        <a:rPr lang="it-IT" sz="1800" dirty="0" err="1" smtClean="0"/>
                        <a:t>extrasurrenaliche</a:t>
                      </a:r>
                      <a:r>
                        <a:rPr lang="it-IT" sz="1800" dirty="0" smtClean="0"/>
                        <a:t>)</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Dosaggio delle </a:t>
                      </a:r>
                      <a:r>
                        <a:rPr lang="it-IT" sz="1800" b="1" baseline="0" dirty="0" err="1" smtClean="0"/>
                        <a:t>metanefrine</a:t>
                      </a:r>
                      <a:r>
                        <a:rPr lang="it-IT" sz="1800" b="1" baseline="0" dirty="0" smtClean="0"/>
                        <a:t> e catecolamine urinarie frazionate </a:t>
                      </a:r>
                      <a:r>
                        <a:rPr lang="it-IT" sz="1800" baseline="0" dirty="0" smtClean="0"/>
                        <a:t>delle 24 h (significativo aumento di almeno tre volte il limite di normalità); se valori borderline ripetere la raccolta  associando dosaggio della </a:t>
                      </a:r>
                      <a:r>
                        <a:rPr lang="it-IT" sz="1800" baseline="0" dirty="0" err="1" smtClean="0"/>
                        <a:t>cromograninaA</a:t>
                      </a:r>
                      <a:r>
                        <a:rPr lang="it-IT" sz="1800" baseline="0" dirty="0" smtClean="0"/>
                        <a:t> (dopo sospensione di PPI per almeno 2 </a:t>
                      </a:r>
                      <a:r>
                        <a:rPr lang="it-IT" sz="1800" baseline="0" dirty="0" err="1" smtClean="0"/>
                        <a:t>sett</a:t>
                      </a:r>
                      <a:r>
                        <a:rPr lang="it-IT" sz="1800" baseline="0" dirty="0" smtClean="0"/>
                        <a:t>); sembra correlare con le dimensioni e la malignità del tumore;possibile anche dosaggio delle </a:t>
                      </a:r>
                      <a:r>
                        <a:rPr lang="it-IT" sz="1800" b="1" baseline="0" dirty="0" err="1" smtClean="0"/>
                        <a:t>metanefrine</a:t>
                      </a:r>
                      <a:r>
                        <a:rPr lang="it-IT" sz="1800" b="1" baseline="0" dirty="0" smtClean="0"/>
                        <a:t>  plasmatiche</a:t>
                      </a:r>
                    </a:p>
                    <a:p>
                      <a:pPr algn="l"/>
                      <a:r>
                        <a:rPr lang="it-IT" sz="1800" b="0" baseline="0" dirty="0" smtClean="0"/>
                        <a:t>(più falsi positivi)</a:t>
                      </a:r>
                    </a:p>
                    <a:p>
                      <a:pPr algn="l"/>
                      <a:r>
                        <a:rPr lang="it-IT" sz="1800" baseline="0" dirty="0" smtClean="0"/>
                        <a:t>Esami di </a:t>
                      </a:r>
                      <a:r>
                        <a:rPr lang="it-IT" sz="1800" baseline="0" dirty="0" err="1" smtClean="0"/>
                        <a:t>imaging</a:t>
                      </a:r>
                      <a:endParaRPr lang="it-IT" sz="1800" baseline="0" dirty="0" smtClean="0"/>
                    </a:p>
                    <a:p>
                      <a:pPr algn="l"/>
                      <a:r>
                        <a:rPr lang="it-IT" sz="1800" baseline="0" dirty="0" smtClean="0"/>
                        <a:t>Test genetici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50344"/>
          <a:ext cx="9144000" cy="7162772"/>
        </p:xfrm>
        <a:graphic>
          <a:graphicData uri="http://schemas.openxmlformats.org/drawingml/2006/table">
            <a:tbl>
              <a:tblPr firstRow="1" bandRow="1">
                <a:tableStyleId>{5C22544A-7EE6-4342-B048-85BDC9FD1C3A}</a:tableStyleId>
              </a:tblPr>
              <a:tblGrid>
                <a:gridCol w="1691680"/>
                <a:gridCol w="3384376"/>
                <a:gridCol w="1775142"/>
                <a:gridCol w="2292802"/>
              </a:tblGrid>
              <a:tr h="629930">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695975">
                <a:tc>
                  <a:txBody>
                    <a:bodyPr/>
                    <a:lstStyle/>
                    <a:p>
                      <a:pPr algn="l"/>
                      <a:r>
                        <a:rPr lang="it-IT" sz="1800" b="1" dirty="0" err="1" smtClean="0"/>
                        <a:t>Sd</a:t>
                      </a:r>
                      <a:r>
                        <a:rPr lang="it-IT" sz="1800" b="1" baseline="0" dirty="0" smtClean="0"/>
                        <a:t>. Di </a:t>
                      </a:r>
                      <a:r>
                        <a:rPr lang="it-IT" sz="1800" b="1" baseline="0" dirty="0" err="1" smtClean="0"/>
                        <a:t>Cushing</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Rapido aumento di peso, poliuria, polidipsia, disturbi psicologici</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Habitus tipico</a:t>
                      </a: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Iperglicemia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Escrezione urinaria</a:t>
                      </a:r>
                      <a:r>
                        <a:rPr lang="it-IT" sz="1800" baseline="0" dirty="0" smtClean="0"/>
                        <a:t> nelle 24 ore del </a:t>
                      </a:r>
                      <a:r>
                        <a:rPr lang="it-IT" sz="1800" baseline="0" dirty="0" err="1" smtClean="0"/>
                        <a:t>cortisolo</a:t>
                      </a:r>
                      <a:r>
                        <a:rPr lang="it-IT" sz="1800" baseline="0" dirty="0" smtClean="0"/>
                        <a:t> (valori 10 </a:t>
                      </a:r>
                      <a:r>
                        <a:rPr lang="it-IT" sz="1800" baseline="0" dirty="0" err="1" smtClean="0"/>
                        <a:t>nmol</a:t>
                      </a:r>
                      <a:r>
                        <a:rPr lang="it-IT" sz="1800" baseline="0" dirty="0" smtClean="0"/>
                        <a:t>/24h) sono altamente suggestivi</a:t>
                      </a:r>
                    </a:p>
                    <a:p>
                      <a:pPr algn="l"/>
                      <a:r>
                        <a:rPr lang="it-IT" sz="1800" baseline="0" dirty="0" smtClean="0"/>
                        <a:t>Test di soppressione al </a:t>
                      </a:r>
                      <a:r>
                        <a:rPr lang="it-IT" sz="1800" baseline="0" dirty="0" err="1" smtClean="0"/>
                        <a:t>desametasone</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499332">
                <a:tc>
                  <a:txBody>
                    <a:bodyPr/>
                    <a:lstStyle/>
                    <a:p>
                      <a:pPr algn="l"/>
                      <a:r>
                        <a:rPr lang="it-IT" sz="1800" b="1" dirty="0" smtClean="0"/>
                        <a:t>Ipertiroidismo</a:t>
                      </a:r>
                    </a:p>
                    <a:p>
                      <a:pPr algn="l"/>
                      <a:endParaRPr lang="it-IT" sz="1800" b="1" dirty="0" smtClean="0"/>
                    </a:p>
                    <a:p>
                      <a:pPr algn="l"/>
                      <a:endParaRPr lang="it-IT" sz="1800" b="1" dirty="0" smtClean="0"/>
                    </a:p>
                    <a:p>
                      <a:pPr algn="l"/>
                      <a:endParaRPr lang="it-IT" sz="1800" b="1" dirty="0" smtClean="0"/>
                    </a:p>
                    <a:p>
                      <a:pPr algn="l"/>
                      <a:r>
                        <a:rPr lang="it-IT" sz="1800" b="1" dirty="0" smtClean="0"/>
                        <a:t>Ipotiroidismo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Palpitazioni, perdita di peso, ansia, intolleranza al caldo</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Tachicardia, FA, toni cardiaci accentuati, esoftalmo</a:t>
                      </a:r>
                      <a:endParaRPr lang="it-IT" sz="1800" baseline="0" dirty="0" smtClean="0"/>
                    </a:p>
                    <a:p>
                      <a:pPr algn="l"/>
                      <a:r>
                        <a:rPr lang="it-IT" sz="1800" baseline="0" dirty="0" smtClean="0"/>
                        <a:t>Aumento di peso, affaticamento, stipsi</a:t>
                      </a:r>
                    </a:p>
                    <a:p>
                      <a:pPr algn="l"/>
                      <a:r>
                        <a:rPr lang="it-IT" sz="1800" dirty="0" smtClean="0"/>
                        <a:t>Bradicardia,</a:t>
                      </a:r>
                      <a:r>
                        <a:rPr lang="it-IT" sz="1800" baseline="0" dirty="0" smtClean="0"/>
                        <a:t> debolezza muscolare, mixedema</a:t>
                      </a:r>
                      <a:endParaRPr lang="it-IT" sz="1800" dirty="0" smtClean="0"/>
                    </a:p>
                    <a:p>
                      <a:pPr algn="l"/>
                      <a:endParaRPr lang="it-IT" sz="1800"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TSH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277888">
                <a:tc>
                  <a:txBody>
                    <a:bodyPr/>
                    <a:lstStyle/>
                    <a:p>
                      <a:pPr algn="l"/>
                      <a:r>
                        <a:rPr lang="it-IT" sz="1800" b="1" dirty="0" smtClean="0"/>
                        <a:t>Coartazione aortica</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Insorgenza in età pediatrica o giovanile; cefalea, epistassi, debolezza alle gambe o </a:t>
                      </a:r>
                      <a:r>
                        <a:rPr lang="it-IT" sz="1800" baseline="0" dirty="0" err="1" smtClean="0"/>
                        <a:t>claudicatio</a:t>
                      </a:r>
                      <a:endParaRPr lang="it-IT" sz="18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Soffi precordiali o toracici, polsi femorali iposfigmici,</a:t>
                      </a:r>
                      <a:r>
                        <a:rPr lang="it-IT" sz="1800" baseline="0" dirty="0" smtClean="0"/>
                        <a:t> e ritardati, differenza pressoria tra arti </a:t>
                      </a:r>
                      <a:r>
                        <a:rPr lang="it-IT" sz="1800" baseline="0" dirty="0" err="1" smtClean="0"/>
                        <a:t>sup</a:t>
                      </a:r>
                      <a:r>
                        <a:rPr lang="it-IT" sz="1800" baseline="0" dirty="0" smtClean="0"/>
                        <a:t> e </a:t>
                      </a:r>
                      <a:r>
                        <a:rPr lang="it-IT" sz="1800" baseline="0" dirty="0" err="1" smtClean="0"/>
                        <a:t>inf</a:t>
                      </a:r>
                      <a:r>
                        <a:rPr lang="it-IT" sz="1800" baseline="0" dirty="0" smtClean="0"/>
                        <a:t> o tra braccio </a:t>
                      </a:r>
                      <a:r>
                        <a:rPr lang="it-IT" sz="1800" baseline="0" dirty="0" err="1" smtClean="0"/>
                        <a:t>dx</a:t>
                      </a:r>
                      <a:r>
                        <a:rPr lang="it-IT" sz="1800" baseline="0" dirty="0" smtClean="0"/>
                        <a:t> e sin</a:t>
                      </a:r>
                      <a:endParaRPr lang="it-IT" sz="1800" dirty="0" smtClean="0"/>
                    </a:p>
                    <a:p>
                      <a:pPr algn="l"/>
                      <a:endParaRPr lang="it-IT" sz="1800"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Ecocardiografia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dirty="0"/>
          </a:p>
        </p:txBody>
      </p:sp>
      <p:sp>
        <p:nvSpPr>
          <p:cNvPr id="2" name="Titolo 1"/>
          <p:cNvSpPr>
            <a:spLocks noGrp="1"/>
          </p:cNvSpPr>
          <p:nvPr>
            <p:ph type="ctrTitle"/>
          </p:nvPr>
        </p:nvSpPr>
        <p:spPr/>
        <p:txBody>
          <a:bodyPr>
            <a:normAutofit/>
          </a:bodyPr>
          <a:lstStyle/>
          <a:p>
            <a:r>
              <a:rPr lang="it-IT" dirty="0" smtClean="0"/>
              <a:t>APPROCCIO TERAPEUTICO</a:t>
            </a:r>
            <a:endParaRPr lang="it-IT"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Evidenze a favore della riduzione della PA</a:t>
            </a:r>
            <a:endParaRPr lang="it-IT" b="1" dirty="0">
              <a:solidFill>
                <a:srgbClr val="0070C0"/>
              </a:solidFill>
            </a:endParaRPr>
          </a:p>
        </p:txBody>
      </p:sp>
      <p:sp>
        <p:nvSpPr>
          <p:cNvPr id="3" name="Segnaposto contenuto 2"/>
          <p:cNvSpPr>
            <a:spLocks noGrp="1"/>
          </p:cNvSpPr>
          <p:nvPr>
            <p:ph sz="quarter" idx="1"/>
          </p:nvPr>
        </p:nvSpPr>
        <p:spPr>
          <a:xfrm>
            <a:off x="395536" y="1628800"/>
            <a:ext cx="8291264" cy="4896544"/>
          </a:xfrm>
        </p:spPr>
        <p:txBody>
          <a:bodyPr>
            <a:normAutofit/>
          </a:bodyPr>
          <a:lstStyle/>
          <a:p>
            <a:pPr>
              <a:buFont typeface="Wingdings" pitchFamily="2" charset="2"/>
              <a:buChar char="q"/>
            </a:pPr>
            <a:r>
              <a:rPr lang="it-IT" dirty="0" smtClean="0"/>
              <a:t>I risultati di numerosi RCT hanno evidenziato che la somministrazione di farmaci antipertensivi favorisce la </a:t>
            </a:r>
            <a:r>
              <a:rPr lang="it-IT" b="1" dirty="0" smtClean="0"/>
              <a:t>riduzione del rischio di </a:t>
            </a:r>
            <a:r>
              <a:rPr lang="it-IT" b="1" dirty="0" err="1" smtClean="0"/>
              <a:t>outcome</a:t>
            </a:r>
            <a:r>
              <a:rPr lang="it-IT" b="1" dirty="0" smtClean="0"/>
              <a:t> clinici maggiori </a:t>
            </a:r>
            <a:r>
              <a:rPr lang="it-IT" dirty="0" smtClean="0"/>
              <a:t>(ictus fatali e non, infarto miocardico, scompenso e altre mortalità CV) negli ipertesi.</a:t>
            </a:r>
          </a:p>
          <a:p>
            <a:pPr>
              <a:buFont typeface="Wingdings" pitchFamily="2" charset="2"/>
              <a:buChar char="q"/>
            </a:pPr>
            <a:r>
              <a:rPr lang="it-IT" dirty="0" smtClean="0"/>
              <a:t>Un’altra evidenza a favore del trattamento è che la regressione dell’OD, indotta dalla riduzione della BP può essere accompagnata da una riduzione degli </a:t>
            </a:r>
            <a:r>
              <a:rPr lang="it-IT" dirty="0" err="1" smtClean="0"/>
              <a:t>outcome</a:t>
            </a:r>
            <a:r>
              <a:rPr lang="it-IT" dirty="0" smtClean="0"/>
              <a:t> fatali e non; questa evidenza è ovviamente indiretta, essendo derivata da analisi comparative post-hoc di dati randomizzati</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Evidenze a favore della riduzione della PA</a:t>
            </a:r>
            <a:endParaRPr lang="it-IT" b="1" dirty="0">
              <a:solidFill>
                <a:srgbClr val="0070C0"/>
              </a:solidFill>
            </a:endParaRPr>
          </a:p>
        </p:txBody>
      </p:sp>
      <p:sp>
        <p:nvSpPr>
          <p:cNvPr id="3" name="Segnaposto contenuto 2"/>
          <p:cNvSpPr>
            <a:spLocks noGrp="1"/>
          </p:cNvSpPr>
          <p:nvPr>
            <p:ph sz="quarter" idx="1"/>
          </p:nvPr>
        </p:nvSpPr>
        <p:spPr>
          <a:xfrm>
            <a:off x="395536" y="1628800"/>
            <a:ext cx="8291264" cy="4896544"/>
          </a:xfrm>
        </p:spPr>
        <p:txBody>
          <a:bodyPr>
            <a:normAutofit/>
          </a:bodyPr>
          <a:lstStyle/>
          <a:p>
            <a:pPr>
              <a:buFont typeface="Wingdings" pitchFamily="2" charset="2"/>
              <a:buChar char="q"/>
            </a:pPr>
            <a:r>
              <a:rPr lang="it-IT" dirty="0" smtClean="0"/>
              <a:t>Limiti dei trial randomizzati basati su </a:t>
            </a:r>
            <a:r>
              <a:rPr lang="it-IT" dirty="0" err="1" smtClean="0"/>
              <a:t>outcome</a:t>
            </a:r>
            <a:r>
              <a:rPr lang="it-IT" dirty="0" smtClean="0"/>
              <a:t> clinici “hard”:</a:t>
            </a:r>
          </a:p>
          <a:p>
            <a:pPr lvl="1">
              <a:buFont typeface="Wingdings" pitchFamily="2" charset="2"/>
              <a:buChar char="ü"/>
            </a:pPr>
            <a:r>
              <a:rPr lang="it-IT" sz="2600" dirty="0" smtClean="0"/>
              <a:t>Generalmente, per ridurre il numero dei pazienti necessari, vengono arruolati </a:t>
            </a:r>
            <a:r>
              <a:rPr lang="it-IT" sz="2600" b="1" dirty="0" smtClean="0"/>
              <a:t>pazienti ad alto rischio </a:t>
            </a:r>
            <a:r>
              <a:rPr lang="it-IT" sz="2600" dirty="0" smtClean="0"/>
              <a:t>(anziani, patologie concomitanti o pregresse)</a:t>
            </a:r>
          </a:p>
          <a:p>
            <a:pPr lvl="1">
              <a:buFont typeface="Wingdings" pitchFamily="2" charset="2"/>
              <a:buChar char="ü"/>
            </a:pPr>
            <a:r>
              <a:rPr lang="it-IT" sz="2600" dirty="0" smtClean="0"/>
              <a:t>La </a:t>
            </a:r>
            <a:r>
              <a:rPr lang="it-IT" sz="2600" b="1" dirty="0" smtClean="0"/>
              <a:t>durata</a:t>
            </a:r>
            <a:r>
              <a:rPr lang="it-IT" sz="2600" dirty="0" smtClean="0"/>
              <a:t> è necessariamente breve. Le raccomandazioni per gli interventi a lungo termine sono basate su estrapolazioni di dati ottenuti per periodi molto brevi se confrontati alle aspettative di vita</a:t>
            </a:r>
          </a:p>
          <a:p>
            <a:pPr lvl="1">
              <a:buFont typeface="Wingdings" pitchFamily="2" charset="2"/>
              <a:buChar char="ü"/>
            </a:pPr>
            <a:r>
              <a:rPr lang="it-IT" sz="2600" dirty="0" smtClean="0"/>
              <a:t>L’assunto che i benefici rilevati durante i primi anni dello studio continui per un periodo molto più lungo è supportato da studi </a:t>
            </a:r>
            <a:r>
              <a:rPr lang="it-IT" sz="2600" dirty="0" err="1" smtClean="0"/>
              <a:t>osservazionali</a:t>
            </a:r>
            <a:r>
              <a:rPr lang="it-IT" sz="2600" dirty="0" smtClean="0"/>
              <a:t> la cui durata si estende per alcune decadi</a:t>
            </a:r>
            <a:r>
              <a:rPr lang="it-IT" dirty="0" smtClean="0"/>
              <a:t>.</a:t>
            </a:r>
          </a:p>
          <a:p>
            <a:endParaRPr lang="it-IT"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04664"/>
            <a:ext cx="8219256" cy="1728192"/>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r>
              <a:rPr lang="it-IT" b="1" dirty="0" smtClean="0">
                <a:solidFill>
                  <a:srgbClr val="002060"/>
                </a:solidFill>
              </a:rPr>
              <a:t/>
            </a:r>
            <a:br>
              <a:rPr lang="it-IT" b="1" dirty="0" smtClean="0">
                <a:solidFill>
                  <a:srgbClr val="002060"/>
                </a:solidFill>
              </a:rPr>
            </a:br>
            <a:r>
              <a:rPr lang="it-IT" b="1" dirty="0" smtClean="0">
                <a:solidFill>
                  <a:srgbClr val="FF0000"/>
                </a:solidFill>
                <a:latin typeface="Century Schoolbook"/>
              </a:rPr>
              <a:t>→</a:t>
            </a:r>
            <a:r>
              <a:rPr lang="it-IT" sz="2700" b="1" dirty="0" smtClean="0">
                <a:solidFill>
                  <a:srgbClr val="FF0000"/>
                </a:solidFill>
              </a:rPr>
              <a:t>L’inizio della terapia antipertensiva si basa sulla valutazione del rischio CV globale</a:t>
            </a:r>
            <a:endParaRPr lang="it-IT" sz="2700" b="1" dirty="0">
              <a:solidFill>
                <a:srgbClr val="FF000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sp>
        <p:nvSpPr>
          <p:cNvPr id="9" name="CasellaDiTesto 8"/>
          <p:cNvSpPr txBox="1"/>
          <p:nvPr/>
        </p:nvSpPr>
        <p:spPr>
          <a:xfrm>
            <a:off x="467544" y="4667652"/>
            <a:ext cx="8208912" cy="461665"/>
          </a:xfrm>
          <a:prstGeom prst="rect">
            <a:avLst/>
          </a:prstGeom>
          <a:noFill/>
        </p:spPr>
        <p:txBody>
          <a:bodyPr wrap="square" rtlCol="0">
            <a:spAutoFit/>
          </a:bodyPr>
          <a:lstStyle/>
          <a:p>
            <a:endParaRPr lang="it-IT" sz="2400" dirty="0"/>
          </a:p>
        </p:txBody>
      </p:sp>
      <p:pic>
        <p:nvPicPr>
          <p:cNvPr id="1026" name="Picture 2"/>
          <p:cNvPicPr>
            <a:picLocks noChangeAspect="1" noChangeArrowheads="1"/>
          </p:cNvPicPr>
          <p:nvPr/>
        </p:nvPicPr>
        <p:blipFill>
          <a:blip r:embed="rId2" cstate="print"/>
          <a:srcRect/>
          <a:stretch>
            <a:fillRect/>
          </a:stretch>
        </p:blipFill>
        <p:spPr bwMode="auto">
          <a:xfrm>
            <a:off x="261938" y="2045543"/>
            <a:ext cx="8620125" cy="4695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439850"/>
          </a:xfrm>
        </p:spPr>
        <p:txBody>
          <a:bodyPr>
            <a:noAutofit/>
          </a:bodyPr>
          <a:lstStyle/>
          <a:p>
            <a:r>
              <a:rPr lang="it-IT" dirty="0" smtClean="0"/>
              <a:t>IPERTENSIONE E RISCHIO CARDIOVASCOLARE GLOBALE</a:t>
            </a:r>
            <a:endParaRPr lang="it-IT" dirty="0"/>
          </a:p>
        </p:txBody>
      </p:sp>
      <p:sp>
        <p:nvSpPr>
          <p:cNvPr id="3" name="Segnaposto contenuto 2"/>
          <p:cNvSpPr>
            <a:spLocks noGrp="1"/>
          </p:cNvSpPr>
          <p:nvPr>
            <p:ph sz="quarter" idx="1"/>
          </p:nvPr>
        </p:nvSpPr>
        <p:spPr>
          <a:xfrm>
            <a:off x="457200" y="1831995"/>
            <a:ext cx="8229600" cy="4525963"/>
          </a:xfrm>
        </p:spPr>
        <p:txBody>
          <a:bodyPr>
            <a:normAutofit/>
          </a:bodyPr>
          <a:lstStyle/>
          <a:p>
            <a:pPr algn="ctr">
              <a:buNone/>
            </a:pPr>
            <a:r>
              <a:rPr lang="it-IT" sz="4000" dirty="0" smtClean="0"/>
              <a:t>Il valore della pressione arteriosa non può essere considerato come unica variabile nel determinare la necessità e la tipologia del trattamento ma è necessario quantificare il </a:t>
            </a:r>
            <a:r>
              <a:rPr lang="it-IT" sz="4000" b="1" dirty="0" smtClean="0"/>
              <a:t>rischio cardiovascolare globale </a:t>
            </a:r>
            <a:r>
              <a:rPr lang="it-IT" sz="4000" dirty="0" smtClean="0"/>
              <a:t>del paziente.</a:t>
            </a:r>
            <a:endParaRPr lang="it-IT" sz="40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3" name="Tabella 12"/>
          <p:cNvGraphicFramePr>
            <a:graphicFrameLocks noGrp="1"/>
          </p:cNvGraphicFramePr>
          <p:nvPr/>
        </p:nvGraphicFramePr>
        <p:xfrm>
          <a:off x="467544" y="1772816"/>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latin typeface="+mn-lt"/>
                          <a:cs typeface="Times New Roman" pitchFamily="18" charset="0"/>
                        </a:rPr>
                        <a:t>L’inizio rapido del trattamenti</a:t>
                      </a:r>
                      <a:r>
                        <a:rPr lang="it-IT" b="0" baseline="0" dirty="0" smtClean="0">
                          <a:solidFill>
                            <a:schemeClr val="tx1"/>
                          </a:solidFill>
                          <a:latin typeface="+mn-lt"/>
                          <a:cs typeface="Times New Roman" pitchFamily="18" charset="0"/>
                        </a:rPr>
                        <a:t> farmacologico è raccomandato nei pazienti con ipertensione di grado 2 e 3 con qualsiasi livello di rischio CV, da attuare poche settimane dopo o contemporaneamente ai cambiamenti dello stile di vita</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I</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A</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6" name="Tabella 15"/>
          <p:cNvGraphicFramePr>
            <a:graphicFrameLocks noGrp="1"/>
          </p:cNvGraphicFramePr>
          <p:nvPr/>
        </p:nvGraphicFramePr>
        <p:xfrm>
          <a:off x="467544" y="2852936"/>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La riduzione della BP con farmaci è consigliata anche quando</a:t>
                      </a:r>
                      <a:r>
                        <a:rPr lang="it-IT" b="0" baseline="0" dirty="0" smtClean="0">
                          <a:solidFill>
                            <a:schemeClr val="tx1"/>
                          </a:solidFill>
                        </a:rPr>
                        <a:t> il rischio CV è elevato a causa della presenza di OD, diabete, CVD, CKD, anche quando l’ipertensione è di grado 1</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smtClean="0">
                          <a:solidFill>
                            <a:schemeClr val="tx1"/>
                          </a:solidFill>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endParaRPr lang="it-IT" b="0" dirty="0" smtClean="0">
                        <a:solidFill>
                          <a:schemeClr val="tx1"/>
                        </a:solidFill>
                      </a:endParaRPr>
                    </a:p>
                    <a:p>
                      <a:pPr algn="ctr"/>
                      <a:r>
                        <a:rPr lang="it-IT" b="0" dirty="0" smtClean="0">
                          <a:solidFill>
                            <a:schemeClr val="tx1"/>
                          </a:solidFill>
                        </a:rPr>
                        <a:t>B</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9" name="CasellaDiTesto 8"/>
          <p:cNvSpPr txBox="1"/>
          <p:nvPr/>
        </p:nvSpPr>
        <p:spPr>
          <a:xfrm>
            <a:off x="467544" y="3933056"/>
            <a:ext cx="8208912" cy="2677656"/>
          </a:xfrm>
          <a:prstGeom prst="rect">
            <a:avLst/>
          </a:prstGeom>
          <a:noFill/>
        </p:spPr>
        <p:txBody>
          <a:bodyPr wrap="square" rtlCol="0">
            <a:spAutoFit/>
          </a:bodyPr>
          <a:lstStyle/>
          <a:p>
            <a:r>
              <a:rPr lang="it-IT" sz="2400" dirty="0" smtClean="0"/>
              <a:t>Gli RCT che forniscono l’evidenza incontrovertibile a favore della terapia antipertensiva, sono stato condotti principalmente in pazienti con SBP</a:t>
            </a:r>
            <a:r>
              <a:rPr lang="it-IT" sz="2400" dirty="0" smtClean="0">
                <a:latin typeface="Century Schoolbook"/>
              </a:rPr>
              <a:t>≥</a:t>
            </a:r>
            <a:r>
              <a:rPr lang="it-IT" sz="2400" dirty="0" smtClean="0"/>
              <a:t>160 </a:t>
            </a:r>
            <a:r>
              <a:rPr lang="it-IT" sz="2400" dirty="0" err="1" smtClean="0"/>
              <a:t>mmHg</a:t>
            </a:r>
            <a:r>
              <a:rPr lang="it-IT" sz="2400" dirty="0" smtClean="0"/>
              <a:t> o DBP</a:t>
            </a:r>
            <a:r>
              <a:rPr lang="it-IT" sz="2400" dirty="0" smtClean="0">
                <a:latin typeface="Century Schoolbook"/>
              </a:rPr>
              <a:t>≥</a:t>
            </a:r>
            <a:r>
              <a:rPr lang="it-IT" sz="2400" dirty="0" smtClean="0"/>
              <a:t>100 </a:t>
            </a:r>
            <a:r>
              <a:rPr lang="it-IT" sz="2400" dirty="0" err="1" smtClean="0"/>
              <a:t>mmHg</a:t>
            </a:r>
            <a:r>
              <a:rPr lang="it-IT" sz="2400" dirty="0" smtClean="0"/>
              <a:t> (ipertensione di grado 2 e 3) e includevano inoltre alcuni pazienti con ipertensione di grado 1 ad alto rischio CV. L’evidenza a favore del trattamento di pazienti con elevati valori di BP o in ipertesi a elevato rischio CV globale appare molto chiara.</a:t>
            </a:r>
            <a:endParaRPr lang="it-IT" sz="24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7" name="Tabella 16"/>
          <p:cNvGraphicFramePr>
            <a:graphicFrameLocks noGrp="1"/>
          </p:cNvGraphicFramePr>
          <p:nvPr/>
        </p:nvGraphicFramePr>
        <p:xfrm>
          <a:off x="467544" y="1412776"/>
          <a:ext cx="8208912" cy="118872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L’inizio del trattamento antipertensivo dovrebbe essere preso in considerazione</a:t>
                      </a:r>
                      <a:r>
                        <a:rPr lang="it-IT" b="0" baseline="0" dirty="0" smtClean="0">
                          <a:solidFill>
                            <a:schemeClr val="tx1"/>
                          </a:solidFill>
                        </a:rPr>
                        <a:t> in pazienti ipertesi di grado 1 a rischio da basso a moderato, quando i livelli di BP rimangono costanti a diverse visite o quando si riscontri o elevati livelli di BP ambulatoria, nonostante le modifiche dello stile di vita</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err="1" smtClean="0">
                          <a:solidFill>
                            <a:schemeClr val="tx1"/>
                          </a:solidFill>
                        </a:rPr>
                        <a:t>IIa</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endParaRPr lang="it-IT" b="0" dirty="0" smtClean="0">
                        <a:solidFill>
                          <a:schemeClr val="tx1"/>
                        </a:solidFill>
                      </a:endParaRPr>
                    </a:p>
                    <a:p>
                      <a:pPr algn="ctr"/>
                      <a:r>
                        <a:rPr lang="it-IT" b="0" dirty="0" smtClean="0">
                          <a:solidFill>
                            <a:schemeClr val="tx1"/>
                          </a:solidFill>
                        </a:rPr>
                        <a:t>B</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18" name="CasellaDiTesto 17"/>
          <p:cNvSpPr txBox="1"/>
          <p:nvPr/>
        </p:nvSpPr>
        <p:spPr>
          <a:xfrm>
            <a:off x="467544" y="2636912"/>
            <a:ext cx="8208912" cy="4431983"/>
          </a:xfrm>
          <a:prstGeom prst="rect">
            <a:avLst/>
          </a:prstGeom>
          <a:noFill/>
        </p:spPr>
        <p:txBody>
          <a:bodyPr wrap="square" rtlCol="0">
            <a:spAutoFit/>
          </a:bodyPr>
          <a:lstStyle/>
          <a:p>
            <a:r>
              <a:rPr lang="it-IT" sz="2400" dirty="0" smtClean="0"/>
              <a:t>Le LG ESH/ESC 2013, pur confermando che l’evidenza a favore del trattamento di questi pazienti è scarsa, non escludono il trattamento. Non vi sono trial che abbiano specificatamente arruolato la suddetta categoria di ipertesi.</a:t>
            </a:r>
          </a:p>
          <a:p>
            <a:r>
              <a:rPr lang="it-IT" sz="2400" dirty="0" smtClean="0"/>
              <a:t>Argomenti a favore del trattamento sarebbero:</a:t>
            </a:r>
          </a:p>
          <a:p>
            <a:r>
              <a:rPr lang="it-IT" sz="2400" dirty="0" smtClean="0"/>
              <a:t>-il fatto che ritardare il trattamento aumenta il rischio totale e l’elevato rischio è spesso non completamente reversibile dal trattamento;</a:t>
            </a:r>
          </a:p>
          <a:p>
            <a:r>
              <a:rPr lang="it-IT" sz="2400" dirty="0" smtClean="0"/>
              <a:t>-è disponibile un largo numero di farmaci con un buon profilo di sicurezza ben tollerati;</a:t>
            </a:r>
          </a:p>
          <a:p>
            <a:r>
              <a:rPr lang="it-IT" sz="2400" dirty="0" smtClean="0"/>
              <a:t>-molti di questi farmaci sono a brevetto scaduto e quindi economici con un buon rapporto costo-beneficio.</a:t>
            </a:r>
          </a:p>
          <a:p>
            <a:endParaRPr lang="it-IT"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3493368"/>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3" name="Tabella 12"/>
          <p:cNvGraphicFramePr>
            <a:graphicFrameLocks noGrp="1"/>
          </p:cNvGraphicFramePr>
          <p:nvPr/>
        </p:nvGraphicFramePr>
        <p:xfrm>
          <a:off x="467544" y="1484784"/>
          <a:ext cx="8208912" cy="640080"/>
        </p:xfrm>
        <a:graphic>
          <a:graphicData uri="http://schemas.openxmlformats.org/drawingml/2006/table">
            <a:tbl>
              <a:tblPr firstRow="1" bandRow="1">
                <a:tableStyleId>{5C22544A-7EE6-4342-B048-85BDC9FD1C3A}</a:tableStyleId>
              </a:tblPr>
              <a:tblGrid>
                <a:gridCol w="6768752"/>
                <a:gridCol w="720080"/>
                <a:gridCol w="720080"/>
              </a:tblGrid>
              <a:tr h="360040">
                <a:tc>
                  <a:txBody>
                    <a:bodyPr/>
                    <a:lstStyle/>
                    <a:p>
                      <a:r>
                        <a:rPr lang="it-IT" b="0" dirty="0" smtClean="0">
                          <a:solidFill>
                            <a:schemeClr val="tx1"/>
                          </a:solidFill>
                          <a:latin typeface="+mn-lt"/>
                          <a:cs typeface="Times New Roman" pitchFamily="18" charset="0"/>
                        </a:rPr>
                        <a:t>Negli</a:t>
                      </a:r>
                      <a:r>
                        <a:rPr lang="it-IT" b="0" baseline="0" dirty="0" smtClean="0">
                          <a:solidFill>
                            <a:schemeClr val="tx1"/>
                          </a:solidFill>
                          <a:latin typeface="+mn-lt"/>
                          <a:cs typeface="Times New Roman" pitchFamily="18" charset="0"/>
                        </a:rPr>
                        <a:t> anziani ipertesi il trattamento farmacologico è consigliato quando la SBP </a:t>
                      </a:r>
                      <a:r>
                        <a:rPr lang="it-IT" b="0" baseline="0" dirty="0" smtClean="0">
                          <a:solidFill>
                            <a:schemeClr val="tx1"/>
                          </a:solidFill>
                          <a:latin typeface="Century Schoolbook"/>
                          <a:cs typeface="Times New Roman" pitchFamily="18" charset="0"/>
                        </a:rPr>
                        <a:t>≥</a:t>
                      </a:r>
                      <a:r>
                        <a:rPr lang="it-IT" b="0" baseline="0" dirty="0" smtClean="0">
                          <a:solidFill>
                            <a:schemeClr val="tx1"/>
                          </a:solidFill>
                          <a:latin typeface="+mn-lt"/>
                          <a:cs typeface="Times New Roman" pitchFamily="18" charset="0"/>
                        </a:rPr>
                        <a:t>160 </a:t>
                      </a:r>
                      <a:r>
                        <a:rPr lang="it-IT" b="0" baseline="0" dirty="0" err="1" smtClean="0">
                          <a:solidFill>
                            <a:schemeClr val="tx1"/>
                          </a:solidFill>
                          <a:latin typeface="+mn-lt"/>
                          <a:cs typeface="Times New Roman" pitchFamily="18" charset="0"/>
                        </a:rPr>
                        <a:t>mmHg</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b="0" dirty="0" smtClean="0">
                          <a:solidFill>
                            <a:schemeClr val="tx1"/>
                          </a:solidFill>
                          <a:latin typeface="+mn-lt"/>
                          <a:cs typeface="Times New Roman" pitchFamily="18" charset="0"/>
                        </a:rPr>
                        <a:t>I</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it-IT" b="0" dirty="0" smtClean="0">
                          <a:solidFill>
                            <a:schemeClr val="tx1"/>
                          </a:solidFill>
                          <a:latin typeface="+mn-lt"/>
                          <a:cs typeface="Times New Roman" pitchFamily="18" charset="0"/>
                        </a:rPr>
                        <a:t>A</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7" name="Tabella 16"/>
          <p:cNvGraphicFramePr>
            <a:graphicFrameLocks noGrp="1"/>
          </p:cNvGraphicFramePr>
          <p:nvPr/>
        </p:nvGraphicFramePr>
        <p:xfrm>
          <a:off x="467544" y="2420888"/>
          <a:ext cx="8208912" cy="118872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Il</a:t>
                      </a:r>
                      <a:r>
                        <a:rPr lang="it-IT" b="0" baseline="0" dirty="0" smtClean="0">
                          <a:solidFill>
                            <a:schemeClr val="tx1"/>
                          </a:solidFill>
                        </a:rPr>
                        <a:t> trattamento farmacologico antipertensivo può anche essere considerato negli anziani (almeno in quelli al di sotto degli 80 anni) quando la SBP è compresa tra 140 e 159 </a:t>
                      </a:r>
                      <a:r>
                        <a:rPr lang="it-IT" b="0" baseline="0" dirty="0" err="1" smtClean="0">
                          <a:solidFill>
                            <a:schemeClr val="tx1"/>
                          </a:solidFill>
                        </a:rPr>
                        <a:t>mmHg</a:t>
                      </a:r>
                      <a:r>
                        <a:rPr lang="it-IT" b="0" baseline="0" dirty="0" smtClean="0">
                          <a:solidFill>
                            <a:schemeClr val="tx1"/>
                          </a:solidFill>
                        </a:rPr>
                        <a:t>, a condizione che il trattamento antipertensivo sia ben tollerato</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err="1" smtClean="0">
                          <a:solidFill>
                            <a:schemeClr val="tx1"/>
                          </a:solidFill>
                        </a:rPr>
                        <a:t>IIb</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endParaRPr lang="it-IT" b="0" dirty="0" smtClean="0">
                        <a:solidFill>
                          <a:schemeClr val="tx1"/>
                        </a:solidFill>
                      </a:endParaRPr>
                    </a:p>
                    <a:p>
                      <a:pPr algn="ctr"/>
                      <a:r>
                        <a:rPr lang="it-IT" b="0" dirty="0" smtClean="0">
                          <a:solidFill>
                            <a:schemeClr val="tx1"/>
                          </a:solidFill>
                        </a:rPr>
                        <a:t>C</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CCFF"/>
                    </a:solidFill>
                  </a:tcPr>
                </a:tc>
              </a:tr>
            </a:tbl>
          </a:graphicData>
        </a:graphic>
      </p:graphicFrame>
      <p:graphicFrame>
        <p:nvGraphicFramePr>
          <p:cNvPr id="11" name="Tabella 10"/>
          <p:cNvGraphicFramePr>
            <a:graphicFrameLocks noGrp="1"/>
          </p:cNvGraphicFramePr>
          <p:nvPr/>
        </p:nvGraphicFramePr>
        <p:xfrm>
          <a:off x="467544" y="4714344"/>
          <a:ext cx="8280921" cy="370840"/>
        </p:xfrm>
        <a:graphic>
          <a:graphicData uri="http://schemas.openxmlformats.org/drawingml/2006/table">
            <a:tbl>
              <a:tblPr firstRow="1" bandRow="1">
                <a:tableStyleId>{5C22544A-7EE6-4342-B048-85BDC9FD1C3A}</a:tableStyleId>
              </a:tblPr>
              <a:tblGrid>
                <a:gridCol w="6768752"/>
                <a:gridCol w="720080"/>
                <a:gridCol w="792089"/>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0" dirty="0" smtClean="0">
                          <a:solidFill>
                            <a:schemeClr val="tx1"/>
                          </a:solidFill>
                        </a:rPr>
                        <a:t>Non</a:t>
                      </a:r>
                      <a:r>
                        <a:rPr lang="it-IT" b="0" baseline="0" dirty="0" smtClean="0">
                          <a:solidFill>
                            <a:schemeClr val="tx1"/>
                          </a:solidFill>
                        </a:rPr>
                        <a:t> si raccomanda di iniziare la terapia farmacologica a BP normale-alta</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b="0" dirty="0" smtClean="0">
                          <a:solidFill>
                            <a:schemeClr val="tx1"/>
                          </a:solidFill>
                        </a:rPr>
                        <a:t>III</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it-IT" b="0" dirty="0" smtClean="0">
                          <a:solidFill>
                            <a:schemeClr val="tx1"/>
                          </a:solidFill>
                        </a:rPr>
                        <a:t>A</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4" name="Tabella 13"/>
          <p:cNvGraphicFramePr>
            <a:graphicFrameLocks noGrp="1"/>
          </p:cNvGraphicFramePr>
          <p:nvPr/>
        </p:nvGraphicFramePr>
        <p:xfrm>
          <a:off x="467544" y="5290408"/>
          <a:ext cx="8280921" cy="1188720"/>
        </p:xfrm>
        <a:graphic>
          <a:graphicData uri="http://schemas.openxmlformats.org/drawingml/2006/table">
            <a:tbl>
              <a:tblPr firstRow="1" bandRow="1">
                <a:tableStyleId>{5C22544A-7EE6-4342-B048-85BDC9FD1C3A}</a:tableStyleId>
              </a:tblPr>
              <a:tblGrid>
                <a:gridCol w="6768752"/>
                <a:gridCol w="720080"/>
                <a:gridCol w="792089"/>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0" dirty="0" smtClean="0">
                          <a:solidFill>
                            <a:schemeClr val="tx1"/>
                          </a:solidFill>
                        </a:rPr>
                        <a:t>La</a:t>
                      </a:r>
                      <a:r>
                        <a:rPr lang="it-IT" b="0" baseline="0" dirty="0" smtClean="0">
                          <a:solidFill>
                            <a:schemeClr val="tx1"/>
                          </a:solidFill>
                        </a:rPr>
                        <a:t> mancanza di evidenze non permette di raccomandare di iniziare la terapia farmacologica antipertensiva in soggetti giovani con un aumento ‘isolato’ della SBP brachiale, ma questi soggetti dovrebbero essere seguiti nel tempo con raccomandazioni sullo stile di vita</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smtClean="0">
                          <a:solidFill>
                            <a:schemeClr val="tx1"/>
                          </a:solidFill>
                        </a:rPr>
                        <a:t>III</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it-IT" b="0" dirty="0" smtClean="0">
                        <a:solidFill>
                          <a:schemeClr val="tx1"/>
                        </a:solidFill>
                      </a:endParaRPr>
                    </a:p>
                    <a:p>
                      <a:pPr algn="ctr"/>
                      <a:r>
                        <a:rPr lang="it-IT" b="0" dirty="0" smtClean="0">
                          <a:solidFill>
                            <a:schemeClr val="tx1"/>
                          </a:solidFill>
                        </a:rPr>
                        <a:t>A</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sp>
        <p:nvSpPr>
          <p:cNvPr id="10" name="CasellaDiTesto 9"/>
          <p:cNvSpPr txBox="1"/>
          <p:nvPr/>
        </p:nvSpPr>
        <p:spPr>
          <a:xfrm>
            <a:off x="467544" y="3678123"/>
            <a:ext cx="8208912" cy="830997"/>
          </a:xfrm>
          <a:prstGeom prst="rect">
            <a:avLst/>
          </a:prstGeom>
          <a:noFill/>
        </p:spPr>
        <p:txBody>
          <a:bodyPr wrap="square" rtlCol="0">
            <a:spAutoFit/>
          </a:bodyPr>
          <a:lstStyle/>
          <a:p>
            <a:r>
              <a:rPr lang="it-IT" sz="2400" dirty="0" smtClean="0"/>
              <a:t>Tutti i trial dimostrano che il beneficio del trattamento ipertensivo negli anziani è stato ottenuto in pazienti con SBP </a:t>
            </a:r>
            <a:r>
              <a:rPr lang="it-IT" sz="2400" dirty="0" smtClean="0">
                <a:latin typeface="Century Schoolbook"/>
              </a:rPr>
              <a:t>≥</a:t>
            </a:r>
            <a:r>
              <a:rPr lang="it-IT" sz="2400" dirty="0" smtClean="0"/>
              <a:t>160 </a:t>
            </a:r>
            <a:r>
              <a:rPr lang="it-IT" sz="2400" dirty="0" err="1" smtClean="0"/>
              <a:t>mmHg</a:t>
            </a:r>
            <a:r>
              <a:rPr lang="it-IT" sz="2400" dirty="0" smtClean="0"/>
              <a:t> (grado 2 e 3)</a:t>
            </a:r>
            <a:endParaRPr lang="it-IT" sz="24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2341240"/>
          </a:xfrm>
        </p:spPr>
        <p:txBody>
          <a:bodyPr>
            <a:normAutofit fontScale="92500" lnSpcReduction="20000"/>
          </a:bodyPr>
          <a:lstStyle/>
          <a:p>
            <a:endParaRPr lang="it-IT" dirty="0" smtClean="0"/>
          </a:p>
          <a:p>
            <a:endParaRPr lang="it-IT" dirty="0" smtClean="0"/>
          </a:p>
          <a:p>
            <a:pPr>
              <a:buNone/>
            </a:pPr>
            <a:endParaRPr lang="it-IT" dirty="0" smtClean="0"/>
          </a:p>
          <a:p>
            <a:endParaRPr lang="it-IT" dirty="0" smtClean="0"/>
          </a:p>
          <a:p>
            <a:endParaRPr lang="it-IT" dirty="0" smtClean="0"/>
          </a:p>
          <a:p>
            <a:pPr>
              <a:buNone/>
            </a:pPr>
            <a:r>
              <a:rPr lang="it-IT" dirty="0" smtClean="0"/>
              <a:t>N</a:t>
            </a:r>
          </a:p>
          <a:p>
            <a:endParaRPr lang="it-IT" dirty="0" smtClean="0"/>
          </a:p>
          <a:p>
            <a:endParaRPr lang="it-IT" dirty="0" smtClean="0"/>
          </a:p>
          <a:p>
            <a:endParaRPr lang="it-IT" dirty="0"/>
          </a:p>
        </p:txBody>
      </p:sp>
      <p:graphicFrame>
        <p:nvGraphicFramePr>
          <p:cNvPr id="8" name="Tabella 7"/>
          <p:cNvGraphicFramePr>
            <a:graphicFrameLocks noGrp="1"/>
          </p:cNvGraphicFramePr>
          <p:nvPr/>
        </p:nvGraphicFramePr>
        <p:xfrm>
          <a:off x="467544" y="1556792"/>
          <a:ext cx="8208910" cy="2225040"/>
        </p:xfrm>
        <a:graphic>
          <a:graphicData uri="http://schemas.openxmlformats.org/drawingml/2006/table">
            <a:tbl>
              <a:tblPr firstRow="1" bandRow="1">
                <a:tableStyleId>{5C22544A-7EE6-4342-B048-85BDC9FD1C3A}</a:tableStyleId>
              </a:tblPr>
              <a:tblGrid>
                <a:gridCol w="6768751"/>
                <a:gridCol w="720080"/>
                <a:gridCol w="720079"/>
              </a:tblGrid>
              <a:tr h="370840">
                <a:tc>
                  <a:txBody>
                    <a:bodyPr/>
                    <a:lstStyle/>
                    <a:p>
                      <a:r>
                        <a:rPr lang="it-IT" b="1" dirty="0" smtClean="0">
                          <a:solidFill>
                            <a:schemeClr val="tx1"/>
                          </a:solidFill>
                        </a:rPr>
                        <a:t>Il</a:t>
                      </a:r>
                      <a:r>
                        <a:rPr lang="it-IT" b="1" baseline="0" dirty="0" smtClean="0">
                          <a:solidFill>
                            <a:schemeClr val="tx1"/>
                          </a:solidFill>
                        </a:rPr>
                        <a:t> target di SBP &lt;140 </a:t>
                      </a:r>
                      <a:r>
                        <a:rPr lang="it-IT" b="1" baseline="0" dirty="0" err="1" smtClean="0">
                          <a:solidFill>
                            <a:schemeClr val="tx1"/>
                          </a:solidFill>
                        </a:rPr>
                        <a:t>mmHg</a:t>
                      </a:r>
                      <a:r>
                        <a:rPr lang="it-IT" b="1" baseline="0" dirty="0" smtClean="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it-IT" b="0" dirty="0" smtClean="0">
                          <a:solidFill>
                            <a:schemeClr val="tx1"/>
                          </a:solidFill>
                        </a:rPr>
                        <a:t>a) È raccomandato in pazienti a rischio CV basso-moderato</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smtClean="0">
                          <a:solidFill>
                            <a:schemeClr val="tx1"/>
                          </a:solidFill>
                        </a:rPr>
                        <a:t>I</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b)</a:t>
                      </a:r>
                      <a:r>
                        <a:rPr lang="it-IT" baseline="0" dirty="0" smtClean="0">
                          <a:solidFill>
                            <a:schemeClr val="tx1"/>
                          </a:solidFill>
                        </a:rPr>
                        <a:t> È raccomandato in pazienti diabetici</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smtClean="0">
                          <a:solidFill>
                            <a:schemeClr val="tx1"/>
                          </a:solidFill>
                        </a:rPr>
                        <a:t>I</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c) Dovrebbe essere considerato</a:t>
                      </a:r>
                      <a:r>
                        <a:rPr lang="it-IT" baseline="0" dirty="0" smtClean="0">
                          <a:solidFill>
                            <a:schemeClr val="tx1"/>
                          </a:solidFill>
                        </a:rPr>
                        <a:t> in pazienti con precedente ictus o TIA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err="1" smtClean="0">
                          <a:solidFill>
                            <a:schemeClr val="tx1"/>
                          </a:solidFill>
                        </a:rPr>
                        <a:t>IIa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d) Dovrebbe essere</a:t>
                      </a:r>
                      <a:r>
                        <a:rPr lang="it-IT" baseline="0" dirty="0" smtClean="0">
                          <a:solidFill>
                            <a:schemeClr val="tx1"/>
                          </a:solidFill>
                        </a:rPr>
                        <a:t> considerato in pazienti con CHD</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err="1" smtClean="0">
                          <a:solidFill>
                            <a:schemeClr val="tx1"/>
                          </a:solidFill>
                        </a:rPr>
                        <a:t>IIa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e) Dovrebbe essere</a:t>
                      </a:r>
                      <a:r>
                        <a:rPr lang="it-IT" baseline="0" dirty="0" smtClean="0">
                          <a:solidFill>
                            <a:schemeClr val="tx1"/>
                          </a:solidFill>
                        </a:rPr>
                        <a:t> considerato in pazienti con CKD diabetica e non</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err="1" smtClean="0">
                          <a:solidFill>
                            <a:schemeClr val="tx1"/>
                          </a:solidFill>
                        </a:rPr>
                        <a:t>IIa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10" name="CasellaDiTesto 9"/>
          <p:cNvSpPr txBox="1"/>
          <p:nvPr/>
        </p:nvSpPr>
        <p:spPr>
          <a:xfrm>
            <a:off x="539552" y="4005064"/>
            <a:ext cx="8208912" cy="2308324"/>
          </a:xfrm>
          <a:prstGeom prst="rect">
            <a:avLst/>
          </a:prstGeom>
          <a:noFill/>
        </p:spPr>
        <p:txBody>
          <a:bodyPr wrap="square" rtlCol="0">
            <a:spAutoFit/>
          </a:bodyPr>
          <a:lstStyle/>
          <a:p>
            <a:r>
              <a:rPr lang="it-IT" sz="2400" dirty="0" smtClean="0"/>
              <a:t>Nei pazienti diabetici la riduzione della BP osservata negli RCT è risultata associata a una forte riduzione degli eventi CV.</a:t>
            </a:r>
          </a:p>
          <a:p>
            <a:r>
              <a:rPr lang="it-IT" sz="2400" dirty="0" smtClean="0"/>
              <a:t> Il documento di rivalutazione delle linee guida ESH/ESC del 2009 afferma che </a:t>
            </a:r>
            <a:r>
              <a:rPr lang="it-IT" sz="2400" u="sng" dirty="0" smtClean="0"/>
              <a:t>le raccomandazioni delle precedenti linee guida di ridurre la BP a livelli &lt;130/80 in pazienti con diabete o storia di patologia CV o renale, non sono supportate dall’evidenza derivante da RCT</a:t>
            </a:r>
            <a:r>
              <a:rPr lang="it-IT" sz="2400" dirty="0" smtClean="0"/>
              <a:t>.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8291264" cy="1354162"/>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endParaRPr lang="it-IT" dirty="0"/>
          </a:p>
        </p:txBody>
      </p:sp>
      <p:sp>
        <p:nvSpPr>
          <p:cNvPr id="3" name="Segnaposto contenuto 2"/>
          <p:cNvSpPr>
            <a:spLocks noGrp="1"/>
          </p:cNvSpPr>
          <p:nvPr>
            <p:ph sz="quarter" idx="1"/>
          </p:nvPr>
        </p:nvSpPr>
        <p:spPr>
          <a:xfrm>
            <a:off x="179512" y="1665312"/>
            <a:ext cx="8712968" cy="4860032"/>
          </a:xfrm>
        </p:spPr>
        <p:txBody>
          <a:bodyPr>
            <a:normAutofit fontScale="92500" lnSpcReduction="20000"/>
          </a:bodyPr>
          <a:lstStyle/>
          <a:p>
            <a:pPr>
              <a:buFont typeface="Wingdings" pitchFamily="2" charset="2"/>
              <a:buChar char="q"/>
            </a:pPr>
            <a:r>
              <a:rPr lang="it-IT" sz="2800" dirty="0" smtClean="0"/>
              <a:t>Nell’ unico trial in pazienti con diabete che raggiungevano, nel gruppo trattato più aggressivamente , valori di PAS di poco inferiori a 130 </a:t>
            </a:r>
            <a:r>
              <a:rPr lang="it-IT" sz="2800" dirty="0" err="1" smtClean="0"/>
              <a:t>mmHg</a:t>
            </a:r>
            <a:r>
              <a:rPr lang="it-IT" sz="2800" dirty="0" smtClean="0"/>
              <a:t> (studio </a:t>
            </a:r>
            <a:r>
              <a:rPr lang="it-IT" sz="2800" b="1" dirty="0" smtClean="0"/>
              <a:t>ABCD</a:t>
            </a:r>
            <a:r>
              <a:rPr lang="it-IT" sz="2800" dirty="0" smtClean="0"/>
              <a:t>) gli eventi CV non risultavano ridotti in modo omogeneo.</a:t>
            </a:r>
          </a:p>
          <a:p>
            <a:pPr>
              <a:buFont typeface="Wingdings" pitchFamily="2" charset="2"/>
              <a:buChar char="q"/>
            </a:pPr>
            <a:r>
              <a:rPr lang="it-IT" sz="2800" dirty="0" smtClean="0"/>
              <a:t>Lo studio </a:t>
            </a:r>
            <a:r>
              <a:rPr lang="it-IT" sz="2800" b="1" dirty="0" smtClean="0"/>
              <a:t>ACCORD</a:t>
            </a:r>
            <a:r>
              <a:rPr lang="it-IT" sz="2800" dirty="0" smtClean="0"/>
              <a:t> non è stato in grado di dimostrare una diminuzione significativa dell’incidenza di eventi CV maggiori in pazienti con diabete la cui PAS veniva ridotta a valori medi di 119 </a:t>
            </a:r>
            <a:r>
              <a:rPr lang="it-IT" sz="2800" dirty="0" err="1" smtClean="0"/>
              <a:t>mmHg</a:t>
            </a:r>
            <a:r>
              <a:rPr lang="it-IT" sz="2800" dirty="0" smtClean="0"/>
              <a:t> , rispetto a quanto osservato nei pazienti in cui la BP era 133 </a:t>
            </a:r>
            <a:r>
              <a:rPr lang="it-IT" sz="2800" dirty="0" err="1" smtClean="0"/>
              <a:t>mmHg</a:t>
            </a:r>
            <a:r>
              <a:rPr lang="it-IT" sz="2800" dirty="0" smtClean="0"/>
              <a:t>, ma piuttosto un aumento degli eventi avversi farmaco-correlati</a:t>
            </a:r>
          </a:p>
          <a:p>
            <a:pPr>
              <a:buFont typeface="Wingdings" pitchFamily="2" charset="2"/>
              <a:buChar char="q"/>
            </a:pPr>
            <a:r>
              <a:rPr lang="it-IT" sz="2800" dirty="0" smtClean="0"/>
              <a:t>Inoltre nello studio ACCORD , sebbene il </a:t>
            </a:r>
            <a:r>
              <a:rPr lang="it-IT" sz="2800" dirty="0" err="1" smtClean="0"/>
              <a:t>eGFR</a:t>
            </a:r>
            <a:r>
              <a:rPr lang="it-IT" sz="2800" dirty="0" smtClean="0"/>
              <a:t> al basale fosse nel </a:t>
            </a:r>
            <a:r>
              <a:rPr lang="it-IT" sz="2800" dirty="0" err="1" smtClean="0"/>
              <a:t>range</a:t>
            </a:r>
            <a:r>
              <a:rPr lang="it-IT" sz="2800" dirty="0" smtClean="0"/>
              <a:t> di normalità, un controllo pressorio più intensivo, era associato a quasi un raddoppio di casi con </a:t>
            </a:r>
            <a:r>
              <a:rPr lang="it-IT" sz="2800" dirty="0" err="1" smtClean="0"/>
              <a:t>eGFR</a:t>
            </a:r>
            <a:r>
              <a:rPr lang="it-IT" sz="2800" dirty="0" smtClean="0"/>
              <a:t> &lt;30/</a:t>
            </a:r>
            <a:r>
              <a:rPr lang="it-IT" sz="2800" dirty="0" err="1" smtClean="0"/>
              <a:t>mL</a:t>
            </a:r>
            <a:r>
              <a:rPr lang="it-IT" sz="2800" dirty="0" smtClean="0"/>
              <a:t>/min/1.73 </a:t>
            </a:r>
            <a:r>
              <a:rPr lang="it-IT" sz="2800" dirty="0" err="1" smtClean="0"/>
              <a:t>m²</a:t>
            </a:r>
            <a:r>
              <a:rPr lang="it-IT" sz="2800" dirty="0" smtClean="0"/>
              <a:t>.</a:t>
            </a:r>
          </a:p>
          <a:p>
            <a:endParaRPr lang="it-IT"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8" name="Tabella 7"/>
          <p:cNvGraphicFramePr>
            <a:graphicFrameLocks noGrp="1"/>
          </p:cNvGraphicFramePr>
          <p:nvPr/>
        </p:nvGraphicFramePr>
        <p:xfrm>
          <a:off x="467544" y="1772816"/>
          <a:ext cx="8208912" cy="1188720"/>
        </p:xfrm>
        <a:graphic>
          <a:graphicData uri="http://schemas.openxmlformats.org/drawingml/2006/table">
            <a:tbl>
              <a:tblPr firstRow="1" bandRow="1">
                <a:tableStyleId>{5C22544A-7EE6-4342-B048-85BDC9FD1C3A}</a:tableStyleId>
              </a:tblPr>
              <a:tblGrid>
                <a:gridCol w="6768752"/>
                <a:gridCol w="720080"/>
                <a:gridCol w="720080"/>
              </a:tblGrid>
              <a:tr h="360040">
                <a:tc>
                  <a:txBody>
                    <a:bodyPr/>
                    <a:lstStyle/>
                    <a:p>
                      <a:r>
                        <a:rPr lang="it-IT" b="0" dirty="0" smtClean="0">
                          <a:solidFill>
                            <a:schemeClr val="tx1"/>
                          </a:solidFill>
                          <a:latin typeface="+mn-lt"/>
                          <a:cs typeface="Times New Roman" pitchFamily="18" charset="0"/>
                        </a:rPr>
                        <a:t>L’obiettivo di DBP&lt; 90 </a:t>
                      </a:r>
                      <a:r>
                        <a:rPr lang="it-IT" b="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è sempre raccomandato, eccetto nei pazienti diabetici in cui i valori raccomandati sono 85 </a:t>
                      </a:r>
                      <a:r>
                        <a:rPr lang="it-IT" b="0" baseline="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Si dovrebbe essere tuttavia certi che i valori di DPB tra 80 e 85 </a:t>
                      </a:r>
                      <a:r>
                        <a:rPr lang="it-IT" b="0" baseline="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siano ben tollerati e privi di effetti sfavorevoli</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I</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A</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sp>
        <p:nvSpPr>
          <p:cNvPr id="9" name="CasellaDiTesto 8"/>
          <p:cNvSpPr txBox="1"/>
          <p:nvPr/>
        </p:nvSpPr>
        <p:spPr>
          <a:xfrm>
            <a:off x="467544" y="3645024"/>
            <a:ext cx="8208912" cy="1200329"/>
          </a:xfrm>
          <a:prstGeom prst="rect">
            <a:avLst/>
          </a:prstGeom>
          <a:noFill/>
        </p:spPr>
        <p:txBody>
          <a:bodyPr wrap="square" rtlCol="0">
            <a:spAutoFit/>
          </a:bodyPr>
          <a:lstStyle/>
          <a:p>
            <a:r>
              <a:rPr lang="it-IT" sz="2400" dirty="0" smtClean="0"/>
              <a:t>Negli RCT (HOT e UKPDS) che consideravano, in pazienti diabetici, l’effetto della riduzione dei valori di PAD sugli eventi CV, la riduzione massima del rischio era osservata per valori compresi tra 80 e 85 </a:t>
            </a:r>
            <a:r>
              <a:rPr lang="it-IT" sz="2400" dirty="0" err="1" smtClean="0"/>
              <a:t>mmHg</a:t>
            </a:r>
            <a:endParaRPr lang="it-IT" sz="24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3" name="Tabella 12"/>
          <p:cNvGraphicFramePr>
            <a:graphicFrameLocks noGrp="1"/>
          </p:cNvGraphicFramePr>
          <p:nvPr/>
        </p:nvGraphicFramePr>
        <p:xfrm>
          <a:off x="467544" y="1924824"/>
          <a:ext cx="8208912" cy="64008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latin typeface="+mn-lt"/>
                          <a:cs typeface="Times New Roman" pitchFamily="18" charset="0"/>
                        </a:rPr>
                        <a:t>In</a:t>
                      </a:r>
                      <a:r>
                        <a:rPr lang="it-IT" b="0" baseline="0" dirty="0" smtClean="0">
                          <a:solidFill>
                            <a:schemeClr val="tx1"/>
                          </a:solidFill>
                          <a:latin typeface="+mn-lt"/>
                          <a:cs typeface="Times New Roman" pitchFamily="18" charset="0"/>
                        </a:rPr>
                        <a:t> ipertesi anziani con età &lt;80 anni e con SBP </a:t>
                      </a:r>
                      <a:r>
                        <a:rPr lang="it-IT" b="0" baseline="0" dirty="0" smtClean="0">
                          <a:solidFill>
                            <a:schemeClr val="tx1"/>
                          </a:solidFill>
                          <a:latin typeface="Century Schoolbook"/>
                          <a:cs typeface="Times New Roman" pitchFamily="18" charset="0"/>
                        </a:rPr>
                        <a:t>≥</a:t>
                      </a:r>
                      <a:r>
                        <a:rPr lang="it-IT" b="0" baseline="0" dirty="0" smtClean="0">
                          <a:solidFill>
                            <a:schemeClr val="tx1"/>
                          </a:solidFill>
                          <a:latin typeface="+mn-lt"/>
                          <a:cs typeface="Times New Roman" pitchFamily="18" charset="0"/>
                        </a:rPr>
                        <a:t>160 </a:t>
                      </a:r>
                      <a:r>
                        <a:rPr lang="it-IT" b="0" baseline="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ci sono evidenze a favore di riduzioni della SBP tra 150 e 140 </a:t>
                      </a:r>
                      <a:r>
                        <a:rPr lang="it-IT" b="0" baseline="0" dirty="0" err="1" smtClean="0">
                          <a:solidFill>
                            <a:schemeClr val="tx1"/>
                          </a:solidFill>
                          <a:latin typeface="+mn-lt"/>
                          <a:cs typeface="Times New Roman" pitchFamily="18" charset="0"/>
                        </a:rPr>
                        <a:t>mmHg</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I</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A</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6" name="Tabella 15"/>
          <p:cNvGraphicFramePr>
            <a:graphicFrameLocks noGrp="1"/>
          </p:cNvGraphicFramePr>
          <p:nvPr/>
        </p:nvGraphicFramePr>
        <p:xfrm>
          <a:off x="467544" y="3212976"/>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Nei</a:t>
                      </a:r>
                      <a:r>
                        <a:rPr lang="it-IT" b="0" baseline="0" dirty="0" smtClean="0">
                          <a:solidFill>
                            <a:schemeClr val="tx1"/>
                          </a:solidFill>
                        </a:rPr>
                        <a:t> pazienti anziani in buone condizioni con età &lt;80 anni si può considerare un target  di SBP &lt;140 </a:t>
                      </a:r>
                      <a:r>
                        <a:rPr lang="it-IT" b="0" baseline="0" dirty="0" err="1" smtClean="0">
                          <a:solidFill>
                            <a:schemeClr val="tx1"/>
                          </a:solidFill>
                        </a:rPr>
                        <a:t>mmHg</a:t>
                      </a:r>
                      <a:r>
                        <a:rPr lang="it-IT" b="0" baseline="0" dirty="0" smtClean="0">
                          <a:solidFill>
                            <a:schemeClr val="tx1"/>
                          </a:solidFill>
                        </a:rPr>
                        <a:t>, mentre gli obiettivi pressori negli  anziani fragili devono essere adattati alla tollerabilità individuale</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err="1" smtClean="0">
                          <a:solidFill>
                            <a:schemeClr val="tx1"/>
                          </a:solidFill>
                        </a:rPr>
                        <a:t>IIb</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endParaRPr lang="it-IT" b="0" dirty="0" smtClean="0">
                        <a:solidFill>
                          <a:schemeClr val="tx1"/>
                        </a:solidFill>
                      </a:endParaRPr>
                    </a:p>
                    <a:p>
                      <a:pPr algn="ctr"/>
                      <a:r>
                        <a:rPr lang="it-IT" b="0" dirty="0" smtClean="0">
                          <a:solidFill>
                            <a:schemeClr val="tx1"/>
                          </a:solidFill>
                        </a:rPr>
                        <a:t>C</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CCFF"/>
                    </a:solidFill>
                  </a:tcPr>
                </a:tc>
              </a:tr>
            </a:tbl>
          </a:graphicData>
        </a:graphic>
      </p:graphicFrame>
      <p:graphicFrame>
        <p:nvGraphicFramePr>
          <p:cNvPr id="17" name="Tabella 16"/>
          <p:cNvGraphicFramePr>
            <a:graphicFrameLocks noGrp="1"/>
          </p:cNvGraphicFramePr>
          <p:nvPr/>
        </p:nvGraphicFramePr>
        <p:xfrm>
          <a:off x="467544" y="4674840"/>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Negli</a:t>
                      </a:r>
                      <a:r>
                        <a:rPr lang="it-IT" b="0" baseline="0" dirty="0" smtClean="0">
                          <a:solidFill>
                            <a:schemeClr val="tx1"/>
                          </a:solidFill>
                        </a:rPr>
                        <a:t> ultraottantenni con valori di SBP </a:t>
                      </a:r>
                      <a:r>
                        <a:rPr lang="it-IT" b="0" baseline="0" dirty="0" smtClean="0">
                          <a:solidFill>
                            <a:schemeClr val="tx1"/>
                          </a:solidFill>
                          <a:latin typeface="Century Schoolbook"/>
                        </a:rPr>
                        <a:t>≥</a:t>
                      </a:r>
                      <a:r>
                        <a:rPr lang="it-IT" b="0" baseline="0" dirty="0" smtClean="0">
                          <a:solidFill>
                            <a:schemeClr val="tx1"/>
                          </a:solidFill>
                        </a:rPr>
                        <a:t>160 </a:t>
                      </a:r>
                      <a:r>
                        <a:rPr lang="it-IT" b="0" baseline="0" dirty="0" err="1" smtClean="0">
                          <a:solidFill>
                            <a:schemeClr val="tx1"/>
                          </a:solidFill>
                        </a:rPr>
                        <a:t>mmHg</a:t>
                      </a:r>
                      <a:r>
                        <a:rPr lang="it-IT" b="0" baseline="0" dirty="0" smtClean="0">
                          <a:solidFill>
                            <a:schemeClr val="tx1"/>
                          </a:solidFill>
                        </a:rPr>
                        <a:t> è raccomandato di ridurre la BP tra 150 </a:t>
                      </a:r>
                      <a:r>
                        <a:rPr lang="it-IT" b="0" baseline="0" dirty="0" err="1" smtClean="0">
                          <a:solidFill>
                            <a:schemeClr val="tx1"/>
                          </a:solidFill>
                        </a:rPr>
                        <a:t>mmHg</a:t>
                      </a:r>
                      <a:r>
                        <a:rPr lang="it-IT" b="0" baseline="0" dirty="0" smtClean="0">
                          <a:solidFill>
                            <a:schemeClr val="tx1"/>
                          </a:solidFill>
                        </a:rPr>
                        <a:t> e 140 </a:t>
                      </a:r>
                      <a:r>
                        <a:rPr lang="it-IT" b="0" baseline="0" dirty="0" err="1" smtClean="0">
                          <a:solidFill>
                            <a:schemeClr val="tx1"/>
                          </a:solidFill>
                        </a:rPr>
                        <a:t>mmHg</a:t>
                      </a:r>
                      <a:r>
                        <a:rPr lang="it-IT" b="0" baseline="0" dirty="0" smtClean="0">
                          <a:solidFill>
                            <a:schemeClr val="tx1"/>
                          </a:solidFill>
                        </a:rPr>
                        <a:t> dopo aver verificato che essi siano in buone condizioni fisiche e mentali</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smtClean="0">
                          <a:solidFill>
                            <a:schemeClr val="tx1"/>
                          </a:solidFill>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endParaRPr lang="it-IT" b="0" dirty="0" smtClean="0">
                        <a:solidFill>
                          <a:schemeClr val="tx1"/>
                        </a:solidFill>
                      </a:endParaRPr>
                    </a:p>
                    <a:p>
                      <a:pPr algn="ctr"/>
                      <a:r>
                        <a:rPr lang="it-IT" b="0" dirty="0" smtClean="0">
                          <a:solidFill>
                            <a:schemeClr val="tx1"/>
                          </a:solidFill>
                        </a:rPr>
                        <a:t>B</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10" name="CasellaDiTesto 9"/>
          <p:cNvSpPr txBox="1"/>
          <p:nvPr/>
        </p:nvSpPr>
        <p:spPr>
          <a:xfrm>
            <a:off x="467544" y="4529152"/>
            <a:ext cx="8208912" cy="230832"/>
          </a:xfrm>
          <a:prstGeom prst="rect">
            <a:avLst/>
          </a:prstGeom>
          <a:noFill/>
        </p:spPr>
        <p:txBody>
          <a:bodyPr wrap="square" rtlCol="0">
            <a:spAutoFit/>
          </a:bodyPr>
          <a:lstStyle/>
          <a:p>
            <a:r>
              <a:rPr lang="it-IT" sz="900" dirty="0" smtClean="0"/>
              <a:t>. </a:t>
            </a:r>
            <a:endParaRPr lang="it-IT" sz="9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8291264" cy="1858218"/>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br>
              <a:rPr lang="it-IT" b="1" dirty="0" smtClean="0">
                <a:solidFill>
                  <a:srgbClr val="0070C0"/>
                </a:solidFill>
              </a:rPr>
            </a:br>
            <a:r>
              <a:rPr lang="it-IT" b="1" u="sng" dirty="0" smtClean="0">
                <a:solidFill>
                  <a:srgbClr val="0070C0"/>
                </a:solidFill>
              </a:rPr>
              <a:t>Confronto fra linee guida</a:t>
            </a:r>
            <a:endParaRPr lang="it-IT" dirty="0"/>
          </a:p>
        </p:txBody>
      </p:sp>
      <p:sp>
        <p:nvSpPr>
          <p:cNvPr id="3" name="Segnaposto contenuto 2"/>
          <p:cNvSpPr>
            <a:spLocks noGrp="1"/>
          </p:cNvSpPr>
          <p:nvPr>
            <p:ph sz="quarter" idx="1"/>
          </p:nvPr>
        </p:nvSpPr>
        <p:spPr>
          <a:xfrm>
            <a:off x="395536" y="2311896"/>
            <a:ext cx="8424936" cy="3925416"/>
          </a:xfrm>
        </p:spPr>
        <p:txBody>
          <a:bodyPr>
            <a:normAutofit/>
          </a:bodyPr>
          <a:lstStyle/>
          <a:p>
            <a:r>
              <a:rPr lang="it-IT" sz="2800" dirty="0" smtClean="0"/>
              <a:t>Le linee guida </a:t>
            </a:r>
            <a:r>
              <a:rPr lang="it-IT" sz="2800" b="1" dirty="0" smtClean="0"/>
              <a:t>JNC-8</a:t>
            </a:r>
            <a:r>
              <a:rPr lang="it-IT" sz="2800" dirty="0" smtClean="0"/>
              <a:t> si differenziano rispetto a quelle europee soprattutto per la raccomandazione di iniziare la terapia antipertensiva per valori </a:t>
            </a:r>
            <a:r>
              <a:rPr lang="it-IT" sz="2800" b="1" dirty="0" smtClean="0"/>
              <a:t>&gt;150/90 </a:t>
            </a:r>
            <a:r>
              <a:rPr lang="it-IT" sz="2800" b="1" dirty="0" err="1" smtClean="0"/>
              <a:t>mmHg</a:t>
            </a:r>
            <a:r>
              <a:rPr lang="it-IT" sz="2800" b="1" dirty="0" smtClean="0"/>
              <a:t> </a:t>
            </a:r>
            <a:r>
              <a:rPr lang="it-IT" sz="2800" dirty="0" smtClean="0"/>
              <a:t>nei pazienti di età </a:t>
            </a:r>
            <a:r>
              <a:rPr lang="it-IT" sz="2800" b="1" dirty="0" smtClean="0"/>
              <a:t>&gt;60 anni </a:t>
            </a:r>
            <a:r>
              <a:rPr lang="it-IT" sz="2800" dirty="0" smtClean="0"/>
              <a:t>non diabetici e senza malattia renale cronica e trattarli per un </a:t>
            </a:r>
            <a:r>
              <a:rPr lang="it-IT" sz="2800" b="1" dirty="0" smtClean="0"/>
              <a:t>obiettivo</a:t>
            </a:r>
            <a:r>
              <a:rPr lang="it-IT" sz="2800" dirty="0" smtClean="0"/>
              <a:t> di </a:t>
            </a:r>
            <a:r>
              <a:rPr lang="it-IT" sz="2800" b="1" dirty="0" smtClean="0"/>
              <a:t>PAS&lt;150 </a:t>
            </a:r>
            <a:r>
              <a:rPr lang="it-IT" sz="2800" b="1" dirty="0" err="1" smtClean="0"/>
              <a:t>mmHg</a:t>
            </a:r>
            <a:r>
              <a:rPr lang="it-IT" sz="2800" b="1" dirty="0" smtClean="0"/>
              <a:t> </a:t>
            </a:r>
            <a:r>
              <a:rPr lang="it-IT" sz="2800" dirty="0" smtClean="0"/>
              <a:t>e di </a:t>
            </a:r>
            <a:r>
              <a:rPr lang="it-IT" sz="2800" b="1" dirty="0" smtClean="0"/>
              <a:t>PAD&lt;90 </a:t>
            </a:r>
            <a:r>
              <a:rPr lang="it-IT" sz="2800" b="1" dirty="0" err="1" smtClean="0"/>
              <a:t>mmHg</a:t>
            </a:r>
            <a:r>
              <a:rPr lang="it-IT" sz="2800" dirty="0" smtClean="0"/>
              <a:t> (forte raccomandazione-grado A) e per valori &gt;140/90 negli altri ipertesi</a:t>
            </a:r>
          </a:p>
          <a:p>
            <a:endParaRPr lang="it-IT"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8291264" cy="2002234"/>
          </a:xfrm>
        </p:spPr>
        <p:txBody>
          <a:bodyPr>
            <a:normAutofit/>
          </a:bodyPr>
          <a:lstStyle/>
          <a:p>
            <a:r>
              <a:rPr lang="it-IT" sz="3600" dirty="0" smtClean="0">
                <a:solidFill>
                  <a:srgbClr val="0070C0"/>
                </a:solidFill>
              </a:rPr>
              <a:t>APPROCCIO TERAPEUTICO</a:t>
            </a:r>
            <a:br>
              <a:rPr lang="it-IT" sz="3600" dirty="0" smtClean="0">
                <a:solidFill>
                  <a:srgbClr val="0070C0"/>
                </a:solidFill>
              </a:rPr>
            </a:br>
            <a:r>
              <a:rPr lang="it-IT" sz="3600" b="1" dirty="0" smtClean="0">
                <a:solidFill>
                  <a:srgbClr val="0070C0"/>
                </a:solidFill>
              </a:rPr>
              <a:t>Target pressorio del trattamento</a:t>
            </a:r>
            <a:br>
              <a:rPr lang="it-IT" sz="3600" b="1" dirty="0" smtClean="0">
                <a:solidFill>
                  <a:srgbClr val="0070C0"/>
                </a:solidFill>
              </a:rPr>
            </a:br>
            <a:r>
              <a:rPr lang="it-IT" sz="3600" b="1" u="sng" dirty="0" smtClean="0">
                <a:solidFill>
                  <a:srgbClr val="0070C0"/>
                </a:solidFill>
              </a:rPr>
              <a:t>Confronto fra linee guida</a:t>
            </a:r>
            <a:endParaRPr lang="it-IT" sz="3600" dirty="0"/>
          </a:p>
        </p:txBody>
      </p:sp>
      <p:sp>
        <p:nvSpPr>
          <p:cNvPr id="3" name="Segnaposto contenuto 2"/>
          <p:cNvSpPr>
            <a:spLocks noGrp="1"/>
          </p:cNvSpPr>
          <p:nvPr>
            <p:ph sz="quarter" idx="1"/>
          </p:nvPr>
        </p:nvSpPr>
        <p:spPr>
          <a:xfrm>
            <a:off x="467544" y="2494384"/>
            <a:ext cx="8219256" cy="4174976"/>
          </a:xfrm>
        </p:spPr>
        <p:txBody>
          <a:bodyPr/>
          <a:lstStyle/>
          <a:p>
            <a:r>
              <a:rPr lang="it-IT" sz="2800" dirty="0" smtClean="0"/>
              <a:t>Il JNC-8 fornisce comunque una raccomandazione corollario a completamento delle precedente, affermando che se il trattamento farmacologico riduce la SBP a un livello inferiore, per esempio 140 </a:t>
            </a:r>
            <a:r>
              <a:rPr lang="it-IT" sz="2800" dirty="0" err="1" smtClean="0"/>
              <a:t>mmHg</a:t>
            </a:r>
            <a:r>
              <a:rPr lang="it-IT" sz="2800" dirty="0" smtClean="0"/>
              <a:t>, ed è ben tollerato e senza effetti avversi sulla salute e sulla qualità della vita, il trattamento non deve essere corretto</a:t>
            </a:r>
            <a:r>
              <a:rPr lang="it-IT" sz="2400" dirty="0" smtClean="0"/>
              <a:t>. </a:t>
            </a:r>
          </a:p>
          <a:p>
            <a:endParaRPr lang="it-IT"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9208" y="0"/>
            <a:ext cx="8291264" cy="1916832"/>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br>
              <a:rPr lang="it-IT" b="1" dirty="0" smtClean="0">
                <a:solidFill>
                  <a:srgbClr val="0070C0"/>
                </a:solidFill>
              </a:rPr>
            </a:br>
            <a:r>
              <a:rPr lang="it-IT" b="1" u="sng" dirty="0" smtClean="0">
                <a:solidFill>
                  <a:srgbClr val="0070C0"/>
                </a:solidFill>
              </a:rPr>
              <a:t>Le evidenze disponibili</a:t>
            </a:r>
            <a:endParaRPr lang="it-IT" u="sng" dirty="0"/>
          </a:p>
        </p:txBody>
      </p:sp>
      <p:sp>
        <p:nvSpPr>
          <p:cNvPr id="3" name="Segnaposto contenuto 2"/>
          <p:cNvSpPr>
            <a:spLocks noGrp="1"/>
          </p:cNvSpPr>
          <p:nvPr>
            <p:ph sz="quarter" idx="1"/>
          </p:nvPr>
        </p:nvSpPr>
        <p:spPr>
          <a:xfrm>
            <a:off x="395536" y="1990328"/>
            <a:ext cx="8291264" cy="4679032"/>
          </a:xfrm>
        </p:spPr>
        <p:txBody>
          <a:bodyPr>
            <a:normAutofit fontScale="92500" lnSpcReduction="20000"/>
          </a:bodyPr>
          <a:lstStyle/>
          <a:p>
            <a:pPr>
              <a:buFont typeface="Wingdings" pitchFamily="2" charset="2"/>
              <a:buChar char="q"/>
            </a:pPr>
            <a:r>
              <a:rPr lang="it-IT" sz="2800" dirty="0" smtClean="0">
                <a:solidFill>
                  <a:srgbClr val="FF3300"/>
                </a:solidFill>
              </a:rPr>
              <a:t> </a:t>
            </a:r>
            <a:r>
              <a:rPr lang="it-IT" sz="2800" dirty="0" smtClean="0"/>
              <a:t>Un ampio numero di trial randomizzati sul trattamento antipertensivo nell’anziano dimostra un decremento degli eventi CV mediante la riduzione della BP &lt;150 </a:t>
            </a:r>
            <a:r>
              <a:rPr lang="it-IT" sz="2800" dirty="0" err="1" smtClean="0"/>
              <a:t>mmHg</a:t>
            </a:r>
            <a:r>
              <a:rPr lang="it-IT" sz="2800" dirty="0" smtClean="0"/>
              <a:t> ma  in nessuno di questi era stato raggiunto un target &lt;140 </a:t>
            </a:r>
            <a:r>
              <a:rPr lang="it-IT" sz="2800" dirty="0" err="1" smtClean="0"/>
              <a:t>mmHg</a:t>
            </a:r>
            <a:endParaRPr lang="it-IT" sz="2800" dirty="0" smtClean="0">
              <a:solidFill>
                <a:srgbClr val="FF3300"/>
              </a:solidFill>
            </a:endParaRPr>
          </a:p>
          <a:p>
            <a:pPr>
              <a:buFont typeface="Wingdings" pitchFamily="2" charset="2"/>
              <a:buChar char="q"/>
            </a:pPr>
            <a:r>
              <a:rPr lang="it-IT" sz="2800" dirty="0" smtClean="0"/>
              <a:t>Due recenti trial giapponesi sul trattamento più o meno intensivo della BP non hanno mostrato alcun beneficio nel ridurre la BP sotto ai 136 e 137 rispetto ai 145 e 142 </a:t>
            </a:r>
            <a:r>
              <a:rPr lang="it-IT" sz="2800" dirty="0" err="1" smtClean="0"/>
              <a:t>mmHg</a:t>
            </a:r>
            <a:r>
              <a:rPr lang="it-IT" sz="2800" dirty="0" smtClean="0"/>
              <a:t> (</a:t>
            </a:r>
            <a:r>
              <a:rPr lang="it-IT" sz="2800" b="1" dirty="0" smtClean="0"/>
              <a:t>JATOS</a:t>
            </a:r>
            <a:r>
              <a:rPr lang="it-IT" sz="2800" dirty="0" smtClean="0"/>
              <a:t>, </a:t>
            </a:r>
            <a:r>
              <a:rPr lang="it-IT" sz="2800" b="1" dirty="0" smtClean="0"/>
              <a:t>VALISH</a:t>
            </a:r>
            <a:r>
              <a:rPr lang="it-IT" sz="2800" dirty="0" smtClean="0"/>
              <a:t>),mostrando invece un effetto negativo sugli eventi cardiovascolari</a:t>
            </a:r>
          </a:p>
          <a:p>
            <a:pPr>
              <a:buFont typeface="Wingdings" pitchFamily="2" charset="2"/>
              <a:buChar char="q"/>
            </a:pPr>
            <a:r>
              <a:rPr lang="it-IT" sz="2800" dirty="0" smtClean="0"/>
              <a:t>D’altra parte l’analisi di un sottogruppo di pazienti anziani del </a:t>
            </a:r>
            <a:r>
              <a:rPr lang="it-IT" sz="2800" b="1" dirty="0" smtClean="0"/>
              <a:t>FEVER</a:t>
            </a:r>
            <a:r>
              <a:rPr lang="it-IT" sz="2800" dirty="0" smtClean="0"/>
              <a:t> ha dimostrato una riduzione degli eventi CV grazie al raggiungimento di un target di SBP poco inferiore ai 140 </a:t>
            </a:r>
            <a:r>
              <a:rPr lang="it-IT" sz="2800" dirty="0" err="1" smtClean="0"/>
              <a:t>mmHg</a:t>
            </a:r>
            <a:r>
              <a:rPr lang="it-IT" sz="2800" dirty="0" smtClean="0"/>
              <a:t> (confrontata con i 145 </a:t>
            </a:r>
            <a:r>
              <a:rPr lang="it-IT" sz="2800" dirty="0" err="1" smtClean="0"/>
              <a:t>mmHg</a:t>
            </a:r>
            <a:r>
              <a:rPr lang="it-IT" sz="2800" dirty="0" smtClean="0"/>
              <a:t>)</a:t>
            </a:r>
          </a:p>
          <a:p>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457200" y="571480"/>
            <a:ext cx="8229600" cy="5554683"/>
          </a:xfrm>
        </p:spPr>
        <p:txBody>
          <a:bodyPr>
            <a:noAutofit/>
          </a:bodyPr>
          <a:lstStyle/>
          <a:p>
            <a:r>
              <a:rPr lang="it-IT" sz="3600" dirty="0" smtClean="0"/>
              <a:t>Solamente una piccola percentuale di ipertesi soffre di ipertensione isolata, mentre </a:t>
            </a:r>
            <a:r>
              <a:rPr lang="it-IT" sz="3600" b="1" dirty="0" smtClean="0"/>
              <a:t>la</a:t>
            </a:r>
            <a:r>
              <a:rPr lang="it-IT" sz="3600" dirty="0" smtClean="0"/>
              <a:t> </a:t>
            </a:r>
            <a:r>
              <a:rPr lang="it-IT" sz="3600" b="1" dirty="0" smtClean="0"/>
              <a:t>maggior parte mostra anche altri fattori di rischio CV</a:t>
            </a:r>
            <a:r>
              <a:rPr lang="it-IT" sz="3600" dirty="0" smtClean="0"/>
              <a:t>.</a:t>
            </a:r>
          </a:p>
          <a:p>
            <a:r>
              <a:rPr lang="it-IT" sz="3600" dirty="0" smtClean="0"/>
              <a:t>Quando presenti contemporaneamente, ipertensione ed altri fattori di rischio CV </a:t>
            </a:r>
            <a:r>
              <a:rPr lang="it-IT" sz="3600" b="1" dirty="0" smtClean="0"/>
              <a:t>si potenziano</a:t>
            </a:r>
            <a:r>
              <a:rPr lang="it-IT" sz="3600" dirty="0" smtClean="0"/>
              <a:t> a vicenda.</a:t>
            </a:r>
          </a:p>
          <a:p>
            <a:r>
              <a:rPr lang="it-IT" sz="3600" dirty="0" smtClean="0"/>
              <a:t>Nei soggetti ad alto rischio CV il controllo pressorio è più difficile e la strategia terapeutica è differente.</a:t>
            </a:r>
            <a:endParaRPr lang="it-IT" sz="36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2304256"/>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Le evidenze disponibili</a:t>
            </a:r>
            <a:br>
              <a:rPr lang="it-IT" b="1" u="sng" dirty="0" smtClean="0">
                <a:solidFill>
                  <a:srgbClr val="0070C0"/>
                </a:solidFill>
              </a:rPr>
            </a:br>
            <a:endParaRPr lang="it-IT" u="sng" dirty="0"/>
          </a:p>
        </p:txBody>
      </p:sp>
      <p:sp>
        <p:nvSpPr>
          <p:cNvPr id="5" name="Segnaposto contenuto 4"/>
          <p:cNvSpPr>
            <a:spLocks noGrp="1"/>
          </p:cNvSpPr>
          <p:nvPr>
            <p:ph sz="quarter" idx="1"/>
          </p:nvPr>
        </p:nvSpPr>
        <p:spPr>
          <a:xfrm>
            <a:off x="323528" y="1988840"/>
            <a:ext cx="8496944" cy="4680520"/>
          </a:xfrm>
        </p:spPr>
        <p:txBody>
          <a:bodyPr>
            <a:normAutofit fontScale="92500"/>
          </a:bodyPr>
          <a:lstStyle/>
          <a:p>
            <a:pPr>
              <a:buFont typeface="Wingdings" pitchFamily="2" charset="2"/>
              <a:buChar char="q"/>
            </a:pPr>
            <a:r>
              <a:rPr lang="it-IT" dirty="0" smtClean="0"/>
              <a:t>Lo studio </a:t>
            </a:r>
            <a:r>
              <a:rPr lang="it-IT" b="1" dirty="0" smtClean="0"/>
              <a:t>HYVET</a:t>
            </a:r>
            <a:r>
              <a:rPr lang="it-IT" dirty="0" smtClean="0"/>
              <a:t> (</a:t>
            </a:r>
            <a:r>
              <a:rPr lang="it-IT" dirty="0" err="1" smtClean="0"/>
              <a:t>Hypertension</a:t>
            </a:r>
            <a:r>
              <a:rPr lang="it-IT" dirty="0" smtClean="0"/>
              <a:t> in the </a:t>
            </a:r>
            <a:r>
              <a:rPr lang="it-IT" dirty="0" err="1" smtClean="0"/>
              <a:t>Very</a:t>
            </a:r>
            <a:r>
              <a:rPr lang="it-IT" dirty="0" smtClean="0"/>
              <a:t> </a:t>
            </a:r>
            <a:r>
              <a:rPr lang="it-IT" dirty="0" err="1" smtClean="0"/>
              <a:t>Elderly</a:t>
            </a:r>
            <a:r>
              <a:rPr lang="it-IT" dirty="0" smtClean="0"/>
              <a:t> Trial) è il primo trial di intervento randomizzato che ha arruolato anziani con età </a:t>
            </a:r>
            <a:r>
              <a:rPr lang="it-IT" dirty="0" smtClean="0">
                <a:latin typeface="Century Schoolbook"/>
              </a:rPr>
              <a:t>≥</a:t>
            </a:r>
            <a:r>
              <a:rPr lang="it-IT" dirty="0" smtClean="0"/>
              <a:t>80 anni e PAS </a:t>
            </a:r>
            <a:r>
              <a:rPr lang="it-IT" dirty="0" smtClean="0">
                <a:latin typeface="Century Schoolbook"/>
              </a:rPr>
              <a:t>&gt;</a:t>
            </a:r>
            <a:r>
              <a:rPr lang="it-IT" dirty="0" smtClean="0"/>
              <a:t>160 </a:t>
            </a:r>
            <a:r>
              <a:rPr lang="it-IT" dirty="0" err="1" smtClean="0"/>
              <a:t>mmHg</a:t>
            </a:r>
            <a:r>
              <a:rPr lang="it-IT" dirty="0" smtClean="0"/>
              <a:t>; i pazienti sono stati randomizzati al placebo o al trattamento attivo con </a:t>
            </a:r>
            <a:r>
              <a:rPr lang="it-IT" dirty="0" err="1" smtClean="0"/>
              <a:t>indapamide</a:t>
            </a:r>
            <a:r>
              <a:rPr lang="it-IT" dirty="0" smtClean="0"/>
              <a:t> e </a:t>
            </a:r>
            <a:r>
              <a:rPr lang="it-IT" dirty="0" err="1" smtClean="0"/>
              <a:t>perindopril</a:t>
            </a:r>
            <a:r>
              <a:rPr lang="it-IT" dirty="0" smtClean="0"/>
              <a:t> e seguiti per due anni. Nel gruppo trattato la pressione era ridotta di 15/6 </a:t>
            </a:r>
            <a:r>
              <a:rPr lang="it-IT" dirty="0" err="1" smtClean="0"/>
              <a:t>mmHg</a:t>
            </a:r>
            <a:r>
              <a:rPr lang="it-IT" dirty="0" smtClean="0"/>
              <a:t> rispetto al gruppo di controllo, con una riduzione significativa dell’incidenza di </a:t>
            </a:r>
            <a:r>
              <a:rPr lang="it-IT" dirty="0" err="1" smtClean="0"/>
              <a:t>stroke</a:t>
            </a:r>
            <a:r>
              <a:rPr lang="it-IT" dirty="0" smtClean="0"/>
              <a:t>, della mortalità per </a:t>
            </a:r>
            <a:r>
              <a:rPr lang="it-IT" dirty="0" err="1" smtClean="0"/>
              <a:t>stroke</a:t>
            </a:r>
            <a:r>
              <a:rPr lang="it-IT" dirty="0" smtClean="0"/>
              <a:t>, della mortalità per cause CV e dell’ incidenza di scompenso cardiaco. La PAS media dopo terapia era di 144 </a:t>
            </a:r>
            <a:r>
              <a:rPr lang="it-IT" dirty="0" err="1" smtClean="0"/>
              <a:t>mmHg</a:t>
            </a:r>
            <a:r>
              <a:rPr lang="it-IT" dirty="0" smtClean="0"/>
              <a:t>. Molti dei partecipanti hanno quindi raggiunto una SBP minore di 140 </a:t>
            </a:r>
            <a:r>
              <a:rPr lang="it-IT" dirty="0" err="1" smtClean="0"/>
              <a:t>mmHg</a:t>
            </a:r>
            <a:r>
              <a:rPr lang="it-IT" dirty="0" smtClean="0"/>
              <a:t> e senza particolari effetti collaterali. Tuttavia questo studio ha </a:t>
            </a:r>
            <a:r>
              <a:rPr lang="it-IT" u="sng" dirty="0" smtClean="0"/>
              <a:t>arruolato solo anziani in buone condizioni fisiche e mentali</a:t>
            </a:r>
            <a:r>
              <a:rPr lang="it-IT" dirty="0" smtClean="0"/>
              <a:t>, e quindi forse un campione poco rappresentativo dei ‘grandi anziani’.</a:t>
            </a:r>
            <a:endParaRPr lang="it-IT"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116632"/>
            <a:ext cx="8219256" cy="2304256"/>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Le evidenze disponibili</a:t>
            </a:r>
            <a:br>
              <a:rPr lang="it-IT" b="1" u="sng" dirty="0" smtClean="0">
                <a:solidFill>
                  <a:srgbClr val="0070C0"/>
                </a:solidFill>
              </a:rPr>
            </a:br>
            <a:endParaRPr lang="it-IT" u="sng" dirty="0"/>
          </a:p>
        </p:txBody>
      </p:sp>
      <p:sp>
        <p:nvSpPr>
          <p:cNvPr id="5" name="Segnaposto contenuto 4"/>
          <p:cNvSpPr>
            <a:spLocks noGrp="1"/>
          </p:cNvSpPr>
          <p:nvPr>
            <p:ph sz="quarter" idx="1"/>
          </p:nvPr>
        </p:nvSpPr>
        <p:spPr>
          <a:xfrm>
            <a:off x="323528" y="1772816"/>
            <a:ext cx="8496944" cy="5040560"/>
          </a:xfrm>
        </p:spPr>
        <p:txBody>
          <a:bodyPr>
            <a:normAutofit lnSpcReduction="10000"/>
          </a:bodyPr>
          <a:lstStyle/>
          <a:p>
            <a:pPr>
              <a:buFont typeface="Wingdings" pitchFamily="2" charset="2"/>
              <a:buChar char="q"/>
            </a:pPr>
            <a:r>
              <a:rPr lang="it-IT" dirty="0" smtClean="0"/>
              <a:t>Lo studio </a:t>
            </a:r>
            <a:r>
              <a:rPr lang="it-IT" b="1" dirty="0" smtClean="0"/>
              <a:t>SPRINT</a:t>
            </a:r>
            <a:r>
              <a:rPr lang="it-IT" dirty="0" smtClean="0"/>
              <a:t>:</a:t>
            </a:r>
          </a:p>
          <a:p>
            <a:pPr lvl="1">
              <a:buFont typeface="Wingdings" pitchFamily="2" charset="2"/>
              <a:buChar char="§"/>
            </a:pPr>
            <a:r>
              <a:rPr lang="it-IT" sz="2600" dirty="0" smtClean="0"/>
              <a:t>Arruolati 9351 con i seguenti criteri: minimo 50 anni, PA tra 130 e 180 </a:t>
            </a:r>
            <a:r>
              <a:rPr lang="it-IT" sz="2600" dirty="0" err="1" smtClean="0"/>
              <a:t>mmHg</a:t>
            </a:r>
            <a:r>
              <a:rPr lang="it-IT" sz="2600" dirty="0" smtClean="0"/>
              <a:t> e un aumentato rischio di eventi CV (pazienti con uno o più fra: malattia CV sintomatica o asintomatica, malattia renale cronica, un rischio CV a 10 anni del 15% o maggiore, età </a:t>
            </a:r>
            <a:r>
              <a:rPr lang="it-IT" sz="2600" dirty="0" smtClean="0">
                <a:latin typeface="Century Schoolbook"/>
              </a:rPr>
              <a:t>≥</a:t>
            </a:r>
            <a:r>
              <a:rPr lang="it-IT" sz="2600" dirty="0" smtClean="0"/>
              <a:t>75 anni)</a:t>
            </a:r>
          </a:p>
          <a:p>
            <a:pPr lvl="1">
              <a:buFont typeface="Wingdings" pitchFamily="2" charset="2"/>
              <a:buChar char="§"/>
            </a:pPr>
            <a:r>
              <a:rPr lang="it-IT" sz="2600" dirty="0" smtClean="0"/>
              <a:t>esclusione dei pazienti diabetici e con pregresso ictus </a:t>
            </a:r>
          </a:p>
          <a:p>
            <a:pPr lvl="1">
              <a:buFont typeface="Wingdings" pitchFamily="2" charset="2"/>
              <a:buChar char="§"/>
            </a:pPr>
            <a:r>
              <a:rPr lang="it-IT" sz="2600" dirty="0" smtClean="0"/>
              <a:t>pazienti randomizzati a due diversi target di PAS: inferiore a 120 </a:t>
            </a:r>
            <a:r>
              <a:rPr lang="it-IT" sz="2600" dirty="0" err="1" smtClean="0"/>
              <a:t>mmHg</a:t>
            </a:r>
            <a:r>
              <a:rPr lang="it-IT" sz="2600" dirty="0" smtClean="0"/>
              <a:t> e inferiore a 140 </a:t>
            </a:r>
            <a:r>
              <a:rPr lang="it-IT" sz="2600" dirty="0" err="1" smtClean="0"/>
              <a:t>mmHg</a:t>
            </a:r>
            <a:endParaRPr lang="it-IT" sz="2600" dirty="0" smtClean="0"/>
          </a:p>
          <a:p>
            <a:pPr lvl="1">
              <a:buFont typeface="Wingdings" pitchFamily="2" charset="2"/>
              <a:buChar char="§"/>
            </a:pPr>
            <a:r>
              <a:rPr lang="it-IT" sz="2600" dirty="0" err="1" smtClean="0"/>
              <a:t>Endpoint</a:t>
            </a:r>
            <a:r>
              <a:rPr lang="it-IT" sz="2600" dirty="0" smtClean="0"/>
              <a:t> primario: IMA, SCA, ictus, insufficienza cardiaca o morte da causa CVD</a:t>
            </a:r>
          </a:p>
          <a:p>
            <a:pPr lvl="1">
              <a:buFont typeface="Wingdings" pitchFamily="2" charset="2"/>
              <a:buChar char="§"/>
            </a:pPr>
            <a:r>
              <a:rPr lang="it-IT" sz="2600" dirty="0" smtClean="0"/>
              <a:t>Dopo un anno la PAS media era di 121,4 nel gruppo a trattamento intensivo e 136,2  nell’altro</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116632"/>
            <a:ext cx="8219256" cy="2304256"/>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Le evidenze disponibili</a:t>
            </a:r>
            <a:br>
              <a:rPr lang="it-IT" b="1" u="sng" dirty="0" smtClean="0">
                <a:solidFill>
                  <a:srgbClr val="0070C0"/>
                </a:solidFill>
              </a:rPr>
            </a:br>
            <a:endParaRPr lang="it-IT" u="sng" dirty="0"/>
          </a:p>
        </p:txBody>
      </p:sp>
      <p:sp>
        <p:nvSpPr>
          <p:cNvPr id="5" name="Segnaposto contenuto 4"/>
          <p:cNvSpPr>
            <a:spLocks noGrp="1"/>
          </p:cNvSpPr>
          <p:nvPr>
            <p:ph sz="quarter" idx="1"/>
          </p:nvPr>
        </p:nvSpPr>
        <p:spPr>
          <a:xfrm>
            <a:off x="323528" y="1916832"/>
            <a:ext cx="8496944" cy="5040560"/>
          </a:xfrm>
        </p:spPr>
        <p:txBody>
          <a:bodyPr>
            <a:normAutofit/>
          </a:bodyPr>
          <a:lstStyle/>
          <a:p>
            <a:pPr>
              <a:buFont typeface="Wingdings" pitchFamily="2" charset="2"/>
              <a:buChar char="q"/>
            </a:pPr>
            <a:r>
              <a:rPr lang="it-IT" dirty="0" smtClean="0"/>
              <a:t>Lo studio è stato interrotto anticipatamente dopo un </a:t>
            </a:r>
            <a:r>
              <a:rPr lang="it-IT" dirty="0" err="1" smtClean="0"/>
              <a:t>follow</a:t>
            </a:r>
            <a:r>
              <a:rPr lang="it-IT" dirty="0" smtClean="0"/>
              <a:t> up medio di tre anni  in quanto si è visto che il trattamento riduceva in modo statisticamente significativo l’</a:t>
            </a:r>
            <a:r>
              <a:rPr lang="it-IT" dirty="0" err="1" smtClean="0"/>
              <a:t>endpoint</a:t>
            </a:r>
            <a:r>
              <a:rPr lang="it-IT" dirty="0" smtClean="0"/>
              <a:t> primario.</a:t>
            </a:r>
          </a:p>
          <a:p>
            <a:pPr>
              <a:buFont typeface="Wingdings" pitchFamily="2" charset="2"/>
              <a:buChar char="q"/>
            </a:pPr>
            <a:r>
              <a:rPr lang="it-IT" dirty="0" smtClean="0"/>
              <a:t>Nel gruppo di trattamento intensivo sono risultati più frequenti gli effetti avversi gravi del trattamento: ipotensione, sincope, anomalie elettrolitiche, nefropatia acuta e insufficienza renale.</a:t>
            </a:r>
          </a:p>
          <a:p>
            <a:pPr>
              <a:buFont typeface="Wingdings" pitchFamily="2" charset="2"/>
              <a:buChar char="q"/>
            </a:pPr>
            <a:r>
              <a:rPr lang="it-IT" dirty="0" smtClean="0"/>
              <a:t>Osservazioni: </a:t>
            </a:r>
          </a:p>
          <a:p>
            <a:pPr lvl="1">
              <a:buFont typeface="Wingdings" pitchFamily="2" charset="2"/>
              <a:buChar char="§"/>
            </a:pPr>
            <a:r>
              <a:rPr lang="it-IT" dirty="0" smtClean="0"/>
              <a:t>Popolazione arruolato con rischio CV </a:t>
            </a:r>
            <a:r>
              <a:rPr lang="it-IT" dirty="0" err="1" smtClean="0"/>
              <a:t>medio-elevato</a:t>
            </a:r>
            <a:r>
              <a:rPr lang="it-IT" dirty="0" smtClean="0"/>
              <a:t> e quindi risultati non applicabili a tutti gli ipertesi</a:t>
            </a:r>
          </a:p>
          <a:p>
            <a:pPr lvl="1">
              <a:buFont typeface="Wingdings" pitchFamily="2" charset="2"/>
              <a:buChar char="§"/>
            </a:pPr>
            <a:r>
              <a:rPr lang="it-IT" dirty="0" smtClean="0"/>
              <a:t>Modalità di misurazione della BP non corrispondente allo standard abituale nella pratica clinica</a:t>
            </a:r>
          </a:p>
          <a:p>
            <a:pPr lvl="1">
              <a:buNone/>
            </a:pPr>
            <a:endParaRPr lang="it-IT"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274638"/>
            <a:ext cx="8363272" cy="178621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Conclusioni</a:t>
            </a:r>
            <a:endParaRPr lang="it-IT" dirty="0"/>
          </a:p>
        </p:txBody>
      </p:sp>
      <p:sp>
        <p:nvSpPr>
          <p:cNvPr id="3" name="Segnaposto contenuto 2"/>
          <p:cNvSpPr>
            <a:spLocks noGrp="1"/>
          </p:cNvSpPr>
          <p:nvPr>
            <p:ph sz="quarter" idx="1"/>
          </p:nvPr>
        </p:nvSpPr>
        <p:spPr>
          <a:xfrm>
            <a:off x="395536" y="2204864"/>
            <a:ext cx="8291264" cy="4320480"/>
          </a:xfrm>
        </p:spPr>
        <p:txBody>
          <a:bodyPr>
            <a:normAutofit/>
          </a:bodyPr>
          <a:lstStyle/>
          <a:p>
            <a:r>
              <a:rPr lang="it-IT" dirty="0" smtClean="0"/>
              <a:t>Il target di SPB più appropriato per ridurre gli eventi CV rimane incerto.</a:t>
            </a:r>
          </a:p>
          <a:p>
            <a:r>
              <a:rPr lang="it-IT" dirty="0" smtClean="0"/>
              <a:t>In generale tutte le nuove linee guida raccomandano di moderare l’aggressività nel raggiungimento del target pressorio con la terapia anti-ipertensiva, ridimensionando di gran lunga il paradigma </a:t>
            </a:r>
            <a:r>
              <a:rPr lang="it-IT" i="1" dirty="0" smtClean="0"/>
              <a:t>the </a:t>
            </a:r>
            <a:r>
              <a:rPr lang="it-IT" i="1" dirty="0" err="1" smtClean="0"/>
              <a:t>lower</a:t>
            </a:r>
            <a:r>
              <a:rPr lang="it-IT" i="1" dirty="0" smtClean="0"/>
              <a:t> the </a:t>
            </a:r>
            <a:r>
              <a:rPr lang="it-IT" i="1" dirty="0" err="1" smtClean="0"/>
              <a:t>better</a:t>
            </a:r>
            <a:r>
              <a:rPr lang="it-IT" i="1" dirty="0" smtClean="0"/>
              <a:t>.</a:t>
            </a:r>
          </a:p>
          <a:p>
            <a:r>
              <a:rPr lang="it-IT" dirty="0" smtClean="0"/>
              <a:t>Un trattamento troppo intensivo e non personalizzato sulla tollerabilità del singolo paziente potrebbe potenzialmente portare ad effetti collaterali gravi, come lo SPRINT ha evidenziato</a:t>
            </a:r>
          </a:p>
          <a:p>
            <a:endParaRPr lang="it-IT"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3778"/>
            <a:ext cx="8352928" cy="1589038"/>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Conclusioni</a:t>
            </a:r>
            <a:endParaRPr lang="it-IT" u="sng" dirty="0"/>
          </a:p>
        </p:txBody>
      </p:sp>
      <p:sp>
        <p:nvSpPr>
          <p:cNvPr id="3" name="Segnaposto contenuto 2"/>
          <p:cNvSpPr>
            <a:spLocks noGrp="1"/>
          </p:cNvSpPr>
          <p:nvPr>
            <p:ph sz="quarter" idx="1"/>
          </p:nvPr>
        </p:nvSpPr>
        <p:spPr>
          <a:xfrm>
            <a:off x="395536" y="1735832"/>
            <a:ext cx="8424936" cy="5221560"/>
          </a:xfrm>
        </p:spPr>
        <p:txBody>
          <a:bodyPr>
            <a:normAutofit fontScale="92500" lnSpcReduction="10000"/>
          </a:bodyPr>
          <a:lstStyle/>
          <a:p>
            <a:r>
              <a:rPr lang="it-IT" sz="2800" dirty="0" smtClean="0"/>
              <a:t>Soprattutto nell’anziano “fragile” è opportuno che la decisione di iniziare la terapia sia lasciata alla valutazione rischio/beneficio complessiva del medico curante e, se iniziata, sia accompagnata da uno stretto monitoraggio domiciliare degli effetti clinici del trattamento</a:t>
            </a:r>
          </a:p>
          <a:p>
            <a:r>
              <a:rPr lang="it-IT" sz="2800" dirty="0" smtClean="0"/>
              <a:t>Considerare che nel paziente anziano le modificazioni CV legate all’invecchiamento predispongono al rischio di ipotensione posturale e quindi di cadute</a:t>
            </a:r>
          </a:p>
          <a:p>
            <a:r>
              <a:rPr lang="it-IT" sz="2800" dirty="0" smtClean="0"/>
              <a:t>Sarebbe importante valutare anche l’impatto della terapia anche sulla </a:t>
            </a:r>
            <a:r>
              <a:rPr lang="it-IT" sz="2800" b="1" dirty="0" smtClean="0"/>
              <a:t>qualità della vita</a:t>
            </a:r>
            <a:r>
              <a:rPr lang="it-IT" sz="2800" dirty="0" smtClean="0"/>
              <a:t> nell’anziano e non solo sulla PA</a:t>
            </a:r>
          </a:p>
          <a:p>
            <a:r>
              <a:rPr lang="it-IT" sz="2800" dirty="0" smtClean="0"/>
              <a:t>Bisogna considerare anche l’enorme divario tra gli effetti del trattamento antipertensivo nei trial e nella pratica clinica quotidiana</a:t>
            </a:r>
          </a:p>
          <a:p>
            <a:endParaRPr lang="it-IT" dirty="0" smtClean="0"/>
          </a:p>
          <a:p>
            <a:endParaRPr lang="it-IT"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4"/>
          <p:cNvSpPr>
            <a:spLocks noGrp="1"/>
          </p:cNvSpPr>
          <p:nvPr>
            <p:ph type="subTitle" idx="1"/>
          </p:nvPr>
        </p:nvSpPr>
        <p:spPr/>
        <p:txBody>
          <a:bodyPr/>
          <a:lstStyle/>
          <a:p>
            <a:endParaRPr lang="it-IT"/>
          </a:p>
        </p:txBody>
      </p:sp>
      <p:sp>
        <p:nvSpPr>
          <p:cNvPr id="4" name="Titolo 3"/>
          <p:cNvSpPr>
            <a:spLocks noGrp="1"/>
          </p:cNvSpPr>
          <p:nvPr>
            <p:ph type="ctrTitle"/>
          </p:nvPr>
        </p:nvSpPr>
        <p:spPr/>
        <p:txBody>
          <a:bodyPr/>
          <a:lstStyle/>
          <a:p>
            <a:r>
              <a:rPr lang="it-IT" dirty="0" smtClean="0"/>
              <a:t>TERAPIA NON FARMACOLOGICA</a:t>
            </a:r>
            <a:endParaRPr lang="it-IT"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04664"/>
            <a:ext cx="8219256" cy="1440160"/>
          </a:xfrm>
        </p:spPr>
        <p:txBody>
          <a:bodyPr>
            <a:normAutofit fontScale="90000"/>
          </a:bodyPr>
          <a:lstStyle/>
          <a:p>
            <a:r>
              <a:rPr lang="it-IT" dirty="0" smtClean="0">
                <a:solidFill>
                  <a:srgbClr val="0070C0"/>
                </a:solidFill>
              </a:rPr>
              <a:t>STRATEGIE </a:t>
            </a:r>
            <a:r>
              <a:rPr lang="it-IT" dirty="0" err="1" smtClean="0">
                <a:solidFill>
                  <a:srgbClr val="0070C0"/>
                </a:solidFill>
              </a:rPr>
              <a:t>DI</a:t>
            </a:r>
            <a:r>
              <a:rPr lang="it-IT" dirty="0" smtClean="0">
                <a:solidFill>
                  <a:srgbClr val="0070C0"/>
                </a:solidFill>
              </a:rPr>
              <a:t> TRATTAMENTO</a:t>
            </a:r>
            <a:br>
              <a:rPr lang="it-IT" dirty="0" smtClean="0">
                <a:solidFill>
                  <a:srgbClr val="0070C0"/>
                </a:solidFill>
              </a:rPr>
            </a:br>
            <a:r>
              <a:rPr lang="it-IT" b="1" dirty="0" smtClean="0">
                <a:solidFill>
                  <a:srgbClr val="0070C0"/>
                </a:solidFill>
              </a:rPr>
              <a:t>Le modifiche dello stile di vita</a:t>
            </a:r>
            <a:r>
              <a:rPr lang="it-IT" sz="3600" b="1" dirty="0" smtClean="0">
                <a:solidFill>
                  <a:srgbClr val="0070C0"/>
                </a:solidFill>
              </a:rPr>
              <a:t/>
            </a:r>
            <a:br>
              <a:rPr lang="it-IT" sz="3600" b="1" dirty="0" smtClean="0">
                <a:solidFill>
                  <a:srgbClr val="0070C0"/>
                </a:solidFill>
              </a:rPr>
            </a:br>
            <a:endParaRPr lang="it-IT" sz="3600" u="sng" dirty="0">
              <a:solidFill>
                <a:srgbClr val="0070C0"/>
              </a:solidFill>
            </a:endParaRPr>
          </a:p>
        </p:txBody>
      </p:sp>
      <p:sp>
        <p:nvSpPr>
          <p:cNvPr id="3" name="Segnaposto contenuto 2"/>
          <p:cNvSpPr>
            <a:spLocks noGrp="1"/>
          </p:cNvSpPr>
          <p:nvPr>
            <p:ph sz="quarter" idx="1"/>
          </p:nvPr>
        </p:nvSpPr>
        <p:spPr>
          <a:xfrm>
            <a:off x="467544" y="1196752"/>
            <a:ext cx="8219256" cy="4896544"/>
          </a:xfrm>
        </p:spPr>
        <p:txBody>
          <a:bodyPr>
            <a:normAutofit lnSpcReduction="10000"/>
          </a:bodyPr>
          <a:lstStyle/>
          <a:p>
            <a:endParaRPr lang="it-IT" dirty="0" smtClean="0"/>
          </a:p>
          <a:p>
            <a:r>
              <a:rPr lang="it-IT" dirty="0" smtClean="0"/>
              <a:t>Un appropriato stile di vita può ritardare o prevenire l’insorgenza di ipertensione, ritardare o prevenire la terapia farmacologica negli ipertesi di grado 1 e contribuire alla riduzione della BP nei soggetti già in terapia, riducendo numero e posologia dei farmaci</a:t>
            </a:r>
          </a:p>
          <a:p>
            <a:r>
              <a:rPr lang="it-IT" dirty="0" smtClean="0"/>
              <a:t>Trial clinici hanno dimostrato che le modifiche dello stile di vita si associano a una </a:t>
            </a:r>
            <a:r>
              <a:rPr lang="it-IT" b="1" dirty="0" smtClean="0"/>
              <a:t>riduzione della BP equivalente alla </a:t>
            </a:r>
            <a:r>
              <a:rPr lang="it-IT" b="1" dirty="0" err="1" smtClean="0"/>
              <a:t>monoterapia</a:t>
            </a:r>
            <a:r>
              <a:rPr lang="it-IT" dirty="0" smtClean="0"/>
              <a:t>; il maggior svantaggio è rappresentato dal basso livello di aderenza nel tempo</a:t>
            </a:r>
          </a:p>
          <a:p>
            <a:r>
              <a:rPr lang="it-IT" dirty="0" smtClean="0"/>
              <a:t>Le modifiche dello stile di vita contribuiscono al controllo di altri fattori di rischio CV</a:t>
            </a:r>
          </a:p>
          <a:p>
            <a:endParaRPr lang="it-IT" dirty="0" smtClean="0"/>
          </a:p>
          <a:p>
            <a:endParaRPr lang="it-IT" dirty="0" smtClean="0"/>
          </a:p>
          <a:p>
            <a:endParaRPr lang="it-IT" dirty="0" smtClean="0"/>
          </a:p>
          <a:p>
            <a:endParaRPr lang="it-IT"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556792"/>
            <a:ext cx="8219256" cy="5040560"/>
          </a:xfrm>
        </p:spPr>
        <p:txBody>
          <a:bodyPr>
            <a:normAutofit fontScale="92500"/>
          </a:bodyPr>
          <a:lstStyle/>
          <a:p>
            <a:pPr>
              <a:buNone/>
            </a:pPr>
            <a:r>
              <a:rPr lang="it-IT" sz="3200" b="1" dirty="0" smtClean="0">
                <a:solidFill>
                  <a:srgbClr val="002060"/>
                </a:solidFill>
              </a:rPr>
              <a:t>1</a:t>
            </a:r>
            <a:r>
              <a:rPr lang="it-IT" sz="3200" b="1" dirty="0" smtClean="0">
                <a:solidFill>
                  <a:srgbClr val="002060"/>
                </a:solidFill>
                <a:latin typeface="Century Schoolbook"/>
              </a:rPr>
              <a:t>→</a:t>
            </a:r>
            <a:r>
              <a:rPr lang="it-IT" sz="3200" b="1" dirty="0" smtClean="0">
                <a:solidFill>
                  <a:srgbClr val="002060"/>
                </a:solidFill>
              </a:rPr>
              <a:t>RESTRIZIONE SODICA</a:t>
            </a:r>
            <a:endParaRPr lang="it-IT" sz="2400" dirty="0" smtClean="0"/>
          </a:p>
          <a:p>
            <a:pPr>
              <a:buFont typeface="Wingdings" pitchFamily="2" charset="2"/>
              <a:buChar char="q"/>
            </a:pPr>
            <a:r>
              <a:rPr lang="it-IT" sz="2500" dirty="0" smtClean="0"/>
              <a:t>Evidenza di una relazione causale tra l’apporto di sale con la dieta e la BP</a:t>
            </a:r>
          </a:p>
          <a:p>
            <a:pPr>
              <a:buFont typeface="Wingdings" pitchFamily="2" charset="2"/>
              <a:buChar char="q"/>
            </a:pPr>
            <a:r>
              <a:rPr lang="it-IT" sz="2500" dirty="0" smtClean="0"/>
              <a:t>Il consumo eccesivo di sale può contribuire allo sviluppo di ipertensione resistente</a:t>
            </a:r>
          </a:p>
          <a:p>
            <a:pPr>
              <a:buFont typeface="Wingdings" pitchFamily="2" charset="2"/>
              <a:buChar char="q"/>
            </a:pPr>
            <a:r>
              <a:rPr lang="it-IT" sz="2500" dirty="0" smtClean="0"/>
              <a:t>È raccomandata la </a:t>
            </a:r>
            <a:r>
              <a:rPr lang="it-IT" sz="2500" b="1" dirty="0" smtClean="0"/>
              <a:t>restrizione dell’introito salino a 5-6 g/</a:t>
            </a:r>
            <a:r>
              <a:rPr lang="it-IT" sz="2500" b="1" dirty="0" err="1" smtClean="0"/>
              <a:t>die</a:t>
            </a:r>
            <a:r>
              <a:rPr lang="it-IT" sz="2500" b="1" dirty="0" smtClean="0"/>
              <a:t>  (IA)</a:t>
            </a:r>
          </a:p>
          <a:p>
            <a:pPr>
              <a:buFont typeface="Wingdings" pitchFamily="2" charset="2"/>
              <a:buChar char="q"/>
            </a:pPr>
            <a:r>
              <a:rPr lang="it-IT" sz="2500" dirty="0" smtClean="0"/>
              <a:t>L’effetto della restrizione sodica è maggiore negli ipertesi rispetto ai normotesi, nella razza nera, negli anziani, nei soggetti con diabete o CKD</a:t>
            </a:r>
          </a:p>
          <a:p>
            <a:pPr>
              <a:buFont typeface="Wingdings" pitchFamily="2" charset="2"/>
              <a:buChar char="q"/>
            </a:pPr>
            <a:r>
              <a:rPr lang="it-IT" sz="2500" dirty="0" smtClean="0"/>
              <a:t>L’effetto sugli eventi CV rimane non chiaro, sebbene il follow-up a lungo termine  </a:t>
            </a:r>
            <a:r>
              <a:rPr lang="it-IT" sz="2500" dirty="0" err="1" smtClean="0"/>
              <a:t>Trials</a:t>
            </a:r>
            <a:r>
              <a:rPr lang="it-IT" sz="2500" dirty="0" smtClean="0"/>
              <a:t> </a:t>
            </a:r>
            <a:r>
              <a:rPr lang="it-IT" sz="2500" dirty="0" err="1" smtClean="0"/>
              <a:t>of</a:t>
            </a:r>
            <a:r>
              <a:rPr lang="it-IT" sz="2500" dirty="0" smtClean="0"/>
              <a:t> </a:t>
            </a:r>
            <a:r>
              <a:rPr lang="it-IT" sz="2500" dirty="0" err="1" smtClean="0"/>
              <a:t>Hypertension</a:t>
            </a:r>
            <a:r>
              <a:rPr lang="it-IT" sz="2500" dirty="0" smtClean="0"/>
              <a:t> </a:t>
            </a:r>
            <a:r>
              <a:rPr lang="it-IT" sz="2500" dirty="0" err="1" smtClean="0"/>
              <a:t>Prevention</a:t>
            </a:r>
            <a:r>
              <a:rPr lang="it-IT" sz="2500" dirty="0" smtClean="0"/>
              <a:t> dimostri che la riduzione dell’introito salino è associata a un minor rischio di eventi CV </a:t>
            </a:r>
          </a:p>
          <a:p>
            <a:pPr>
              <a:buFont typeface="Wingdings" pitchFamily="2" charset="2"/>
              <a:buChar char="q"/>
            </a:pPr>
            <a:r>
              <a:rPr lang="it-IT" sz="2500" dirty="0" smtClean="0"/>
              <a:t>L’80% del consumo di sale coinvolge il cosiddetto </a:t>
            </a:r>
            <a:r>
              <a:rPr lang="it-IT" sz="2500" b="1" dirty="0" smtClean="0"/>
              <a:t>“sale nascosto”</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endParaRPr lang="it-IT" dirty="0"/>
          </a:p>
        </p:txBody>
      </p:sp>
      <p:pic>
        <p:nvPicPr>
          <p:cNvPr id="1026" name="Picture 2" descr="C:\Users\Novella Ceretti\Desktop\MEDICINA2\LEZIONE IPERTENSIONE\SALE NASOSTO.jpg"/>
          <p:cNvPicPr>
            <a:picLocks noChangeAspect="1" noChangeArrowheads="1"/>
          </p:cNvPicPr>
          <p:nvPr/>
        </p:nvPicPr>
        <p:blipFill>
          <a:blip r:embed="rId2" cstate="print"/>
          <a:srcRect/>
          <a:stretch>
            <a:fillRect/>
          </a:stretch>
        </p:blipFill>
        <p:spPr bwMode="auto">
          <a:xfrm>
            <a:off x="1979712" y="116632"/>
            <a:ext cx="5112568" cy="6581071"/>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556792"/>
            <a:ext cx="8219256" cy="3600400"/>
          </a:xfrm>
        </p:spPr>
        <p:txBody>
          <a:bodyPr>
            <a:normAutofit lnSpcReduction="10000"/>
          </a:bodyPr>
          <a:lstStyle/>
          <a:p>
            <a:pPr>
              <a:buNone/>
            </a:pPr>
            <a:r>
              <a:rPr lang="it-IT" sz="3000" b="1" dirty="0" smtClean="0">
                <a:solidFill>
                  <a:srgbClr val="002060"/>
                </a:solidFill>
              </a:rPr>
              <a:t>2</a:t>
            </a:r>
            <a:r>
              <a:rPr lang="it-IT" sz="3000" b="1" dirty="0" smtClean="0">
                <a:solidFill>
                  <a:srgbClr val="002060"/>
                </a:solidFill>
                <a:latin typeface="Century Schoolbook"/>
              </a:rPr>
              <a:t>→</a:t>
            </a:r>
            <a:r>
              <a:rPr lang="it-IT" sz="3000" b="1" dirty="0" smtClean="0">
                <a:solidFill>
                  <a:srgbClr val="002060"/>
                </a:solidFill>
              </a:rPr>
              <a:t>RIDUZIONE DEL CONSUMO </a:t>
            </a:r>
            <a:r>
              <a:rPr lang="it-IT" sz="3000" b="1" dirty="0" err="1" smtClean="0">
                <a:solidFill>
                  <a:srgbClr val="002060"/>
                </a:solidFill>
              </a:rPr>
              <a:t>DI</a:t>
            </a:r>
            <a:r>
              <a:rPr lang="it-IT" sz="3000" b="1" dirty="0" smtClean="0">
                <a:solidFill>
                  <a:srgbClr val="002060"/>
                </a:solidFill>
              </a:rPr>
              <a:t> ALCOOL</a:t>
            </a:r>
          </a:p>
          <a:p>
            <a:pPr>
              <a:buFont typeface="Wingdings" pitchFamily="2" charset="2"/>
              <a:buChar char="q"/>
            </a:pPr>
            <a:r>
              <a:rPr lang="it-IT" sz="2400" dirty="0" smtClean="0"/>
              <a:t>La relazione tra consumo di alcool, livelli di BP e la prevalenza di ipertensione è lineare</a:t>
            </a:r>
          </a:p>
          <a:p>
            <a:pPr>
              <a:buFont typeface="Wingdings" pitchFamily="2" charset="2"/>
              <a:buChar char="q"/>
            </a:pPr>
            <a:r>
              <a:rPr lang="it-IT" sz="2400" dirty="0" smtClean="0"/>
              <a:t>Un consumo moderato può non essere nocivo , mentre un il passaggio da moderato a eccessivo è associato sia all’incremento di BP che all’incremento del rischio di ictus</a:t>
            </a:r>
          </a:p>
          <a:p>
            <a:pPr>
              <a:buFont typeface="Wingdings" pitchFamily="2" charset="2"/>
              <a:buChar char="q"/>
            </a:pPr>
            <a:r>
              <a:rPr lang="it-IT" sz="2400" dirty="0" smtClean="0"/>
              <a:t>Raccomandato un consumo di alcool:</a:t>
            </a:r>
          </a:p>
          <a:p>
            <a:pPr lvl="1">
              <a:buNone/>
            </a:pPr>
            <a:r>
              <a:rPr lang="it-IT" dirty="0" smtClean="0"/>
              <a:t>-Pazienti ipertesi di sesso maschile massimo </a:t>
            </a:r>
            <a:r>
              <a:rPr lang="it-IT" b="1" dirty="0" smtClean="0"/>
              <a:t>20-30 g/</a:t>
            </a:r>
            <a:r>
              <a:rPr lang="it-IT" b="1" dirty="0" err="1" smtClean="0"/>
              <a:t>die</a:t>
            </a:r>
            <a:r>
              <a:rPr lang="it-IT" b="1" dirty="0" smtClean="0"/>
              <a:t> </a:t>
            </a:r>
            <a:r>
              <a:rPr lang="it-IT" dirty="0" smtClean="0"/>
              <a:t>(IA)</a:t>
            </a:r>
          </a:p>
          <a:p>
            <a:pPr lvl="1">
              <a:buNone/>
            </a:pPr>
            <a:r>
              <a:rPr lang="it-IT" dirty="0" smtClean="0"/>
              <a:t>-Pazienti ipertesi di sesso femminile massimo </a:t>
            </a:r>
            <a:r>
              <a:rPr lang="it-IT" b="1" dirty="0" smtClean="0"/>
              <a:t>10-20 g/</a:t>
            </a:r>
            <a:r>
              <a:rPr lang="it-IT" b="1" dirty="0" err="1" smtClean="0"/>
              <a:t>die</a:t>
            </a:r>
            <a:r>
              <a:rPr lang="it-IT" b="1" dirty="0" smtClean="0"/>
              <a:t> </a:t>
            </a:r>
            <a:r>
              <a:rPr lang="it-IT" dirty="0" smtClean="0"/>
              <a:t>(IA)</a:t>
            </a:r>
          </a:p>
          <a:p>
            <a:pPr>
              <a:buNone/>
            </a:pPr>
            <a:endParaRPr lang="it-IT" sz="2400" dirty="0"/>
          </a:p>
        </p:txBody>
      </p:sp>
      <p:pic>
        <p:nvPicPr>
          <p:cNvPr id="6" name="Immagine 5" descr="https://image.freepik.com/vettori-gratuito/bicchiere-di-vino-rosso_17-126000711.jpg"/>
          <p:cNvPicPr/>
          <p:nvPr/>
        </p:nvPicPr>
        <p:blipFill>
          <a:blip r:embed="rId2" cstate="print"/>
          <a:srcRect/>
          <a:stretch>
            <a:fillRect/>
          </a:stretch>
        </p:blipFill>
        <p:spPr bwMode="auto">
          <a:xfrm>
            <a:off x="4819925" y="5589240"/>
            <a:ext cx="544163" cy="1003300"/>
          </a:xfrm>
          <a:prstGeom prst="rect">
            <a:avLst/>
          </a:prstGeom>
          <a:noFill/>
          <a:ln w="9525">
            <a:noFill/>
            <a:miter lim="800000"/>
            <a:headEnd/>
            <a:tailEnd/>
          </a:ln>
        </p:spPr>
      </p:pic>
      <p:pic>
        <p:nvPicPr>
          <p:cNvPr id="7" name="Immagine 6" descr="http://publicdomainvectors.org/photos/nicubunu_Beer_mug.png"/>
          <p:cNvPicPr/>
          <p:nvPr/>
        </p:nvPicPr>
        <p:blipFill>
          <a:blip r:embed="rId3" cstate="print"/>
          <a:srcRect/>
          <a:stretch>
            <a:fillRect/>
          </a:stretch>
        </p:blipFill>
        <p:spPr bwMode="auto">
          <a:xfrm>
            <a:off x="1581944" y="5661248"/>
            <a:ext cx="685800" cy="685800"/>
          </a:xfrm>
          <a:prstGeom prst="rect">
            <a:avLst/>
          </a:prstGeom>
          <a:noFill/>
          <a:ln w="9525">
            <a:noFill/>
            <a:miter lim="800000"/>
            <a:headEnd/>
            <a:tailEnd/>
          </a:ln>
        </p:spPr>
      </p:pic>
      <p:sp>
        <p:nvSpPr>
          <p:cNvPr id="8" name="CasellaDiTesto 7"/>
          <p:cNvSpPr txBox="1"/>
          <p:nvPr/>
        </p:nvSpPr>
        <p:spPr>
          <a:xfrm>
            <a:off x="2339752" y="5661248"/>
            <a:ext cx="1800200" cy="646331"/>
          </a:xfrm>
          <a:prstGeom prst="rect">
            <a:avLst/>
          </a:prstGeom>
          <a:noFill/>
        </p:spPr>
        <p:txBody>
          <a:bodyPr wrap="square" rtlCol="0">
            <a:spAutoFit/>
          </a:bodyPr>
          <a:lstStyle/>
          <a:p>
            <a:r>
              <a:rPr lang="it-IT" dirty="0" smtClean="0"/>
              <a:t>330 ml birra a 4,5°=11,88g</a:t>
            </a:r>
            <a:endParaRPr lang="it-IT" dirty="0"/>
          </a:p>
        </p:txBody>
      </p:sp>
      <p:sp>
        <p:nvSpPr>
          <p:cNvPr id="9" name="CasellaDiTesto 8"/>
          <p:cNvSpPr txBox="1"/>
          <p:nvPr/>
        </p:nvSpPr>
        <p:spPr>
          <a:xfrm>
            <a:off x="5436096" y="5661248"/>
            <a:ext cx="1728192" cy="646331"/>
          </a:xfrm>
          <a:prstGeom prst="rect">
            <a:avLst/>
          </a:prstGeom>
          <a:noFill/>
        </p:spPr>
        <p:txBody>
          <a:bodyPr wrap="square" rtlCol="0">
            <a:spAutoFit/>
          </a:bodyPr>
          <a:lstStyle/>
          <a:p>
            <a:r>
              <a:rPr lang="it-IT" dirty="0" smtClean="0"/>
              <a:t>125 ml di vino a 12 °=12g</a:t>
            </a:r>
            <a:endParaRPr lang="it-IT" dirty="0"/>
          </a:p>
        </p:txBody>
      </p:sp>
      <p:sp>
        <p:nvSpPr>
          <p:cNvPr id="10" name="CasellaDiTesto 9"/>
          <p:cNvSpPr txBox="1"/>
          <p:nvPr/>
        </p:nvSpPr>
        <p:spPr>
          <a:xfrm>
            <a:off x="179512" y="5085184"/>
            <a:ext cx="8784976" cy="461665"/>
          </a:xfrm>
          <a:prstGeom prst="rect">
            <a:avLst/>
          </a:prstGeom>
          <a:noFill/>
        </p:spPr>
        <p:txBody>
          <a:bodyPr wrap="square" rtlCol="0">
            <a:spAutoFit/>
          </a:bodyPr>
          <a:lstStyle/>
          <a:p>
            <a:pPr algn="ctr">
              <a:buNone/>
            </a:pPr>
            <a:r>
              <a:rPr lang="it-IT" sz="2400" b="1" i="1" dirty="0" smtClean="0"/>
              <a:t>(GA x V x 0.8)/100 = grammi di alcol nel bicchiere</a:t>
            </a:r>
            <a:endParaRPr lang="it-IT"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cstate="print"/>
          <a:srcRect/>
          <a:stretch>
            <a:fillRect/>
          </a:stretch>
        </p:blipFill>
        <p:spPr bwMode="auto">
          <a:xfrm>
            <a:off x="857224" y="428604"/>
            <a:ext cx="7572428" cy="58579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700808"/>
            <a:ext cx="8219256" cy="4608512"/>
          </a:xfrm>
        </p:spPr>
        <p:txBody>
          <a:bodyPr>
            <a:normAutofit/>
          </a:bodyPr>
          <a:lstStyle/>
          <a:p>
            <a:pPr>
              <a:buNone/>
            </a:pPr>
            <a:r>
              <a:rPr lang="it-IT" sz="3000" b="1" dirty="0" smtClean="0">
                <a:solidFill>
                  <a:srgbClr val="002060"/>
                </a:solidFill>
              </a:rPr>
              <a:t>3</a:t>
            </a:r>
            <a:r>
              <a:rPr lang="it-IT" sz="3000" b="1" dirty="0" smtClean="0">
                <a:solidFill>
                  <a:srgbClr val="002060"/>
                </a:solidFill>
                <a:latin typeface="Century Schoolbook"/>
              </a:rPr>
              <a:t>→</a:t>
            </a:r>
            <a:r>
              <a:rPr lang="it-IT" sz="3000" b="1" dirty="0" smtClean="0">
                <a:solidFill>
                  <a:srgbClr val="002060"/>
                </a:solidFill>
              </a:rPr>
              <a:t>ALTRE MODIFICHE DIETETICHE</a:t>
            </a:r>
          </a:p>
          <a:p>
            <a:pPr>
              <a:buFont typeface="Wingdings" pitchFamily="2" charset="2"/>
              <a:buChar char="q"/>
            </a:pPr>
            <a:r>
              <a:rPr lang="it-IT" sz="2400" b="1" dirty="0" smtClean="0"/>
              <a:t>Aumentare il consumo di frutta e verdura e di cibi </a:t>
            </a:r>
            <a:r>
              <a:rPr lang="it-IT" sz="2400" b="1" dirty="0" err="1" smtClean="0"/>
              <a:t>abasso</a:t>
            </a:r>
            <a:r>
              <a:rPr lang="it-IT" sz="2400" b="1" dirty="0" smtClean="0"/>
              <a:t> contenuto di grassi (IA)</a:t>
            </a:r>
          </a:p>
          <a:p>
            <a:pPr>
              <a:buFont typeface="Wingdings" pitchFamily="2" charset="2"/>
              <a:buChar char="q"/>
            </a:pPr>
            <a:r>
              <a:rPr lang="it-IT" sz="2400" dirty="0" smtClean="0"/>
              <a:t>Diversi studi e </a:t>
            </a:r>
            <a:r>
              <a:rPr lang="it-IT" sz="2400" dirty="0" err="1" smtClean="0"/>
              <a:t>metanalisi</a:t>
            </a:r>
            <a:r>
              <a:rPr lang="it-IT" sz="2400" dirty="0" smtClean="0"/>
              <a:t> hanno riportato il ruolo protettivo sul rischio CV della dieta mediterranea</a:t>
            </a:r>
          </a:p>
          <a:p>
            <a:pPr>
              <a:buFont typeface="Wingdings" pitchFamily="2" charset="2"/>
              <a:buChar char="q"/>
            </a:pPr>
            <a:r>
              <a:rPr lang="it-IT" sz="2400" dirty="0" smtClean="0"/>
              <a:t>Il latte di soia sembra ridurre la BP confrontato con il latte vaccino</a:t>
            </a:r>
          </a:p>
          <a:p>
            <a:pPr>
              <a:buFont typeface="Wingdings" pitchFamily="2" charset="2"/>
              <a:buChar char="q"/>
            </a:pPr>
            <a:r>
              <a:rPr lang="it-IT" sz="2400" dirty="0" smtClean="0"/>
              <a:t>In merito all’assunzione di caffè gli studi disponibili sono di qualità insufficiente per poter avanzare delle raccomandazioni in merito all’assunzione o meno di caffè</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44624"/>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412776"/>
            <a:ext cx="8219256" cy="5256584"/>
          </a:xfrm>
        </p:spPr>
        <p:txBody>
          <a:bodyPr>
            <a:normAutofit lnSpcReduction="10000"/>
          </a:bodyPr>
          <a:lstStyle/>
          <a:p>
            <a:pPr>
              <a:buNone/>
            </a:pPr>
            <a:r>
              <a:rPr lang="it-IT" sz="3000" b="1" dirty="0" smtClean="0">
                <a:solidFill>
                  <a:srgbClr val="002060"/>
                </a:solidFill>
              </a:rPr>
              <a:t>4</a:t>
            </a:r>
            <a:r>
              <a:rPr lang="it-IT" sz="3000" b="1" dirty="0" smtClean="0">
                <a:solidFill>
                  <a:srgbClr val="002060"/>
                </a:solidFill>
                <a:latin typeface="Century Schoolbook"/>
              </a:rPr>
              <a:t>→</a:t>
            </a:r>
            <a:r>
              <a:rPr lang="it-IT" sz="3000" b="1" dirty="0" smtClean="0">
                <a:solidFill>
                  <a:srgbClr val="002060"/>
                </a:solidFill>
              </a:rPr>
              <a:t>CALO PONDERALE</a:t>
            </a:r>
          </a:p>
          <a:p>
            <a:pPr>
              <a:buFont typeface="Wingdings" pitchFamily="2" charset="2"/>
              <a:buChar char="q"/>
            </a:pPr>
            <a:r>
              <a:rPr lang="it-IT" sz="2400" dirty="0" smtClean="0"/>
              <a:t>Il calo ponderale è seguito da una riduzione della BP e va pertanto raccomandato nei soggetti sovrappeso e obesi</a:t>
            </a:r>
          </a:p>
          <a:p>
            <a:pPr>
              <a:buFont typeface="Wingdings" pitchFamily="2" charset="2"/>
              <a:buChar char="q"/>
            </a:pPr>
            <a:r>
              <a:rPr lang="it-IT" sz="2400" dirty="0" smtClean="0"/>
              <a:t>È raccomandata una </a:t>
            </a:r>
            <a:r>
              <a:rPr lang="it-IT" sz="2400" b="1" dirty="0" smtClean="0"/>
              <a:t>riduzione del peso 25Kg/</a:t>
            </a:r>
            <a:r>
              <a:rPr lang="it-IT" sz="2400" b="1" dirty="0" err="1" smtClean="0"/>
              <a:t>m²</a:t>
            </a:r>
            <a:r>
              <a:rPr lang="it-IT" sz="2400" b="1" dirty="0" smtClean="0"/>
              <a:t> e della circonferenza addominale &lt;102 negli uomini e &lt;88 nelle donne (IA)</a:t>
            </a:r>
          </a:p>
          <a:p>
            <a:pPr>
              <a:buNone/>
            </a:pPr>
            <a:r>
              <a:rPr lang="it-IT" sz="3000" b="1" dirty="0" smtClean="0">
                <a:solidFill>
                  <a:srgbClr val="002060"/>
                </a:solidFill>
              </a:rPr>
              <a:t>5</a:t>
            </a:r>
            <a:r>
              <a:rPr lang="it-IT" sz="3000" b="1" dirty="0" smtClean="0">
                <a:solidFill>
                  <a:srgbClr val="002060"/>
                </a:solidFill>
                <a:latin typeface="Century Schoolbook"/>
              </a:rPr>
              <a:t>→</a:t>
            </a:r>
            <a:r>
              <a:rPr lang="it-IT" sz="3000" b="1" dirty="0" smtClean="0">
                <a:solidFill>
                  <a:srgbClr val="002060"/>
                </a:solidFill>
              </a:rPr>
              <a:t>ESERCIZIO FISICO REGOLARE</a:t>
            </a:r>
          </a:p>
          <a:p>
            <a:pPr>
              <a:buFont typeface="Wingdings" pitchFamily="2" charset="2"/>
              <a:buChar char="q"/>
            </a:pPr>
            <a:r>
              <a:rPr lang="it-IT" sz="2400" dirty="0" smtClean="0"/>
              <a:t>L’esercizio fisico regolare di tipo aerobico può essere di beneficio sia per la prevenzione che per il trattamento dell’ipertensione</a:t>
            </a:r>
          </a:p>
          <a:p>
            <a:pPr>
              <a:buFont typeface="Wingdings" pitchFamily="2" charset="2"/>
              <a:buChar char="q"/>
            </a:pPr>
            <a:r>
              <a:rPr lang="it-IT" sz="2400" dirty="0" smtClean="0"/>
              <a:t>Raccomandare </a:t>
            </a:r>
            <a:r>
              <a:rPr lang="it-IT" sz="2400" b="1" dirty="0" smtClean="0"/>
              <a:t>30 min di esercizio aerobico di moderata intensità per 5-7 giorni alla settimana (IA)</a:t>
            </a:r>
            <a:r>
              <a:rPr lang="it-IT" sz="2400" dirty="0" smtClean="0"/>
              <a:t>. Tale tipo di attività fisica ha dimostrato di ridurre la BP</a:t>
            </a:r>
          </a:p>
          <a:p>
            <a:pPr>
              <a:buNone/>
            </a:pPr>
            <a:r>
              <a:rPr lang="it-IT" sz="3000" b="1" dirty="0" smtClean="0">
                <a:solidFill>
                  <a:srgbClr val="002060"/>
                </a:solidFill>
              </a:rPr>
              <a:t>6</a:t>
            </a:r>
            <a:r>
              <a:rPr lang="it-IT" sz="3000" b="1" dirty="0" smtClean="0">
                <a:solidFill>
                  <a:srgbClr val="002060"/>
                </a:solidFill>
                <a:latin typeface="Century Schoolbook"/>
              </a:rPr>
              <a:t>→</a:t>
            </a:r>
            <a:r>
              <a:rPr lang="it-IT" sz="3000" b="1" dirty="0" smtClean="0">
                <a:solidFill>
                  <a:srgbClr val="002060"/>
                </a:solidFill>
              </a:rPr>
              <a:t>ABOLIZIONE DEL FUMO</a:t>
            </a:r>
          </a:p>
          <a:p>
            <a:pPr>
              <a:buFont typeface="Wingdings" pitchFamily="2" charset="2"/>
              <a:buChar char="q"/>
            </a:pPr>
            <a:endParaRPr lang="it-IT" sz="3000" b="1" dirty="0" smtClean="0">
              <a:solidFill>
                <a:srgbClr val="002060"/>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44624"/>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graphicFrame>
        <p:nvGraphicFramePr>
          <p:cNvPr id="6" name="Segnaposto contenuto 5"/>
          <p:cNvGraphicFramePr>
            <a:graphicFrameLocks noGrp="1"/>
          </p:cNvGraphicFramePr>
          <p:nvPr>
            <p:ph sz="quarter" idx="1"/>
          </p:nvPr>
        </p:nvGraphicFramePr>
        <p:xfrm>
          <a:off x="179512" y="1916832"/>
          <a:ext cx="8784975" cy="3307080"/>
        </p:xfrm>
        <a:graphic>
          <a:graphicData uri="http://schemas.openxmlformats.org/drawingml/2006/table">
            <a:tbl>
              <a:tblPr firstRow="1" bandRow="1">
                <a:tableStyleId>{BC89EF96-8CEA-46FF-86C4-4CE0E7609802}</a:tableStyleId>
              </a:tblPr>
              <a:tblGrid>
                <a:gridCol w="2928325"/>
                <a:gridCol w="2928325"/>
                <a:gridCol w="2928325"/>
              </a:tblGrid>
              <a:tr h="370840">
                <a:tc>
                  <a:txBody>
                    <a:bodyPr/>
                    <a:lstStyle/>
                    <a:p>
                      <a:r>
                        <a:rPr lang="it-IT" dirty="0" smtClean="0"/>
                        <a:t>MODIFICA</a:t>
                      </a:r>
                      <a:endParaRPr lang="it-IT" dirty="0"/>
                    </a:p>
                  </a:txBody>
                  <a:tcPr/>
                </a:tc>
                <a:tc>
                  <a:txBody>
                    <a:bodyPr/>
                    <a:lstStyle/>
                    <a:p>
                      <a:r>
                        <a:rPr lang="it-IT" dirty="0" smtClean="0"/>
                        <a:t>RACCOMANDAZIONE</a:t>
                      </a:r>
                      <a:endParaRPr lang="it-IT" dirty="0"/>
                    </a:p>
                  </a:txBody>
                  <a:tcPr/>
                </a:tc>
                <a:tc>
                  <a:txBody>
                    <a:bodyPr/>
                    <a:lstStyle/>
                    <a:p>
                      <a:r>
                        <a:rPr lang="it-IT" dirty="0" smtClean="0"/>
                        <a:t>EFFETTO PRESSORIO</a:t>
                      </a:r>
                      <a:endParaRPr lang="it-IT" dirty="0"/>
                    </a:p>
                  </a:txBody>
                  <a:tcPr/>
                </a:tc>
              </a:tr>
              <a:tr h="370840">
                <a:tc>
                  <a:txBody>
                    <a:bodyPr/>
                    <a:lstStyle/>
                    <a:p>
                      <a:r>
                        <a:rPr lang="it-IT" dirty="0" smtClean="0"/>
                        <a:t>Calo</a:t>
                      </a:r>
                      <a:r>
                        <a:rPr lang="it-IT" baseline="0" dirty="0" smtClean="0"/>
                        <a:t> di peso</a:t>
                      </a:r>
                      <a:endParaRPr lang="it-IT" dirty="0"/>
                    </a:p>
                  </a:txBody>
                  <a:tcPr/>
                </a:tc>
                <a:tc>
                  <a:txBody>
                    <a:bodyPr/>
                    <a:lstStyle/>
                    <a:p>
                      <a:r>
                        <a:rPr lang="it-IT" dirty="0" smtClean="0"/>
                        <a:t>BMI 18,6-24,9</a:t>
                      </a:r>
                      <a:endParaRPr lang="it-IT" dirty="0"/>
                    </a:p>
                  </a:txBody>
                  <a:tcPr/>
                </a:tc>
                <a:tc>
                  <a:txBody>
                    <a:bodyPr/>
                    <a:lstStyle/>
                    <a:p>
                      <a:r>
                        <a:rPr lang="it-IT" dirty="0" smtClean="0"/>
                        <a:t>5-20 </a:t>
                      </a:r>
                      <a:r>
                        <a:rPr lang="it-IT" dirty="0" err="1" smtClean="0"/>
                        <a:t>mmHg</a:t>
                      </a:r>
                      <a:r>
                        <a:rPr lang="it-IT" dirty="0" smtClean="0"/>
                        <a:t>/10</a:t>
                      </a:r>
                      <a:r>
                        <a:rPr lang="it-IT" baseline="0" dirty="0" smtClean="0"/>
                        <a:t> kg di riduzione del peso</a:t>
                      </a:r>
                      <a:endParaRPr lang="it-IT" dirty="0"/>
                    </a:p>
                  </a:txBody>
                  <a:tcPr/>
                </a:tc>
              </a:tr>
              <a:tr h="370840">
                <a:tc>
                  <a:txBody>
                    <a:bodyPr/>
                    <a:lstStyle/>
                    <a:p>
                      <a:r>
                        <a:rPr lang="it-IT" dirty="0" smtClean="0"/>
                        <a:t>Dieta sana</a:t>
                      </a:r>
                      <a:endParaRPr lang="it-IT" dirty="0"/>
                    </a:p>
                  </a:txBody>
                  <a:tcPr/>
                </a:tc>
                <a:tc>
                  <a:txBody>
                    <a:bodyPr/>
                    <a:lstStyle/>
                    <a:p>
                      <a:r>
                        <a:rPr lang="it-IT" dirty="0" smtClean="0"/>
                        <a:t>Dieta ricca</a:t>
                      </a:r>
                      <a:r>
                        <a:rPr lang="it-IT" baseline="0" dirty="0" smtClean="0"/>
                        <a:t> di frutta, verdura, prodotti con basso contenuto di grassi totali e grassi </a:t>
                      </a:r>
                      <a:r>
                        <a:rPr lang="it-IT" baseline="0" dirty="0" err="1" smtClean="0"/>
                        <a:t>saruri</a:t>
                      </a:r>
                      <a:endParaRPr lang="it-IT" dirty="0"/>
                    </a:p>
                  </a:txBody>
                  <a:tcPr/>
                </a:tc>
                <a:tc>
                  <a:txBody>
                    <a:bodyPr/>
                    <a:lstStyle/>
                    <a:p>
                      <a:r>
                        <a:rPr lang="it-IT" dirty="0" smtClean="0"/>
                        <a:t>8-14</a:t>
                      </a:r>
                      <a:r>
                        <a:rPr lang="it-IT" baseline="0" dirty="0" smtClean="0"/>
                        <a:t> </a:t>
                      </a:r>
                      <a:r>
                        <a:rPr lang="it-IT" baseline="0" dirty="0" err="1" smtClean="0"/>
                        <a:t>mmHg</a:t>
                      </a:r>
                      <a:endParaRPr lang="it-IT" dirty="0"/>
                    </a:p>
                  </a:txBody>
                  <a:tcPr/>
                </a:tc>
              </a:tr>
              <a:tr h="370840">
                <a:tc>
                  <a:txBody>
                    <a:bodyPr/>
                    <a:lstStyle/>
                    <a:p>
                      <a:r>
                        <a:rPr lang="it-IT" dirty="0" smtClean="0"/>
                        <a:t>Ridurre il sale</a:t>
                      </a:r>
                      <a:endParaRPr lang="it-IT" dirty="0"/>
                    </a:p>
                  </a:txBody>
                  <a:tcPr/>
                </a:tc>
                <a:tc>
                  <a:txBody>
                    <a:bodyPr/>
                    <a:lstStyle/>
                    <a:p>
                      <a:r>
                        <a:rPr lang="it-IT" dirty="0" smtClean="0"/>
                        <a:t>Massimo 5 g/</a:t>
                      </a:r>
                      <a:r>
                        <a:rPr lang="it-IT" dirty="0" err="1" smtClean="0"/>
                        <a:t>die</a:t>
                      </a:r>
                      <a:endParaRPr lang="it-IT" dirty="0"/>
                    </a:p>
                  </a:txBody>
                  <a:tcPr/>
                </a:tc>
                <a:tc>
                  <a:txBody>
                    <a:bodyPr/>
                    <a:lstStyle/>
                    <a:p>
                      <a:r>
                        <a:rPr lang="it-IT" dirty="0" smtClean="0"/>
                        <a:t>2-8 </a:t>
                      </a:r>
                      <a:r>
                        <a:rPr lang="it-IT" dirty="0" err="1" smtClean="0"/>
                        <a:t>mmHg</a:t>
                      </a:r>
                      <a:endParaRPr lang="it-IT" dirty="0"/>
                    </a:p>
                  </a:txBody>
                  <a:tcPr/>
                </a:tc>
              </a:tr>
              <a:tr h="370840">
                <a:tc>
                  <a:txBody>
                    <a:bodyPr/>
                    <a:lstStyle/>
                    <a:p>
                      <a:r>
                        <a:rPr lang="it-IT" dirty="0" smtClean="0"/>
                        <a:t>Attività fisica</a:t>
                      </a:r>
                      <a:endParaRPr lang="it-IT" dirty="0"/>
                    </a:p>
                  </a:txBody>
                  <a:tcPr/>
                </a:tc>
                <a:tc>
                  <a:txBody>
                    <a:bodyPr/>
                    <a:lstStyle/>
                    <a:p>
                      <a:r>
                        <a:rPr lang="it-IT" dirty="0" smtClean="0"/>
                        <a:t>Camminare 30 min/</a:t>
                      </a:r>
                      <a:r>
                        <a:rPr lang="it-IT" dirty="0" err="1" smtClean="0"/>
                        <a:t>die</a:t>
                      </a:r>
                      <a:endParaRPr lang="it-IT" dirty="0"/>
                    </a:p>
                  </a:txBody>
                  <a:tcPr/>
                </a:tc>
                <a:tc>
                  <a:txBody>
                    <a:bodyPr/>
                    <a:lstStyle/>
                    <a:p>
                      <a:r>
                        <a:rPr lang="it-IT" dirty="0" smtClean="0"/>
                        <a:t>4-9 </a:t>
                      </a:r>
                      <a:r>
                        <a:rPr lang="it-IT" dirty="0" err="1" smtClean="0"/>
                        <a:t>mmHg</a:t>
                      </a:r>
                      <a:r>
                        <a:rPr lang="it-IT" baseline="0" dirty="0" smtClean="0"/>
                        <a:t> </a:t>
                      </a:r>
                      <a:endParaRPr lang="it-IT" dirty="0"/>
                    </a:p>
                  </a:txBody>
                  <a:tcPr/>
                </a:tc>
              </a:tr>
              <a:tr h="370840">
                <a:tc>
                  <a:txBody>
                    <a:bodyPr/>
                    <a:lstStyle/>
                    <a:p>
                      <a:r>
                        <a:rPr lang="it-IT" dirty="0" smtClean="0"/>
                        <a:t>Ridurre o eliminare gli alcolici</a:t>
                      </a:r>
                      <a:endParaRPr lang="it-IT" dirty="0"/>
                    </a:p>
                  </a:txBody>
                  <a:tcPr/>
                </a:tc>
                <a:tc>
                  <a:txBody>
                    <a:bodyPr/>
                    <a:lstStyle/>
                    <a:p>
                      <a:r>
                        <a:rPr lang="it-IT" dirty="0" smtClean="0"/>
                        <a:t>Non più di due unità alcoliche al giorno</a:t>
                      </a:r>
                      <a:endParaRPr lang="it-IT" dirty="0"/>
                    </a:p>
                  </a:txBody>
                  <a:tcPr/>
                </a:tc>
                <a:tc>
                  <a:txBody>
                    <a:bodyPr/>
                    <a:lstStyle/>
                    <a:p>
                      <a:r>
                        <a:rPr lang="it-IT" dirty="0" smtClean="0"/>
                        <a:t>2 </a:t>
                      </a:r>
                      <a:r>
                        <a:rPr lang="it-IT" dirty="0" err="1" smtClean="0"/>
                        <a:t>mmHg</a:t>
                      </a:r>
                      <a:endParaRPr lang="it-IT" dirty="0"/>
                    </a:p>
                  </a:txBody>
                  <a:tcPr/>
                </a:tc>
              </a:tr>
            </a:tbl>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normAutofit/>
          </a:bodyPr>
          <a:lstStyle/>
          <a:p>
            <a:r>
              <a:rPr lang="it-IT" dirty="0" smtClean="0"/>
              <a:t>TERAPIA  FARMACOLOGICA ANTIPERTENSIVA</a:t>
            </a:r>
            <a:endParaRPr lang="it-IT"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543818"/>
            <a:ext cx="7772400" cy="580926"/>
          </a:xfrm>
        </p:spPr>
        <p:txBody>
          <a:bodyPr>
            <a:normAutofit fontScale="90000"/>
          </a:bodyPr>
          <a:lstStyle/>
          <a:p>
            <a:r>
              <a:rPr lang="it-IT" dirty="0" smtClean="0">
                <a:solidFill>
                  <a:srgbClr val="0070C0"/>
                </a:solidFill>
              </a:rPr>
              <a:t>CONFRONTO TRA LINEE GUIDA</a:t>
            </a:r>
            <a:endParaRPr lang="it-IT" dirty="0"/>
          </a:p>
        </p:txBody>
      </p:sp>
      <p:pic>
        <p:nvPicPr>
          <p:cNvPr id="1028" name="Picture 4"/>
          <p:cNvPicPr>
            <a:picLocks noChangeAspect="1" noChangeArrowheads="1"/>
          </p:cNvPicPr>
          <p:nvPr/>
        </p:nvPicPr>
        <p:blipFill>
          <a:blip r:embed="rId2" cstate="print"/>
          <a:srcRect/>
          <a:stretch>
            <a:fillRect/>
          </a:stretch>
        </p:blipFill>
        <p:spPr bwMode="auto">
          <a:xfrm>
            <a:off x="1763688" y="1384639"/>
            <a:ext cx="5760640" cy="5212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 ESH/ESC 2013</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La terapia farmacologica determina un benefico per il paziente se riduce la PA</a:t>
            </a:r>
          </a:p>
          <a:p>
            <a:r>
              <a:rPr lang="it-IT" dirty="0" smtClean="0"/>
              <a:t>Non vi sono rilevanti differenze cliniche tra le varie classi di farmaci: diuretici, beta-bloccanti, ACE-inibitori, ARB o </a:t>
            </a:r>
            <a:r>
              <a:rPr lang="it-IT" dirty="0" err="1" smtClean="0"/>
              <a:t>Calcio-antagonisti</a:t>
            </a:r>
            <a:r>
              <a:rPr lang="it-IT" dirty="0" smtClean="0"/>
              <a:t> sono tutti utilizzabili per l’inizio e la continuazione della terapia antipertensiva sia in </a:t>
            </a:r>
            <a:r>
              <a:rPr lang="it-IT" dirty="0" err="1" smtClean="0"/>
              <a:t>monoterapia</a:t>
            </a:r>
            <a:r>
              <a:rPr lang="it-IT" dirty="0" smtClean="0"/>
              <a:t> che in associazione (classe di raccomandazione I, livello di evidenza A)</a:t>
            </a:r>
          </a:p>
          <a:p>
            <a:r>
              <a:rPr lang="it-IT" dirty="0" smtClean="0"/>
              <a:t>Regole generali:</a:t>
            </a:r>
          </a:p>
          <a:p>
            <a:pPr lvl="1"/>
            <a:r>
              <a:rPr lang="it-IT" dirty="0" smtClean="0"/>
              <a:t>Valutare le </a:t>
            </a:r>
            <a:r>
              <a:rPr lang="it-IT" dirty="0" err="1" smtClean="0"/>
              <a:t>comorbilità</a:t>
            </a:r>
            <a:endParaRPr lang="it-IT" dirty="0" smtClean="0"/>
          </a:p>
          <a:p>
            <a:pPr lvl="1"/>
            <a:r>
              <a:rPr lang="it-IT" dirty="0" smtClean="0"/>
              <a:t>Scegliere molecole a lunga durata di azione che possano essere somministrate 1v./</a:t>
            </a:r>
            <a:r>
              <a:rPr lang="it-IT" dirty="0" err="1" smtClean="0"/>
              <a:t>die</a:t>
            </a:r>
            <a:endParaRPr lang="it-IT" dirty="0" smtClean="0"/>
          </a:p>
          <a:p>
            <a:pPr lvl="1"/>
            <a:r>
              <a:rPr lang="it-IT" dirty="0" smtClean="0"/>
              <a:t>Utilizzare un dosaggio iniziale intermedio</a:t>
            </a:r>
          </a:p>
          <a:p>
            <a:pPr lvl="1"/>
            <a:r>
              <a:rPr lang="it-IT" dirty="0" smtClean="0"/>
              <a:t>Titolare il farmaco in 4-6 settimane</a:t>
            </a:r>
          </a:p>
          <a:p>
            <a:pPr lvl="1"/>
            <a:r>
              <a:rPr lang="it-IT" dirty="0" smtClean="0"/>
              <a:t>Preferire molecole valutate in studi clinici randomizzati controllati e presenti da un certo numero di anni sul mercato</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 ESH/ESC 2013</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sz="2400" dirty="0" smtClean="0"/>
              <a:t>Al fine di modulare l’efficacia antipertensiva di un farmaco:</a:t>
            </a:r>
          </a:p>
          <a:p>
            <a:pPr lvl="1"/>
            <a:r>
              <a:rPr lang="it-IT" sz="2000" dirty="0" smtClean="0"/>
              <a:t>L’aumento della dose è possibile solo se il farmaco in oggetto ha una curva dose-risposta in termini di efficacia antipertensiva: all’aumento della dose corrisponde un parallelo aumento dell’effetto ipotensivo (farmaco B)</a:t>
            </a:r>
          </a:p>
          <a:p>
            <a:pPr lvl="1"/>
            <a:r>
              <a:rPr lang="it-IT" sz="2000" dirty="0" smtClean="0"/>
              <a:t>Questa caratteristica riguarda i diuretici, i beta-bloccanti, gli alfa1-bloccanti ed i calcio-antagonisti </a:t>
            </a:r>
            <a:r>
              <a:rPr lang="it-IT" sz="2000" dirty="0" err="1" smtClean="0"/>
              <a:t>diidropiridinici</a:t>
            </a:r>
            <a:endParaRPr lang="it-IT" sz="2000" dirty="0" smtClean="0"/>
          </a:p>
          <a:p>
            <a:pPr lvl="1"/>
            <a:r>
              <a:rPr lang="it-IT" sz="2000" dirty="0" smtClean="0"/>
              <a:t>È razionale iniziare la loro somministrazione con dosi basse</a:t>
            </a:r>
          </a:p>
          <a:p>
            <a:pPr lvl="1"/>
            <a:endParaRPr lang="it-IT" sz="2000" dirty="0" smtClean="0"/>
          </a:p>
        </p:txBody>
      </p:sp>
      <p:pic>
        <p:nvPicPr>
          <p:cNvPr id="1027" name="Picture 3"/>
          <p:cNvPicPr>
            <a:picLocks noChangeAspect="1" noChangeArrowheads="1"/>
          </p:cNvPicPr>
          <p:nvPr/>
        </p:nvPicPr>
        <p:blipFill>
          <a:blip r:embed="rId2" cstate="print"/>
          <a:srcRect/>
          <a:stretch>
            <a:fillRect/>
          </a:stretch>
        </p:blipFill>
        <p:spPr bwMode="auto">
          <a:xfrm>
            <a:off x="2771800" y="3851062"/>
            <a:ext cx="3600400" cy="27462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 ESH/ESC 2013</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pPr lvl="1"/>
            <a:r>
              <a:rPr lang="it-IT" sz="2000" dirty="0" smtClean="0"/>
              <a:t>Viceversa, per gli ACE-inibitori e gli ARB, che presentano una curva dose-risposta piatta, un aumento del dosaggio si traduce in un aumento della durata d’azione, mentre l’efficacia ipotensiva rimane la stessa (la PA non si riduce ulteriormente) (farmaco A)</a:t>
            </a:r>
          </a:p>
          <a:p>
            <a:pPr lvl="1"/>
            <a:r>
              <a:rPr lang="it-IT" sz="2000" dirty="0" smtClean="0"/>
              <a:t>Tali farmaci devono essere somministrati subito a dosaggio pieno (perché a basso dosaggio non si riduce la loro potenza, ma solo la loro durata d’azione)</a:t>
            </a:r>
          </a:p>
        </p:txBody>
      </p:sp>
      <p:pic>
        <p:nvPicPr>
          <p:cNvPr id="2050" name="Picture 2"/>
          <p:cNvPicPr>
            <a:picLocks noChangeAspect="1" noChangeArrowheads="1"/>
          </p:cNvPicPr>
          <p:nvPr/>
        </p:nvPicPr>
        <p:blipFill>
          <a:blip r:embed="rId2" cstate="print"/>
          <a:srcRect/>
          <a:stretch>
            <a:fillRect/>
          </a:stretch>
        </p:blipFill>
        <p:spPr bwMode="auto">
          <a:xfrm>
            <a:off x="2627784" y="3429000"/>
            <a:ext cx="4237853" cy="30963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DIURETICI</a:t>
            </a:r>
            <a:endParaRPr lang="it-IT"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77500" lnSpcReduction="20000"/>
          </a:bodyPr>
          <a:lstStyle/>
          <a:p>
            <a:r>
              <a:rPr lang="it-IT" dirty="0" smtClean="0"/>
              <a:t>Presi in considerazione:</a:t>
            </a:r>
          </a:p>
          <a:p>
            <a:pPr lvl="1"/>
            <a:r>
              <a:rPr lang="it-IT" dirty="0" err="1" smtClean="0"/>
              <a:t>Clortalidone</a:t>
            </a:r>
            <a:r>
              <a:rPr lang="it-IT" dirty="0" smtClean="0"/>
              <a:t> </a:t>
            </a:r>
          </a:p>
          <a:p>
            <a:pPr lvl="1"/>
            <a:r>
              <a:rPr lang="it-IT" dirty="0" err="1" smtClean="0"/>
              <a:t>Indapamide</a:t>
            </a:r>
            <a:endParaRPr lang="it-IT" dirty="0" smtClean="0"/>
          </a:p>
          <a:p>
            <a:pPr lvl="1"/>
            <a:r>
              <a:rPr lang="it-IT" dirty="0" err="1" smtClean="0"/>
              <a:t>Idroclorotiazide</a:t>
            </a:r>
            <a:endParaRPr lang="it-IT" dirty="0" smtClean="0"/>
          </a:p>
          <a:p>
            <a:r>
              <a:rPr lang="it-IT" dirty="0" smtClean="0"/>
              <a:t>Tra questi, non possono essere fornite particolari raccomandazioni a favore di un determinato diuretico</a:t>
            </a:r>
          </a:p>
          <a:p>
            <a:r>
              <a:rPr lang="it-IT" dirty="0" smtClean="0"/>
              <a:t>Pochi studi mal condotti indicano una possibile superiorità di </a:t>
            </a:r>
            <a:r>
              <a:rPr lang="it-IT" dirty="0" err="1" smtClean="0"/>
              <a:t>clortalidone</a:t>
            </a:r>
            <a:r>
              <a:rPr lang="it-IT" dirty="0" smtClean="0"/>
              <a:t> e </a:t>
            </a:r>
            <a:r>
              <a:rPr lang="it-IT" dirty="0" err="1" smtClean="0"/>
              <a:t>indapamide</a:t>
            </a:r>
            <a:r>
              <a:rPr lang="it-IT" dirty="0" smtClean="0"/>
              <a:t> rispetto a HCT</a:t>
            </a:r>
          </a:p>
          <a:p>
            <a:r>
              <a:rPr lang="it-IT" dirty="0" smtClean="0"/>
              <a:t>Solo uno studio randomizzato ha dimostrato la significativa superiorità dei calcio-antagonisti rispetto ai diuretici nel ridurre gli eventi CV</a:t>
            </a:r>
          </a:p>
          <a:p>
            <a:r>
              <a:rPr lang="it-IT" dirty="0" smtClean="0"/>
              <a:t>In generale, i diuretici riducono la variabilità pressoria nelle 24 ore</a:t>
            </a:r>
          </a:p>
          <a:p>
            <a:r>
              <a:rPr lang="it-IT" dirty="0" smtClean="0"/>
              <a:t>Attenzione al fenomeno di tolleranza ai diuretici (terapia a </a:t>
            </a:r>
            <a:r>
              <a:rPr lang="it-IT" dirty="0" err="1" smtClean="0"/>
              <a:t>gg</a:t>
            </a:r>
            <a:r>
              <a:rPr lang="it-IT" dirty="0" smtClean="0"/>
              <a:t> alterni)</a:t>
            </a:r>
          </a:p>
          <a:p>
            <a:r>
              <a:rPr lang="it-IT" dirty="0" err="1" smtClean="0"/>
              <a:t>Spironolattone</a:t>
            </a:r>
            <a:r>
              <a:rPr lang="it-IT" dirty="0" smtClean="0"/>
              <a:t>: terza o quarta scelta per ipertensione (mai testato in RCT sull’ipertensione), prima scelta per </a:t>
            </a:r>
            <a:r>
              <a:rPr lang="it-IT" dirty="0" err="1" smtClean="0"/>
              <a:t>iperaldosteronismo</a:t>
            </a:r>
            <a:r>
              <a:rPr lang="it-IT" dirty="0" smtClean="0"/>
              <a:t> primario o secondario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3" cstate="print"/>
          <a:srcRect/>
          <a:stretch>
            <a:fillRect/>
          </a:stretch>
        </p:blipFill>
        <p:spPr bwMode="auto">
          <a:xfrm>
            <a:off x="714348" y="500042"/>
            <a:ext cx="7715304" cy="579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Spironolattone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err="1" smtClean="0"/>
              <a:t>Aldactone</a:t>
            </a:r>
            <a:r>
              <a:rPr lang="it-IT" dirty="0" smtClean="0"/>
              <a:t> (25-100mg), </a:t>
            </a:r>
            <a:r>
              <a:rPr lang="it-IT" dirty="0" err="1" smtClean="0"/>
              <a:t>Spirolang</a:t>
            </a:r>
            <a:r>
              <a:rPr lang="it-IT" dirty="0" smtClean="0"/>
              <a:t> (25-50-100mg), </a:t>
            </a:r>
            <a:r>
              <a:rPr lang="it-IT" dirty="0" err="1" smtClean="0"/>
              <a:t>Uractone</a:t>
            </a:r>
            <a:r>
              <a:rPr lang="it-IT" dirty="0" smtClean="0"/>
              <a:t> (100mg), tra gli eccipienti saccarosio</a:t>
            </a:r>
          </a:p>
          <a:p>
            <a:r>
              <a:rPr lang="it-IT" dirty="0" smtClean="0"/>
              <a:t>In associazione a </a:t>
            </a:r>
            <a:r>
              <a:rPr lang="it-IT" dirty="0" err="1" smtClean="0"/>
              <a:t>Furosemide</a:t>
            </a:r>
            <a:r>
              <a:rPr lang="it-IT" dirty="0" smtClean="0"/>
              <a:t> (</a:t>
            </a:r>
            <a:r>
              <a:rPr lang="it-IT" dirty="0" err="1" smtClean="0"/>
              <a:t>Spirofur</a:t>
            </a:r>
            <a:r>
              <a:rPr lang="it-IT" dirty="0" smtClean="0"/>
              <a:t>) o ad HCT (</a:t>
            </a:r>
            <a:r>
              <a:rPr lang="it-IT" dirty="0" err="1" smtClean="0"/>
              <a:t>Aldactazide</a:t>
            </a:r>
            <a:r>
              <a:rPr lang="it-IT" dirty="0" smtClean="0"/>
              <a:t>)</a:t>
            </a:r>
          </a:p>
          <a:p>
            <a:r>
              <a:rPr lang="it-IT" dirty="0" smtClean="0"/>
              <a:t>Indicazioni terapeutiche</a:t>
            </a:r>
          </a:p>
          <a:p>
            <a:pPr lvl="1"/>
            <a:r>
              <a:rPr lang="it-IT" dirty="0" err="1" smtClean="0"/>
              <a:t>Iperaldosteronismo</a:t>
            </a:r>
            <a:r>
              <a:rPr lang="it-IT" dirty="0" smtClean="0"/>
              <a:t> primario o secondario</a:t>
            </a:r>
          </a:p>
          <a:p>
            <a:pPr lvl="1"/>
            <a:r>
              <a:rPr lang="it-IT" dirty="0" smtClean="0"/>
              <a:t>Ipertensione</a:t>
            </a:r>
          </a:p>
          <a:p>
            <a:r>
              <a:rPr lang="it-IT" dirty="0" smtClean="0"/>
              <a:t>Dosaggio e caratteristiche</a:t>
            </a:r>
          </a:p>
          <a:p>
            <a:pPr lvl="1"/>
            <a:r>
              <a:rPr lang="it-IT" b="1" dirty="0" smtClean="0"/>
              <a:t>Diuretico risparmiatore di K antagonista dell’</a:t>
            </a:r>
            <a:r>
              <a:rPr lang="it-IT" b="1" dirty="0" err="1" smtClean="0"/>
              <a:t>aldosterone</a:t>
            </a:r>
            <a:r>
              <a:rPr lang="it-IT" b="1" dirty="0" smtClean="0"/>
              <a:t> </a:t>
            </a:r>
            <a:r>
              <a:rPr lang="it-IT" dirty="0" smtClean="0"/>
              <a:t>(utile per le forme di ipertensione con bassa renina)</a:t>
            </a:r>
          </a:p>
          <a:p>
            <a:pPr lvl="1"/>
            <a:r>
              <a:rPr lang="it-IT" dirty="0" smtClean="0"/>
              <a:t>dose iniziale 200-400mg frazionata nella 24h (prime 2-3 settimane)</a:t>
            </a:r>
          </a:p>
          <a:p>
            <a:pPr lvl="1"/>
            <a:r>
              <a:rPr lang="it-IT" dirty="0" smtClean="0"/>
              <a:t>Dose di mantenimento 25-100mg/</a:t>
            </a:r>
            <a:r>
              <a:rPr lang="it-IT" dirty="0" err="1" smtClean="0"/>
              <a:t>die</a:t>
            </a:r>
            <a:endParaRPr lang="it-IT" dirty="0" smtClean="0"/>
          </a:p>
          <a:p>
            <a:pPr lvl="1"/>
            <a:r>
              <a:rPr lang="it-IT" dirty="0" smtClean="0"/>
              <a:t>Assumere il farmaco al mattino con la colazione</a:t>
            </a:r>
          </a:p>
          <a:p>
            <a:pPr lvl="1"/>
            <a:r>
              <a:rPr lang="it-IT" dirty="0" smtClean="0"/>
              <a:t>Picco dell’effetto a 2 - 3 giorni dall’inizio della terapia</a:t>
            </a:r>
          </a:p>
          <a:p>
            <a:pPr lvl="1"/>
            <a:r>
              <a:rPr lang="it-IT" dirty="0" smtClean="0"/>
              <a:t>Emivita </a:t>
            </a:r>
            <a:r>
              <a:rPr lang="it-IT" dirty="0" err="1" smtClean="0"/>
              <a:t>spironolattone</a:t>
            </a:r>
            <a:r>
              <a:rPr lang="it-IT" dirty="0" smtClean="0"/>
              <a:t> 90min, emivita </a:t>
            </a:r>
            <a:r>
              <a:rPr lang="it-IT" dirty="0" err="1" smtClean="0"/>
              <a:t>canrenone</a:t>
            </a:r>
            <a:r>
              <a:rPr lang="it-IT" dirty="0" smtClean="0"/>
              <a:t> 9-24h</a:t>
            </a:r>
          </a:p>
          <a:p>
            <a:pPr lvl="1"/>
            <a:r>
              <a:rPr lang="it-IT" dirty="0" smtClean="0"/>
              <a:t>Metabolismo epatico </a:t>
            </a:r>
          </a:p>
          <a:p>
            <a:pPr lvl="1"/>
            <a:r>
              <a:rPr lang="it-IT" dirty="0" smtClean="0"/>
              <a:t>Escrezione renale</a:t>
            </a:r>
          </a:p>
          <a:p>
            <a:pPr lvl="1"/>
            <a:r>
              <a:rPr lang="it-IT" dirty="0" smtClean="0"/>
              <a:t>Determina positività al test antidoping</a:t>
            </a:r>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Spironolattone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Controindicazioni</a:t>
            </a:r>
          </a:p>
          <a:p>
            <a:pPr lvl="1"/>
            <a:r>
              <a:rPr lang="it-IT" dirty="0" smtClean="0"/>
              <a:t>Anuria, insufficienza renale acuta</a:t>
            </a:r>
          </a:p>
          <a:p>
            <a:pPr lvl="1"/>
            <a:r>
              <a:rPr lang="it-IT" dirty="0" smtClean="0"/>
              <a:t>Severa compromissione funzione renale (</a:t>
            </a:r>
            <a:r>
              <a:rPr lang="it-IT" b="1" dirty="0" smtClean="0"/>
              <a:t>GFR&lt;30</a:t>
            </a:r>
            <a:r>
              <a:rPr lang="it-IT" dirty="0" smtClean="0"/>
              <a:t>)</a:t>
            </a:r>
          </a:p>
          <a:p>
            <a:pPr lvl="1"/>
            <a:r>
              <a:rPr lang="it-IT" dirty="0" err="1" smtClean="0"/>
              <a:t>Iperkaliemia</a:t>
            </a:r>
            <a:r>
              <a:rPr lang="it-IT" dirty="0" smtClean="0"/>
              <a:t> (es. M. di </a:t>
            </a:r>
            <a:r>
              <a:rPr lang="it-IT" dirty="0" err="1" smtClean="0"/>
              <a:t>Addison</a:t>
            </a:r>
            <a:r>
              <a:rPr lang="it-IT" dirty="0" smtClean="0"/>
              <a:t>), </a:t>
            </a:r>
          </a:p>
          <a:p>
            <a:pPr lvl="1"/>
            <a:r>
              <a:rPr lang="it-IT" dirty="0" smtClean="0"/>
              <a:t>Grave </a:t>
            </a:r>
            <a:r>
              <a:rPr lang="it-IT" dirty="0" err="1" smtClean="0"/>
              <a:t>iponatriemia</a:t>
            </a:r>
            <a:endParaRPr lang="it-IT" dirty="0" smtClean="0"/>
          </a:p>
          <a:p>
            <a:pPr lvl="1"/>
            <a:r>
              <a:rPr lang="it-IT" dirty="0" smtClean="0"/>
              <a:t>Ipovolemia o disidratazione (grave ipotensione)</a:t>
            </a:r>
          </a:p>
          <a:p>
            <a:pPr lvl="1"/>
            <a:r>
              <a:rPr lang="it-IT" dirty="0" smtClean="0"/>
              <a:t>Gravidanza, allattamento</a:t>
            </a:r>
          </a:p>
          <a:p>
            <a:r>
              <a:rPr lang="it-IT" dirty="0" smtClean="0"/>
              <a:t>Effetti collaterali</a:t>
            </a:r>
          </a:p>
          <a:p>
            <a:pPr lvl="1"/>
            <a:r>
              <a:rPr lang="it-IT" b="1" dirty="0" err="1" smtClean="0"/>
              <a:t>Iperkaliemia</a:t>
            </a:r>
            <a:r>
              <a:rPr lang="it-IT" dirty="0" smtClean="0"/>
              <a:t>, </a:t>
            </a:r>
          </a:p>
          <a:p>
            <a:pPr lvl="1"/>
            <a:r>
              <a:rPr lang="it-IT" b="1" dirty="0" err="1" smtClean="0"/>
              <a:t>Iponatriemia</a:t>
            </a:r>
            <a:endParaRPr lang="it-IT" b="1" dirty="0" smtClean="0"/>
          </a:p>
          <a:p>
            <a:pPr lvl="1"/>
            <a:r>
              <a:rPr lang="it-IT" dirty="0" smtClean="0"/>
              <a:t>Alterazioni vocali (riduzione tono voce)</a:t>
            </a:r>
          </a:p>
          <a:p>
            <a:pPr lvl="1"/>
            <a:r>
              <a:rPr lang="it-IT" dirty="0" smtClean="0"/>
              <a:t>In entrambi i sessi mastodinia e </a:t>
            </a:r>
            <a:r>
              <a:rPr lang="it-IT" b="1" dirty="0" smtClean="0"/>
              <a:t>ginecomastia</a:t>
            </a:r>
            <a:r>
              <a:rPr lang="it-IT" dirty="0" smtClean="0"/>
              <a:t> (nell’uomo reversibile) per somiglianza chimica agli ormoni sessuali </a:t>
            </a:r>
          </a:p>
          <a:p>
            <a:pPr lvl="1"/>
            <a:r>
              <a:rPr lang="it-IT" dirty="0" smtClean="0"/>
              <a:t>Nell’uomo disturbi dell’erezione</a:t>
            </a:r>
          </a:p>
          <a:p>
            <a:pPr lvl="1"/>
            <a:r>
              <a:rPr lang="it-IT" dirty="0" smtClean="0"/>
              <a:t>Nella donna irregolarità del ciclo, amenorrea</a:t>
            </a:r>
          </a:p>
          <a:p>
            <a:pPr lvl="1"/>
            <a:r>
              <a:rPr lang="it-IT" dirty="0" smtClean="0"/>
              <a:t>Diarrea, ulcera, gastrite, dolori </a:t>
            </a:r>
            <a:r>
              <a:rPr lang="it-IT" dirty="0" err="1" smtClean="0"/>
              <a:t>crampiformi</a:t>
            </a:r>
            <a:r>
              <a:rPr lang="it-IT" dirty="0" smtClean="0"/>
              <a:t>, nausea, vomito</a:t>
            </a:r>
          </a:p>
          <a:p>
            <a:pPr lvl="1"/>
            <a:r>
              <a:rPr lang="it-IT" dirty="0" smtClean="0"/>
              <a:t>Aumento enzimi epatici, alopecia, </a:t>
            </a:r>
            <a:r>
              <a:rPr lang="it-IT" dirty="0" err="1" smtClean="0"/>
              <a:t>rash</a:t>
            </a:r>
            <a:r>
              <a:rPr lang="it-IT" dirty="0" smtClean="0"/>
              <a:t>, orticaria, prurito, </a:t>
            </a:r>
            <a:r>
              <a:rPr lang="it-IT" dirty="0" err="1" smtClean="0"/>
              <a:t>irsutismo</a:t>
            </a:r>
            <a:endParaRPr lang="it-IT" dirty="0" smtClean="0"/>
          </a:p>
          <a:p>
            <a:pPr lvl="1"/>
            <a:r>
              <a:rPr lang="it-IT" dirty="0" err="1" smtClean="0"/>
              <a:t>Leucopenia</a:t>
            </a:r>
            <a:r>
              <a:rPr lang="it-IT" dirty="0" smtClean="0"/>
              <a:t>, trombocitopenia</a:t>
            </a:r>
          </a:p>
          <a:p>
            <a:pPr lvl="1"/>
            <a:endParaRPr lang="it-IT" dirty="0" smtClean="0"/>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Spironolattone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Interazioni</a:t>
            </a:r>
          </a:p>
          <a:p>
            <a:pPr lvl="1"/>
            <a:r>
              <a:rPr lang="it-IT" dirty="0" smtClean="0"/>
              <a:t>Aumento tossicità da litio</a:t>
            </a:r>
          </a:p>
          <a:p>
            <a:pPr lvl="1"/>
            <a:r>
              <a:rPr lang="it-IT" b="1" dirty="0" smtClean="0"/>
              <a:t>Rischio di </a:t>
            </a:r>
            <a:r>
              <a:rPr lang="it-IT" b="1" dirty="0" err="1" smtClean="0"/>
              <a:t>iperkaliemia</a:t>
            </a:r>
            <a:r>
              <a:rPr lang="it-IT" b="1" dirty="0" smtClean="0"/>
              <a:t> </a:t>
            </a:r>
            <a:r>
              <a:rPr lang="it-IT" dirty="0" smtClean="0"/>
              <a:t>soprattutto se c’è riduzione della funzionalità renale ed associazione con:</a:t>
            </a:r>
          </a:p>
          <a:p>
            <a:pPr lvl="2"/>
            <a:r>
              <a:rPr lang="it-IT" dirty="0" smtClean="0"/>
              <a:t>Altri diuretici risparmiatori di potassio</a:t>
            </a:r>
          </a:p>
          <a:p>
            <a:pPr lvl="2"/>
            <a:r>
              <a:rPr lang="it-IT" dirty="0" smtClean="0"/>
              <a:t>Integratori contenenti potassio</a:t>
            </a:r>
          </a:p>
          <a:p>
            <a:pPr lvl="2"/>
            <a:r>
              <a:rPr lang="it-IT" dirty="0" smtClean="0"/>
              <a:t>ACE-inibitori, ARB</a:t>
            </a:r>
          </a:p>
          <a:p>
            <a:pPr lvl="2"/>
            <a:r>
              <a:rPr lang="it-IT" dirty="0" err="1" smtClean="0"/>
              <a:t>Fans</a:t>
            </a:r>
            <a:endParaRPr lang="it-IT" dirty="0" smtClean="0"/>
          </a:p>
          <a:p>
            <a:pPr lvl="2"/>
            <a:r>
              <a:rPr lang="it-IT" dirty="0" smtClean="0"/>
              <a:t>Ciclosporina, </a:t>
            </a:r>
            <a:r>
              <a:rPr lang="it-IT" dirty="0" err="1" smtClean="0"/>
              <a:t>Tacrolimus</a:t>
            </a:r>
            <a:endParaRPr lang="it-IT" dirty="0" smtClean="0"/>
          </a:p>
          <a:p>
            <a:pPr lvl="2"/>
            <a:r>
              <a:rPr lang="it-IT" dirty="0" err="1" smtClean="0"/>
              <a:t>Colestiramina</a:t>
            </a:r>
            <a:endParaRPr lang="it-IT" dirty="0" smtClean="0"/>
          </a:p>
          <a:p>
            <a:pPr lvl="2"/>
            <a:r>
              <a:rPr lang="it-IT" dirty="0" smtClean="0"/>
              <a:t>Eparina a basso pm</a:t>
            </a:r>
          </a:p>
          <a:p>
            <a:pPr lvl="1"/>
            <a:r>
              <a:rPr lang="it-IT" dirty="0" smtClean="0"/>
              <a:t>Liquirizia riduce l’azione dello </a:t>
            </a:r>
            <a:r>
              <a:rPr lang="it-IT" dirty="0" err="1" smtClean="0"/>
              <a:t>spironolattone</a:t>
            </a:r>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Indapamide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err="1" smtClean="0"/>
              <a:t>Damide</a:t>
            </a:r>
            <a:r>
              <a:rPr lang="it-IT" dirty="0" smtClean="0"/>
              <a:t>, </a:t>
            </a:r>
            <a:r>
              <a:rPr lang="it-IT" dirty="0" err="1" smtClean="0"/>
              <a:t>Indamol</a:t>
            </a:r>
            <a:r>
              <a:rPr lang="it-IT" dirty="0" smtClean="0"/>
              <a:t>, </a:t>
            </a:r>
            <a:r>
              <a:rPr lang="it-IT" dirty="0" err="1" smtClean="0"/>
              <a:t>Natrilix</a:t>
            </a:r>
            <a:r>
              <a:rPr lang="it-IT" dirty="0" smtClean="0"/>
              <a:t>, </a:t>
            </a:r>
            <a:r>
              <a:rPr lang="it-IT" dirty="0" err="1" smtClean="0"/>
              <a:t>Ipamix</a:t>
            </a:r>
            <a:r>
              <a:rPr lang="it-IT" dirty="0" smtClean="0"/>
              <a:t>, </a:t>
            </a:r>
            <a:r>
              <a:rPr lang="it-IT" dirty="0" err="1" smtClean="0"/>
              <a:t>Pressural</a:t>
            </a:r>
            <a:r>
              <a:rPr lang="it-IT" dirty="0" smtClean="0"/>
              <a:t> </a:t>
            </a:r>
            <a:r>
              <a:rPr lang="it-IT" dirty="0" err="1" smtClean="0"/>
              <a:t>cpr</a:t>
            </a:r>
            <a:r>
              <a:rPr lang="it-IT" dirty="0" smtClean="0"/>
              <a:t> 2,5 mg; </a:t>
            </a:r>
            <a:r>
              <a:rPr lang="it-IT" dirty="0" err="1" smtClean="0"/>
              <a:t>Natrilix</a:t>
            </a:r>
            <a:r>
              <a:rPr lang="it-IT" dirty="0" smtClean="0"/>
              <a:t> LP 1,5 mg a </a:t>
            </a:r>
            <a:r>
              <a:rPr lang="it-IT" dirty="0" err="1" smtClean="0"/>
              <a:t>ril</a:t>
            </a:r>
            <a:r>
              <a:rPr lang="it-IT" dirty="0" smtClean="0"/>
              <a:t>. </a:t>
            </a:r>
            <a:r>
              <a:rPr lang="it-IT" dirty="0" err="1" smtClean="0"/>
              <a:t>prol</a:t>
            </a:r>
            <a:r>
              <a:rPr lang="it-IT" dirty="0" smtClean="0"/>
              <a:t>.</a:t>
            </a:r>
          </a:p>
          <a:p>
            <a:r>
              <a:rPr lang="it-IT" dirty="0" smtClean="0"/>
              <a:t>Lattosio tra gli eccipienti</a:t>
            </a:r>
          </a:p>
          <a:p>
            <a:r>
              <a:rPr lang="it-IT" dirty="0" smtClean="0"/>
              <a:t>Indicazione terapeutica: ipertensione arteriosa</a:t>
            </a:r>
          </a:p>
          <a:p>
            <a:r>
              <a:rPr lang="it-IT" dirty="0" smtClean="0"/>
              <a:t>Dosaggio e caratteristiche</a:t>
            </a:r>
          </a:p>
          <a:p>
            <a:pPr lvl="1"/>
            <a:r>
              <a:rPr lang="it-IT" dirty="0" smtClean="0"/>
              <a:t>Diuretico derivato della </a:t>
            </a:r>
            <a:r>
              <a:rPr lang="it-IT" dirty="0" err="1" smtClean="0"/>
              <a:t>sulfonamide</a:t>
            </a:r>
            <a:r>
              <a:rPr lang="it-IT" dirty="0" smtClean="0"/>
              <a:t> farmacologicamente correlato ai </a:t>
            </a:r>
            <a:r>
              <a:rPr lang="it-IT" dirty="0" err="1" smtClean="0"/>
              <a:t>tiazidici</a:t>
            </a:r>
            <a:r>
              <a:rPr lang="it-IT" dirty="0" smtClean="0"/>
              <a:t> (</a:t>
            </a:r>
            <a:r>
              <a:rPr lang="it-IT" b="1" dirty="0" err="1" smtClean="0"/>
              <a:t>simil-tiazidico</a:t>
            </a:r>
            <a:r>
              <a:rPr lang="it-IT" dirty="0" smtClean="0"/>
              <a:t>)</a:t>
            </a:r>
          </a:p>
          <a:p>
            <a:pPr lvl="1"/>
            <a:r>
              <a:rPr lang="it-IT" dirty="0" smtClean="0"/>
              <a:t>1 </a:t>
            </a:r>
            <a:r>
              <a:rPr lang="it-IT" dirty="0" err="1" smtClean="0"/>
              <a:t>cpr</a:t>
            </a:r>
            <a:r>
              <a:rPr lang="it-IT" dirty="0" smtClean="0"/>
              <a:t> al mattino con la colazione ( massimo effetto antipertensivo, minimo effetto diuretico)</a:t>
            </a:r>
          </a:p>
          <a:p>
            <a:pPr lvl="1"/>
            <a:r>
              <a:rPr lang="it-IT" dirty="0" smtClean="0"/>
              <a:t>Emivita 14-24h (media 18h)</a:t>
            </a:r>
          </a:p>
          <a:p>
            <a:pPr lvl="1"/>
            <a:r>
              <a:rPr lang="it-IT" dirty="0" smtClean="0"/>
              <a:t>Metabolismo epatico</a:t>
            </a:r>
          </a:p>
          <a:p>
            <a:pPr lvl="1"/>
            <a:r>
              <a:rPr lang="it-IT" dirty="0" smtClean="0"/>
              <a:t>70% eliminazione renale</a:t>
            </a:r>
          </a:p>
          <a:p>
            <a:pPr lvl="1"/>
            <a:r>
              <a:rPr lang="it-IT" dirty="0" smtClean="0"/>
              <a:t>Riduce l’ipertrofia ventricolare sinistra</a:t>
            </a:r>
          </a:p>
          <a:p>
            <a:pPr lvl="1"/>
            <a:r>
              <a:rPr lang="it-IT" u="sng" dirty="0" smtClean="0"/>
              <a:t>Non interferisce con il metabolismo lipidico, né con quello glucidico</a:t>
            </a:r>
          </a:p>
          <a:p>
            <a:pPr lvl="1"/>
            <a:r>
              <a:rPr lang="it-IT" dirty="0" smtClean="0"/>
              <a:t>Causa positività del test anti-doping </a:t>
            </a:r>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Indapamide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77500" lnSpcReduction="20000"/>
          </a:bodyPr>
          <a:lstStyle/>
          <a:p>
            <a:r>
              <a:rPr lang="it-IT" dirty="0" smtClean="0"/>
              <a:t>Controindicazioni</a:t>
            </a:r>
          </a:p>
          <a:p>
            <a:pPr lvl="1"/>
            <a:r>
              <a:rPr lang="it-IT" b="1" dirty="0" smtClean="0"/>
              <a:t>Gotta</a:t>
            </a:r>
          </a:p>
          <a:p>
            <a:pPr lvl="1"/>
            <a:r>
              <a:rPr lang="it-IT" dirty="0" smtClean="0"/>
              <a:t>Anuria, </a:t>
            </a:r>
            <a:r>
              <a:rPr lang="it-IT" b="1" dirty="0" smtClean="0"/>
              <a:t>GFR &lt; 30ml/min</a:t>
            </a:r>
          </a:p>
          <a:p>
            <a:pPr lvl="1"/>
            <a:r>
              <a:rPr lang="it-IT" dirty="0" smtClean="0"/>
              <a:t>Grave compromissione funzionalità epatica</a:t>
            </a:r>
          </a:p>
          <a:p>
            <a:pPr lvl="1"/>
            <a:r>
              <a:rPr lang="it-IT" dirty="0" err="1" smtClean="0"/>
              <a:t>Ipokaliemia</a:t>
            </a:r>
            <a:r>
              <a:rPr lang="it-IT" dirty="0" smtClean="0"/>
              <a:t>, </a:t>
            </a:r>
            <a:r>
              <a:rPr lang="it-IT" dirty="0" err="1" smtClean="0"/>
              <a:t>iponatriemia</a:t>
            </a:r>
            <a:r>
              <a:rPr lang="it-IT" dirty="0" smtClean="0"/>
              <a:t>, </a:t>
            </a:r>
            <a:r>
              <a:rPr lang="it-IT" dirty="0" err="1" smtClean="0"/>
              <a:t>ipercalcemia</a:t>
            </a:r>
            <a:endParaRPr lang="it-IT" dirty="0" smtClean="0"/>
          </a:p>
          <a:p>
            <a:pPr lvl="1"/>
            <a:r>
              <a:rPr lang="it-IT" dirty="0" smtClean="0"/>
              <a:t>Gravidanza </a:t>
            </a:r>
          </a:p>
          <a:p>
            <a:pPr lvl="1"/>
            <a:r>
              <a:rPr lang="it-IT" dirty="0" smtClean="0"/>
              <a:t>Età &lt; 18 anni</a:t>
            </a:r>
          </a:p>
          <a:p>
            <a:pPr lvl="1"/>
            <a:r>
              <a:rPr lang="it-IT" dirty="0" smtClean="0"/>
              <a:t>Ipersensibilità alle </a:t>
            </a:r>
            <a:r>
              <a:rPr lang="it-IT" dirty="0" err="1" smtClean="0"/>
              <a:t>sulfonamidi</a:t>
            </a:r>
            <a:endParaRPr lang="it-IT" dirty="0" smtClean="0"/>
          </a:p>
          <a:p>
            <a:r>
              <a:rPr lang="it-IT" dirty="0" smtClean="0"/>
              <a:t>Effetti collaterali</a:t>
            </a:r>
          </a:p>
          <a:p>
            <a:pPr lvl="1"/>
            <a:r>
              <a:rPr lang="it-IT" b="1" dirty="0" err="1" smtClean="0"/>
              <a:t>Iponatriemia</a:t>
            </a:r>
            <a:r>
              <a:rPr lang="it-IT" dirty="0" smtClean="0"/>
              <a:t> e ipovolemia</a:t>
            </a:r>
          </a:p>
          <a:p>
            <a:pPr lvl="1"/>
            <a:r>
              <a:rPr lang="it-IT" b="1" dirty="0" err="1" smtClean="0"/>
              <a:t>Ipokaliemia</a:t>
            </a:r>
            <a:r>
              <a:rPr lang="it-IT" dirty="0" smtClean="0"/>
              <a:t>,</a:t>
            </a:r>
            <a:r>
              <a:rPr lang="it-IT" b="1" dirty="0" smtClean="0"/>
              <a:t> </a:t>
            </a:r>
            <a:r>
              <a:rPr lang="it-IT" dirty="0" err="1" smtClean="0"/>
              <a:t>ipomagnesiemia</a:t>
            </a:r>
            <a:endParaRPr lang="it-IT" dirty="0" smtClean="0"/>
          </a:p>
          <a:p>
            <a:pPr lvl="1"/>
            <a:r>
              <a:rPr lang="it-IT" dirty="0" err="1" smtClean="0"/>
              <a:t>Ipercalcemia</a:t>
            </a:r>
            <a:r>
              <a:rPr lang="it-IT" dirty="0" smtClean="0"/>
              <a:t> e </a:t>
            </a:r>
            <a:r>
              <a:rPr lang="it-IT" b="1" dirty="0" smtClean="0"/>
              <a:t>iperuricemia </a:t>
            </a:r>
            <a:r>
              <a:rPr lang="it-IT" dirty="0" smtClean="0"/>
              <a:t>(da riduzione Cl renale)</a:t>
            </a:r>
          </a:p>
          <a:p>
            <a:pPr lvl="1"/>
            <a:r>
              <a:rPr lang="it-IT" b="1" dirty="0" smtClean="0"/>
              <a:t>Fotosensibilità </a:t>
            </a:r>
            <a:r>
              <a:rPr lang="it-IT" dirty="0" smtClean="0"/>
              <a:t>(peggioramento Lupus)</a:t>
            </a:r>
          </a:p>
          <a:p>
            <a:pPr lvl="1"/>
            <a:r>
              <a:rPr lang="it-IT" dirty="0" smtClean="0"/>
              <a:t>Ipotensione, vertigini, cefalea, aritmie</a:t>
            </a:r>
          </a:p>
          <a:p>
            <a:pPr lvl="1"/>
            <a:r>
              <a:rPr lang="it-IT" dirty="0" smtClean="0"/>
              <a:t>Vomito, secchezza fauci, pancreatite</a:t>
            </a:r>
          </a:p>
          <a:p>
            <a:pPr lvl="1"/>
            <a:r>
              <a:rPr lang="it-IT" dirty="0" smtClean="0"/>
              <a:t>Insufficienza renale, encefalopatia epatica</a:t>
            </a:r>
          </a:p>
          <a:p>
            <a:pPr lvl="1"/>
            <a:r>
              <a:rPr lang="it-IT" dirty="0" smtClean="0"/>
              <a:t>Porpora, orticaria, </a:t>
            </a:r>
            <a:r>
              <a:rPr lang="it-IT" dirty="0" err="1" smtClean="0"/>
              <a:t>angioedema</a:t>
            </a:r>
            <a:endParaRPr lang="it-IT" dirty="0" smtClean="0"/>
          </a:p>
          <a:p>
            <a:pPr lvl="1"/>
            <a:r>
              <a:rPr lang="it-IT" dirty="0" err="1" smtClean="0"/>
              <a:t>Leucopenia</a:t>
            </a:r>
            <a:r>
              <a:rPr lang="it-IT" dirty="0" smtClean="0"/>
              <a:t>, trombocitopenia</a:t>
            </a:r>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Indapamide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Interazioni</a:t>
            </a:r>
          </a:p>
          <a:p>
            <a:pPr lvl="1"/>
            <a:r>
              <a:rPr lang="it-IT" dirty="0" smtClean="0"/>
              <a:t>Aumento concentrazioni plasmatiche di Litio</a:t>
            </a:r>
          </a:p>
          <a:p>
            <a:pPr lvl="1"/>
            <a:r>
              <a:rPr lang="it-IT" dirty="0" smtClean="0"/>
              <a:t>Spiccata </a:t>
            </a:r>
            <a:r>
              <a:rPr lang="it-IT" dirty="0" err="1" smtClean="0"/>
              <a:t>iponatriemia</a:t>
            </a:r>
            <a:r>
              <a:rPr lang="it-IT" dirty="0" smtClean="0"/>
              <a:t> se associato ad antidepressivi, antipsicotici, antiepilettici</a:t>
            </a:r>
          </a:p>
          <a:p>
            <a:pPr lvl="1"/>
            <a:r>
              <a:rPr lang="it-IT" dirty="0" smtClean="0"/>
              <a:t>Spiccata </a:t>
            </a:r>
            <a:r>
              <a:rPr lang="it-IT" dirty="0" err="1" smtClean="0"/>
              <a:t>ipokaliemia</a:t>
            </a:r>
            <a:r>
              <a:rPr lang="it-IT" dirty="0" smtClean="0"/>
              <a:t> se associato a </a:t>
            </a:r>
            <a:r>
              <a:rPr lang="it-IT" dirty="0" err="1" smtClean="0"/>
              <a:t>furosemide</a:t>
            </a:r>
            <a:r>
              <a:rPr lang="it-IT" dirty="0" smtClean="0"/>
              <a:t>, lassativi stimolanti, corticosteroidi, penicillina G, derivati dell’acido acetilsalicilico</a:t>
            </a:r>
          </a:p>
          <a:p>
            <a:pPr lvl="1"/>
            <a:r>
              <a:rPr lang="it-IT" dirty="0" smtClean="0"/>
              <a:t>Non usare in associazione farmaci che possano determinare torsione di punta in corso di </a:t>
            </a:r>
            <a:r>
              <a:rPr lang="it-IT" dirty="0" err="1" smtClean="0"/>
              <a:t>ipokaliemia</a:t>
            </a:r>
            <a:endParaRPr lang="it-IT" dirty="0" smtClean="0"/>
          </a:p>
          <a:p>
            <a:pPr lvl="1"/>
            <a:r>
              <a:rPr lang="it-IT" dirty="0" smtClean="0"/>
              <a:t>FANS per via sistemica riducono l’effetto antipertensivo</a:t>
            </a:r>
          </a:p>
          <a:p>
            <a:pPr lvl="1"/>
            <a:r>
              <a:rPr lang="it-IT" dirty="0" err="1" smtClean="0"/>
              <a:t>Imipramina</a:t>
            </a:r>
            <a:r>
              <a:rPr lang="it-IT" dirty="0" smtClean="0"/>
              <a:t> e neurolettici ne aumentano l’effetto </a:t>
            </a:r>
          </a:p>
          <a:p>
            <a:pPr lvl="1"/>
            <a:r>
              <a:rPr lang="it-IT" dirty="0" smtClean="0"/>
              <a:t>Aumentato rischio di acidosi lattica da </a:t>
            </a:r>
            <a:r>
              <a:rPr lang="it-IT" dirty="0" err="1" smtClean="0"/>
              <a:t>Metformina</a:t>
            </a:r>
            <a:r>
              <a:rPr lang="it-IT" dirty="0" smtClean="0"/>
              <a:t> (se concomitante insufficienza renale)</a:t>
            </a:r>
          </a:p>
          <a:p>
            <a:pPr lvl="1"/>
            <a:r>
              <a:rPr lang="it-IT" dirty="0" smtClean="0"/>
              <a:t>Aumentato rischio di IRA da </a:t>
            </a:r>
            <a:r>
              <a:rPr lang="it-IT" dirty="0" err="1" smtClean="0"/>
              <a:t>m.d.c.</a:t>
            </a:r>
            <a:r>
              <a:rPr lang="it-IT" dirty="0" smtClean="0"/>
              <a:t> iodati (per disidratazione)</a:t>
            </a:r>
          </a:p>
          <a:p>
            <a:pPr lvl="1"/>
            <a:r>
              <a:rPr lang="it-IT" dirty="0" smtClean="0"/>
              <a:t>L’eventuale introduzione di un ACE-inibitore deve essere a basse dosi, aumentate gradualmente</a:t>
            </a:r>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Idroclorotiazide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err="1" smtClean="0"/>
              <a:t>Esidrex</a:t>
            </a:r>
            <a:r>
              <a:rPr lang="it-IT" dirty="0" smtClean="0"/>
              <a:t> 25mg, lattosio tra gli eccipienti</a:t>
            </a:r>
          </a:p>
          <a:p>
            <a:r>
              <a:rPr lang="it-IT" dirty="0" smtClean="0"/>
              <a:t>+ AMILORIDE (diuretico risparmiatore di potassio non </a:t>
            </a:r>
            <a:r>
              <a:rPr lang="it-IT" dirty="0" err="1" smtClean="0"/>
              <a:t>antialdosteronico</a:t>
            </a:r>
            <a:r>
              <a:rPr lang="it-IT" dirty="0" smtClean="0"/>
              <a:t>)</a:t>
            </a:r>
          </a:p>
          <a:p>
            <a:pPr lvl="1"/>
            <a:r>
              <a:rPr lang="it-IT" dirty="0" err="1" smtClean="0"/>
              <a:t>Moduretic</a:t>
            </a:r>
            <a:r>
              <a:rPr lang="it-IT" dirty="0" smtClean="0"/>
              <a:t> 50 + 5mg</a:t>
            </a:r>
          </a:p>
          <a:p>
            <a:r>
              <a:rPr lang="it-IT" dirty="0" smtClean="0"/>
              <a:t>+ SPIRONOLATTONE</a:t>
            </a:r>
          </a:p>
          <a:p>
            <a:pPr lvl="1"/>
            <a:r>
              <a:rPr lang="it-IT" dirty="0" err="1" smtClean="0"/>
              <a:t>Aldactazide</a:t>
            </a:r>
            <a:r>
              <a:rPr lang="it-IT" dirty="0" smtClean="0"/>
              <a:t> 25 + 25mg</a:t>
            </a:r>
          </a:p>
          <a:p>
            <a:pPr lvl="1"/>
            <a:r>
              <a:rPr lang="it-IT" dirty="0" err="1" smtClean="0"/>
              <a:t>Spiridazide</a:t>
            </a:r>
            <a:r>
              <a:rPr lang="it-IT" dirty="0" smtClean="0"/>
              <a:t> 25 + 25mg</a:t>
            </a:r>
          </a:p>
          <a:p>
            <a:r>
              <a:rPr lang="it-IT" dirty="0" smtClean="0"/>
              <a:t>Indicazioni terapeutiche</a:t>
            </a:r>
          </a:p>
          <a:p>
            <a:pPr lvl="1"/>
            <a:r>
              <a:rPr lang="it-IT" dirty="0" smtClean="0"/>
              <a:t>Ipertensione arteriosa</a:t>
            </a:r>
          </a:p>
          <a:p>
            <a:pPr lvl="1"/>
            <a:r>
              <a:rPr lang="it-IT" dirty="0" smtClean="0"/>
              <a:t>Edema da insufficienza cardiaca, renale o epatica</a:t>
            </a:r>
          </a:p>
          <a:p>
            <a:r>
              <a:rPr lang="it-IT" dirty="0" smtClean="0"/>
              <a:t>Dosaggio e caratteristiche</a:t>
            </a:r>
          </a:p>
          <a:p>
            <a:pPr lvl="1"/>
            <a:r>
              <a:rPr lang="it-IT" b="1" dirty="0" smtClean="0"/>
              <a:t>Diuretico </a:t>
            </a:r>
            <a:r>
              <a:rPr lang="it-IT" b="1" dirty="0" err="1" smtClean="0"/>
              <a:t>tiazidico</a:t>
            </a:r>
            <a:endParaRPr lang="it-IT" b="1" dirty="0" smtClean="0"/>
          </a:p>
          <a:p>
            <a:pPr lvl="1"/>
            <a:r>
              <a:rPr lang="it-IT" dirty="0" smtClean="0"/>
              <a:t>Iniziare con la dose più bassa possibile</a:t>
            </a:r>
          </a:p>
          <a:p>
            <a:pPr lvl="1"/>
            <a:r>
              <a:rPr lang="it-IT" dirty="0" smtClean="0"/>
              <a:t>Dose efficace 12,5 - 50mg/</a:t>
            </a:r>
            <a:r>
              <a:rPr lang="it-IT" dirty="0" err="1" smtClean="0"/>
              <a:t>die</a:t>
            </a:r>
            <a:endParaRPr lang="it-IT" dirty="0" smtClean="0"/>
          </a:p>
          <a:p>
            <a:pPr lvl="1"/>
            <a:r>
              <a:rPr lang="it-IT" dirty="0" smtClean="0"/>
              <a:t>Effetto completo in 3-4 settimane</a:t>
            </a:r>
          </a:p>
          <a:p>
            <a:pPr lvl="1"/>
            <a:r>
              <a:rPr lang="it-IT" dirty="0" smtClean="0"/>
              <a:t>Assunzione 1v./</a:t>
            </a:r>
            <a:r>
              <a:rPr lang="it-IT" dirty="0" err="1" smtClean="0"/>
              <a:t>die</a:t>
            </a:r>
            <a:r>
              <a:rPr lang="it-IT" dirty="0" smtClean="0"/>
              <a:t> o in 2 dosi </a:t>
            </a:r>
            <a:r>
              <a:rPr lang="it-IT" dirty="0" err="1" smtClean="0"/>
              <a:t>refratte</a:t>
            </a:r>
            <a:r>
              <a:rPr lang="it-IT" dirty="0" smtClean="0"/>
              <a:t> con o senza cibo</a:t>
            </a:r>
          </a:p>
          <a:p>
            <a:pPr lvl="1"/>
            <a:r>
              <a:rPr lang="it-IT" dirty="0" smtClean="0"/>
              <a:t>Emivita 18h</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Idroclorotiazide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Effetti collaterali</a:t>
            </a:r>
          </a:p>
          <a:p>
            <a:pPr lvl="1"/>
            <a:r>
              <a:rPr lang="it-IT" dirty="0" smtClean="0"/>
              <a:t>Miopia acuta transitoria</a:t>
            </a:r>
          </a:p>
          <a:p>
            <a:pPr lvl="1"/>
            <a:r>
              <a:rPr lang="it-IT" dirty="0" smtClean="0"/>
              <a:t>Glaucoma acuto ad angolo chiuso ( rischio aumentato se storia di allergia ai sulfamidici o alla penicillina)</a:t>
            </a:r>
          </a:p>
          <a:p>
            <a:pPr lvl="1"/>
            <a:r>
              <a:rPr lang="it-IT" dirty="0" smtClean="0"/>
              <a:t>Impotenza</a:t>
            </a:r>
          </a:p>
          <a:p>
            <a:pPr lvl="1"/>
            <a:r>
              <a:rPr lang="it-IT" u="sng" dirty="0" smtClean="0"/>
              <a:t>Ridotta tolleranza glucidica</a:t>
            </a:r>
            <a:r>
              <a:rPr lang="it-IT" dirty="0" smtClean="0"/>
              <a:t>, iperglicemia (soprattutto se associato ai beta-bloccanti)</a:t>
            </a:r>
          </a:p>
          <a:p>
            <a:pPr lvl="1"/>
            <a:r>
              <a:rPr lang="it-IT" u="sng" dirty="0" smtClean="0"/>
              <a:t>Aumento del colesterolo LDL e dei trigliceridi</a:t>
            </a:r>
          </a:p>
          <a:p>
            <a:pPr lvl="1"/>
            <a:r>
              <a:rPr lang="it-IT" dirty="0" smtClean="0"/>
              <a:t>Aumentato rischio di ipersensibilità da </a:t>
            </a:r>
            <a:r>
              <a:rPr lang="it-IT" dirty="0" err="1" smtClean="0"/>
              <a:t>Allopurinolo</a:t>
            </a:r>
            <a:endParaRPr lang="it-IT" dirty="0" smtClean="0"/>
          </a:p>
          <a:p>
            <a:r>
              <a:rPr lang="it-IT" dirty="0" smtClean="0"/>
              <a:t>Cautela nell’uso di HCT nei pazienti con intolleranza glucidica o DM</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Clortalidone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Igroton</a:t>
            </a:r>
            <a:r>
              <a:rPr lang="it-IT" dirty="0" smtClean="0"/>
              <a:t> </a:t>
            </a:r>
            <a:r>
              <a:rPr lang="it-IT" dirty="0" err="1" smtClean="0"/>
              <a:t>cpr</a:t>
            </a:r>
            <a:r>
              <a:rPr lang="it-IT" dirty="0" smtClean="0"/>
              <a:t> 25mg</a:t>
            </a:r>
          </a:p>
          <a:p>
            <a:r>
              <a:rPr lang="it-IT" dirty="0" smtClean="0"/>
              <a:t>+ METOPROLOLO</a:t>
            </a:r>
          </a:p>
          <a:p>
            <a:pPr lvl="1"/>
            <a:r>
              <a:rPr lang="it-IT" dirty="0" err="1" smtClean="0"/>
              <a:t>Igroton</a:t>
            </a:r>
            <a:r>
              <a:rPr lang="it-IT" dirty="0" smtClean="0"/>
              <a:t> </a:t>
            </a:r>
            <a:r>
              <a:rPr lang="it-IT" dirty="0" err="1" smtClean="0"/>
              <a:t>Lopresor</a:t>
            </a:r>
            <a:r>
              <a:rPr lang="it-IT" dirty="0" smtClean="0"/>
              <a:t> </a:t>
            </a:r>
            <a:r>
              <a:rPr lang="it-IT" dirty="0" err="1" smtClean="0"/>
              <a:t>cpr</a:t>
            </a:r>
            <a:r>
              <a:rPr lang="it-IT" dirty="0" smtClean="0"/>
              <a:t> 25 + 200mg</a:t>
            </a:r>
          </a:p>
          <a:p>
            <a:r>
              <a:rPr lang="it-IT" b="1" dirty="0" smtClean="0"/>
              <a:t>Diuretico </a:t>
            </a:r>
            <a:r>
              <a:rPr lang="it-IT" b="1" dirty="0" err="1" smtClean="0"/>
              <a:t>tiazidico</a:t>
            </a:r>
            <a:endParaRPr lang="it-IT" b="1" dirty="0" smtClean="0"/>
          </a:p>
          <a:p>
            <a:r>
              <a:rPr lang="it-IT" dirty="0" smtClean="0"/>
              <a:t>Indicazione anche per edema premestruale e forme idiopatiche</a:t>
            </a:r>
          </a:p>
          <a:p>
            <a:r>
              <a:rPr lang="it-IT" dirty="0" smtClean="0"/>
              <a:t>Emivita </a:t>
            </a:r>
            <a:r>
              <a:rPr lang="it-IT" b="1" dirty="0" smtClean="0"/>
              <a:t>50h</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Furosemide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Lasix</a:t>
            </a:r>
            <a:r>
              <a:rPr lang="it-IT" dirty="0" smtClean="0"/>
              <a:t> </a:t>
            </a:r>
            <a:r>
              <a:rPr lang="it-IT" dirty="0" err="1" smtClean="0"/>
              <a:t>cpr</a:t>
            </a:r>
            <a:r>
              <a:rPr lang="it-IT" dirty="0" smtClean="0"/>
              <a:t> 25 - 500mg, fiale 250mg/25ml o 20mg/2ml</a:t>
            </a:r>
          </a:p>
          <a:p>
            <a:r>
              <a:rPr lang="it-IT" dirty="0" smtClean="0"/>
              <a:t>Lattosio tra gli eccipienti</a:t>
            </a:r>
          </a:p>
          <a:p>
            <a:r>
              <a:rPr lang="it-IT" dirty="0" smtClean="0"/>
              <a:t>+ SPIRONOLATTONE</a:t>
            </a:r>
          </a:p>
          <a:p>
            <a:pPr lvl="1"/>
            <a:r>
              <a:rPr lang="it-IT" dirty="0" err="1" smtClean="0"/>
              <a:t>Lasitone</a:t>
            </a:r>
            <a:r>
              <a:rPr lang="it-IT" dirty="0" smtClean="0"/>
              <a:t> 25+37mg</a:t>
            </a:r>
          </a:p>
          <a:p>
            <a:pPr lvl="1"/>
            <a:r>
              <a:rPr lang="it-IT" dirty="0" err="1" smtClean="0"/>
              <a:t>Spirofur</a:t>
            </a:r>
            <a:r>
              <a:rPr lang="it-IT" dirty="0" smtClean="0"/>
              <a:t> 20+50mg</a:t>
            </a:r>
          </a:p>
          <a:p>
            <a:r>
              <a:rPr lang="it-IT" dirty="0" smtClean="0"/>
              <a:t>+ TRIAMTERENE (risparmiatore di potassio non </a:t>
            </a:r>
            <a:r>
              <a:rPr lang="it-IT" dirty="0" err="1" smtClean="0"/>
              <a:t>antialdosteronico</a:t>
            </a:r>
            <a:r>
              <a:rPr lang="it-IT" dirty="0" smtClean="0"/>
              <a:t>)</a:t>
            </a:r>
          </a:p>
          <a:p>
            <a:pPr lvl="1"/>
            <a:r>
              <a:rPr lang="it-IT" dirty="0" err="1" smtClean="0"/>
              <a:t>Fluss</a:t>
            </a:r>
            <a:r>
              <a:rPr lang="it-IT" dirty="0" smtClean="0"/>
              <a:t> 40   40+25mg</a:t>
            </a:r>
          </a:p>
          <a:p>
            <a:r>
              <a:rPr lang="it-IT" dirty="0" smtClean="0"/>
              <a:t>Indicazioni terapeutiche</a:t>
            </a:r>
          </a:p>
          <a:p>
            <a:pPr lvl="1"/>
            <a:r>
              <a:rPr lang="it-IT" dirty="0" smtClean="0"/>
              <a:t>Ipertensione arteriosa</a:t>
            </a:r>
          </a:p>
          <a:p>
            <a:pPr lvl="1"/>
            <a:r>
              <a:rPr lang="it-IT" dirty="0" smtClean="0"/>
              <a:t>Edemi di origine cardiaca, epatica o renale</a:t>
            </a:r>
          </a:p>
          <a:p>
            <a:pPr lvl="1"/>
            <a:r>
              <a:rPr lang="it-IT" dirty="0" smtClean="0"/>
              <a:t>Edemi periferici</a:t>
            </a:r>
          </a:p>
          <a:p>
            <a:pPr lvl="1"/>
            <a:endParaRPr lang="it-IT"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niverso">
  <a:themeElements>
    <a:clrScheme name="Univer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Universo">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7346</TotalTime>
  <Words>16124</Words>
  <Application>Microsoft Office PowerPoint</Application>
  <PresentationFormat>Presentazione su schermo (4:3)</PresentationFormat>
  <Paragraphs>1860</Paragraphs>
  <Slides>193</Slides>
  <Notes>18</Notes>
  <HiddenSlides>0</HiddenSlides>
  <MMClips>0</MMClips>
  <ScaleCrop>false</ScaleCrop>
  <HeadingPairs>
    <vt:vector size="4" baseType="variant">
      <vt:variant>
        <vt:lpstr>Tema</vt:lpstr>
      </vt:variant>
      <vt:variant>
        <vt:i4>1</vt:i4>
      </vt:variant>
      <vt:variant>
        <vt:lpstr>Titoli diapositive</vt:lpstr>
      </vt:variant>
      <vt:variant>
        <vt:i4>193</vt:i4>
      </vt:variant>
    </vt:vector>
  </HeadingPairs>
  <TitlesOfParts>
    <vt:vector size="194" baseType="lpstr">
      <vt:lpstr>Universo</vt:lpstr>
      <vt:lpstr>LINEE GUIDA 2013 PER LA DIAGNOSI E IL TRATTAMENTO DELL’ IPERTENSIONE ARTERIOSA</vt:lpstr>
      <vt:lpstr>Diapositiva 2</vt:lpstr>
      <vt:lpstr>Diapositiva 3</vt:lpstr>
      <vt:lpstr>Livelli di evidenza</vt:lpstr>
      <vt:lpstr>DEFINIZIONE DI IPERTENSIONE ARTERIOSA</vt:lpstr>
      <vt:lpstr>IPERTENSIONE E RISCHIO CARDIOVASCOLARE GLOBALE</vt:lpstr>
      <vt:lpstr>Diapositiva 7</vt:lpstr>
      <vt:lpstr>Diapositiva 8</vt:lpstr>
      <vt:lpstr>Diapositiva 9</vt:lpstr>
      <vt:lpstr>Limiti del modello SCORE</vt:lpstr>
      <vt:lpstr>Diapositiva 11</vt:lpstr>
      <vt:lpstr>Approccio al paziente iperteso</vt:lpstr>
      <vt:lpstr>Valutazione diagnostica</vt:lpstr>
      <vt:lpstr>MISURAZIONE DELLA PRESSIONE ARTERIOSA</vt:lpstr>
      <vt:lpstr>1. PRESSIONE ARTERIOSA CLINICA</vt:lpstr>
      <vt:lpstr>Diapositiva 16</vt:lpstr>
      <vt:lpstr>Misurazione della PA nel paziente anziano</vt:lpstr>
      <vt:lpstr>Diapositiva 18</vt:lpstr>
      <vt:lpstr>Pressione al di fuori dell’ambulatorio medico</vt:lpstr>
      <vt:lpstr>2. PRESSIONE ARTERIOSA AMBULATORIA (ABPM)</vt:lpstr>
      <vt:lpstr>Diapositiva 21</vt:lpstr>
      <vt:lpstr>Diapositiva 22</vt:lpstr>
      <vt:lpstr>3.PRESSIONE ARTERIOSA DOMICILIARE (HBPM)</vt:lpstr>
      <vt:lpstr>Diapositiva 24</vt:lpstr>
      <vt:lpstr>La pressione clinica è normalmente più elevata rispetto alla pressione misurata al di fuori dello studio medico.</vt:lpstr>
      <vt:lpstr>Diapositiva 26</vt:lpstr>
      <vt:lpstr>Ipertensione da camice bianco </vt:lpstr>
      <vt:lpstr>Quando sospettarla?</vt:lpstr>
      <vt:lpstr>Raccomandazioni </vt:lpstr>
      <vt:lpstr>Ipertensione mascherata</vt:lpstr>
      <vt:lpstr>Quando sospettarla?</vt:lpstr>
      <vt:lpstr>La pressione clinica rimane il gold standard per lo screening, la diagnosi e il trattamento dell’ipertensione.</vt:lpstr>
      <vt:lpstr>Indicazioni per HBPM o ABPM</vt:lpstr>
      <vt:lpstr>Indicazioni per l’esecuzione di monitoraggio pressorio nelle 24 ore (ABPM)</vt:lpstr>
      <vt:lpstr>Altre metodiche</vt:lpstr>
      <vt:lpstr>INDAGINI STRUMENTALI</vt:lpstr>
      <vt:lpstr>RICERCA DEL DANNO D’ORGANO ASINTOMATICO</vt:lpstr>
      <vt:lpstr>Diapositiva 38</vt:lpstr>
      <vt:lpstr>Diapositiva 39</vt:lpstr>
      <vt:lpstr>DANNO D’ORGANO NEL RENE</vt:lpstr>
      <vt:lpstr>FOLLOW-UP</vt:lpstr>
      <vt:lpstr>IPERTENSIONE SECONDARIA</vt:lpstr>
      <vt:lpstr>Diapositiva 43</vt:lpstr>
      <vt:lpstr>IPERTENSIONE SECONDARIA</vt:lpstr>
      <vt:lpstr>IPERTENSIONE SECONDARIA…</vt:lpstr>
      <vt:lpstr>IPERTENSIONE SECONDARIA…</vt:lpstr>
      <vt:lpstr>IPERTENSIONE SECONDARIA…</vt:lpstr>
      <vt:lpstr>Diapositiva 48</vt:lpstr>
      <vt:lpstr>Diapositiva 49</vt:lpstr>
      <vt:lpstr>PUNTEGGIO MAGGIORE DI 9: SITUAZIONE POTENZIALMENTE PERICOLOSA</vt:lpstr>
      <vt:lpstr>Diapositiva 51</vt:lpstr>
      <vt:lpstr>Diapositiva 52</vt:lpstr>
      <vt:lpstr>Diapositiva 53</vt:lpstr>
      <vt:lpstr>Diapositiva 54</vt:lpstr>
      <vt:lpstr>Diapositiva 55</vt:lpstr>
      <vt:lpstr>APPROCCIO TERAPEUTICO</vt:lpstr>
      <vt:lpstr>APPROCCIO TERAPEUTICO Evidenze a favore della riduzione della PA</vt:lpstr>
      <vt:lpstr>APPROCCIO TERAPEUTICO Evidenze a favore della riduzione della PA</vt:lpstr>
      <vt:lpstr>APPROCCIO TERAPEUTICO Quando iniziare la terapia →L’inizio della terapia antipertensiva si basa sulla valutazione del rischio CV globale</vt:lpstr>
      <vt:lpstr>APPROCCIO TERAPEUTICO Quando iniziare la terapia</vt:lpstr>
      <vt:lpstr>APPROCCIO TERAPEUTICO Quando iniziare la terapia</vt:lpstr>
      <vt:lpstr>APPROCCIO TERAPEUTICO Quando iniziare la terapia</vt:lpstr>
      <vt:lpstr>APPROCCIO TERAPEUTICO Target pressori del trattamento</vt:lpstr>
      <vt:lpstr>APPROCCIO TERAPEUTICO Target pressori del trattamento</vt:lpstr>
      <vt:lpstr>APPROCCIO TERAPEUTICO Target pressorio del trattamento</vt:lpstr>
      <vt:lpstr>APPROCCIO TERAPEUTICO Target pressorio del trattamento</vt:lpstr>
      <vt:lpstr>APPROCCIO TERAPEUTICO Target pressorio del trattamento Confronto fra linee guida</vt:lpstr>
      <vt:lpstr>APPROCCIO TERAPEUTICO Target pressorio del trattamento Confronto fra linee guida</vt:lpstr>
      <vt:lpstr>APPROCCIO TERAPEUTICO Target pressorio del trattamento Le evidenze disponibili</vt:lpstr>
      <vt:lpstr>APPROCCIO TERAPEUTICO Target pressori del trattamento Le evidenze disponibili </vt:lpstr>
      <vt:lpstr>APPROCCIO TERAPEUTICO Target pressori del trattamento Le evidenze disponibili </vt:lpstr>
      <vt:lpstr>APPROCCIO TERAPEUTICO Target pressori del trattamento Le evidenze disponibili </vt:lpstr>
      <vt:lpstr>APPROCCIO TERAPEUTICO Target pressori del trattamento Conclusioni</vt:lpstr>
      <vt:lpstr>APPROCCIO TERAPEUTICO Target pressori del trattamento Conclusioni</vt:lpstr>
      <vt:lpstr>TERAPIA NON FARMACOLOGICA</vt:lpstr>
      <vt:lpstr>STRATEGIE DI TRATTAMENTO Le modifiche dello stile di vita </vt:lpstr>
      <vt:lpstr>STRATEGIE DI TRATTAMENTO Modifiche dello stile di vita</vt:lpstr>
      <vt:lpstr>Diapositiva 78</vt:lpstr>
      <vt:lpstr>STRATEGIE DI TRATTAMENTO Modifiche dello stile di vita</vt:lpstr>
      <vt:lpstr>STRATEGIE DI TRATTAMENTO Modifiche dello stile di vita</vt:lpstr>
      <vt:lpstr>STRATEGIE DI TRATTAMENTO Modifiche dello stile di vita</vt:lpstr>
      <vt:lpstr>STRATEGIE DI TRATTAMENTO Modifiche dello stile di vita</vt:lpstr>
      <vt:lpstr>TERAPIA  FARMACOLOGICA ANTIPERTENSIVA</vt:lpstr>
      <vt:lpstr>CONFRONTO TRA LINEE GUIDA</vt:lpstr>
      <vt:lpstr>Linee guida ESH/ESC 2013</vt:lpstr>
      <vt:lpstr>Linee guida ESH/ESC 2013</vt:lpstr>
      <vt:lpstr>Linee guida ESH/ESC 2013</vt:lpstr>
      <vt:lpstr>DIURETICI</vt:lpstr>
      <vt:lpstr>Linee guida</vt:lpstr>
      <vt:lpstr>Spironolattone</vt:lpstr>
      <vt:lpstr>Spironolattone</vt:lpstr>
      <vt:lpstr>Spironolattone</vt:lpstr>
      <vt:lpstr>Indapamide</vt:lpstr>
      <vt:lpstr>Indapamide</vt:lpstr>
      <vt:lpstr>Indapamide</vt:lpstr>
      <vt:lpstr>Idroclorotiazide</vt:lpstr>
      <vt:lpstr>Idroclorotiazide</vt:lpstr>
      <vt:lpstr>Clortalidone</vt:lpstr>
      <vt:lpstr>Furosemide</vt:lpstr>
      <vt:lpstr>Furosemide</vt:lpstr>
      <vt:lpstr>Furosemide</vt:lpstr>
      <vt:lpstr>CALCIO-ANTAGONISTI NON DIIDROPIRIDINICI</vt:lpstr>
      <vt:lpstr>Verapamil</vt:lpstr>
      <vt:lpstr>Verapamil</vt:lpstr>
      <vt:lpstr>Verapamil</vt:lpstr>
      <vt:lpstr>Diltiazem</vt:lpstr>
      <vt:lpstr>CALCIO-ANTAGONISTI DIIDROPIRIDINICI</vt:lpstr>
      <vt:lpstr>Linee guida</vt:lpstr>
      <vt:lpstr>Amlodipina</vt:lpstr>
      <vt:lpstr>Amlodipina</vt:lpstr>
      <vt:lpstr>Amlodipina</vt:lpstr>
      <vt:lpstr>Amlodipina</vt:lpstr>
      <vt:lpstr>Felodipina</vt:lpstr>
      <vt:lpstr>Lercanidipina</vt:lpstr>
      <vt:lpstr>INIBITORI DELL’ENZIMA DI CONVERSIONE DELL’ANGIOTENSINA</vt:lpstr>
      <vt:lpstr>Linee guida</vt:lpstr>
      <vt:lpstr>Ramipril</vt:lpstr>
      <vt:lpstr>Ramipril</vt:lpstr>
      <vt:lpstr>Ramipril</vt:lpstr>
      <vt:lpstr>Ramipril</vt:lpstr>
      <vt:lpstr>Ramipril</vt:lpstr>
      <vt:lpstr>Ramipril</vt:lpstr>
      <vt:lpstr>Ramipril</vt:lpstr>
      <vt:lpstr>Altri ACE-inibitori</vt:lpstr>
      <vt:lpstr>ANTAGONISTI DEL RECETTORE DI TIPO 1 DELL’ANGIOTENSINA II</vt:lpstr>
      <vt:lpstr>Linee guida</vt:lpstr>
      <vt:lpstr>Telmisartan</vt:lpstr>
      <vt:lpstr>Telmisartan</vt:lpstr>
      <vt:lpstr>Telmisartan</vt:lpstr>
      <vt:lpstr>Telmisartan</vt:lpstr>
      <vt:lpstr>Altri Sartani</vt:lpstr>
      <vt:lpstr>BETA - BLOCCANTI</vt:lpstr>
      <vt:lpstr>Linee Guida</vt:lpstr>
      <vt:lpstr>Linee Guida</vt:lpstr>
      <vt:lpstr>Linee Guida</vt:lpstr>
      <vt:lpstr>Beta-bloccanti</vt:lpstr>
      <vt:lpstr>Classificazione Beta-bloccanti</vt:lpstr>
      <vt:lpstr>Classificazione Beta-bloccanti</vt:lpstr>
      <vt:lpstr>Classificazione Beta-bloccanti</vt:lpstr>
      <vt:lpstr>Classificazione Beta-bloccanti</vt:lpstr>
      <vt:lpstr>Classificazione Beta-bloccanti</vt:lpstr>
      <vt:lpstr>Beta-bloccanti</vt:lpstr>
      <vt:lpstr>Beta-bloccanti</vt:lpstr>
      <vt:lpstr>ALTRI FARMACI ANTI-IPERTENSIVI</vt:lpstr>
      <vt:lpstr>Altri farmaci anti-ipertensivi</vt:lpstr>
      <vt:lpstr>Altri farmaci anti-ipertensivi</vt:lpstr>
      <vt:lpstr>Altri farmaci anti-ipertensivi</vt:lpstr>
      <vt:lpstr>CASI PARTICOLARI</vt:lpstr>
      <vt:lpstr>CASI PARTICOLARI</vt:lpstr>
      <vt:lpstr>CASI PARTICOLARI</vt:lpstr>
      <vt:lpstr>CASI PARTICOLARI</vt:lpstr>
      <vt:lpstr>CASI PARTICOLARI</vt:lpstr>
      <vt:lpstr>CASI PARTICOLARI</vt:lpstr>
      <vt:lpstr>CASI PARTICOLARI: PAZIENTE IPERTESO CON ASMA E BPCO</vt:lpstr>
      <vt:lpstr>CASI PARTICOLARI: PAZIENTE IPERTESO CON DIABETE MELLITO</vt:lpstr>
      <vt:lpstr>CASI PARTICOLARI: PAZIENTE IPERTESO CON INSUFFICIENZA RENALE CRONICA</vt:lpstr>
      <vt:lpstr>CASI PARTICOLARI: PAZIENTE IPERTESO CON SCOMPENSO CARDIACO</vt:lpstr>
      <vt:lpstr>CASI PARTICOLARI: PAZIENTE IPERTESO CON DANNO D’ORGANO ASINTOMATICO</vt:lpstr>
      <vt:lpstr>CASI PARTICOLARI: PAZIENTE IPERTESO ANZIANO</vt:lpstr>
      <vt:lpstr>Fattori che possono favorire complicazioni della terapia antipertensiva nell’anziano</vt:lpstr>
      <vt:lpstr>CASI PARTICOLARI: PAZIENTE IPERTESO ANZIANO</vt:lpstr>
      <vt:lpstr>CASI PARTICOLARI: PAZIENTE IPERTESO ANZIANO</vt:lpstr>
      <vt:lpstr>CASI PARTICOLARI: PAZIENTE IPERTESO ANZIANO</vt:lpstr>
      <vt:lpstr>CASI PARTICOLARI: PAZIENTE IPERTESO ANZIANO</vt:lpstr>
      <vt:lpstr>CASI PARTICOLARI: IPOTENSIONE ORTOSTATICA NELL’ANZIANO IPERTESO </vt:lpstr>
      <vt:lpstr>CASI PARTICOLARI: IPOTENSIONE ORTOSTATICA NELL’ANZIANO IPERTESO </vt:lpstr>
      <vt:lpstr>CASI PARTICOLARI: DISFUNZIONE ERETTILE</vt:lpstr>
      <vt:lpstr>CASI PARTICOLARI:  DISFUNZIONE ERETTILE</vt:lpstr>
      <vt:lpstr>CASI PARTICOLARI: GESTIONE PERIOPERATORIA DELL’IPERTENSIONE</vt:lpstr>
      <vt:lpstr>TERAPIA DI ASSOCIAZIONE</vt:lpstr>
      <vt:lpstr>Terapia di associazione </vt:lpstr>
      <vt:lpstr>Terapia di associazione </vt:lpstr>
      <vt:lpstr>Terapia di associazione </vt:lpstr>
      <vt:lpstr>Terapia di associazione </vt:lpstr>
      <vt:lpstr>Terapia di associazione </vt:lpstr>
      <vt:lpstr>Terapia di associazione </vt:lpstr>
      <vt:lpstr>IPERTENSIONE RESISTENTE</vt:lpstr>
      <vt:lpstr>Ipertensione resistente</vt:lpstr>
      <vt:lpstr>Ipertensione resistente</vt:lpstr>
      <vt:lpstr>Ipertensione resistente</vt:lpstr>
      <vt:lpstr>Ipertensione resistente</vt:lpstr>
      <vt:lpstr>Ipertensione resistente</vt:lpstr>
      <vt:lpstr>Ipertensione resistente</vt:lpstr>
      <vt:lpstr>Ipertensione resistente</vt:lpstr>
      <vt:lpstr>CRISI IPERTENSIVA</vt:lpstr>
      <vt:lpstr>CRISI IPERTENSIVA</vt:lpstr>
      <vt:lpstr>CRISI IPERTENSIVA</vt:lpstr>
      <vt:lpstr>CRISI IPERTENSIVA</vt:lpstr>
      <vt:lpstr>CRISI IPERTENSIVA</vt:lpstr>
      <vt:lpstr>URGENZA IPERTENSIVA</vt:lpstr>
      <vt:lpstr>URGENZA IPERTENSIVA: TERAPIA</vt:lpstr>
      <vt:lpstr>URGENZA IPERTENSIVA</vt:lpstr>
      <vt:lpstr>URGENZA IPERTENSIVA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Novella Ceretti</dc:creator>
  <cp:lastModifiedBy>Novella Ceretti</cp:lastModifiedBy>
  <cp:revision>375</cp:revision>
  <dcterms:created xsi:type="dcterms:W3CDTF">2015-12-27T13:30:05Z</dcterms:created>
  <dcterms:modified xsi:type="dcterms:W3CDTF">2016-01-13T07:51:53Z</dcterms:modified>
</cp:coreProperties>
</file>