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13.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30"/>
  </p:notesMasterIdLst>
  <p:sldIdLst>
    <p:sldId id="281" r:id="rId2"/>
    <p:sldId id="282" r:id="rId3"/>
    <p:sldId id="283" r:id="rId4"/>
    <p:sldId id="284" r:id="rId5"/>
    <p:sldId id="285" r:id="rId6"/>
    <p:sldId id="286" r:id="rId7"/>
    <p:sldId id="287" r:id="rId8"/>
    <p:sldId id="288" r:id="rId9"/>
    <p:sldId id="289" r:id="rId10"/>
    <p:sldId id="264" r:id="rId11"/>
    <p:sldId id="261" r:id="rId12"/>
    <p:sldId id="290" r:id="rId13"/>
    <p:sldId id="265" r:id="rId14"/>
    <p:sldId id="291" r:id="rId15"/>
    <p:sldId id="262" r:id="rId16"/>
    <p:sldId id="267" r:id="rId17"/>
    <p:sldId id="276" r:id="rId18"/>
    <p:sldId id="268" r:id="rId19"/>
    <p:sldId id="271" r:id="rId20"/>
    <p:sldId id="277" r:id="rId21"/>
    <p:sldId id="270" r:id="rId22"/>
    <p:sldId id="278" r:id="rId23"/>
    <p:sldId id="272" r:id="rId24"/>
    <p:sldId id="274" r:id="rId25"/>
    <p:sldId id="273" r:id="rId26"/>
    <p:sldId id="279" r:id="rId27"/>
    <p:sldId id="269" r:id="rId28"/>
    <p:sldId id="280" r:id="rId29"/>
  </p:sldIdLst>
  <p:sldSz cx="9144000" cy="6858000" type="screen4x3"/>
  <p:notesSz cx="6761163" cy="9942513"/>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3333FF"/>
    <a:srgbClr val="000000"/>
    <a:srgbClr val="FFCC00"/>
    <a:srgbClr val="FFFFFF"/>
    <a:srgbClr val="009900"/>
    <a:srgbClr val="FF9900"/>
    <a:srgbClr val="FF0000"/>
    <a:srgbClr val="008000"/>
    <a:srgbClr val="99FF33"/>
    <a:srgbClr val="7D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ile medio 2 - Color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C2FFA5D-87B4-456A-9821-1D502468CF0F}" styleName="Stile con tema 1 - Colore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D03447BB-5D67-496B-8E87-E561075AD55C}" styleName="Stile scuro 1 - Colore 3">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3"/>
          </a:solidFill>
        </a:fill>
      </a:tcStyle>
    </a:wholeTbl>
    <a:band1H>
      <a:tcStyle>
        <a:tcBdr/>
        <a:fill>
          <a:solidFill>
            <a:schemeClr val="accent3">
              <a:shade val="60000"/>
            </a:schemeClr>
          </a:solidFill>
        </a:fill>
      </a:tcStyle>
    </a:band1H>
    <a:band1V>
      <a:tcStyle>
        <a:tcBdr/>
        <a:fill>
          <a:solidFill>
            <a:schemeClr val="accent3">
              <a:shade val="60000"/>
            </a:schemeClr>
          </a:solidFill>
        </a:fill>
      </a:tcStyle>
    </a:band1V>
    <a:lastCol>
      <a:tcTxStyle b="on"/>
      <a:tcStyle>
        <a:tcBdr>
          <a:left>
            <a:ln w="25400" cmpd="sng">
              <a:solidFill>
                <a:schemeClr val="lt1"/>
              </a:solidFill>
            </a:ln>
          </a:left>
        </a:tcBdr>
        <a:fill>
          <a:solidFill>
            <a:schemeClr val="accent3">
              <a:shade val="60000"/>
            </a:schemeClr>
          </a:solidFill>
        </a:fill>
      </a:tcStyle>
    </a:lastCol>
    <a:firstCol>
      <a:tcTxStyle b="on"/>
      <a:tcStyle>
        <a:tcBdr>
          <a:right>
            <a:ln w="25400" cmpd="sng">
              <a:solidFill>
                <a:schemeClr val="lt1"/>
              </a:solidFill>
            </a:ln>
          </a:right>
        </a:tcBdr>
        <a:fill>
          <a:solidFill>
            <a:schemeClr val="accent3">
              <a:shade val="60000"/>
            </a:schemeClr>
          </a:solidFill>
        </a:fill>
      </a:tcStyle>
    </a:firstCol>
    <a:lastRow>
      <a:tcTxStyle b="on"/>
      <a:tcStyle>
        <a:tcBdr>
          <a:top>
            <a:ln w="25400" cmpd="sng">
              <a:solidFill>
                <a:schemeClr val="lt1"/>
              </a:solidFill>
            </a:ln>
          </a:top>
        </a:tcBdr>
        <a:fill>
          <a:solidFill>
            <a:schemeClr val="accent3">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125E5076-3810-47DD-B79F-674D7AD40C01}" styleName="Stile scuro 1 - Colore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1"/>
          </a:solidFill>
        </a:fill>
      </a:tcStyle>
    </a:wholeTbl>
    <a:band1H>
      <a:tcStyle>
        <a:tcBdr/>
        <a:fill>
          <a:solidFill>
            <a:schemeClr val="accent1">
              <a:shade val="60000"/>
            </a:schemeClr>
          </a:solidFill>
        </a:fill>
      </a:tcStyle>
    </a:band1H>
    <a:band1V>
      <a:tcStyle>
        <a:tcBdr/>
        <a:fill>
          <a:solidFill>
            <a:schemeClr val="accent1">
              <a:shade val="60000"/>
            </a:schemeClr>
          </a:solidFill>
        </a:fill>
      </a:tcStyle>
    </a:band1V>
    <a:lastCol>
      <a:tcTxStyle b="on"/>
      <a:tcStyle>
        <a:tcBdr>
          <a:left>
            <a:ln w="25400" cmpd="sng">
              <a:solidFill>
                <a:schemeClr val="lt1"/>
              </a:solidFill>
            </a:ln>
          </a:left>
        </a:tcBdr>
        <a:fill>
          <a:solidFill>
            <a:schemeClr val="accent1">
              <a:shade val="60000"/>
            </a:schemeClr>
          </a:solidFill>
        </a:fill>
      </a:tcStyle>
    </a:lastCol>
    <a:firstCol>
      <a:tcTxStyle b="on"/>
      <a:tcStyle>
        <a:tcBdr>
          <a:right>
            <a:ln w="25400" cmpd="sng">
              <a:solidFill>
                <a:schemeClr val="lt1"/>
              </a:solidFill>
            </a:ln>
          </a:right>
        </a:tcBdr>
        <a:fill>
          <a:solidFill>
            <a:schemeClr val="accent1">
              <a:shade val="60000"/>
            </a:schemeClr>
          </a:solidFill>
        </a:fill>
      </a:tcStyle>
    </a:firstCol>
    <a:lastRow>
      <a:tcTxStyle b="on"/>
      <a:tcStyle>
        <a:tcBdr>
          <a:top>
            <a:ln w="25400" cmpd="sng">
              <a:solidFill>
                <a:schemeClr val="lt1"/>
              </a:solidFill>
            </a:ln>
          </a:top>
        </a:tcBdr>
        <a:fill>
          <a:solidFill>
            <a:schemeClr val="accent1">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85BE263C-DBD7-4A20-BB59-AAB30ACAA65A}" styleName="Stile medio 3 - Colore 2">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2"/>
          </a:solidFill>
        </a:fill>
      </a:tcStyle>
    </a:lastCol>
    <a:firstCol>
      <a:tcTxStyle b="on">
        <a:fontRef idx="minor">
          <a:scrgbClr r="0" g="0" b="0"/>
        </a:fontRef>
        <a:schemeClr val="lt1"/>
      </a:tcTxStyle>
      <a:tcStyle>
        <a:tcBdr/>
        <a:fill>
          <a:solidFill>
            <a:schemeClr val="accent2"/>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2"/>
          </a:solidFill>
        </a:fill>
      </a:tcStyle>
    </a:firstRow>
  </a:tblStyle>
  <a:tblStyle styleId="{D113A9D2-9D6B-4929-AA2D-F23B5EE8CBE7}" styleName="Stile con tema 2 - Colore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717" autoAdjust="0"/>
    <p:restoredTop sz="69193" autoAdjust="0"/>
  </p:normalViewPr>
  <p:slideViewPr>
    <p:cSldViewPr snapToGrid="0">
      <p:cViewPr varScale="1">
        <p:scale>
          <a:sx n="60" d="100"/>
          <a:sy n="60" d="100"/>
        </p:scale>
        <p:origin x="2093" y="43"/>
      </p:cViewPr>
      <p:guideLst>
        <p:guide orient="horz" pos="2160"/>
        <p:guide pos="2880"/>
      </p:guideLst>
    </p:cSldViewPr>
  </p:slideViewPr>
  <p:notesTextViewPr>
    <p:cViewPr>
      <p:scale>
        <a:sx n="3" d="2"/>
        <a:sy n="3" d="2"/>
      </p:scale>
      <p:origin x="0" y="0"/>
    </p:cViewPr>
  </p:notesTextViewPr>
  <p:sorterViewPr>
    <p:cViewPr varScale="1">
      <p:scale>
        <a:sx n="1" d="1"/>
        <a:sy n="1" d="1"/>
      </p:scale>
      <p:origin x="0" y="-4584"/>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it-IT"/>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Foglio1!$B$1</c:f>
              <c:strCache>
                <c:ptCount val="1"/>
                <c:pt idx="0">
                  <c:v>Controllo</c:v>
                </c:pt>
              </c:strCache>
            </c:strRef>
          </c:tx>
          <c:spPr>
            <a:gradFill flip="none" rotWithShape="1">
              <a:gsLst>
                <a:gs pos="0">
                  <a:srgbClr val="000000"/>
                </a:gs>
                <a:gs pos="100000">
                  <a:srgbClr val="3333FF"/>
                </a:gs>
              </a:gsLst>
              <a:lin ang="16200000" scaled="1"/>
              <a:tileRect/>
            </a:gra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800" b="1" i="0" u="none" strike="noStrike" kern="1200" baseline="0">
                    <a:solidFill>
                      <a:srgbClr val="FFFFFF"/>
                    </a:solidFill>
                    <a:latin typeface="+mn-lt"/>
                    <a:ea typeface="+mn-ea"/>
                    <a:cs typeface="+mn-cs"/>
                  </a:defRPr>
                </a:pPr>
                <a:endParaRPr lang="it-IT"/>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Foglio1!$A$2</c:f>
              <c:strCache>
                <c:ptCount val="1"/>
                <c:pt idx="0">
                  <c:v>Durata Diarrea (h)</c:v>
                </c:pt>
              </c:strCache>
            </c:strRef>
          </c:cat>
          <c:val>
            <c:numRef>
              <c:f>Foglio1!$B$2</c:f>
              <c:numCache>
                <c:formatCode>General</c:formatCode>
                <c:ptCount val="1"/>
                <c:pt idx="0">
                  <c:v>106.3</c:v>
                </c:pt>
              </c:numCache>
            </c:numRef>
          </c:val>
          <c:extLst>
            <c:ext xmlns:c16="http://schemas.microsoft.com/office/drawing/2014/chart" uri="{C3380CC4-5D6E-409C-BE32-E72D297353CC}">
              <c16:uniqueId val="{00000000-835D-40FF-A657-E5B339D45479}"/>
            </c:ext>
          </c:extLst>
        </c:ser>
        <c:ser>
          <c:idx val="1"/>
          <c:order val="1"/>
          <c:tx>
            <c:strRef>
              <c:f>Foglio1!$C$1</c:f>
              <c:strCache>
                <c:ptCount val="1"/>
                <c:pt idx="0">
                  <c:v>Probiotici</c:v>
                </c:pt>
              </c:strCache>
            </c:strRef>
          </c:tx>
          <c:spPr>
            <a:gradFill>
              <a:gsLst>
                <a:gs pos="0">
                  <a:srgbClr val="000000"/>
                </a:gs>
                <a:gs pos="100000">
                  <a:srgbClr val="FFCC00"/>
                </a:gs>
              </a:gsLst>
              <a:lin ang="16200000" scaled="1"/>
            </a:gra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800" b="1" i="0" u="none" strike="noStrike" kern="1200" baseline="0">
                    <a:solidFill>
                      <a:srgbClr val="FFFFFF"/>
                    </a:solidFill>
                    <a:latin typeface="+mn-lt"/>
                    <a:ea typeface="+mn-ea"/>
                    <a:cs typeface="+mn-cs"/>
                  </a:defRPr>
                </a:pPr>
                <a:endParaRPr lang="it-IT"/>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Foglio1!$A$2</c:f>
              <c:strCache>
                <c:ptCount val="1"/>
                <c:pt idx="0">
                  <c:v>Durata Diarrea (h)</c:v>
                </c:pt>
              </c:strCache>
            </c:strRef>
          </c:cat>
          <c:val>
            <c:numRef>
              <c:f>Foglio1!$C$2</c:f>
              <c:numCache>
                <c:formatCode>General</c:formatCode>
                <c:ptCount val="1"/>
                <c:pt idx="0">
                  <c:v>70.2</c:v>
                </c:pt>
              </c:numCache>
            </c:numRef>
          </c:val>
          <c:extLst>
            <c:ext xmlns:c16="http://schemas.microsoft.com/office/drawing/2014/chart" uri="{C3380CC4-5D6E-409C-BE32-E72D297353CC}">
              <c16:uniqueId val="{00000001-835D-40FF-A657-E5B339D45479}"/>
            </c:ext>
          </c:extLst>
        </c:ser>
        <c:dLbls>
          <c:showLegendKey val="0"/>
          <c:showVal val="0"/>
          <c:showCatName val="0"/>
          <c:showSerName val="0"/>
          <c:showPercent val="0"/>
          <c:showBubbleSize val="0"/>
        </c:dLbls>
        <c:gapWidth val="219"/>
        <c:overlap val="-27"/>
        <c:axId val="349181304"/>
        <c:axId val="349184256"/>
      </c:barChart>
      <c:catAx>
        <c:axId val="349181304"/>
        <c:scaling>
          <c:orientation val="minMax"/>
        </c:scaling>
        <c:delete val="0"/>
        <c:axPos val="b"/>
        <c:numFmt formatCode="General" sourceLinked="1"/>
        <c:majorTickMark val="out"/>
        <c:minorTickMark val="none"/>
        <c:tickLblPos val="none"/>
        <c:spPr>
          <a:noFill/>
          <a:ln w="9525" cap="flat" cmpd="sng" algn="ctr">
            <a:solidFill>
              <a:srgbClr val="000000"/>
            </a:solidFill>
            <a:round/>
          </a:ln>
          <a:effectLst/>
        </c:spPr>
        <c:txPr>
          <a:bodyPr rot="-60000000" spcFirstLastPara="1" vertOverflow="ellipsis" vert="horz" wrap="square" anchor="ctr" anchorCtr="1"/>
          <a:lstStyle/>
          <a:p>
            <a:pPr>
              <a:defRPr sz="1600" b="1" i="0" u="none" strike="noStrike" kern="1200" baseline="0">
                <a:solidFill>
                  <a:srgbClr val="000000"/>
                </a:solidFill>
                <a:latin typeface="+mn-lt"/>
                <a:ea typeface="+mn-ea"/>
                <a:cs typeface="+mn-cs"/>
              </a:defRPr>
            </a:pPr>
            <a:endParaRPr lang="it-IT"/>
          </a:p>
        </c:txPr>
        <c:crossAx val="349184256"/>
        <c:crosses val="autoZero"/>
        <c:auto val="1"/>
        <c:lblAlgn val="ctr"/>
        <c:lblOffset val="100"/>
        <c:noMultiLvlLbl val="0"/>
      </c:catAx>
      <c:valAx>
        <c:axId val="349184256"/>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out"/>
        <c:minorTickMark val="none"/>
        <c:tickLblPos val="nextTo"/>
        <c:spPr>
          <a:noFill/>
          <a:ln>
            <a:solidFill>
              <a:srgbClr val="000000"/>
            </a:solidFill>
          </a:ln>
          <a:effectLst/>
        </c:spPr>
        <c:txPr>
          <a:bodyPr rot="-60000000" spcFirstLastPara="1" vertOverflow="ellipsis" vert="horz" wrap="square" anchor="ctr" anchorCtr="1"/>
          <a:lstStyle/>
          <a:p>
            <a:pPr>
              <a:defRPr sz="1600" b="0" i="0" u="none" strike="noStrike" kern="1200" baseline="0">
                <a:solidFill>
                  <a:srgbClr val="000000"/>
                </a:solidFill>
                <a:latin typeface="+mn-lt"/>
                <a:ea typeface="+mn-ea"/>
                <a:cs typeface="+mn-cs"/>
              </a:defRPr>
            </a:pPr>
            <a:endParaRPr lang="it-IT"/>
          </a:p>
        </c:txPr>
        <c:crossAx val="349181304"/>
        <c:crosses val="autoZero"/>
        <c:crossBetween val="between"/>
      </c:valAx>
      <c:spPr>
        <a:noFill/>
        <a:ln>
          <a:noFill/>
        </a:ln>
        <a:effectLst/>
      </c:spPr>
    </c:plotArea>
    <c:plotVisOnly val="1"/>
    <c:dispBlanksAs val="gap"/>
    <c:showDLblsOverMax val="0"/>
  </c:chart>
  <c:spPr>
    <a:noFill/>
    <a:ln>
      <a:noFill/>
    </a:ln>
    <a:effectLst/>
  </c:spPr>
  <c:txPr>
    <a:bodyPr/>
    <a:lstStyle/>
    <a:p>
      <a:pPr>
        <a:defRPr>
          <a:solidFill>
            <a:srgbClr val="000000"/>
          </a:solidFill>
        </a:defRPr>
      </a:pPr>
      <a:endParaRPr lang="it-IT"/>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it-IT"/>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Foglio1!$B$1</c:f>
              <c:strCache>
                <c:ptCount val="1"/>
                <c:pt idx="0">
                  <c:v>Controllo</c:v>
                </c:pt>
              </c:strCache>
            </c:strRef>
          </c:tx>
          <c:spPr>
            <a:gradFill flip="none" rotWithShape="1">
              <a:gsLst>
                <a:gs pos="0">
                  <a:srgbClr val="000000"/>
                </a:gs>
                <a:gs pos="100000">
                  <a:srgbClr val="3333FF"/>
                </a:gs>
              </a:gsLst>
              <a:lin ang="16200000" scaled="1"/>
              <a:tileRect/>
            </a:gra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800" b="1" i="0" u="none" strike="noStrike" kern="1200" baseline="0">
                    <a:solidFill>
                      <a:srgbClr val="FFFFFF"/>
                    </a:solidFill>
                    <a:latin typeface="+mn-lt"/>
                    <a:ea typeface="+mn-ea"/>
                    <a:cs typeface="+mn-cs"/>
                  </a:defRPr>
                </a:pPr>
                <a:endParaRPr lang="it-IT"/>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Foglio1!$A$2</c:f>
              <c:strCache>
                <c:ptCount val="1"/>
                <c:pt idx="0">
                  <c:v>Durata Diarrea (h)</c:v>
                </c:pt>
              </c:strCache>
            </c:strRef>
          </c:cat>
          <c:val>
            <c:numRef>
              <c:f>Foglio1!$B$2</c:f>
              <c:numCache>
                <c:formatCode>General</c:formatCode>
                <c:ptCount val="1"/>
                <c:pt idx="0">
                  <c:v>4.3</c:v>
                </c:pt>
              </c:numCache>
            </c:numRef>
          </c:val>
          <c:extLst>
            <c:ext xmlns:c16="http://schemas.microsoft.com/office/drawing/2014/chart" uri="{C3380CC4-5D6E-409C-BE32-E72D297353CC}">
              <c16:uniqueId val="{00000000-835D-40FF-A657-E5B339D45479}"/>
            </c:ext>
          </c:extLst>
        </c:ser>
        <c:ser>
          <c:idx val="1"/>
          <c:order val="1"/>
          <c:tx>
            <c:strRef>
              <c:f>Foglio1!$C$1</c:f>
              <c:strCache>
                <c:ptCount val="1"/>
                <c:pt idx="0">
                  <c:v>Probiotici</c:v>
                </c:pt>
              </c:strCache>
            </c:strRef>
          </c:tx>
          <c:spPr>
            <a:gradFill>
              <a:gsLst>
                <a:gs pos="0">
                  <a:srgbClr val="000000"/>
                </a:gs>
                <a:gs pos="100000">
                  <a:srgbClr val="FFCC00"/>
                </a:gs>
              </a:gsLst>
              <a:lin ang="16200000" scaled="1"/>
            </a:gra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800" b="1" i="0" u="none" strike="noStrike" kern="1200" baseline="0">
                    <a:solidFill>
                      <a:srgbClr val="FFFFFF"/>
                    </a:solidFill>
                    <a:latin typeface="+mn-lt"/>
                    <a:ea typeface="+mn-ea"/>
                    <a:cs typeface="+mn-cs"/>
                  </a:defRPr>
                </a:pPr>
                <a:endParaRPr lang="it-IT"/>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Foglio1!$A$2</c:f>
              <c:strCache>
                <c:ptCount val="1"/>
                <c:pt idx="0">
                  <c:v>Durata Diarrea (h)</c:v>
                </c:pt>
              </c:strCache>
            </c:strRef>
          </c:cat>
          <c:val>
            <c:numRef>
              <c:f>Foglio1!$C$2</c:f>
              <c:numCache>
                <c:formatCode>General</c:formatCode>
                <c:ptCount val="1"/>
                <c:pt idx="0">
                  <c:v>3.5</c:v>
                </c:pt>
              </c:numCache>
            </c:numRef>
          </c:val>
          <c:extLst>
            <c:ext xmlns:c16="http://schemas.microsoft.com/office/drawing/2014/chart" uri="{C3380CC4-5D6E-409C-BE32-E72D297353CC}">
              <c16:uniqueId val="{00000001-835D-40FF-A657-E5B339D45479}"/>
            </c:ext>
          </c:extLst>
        </c:ser>
        <c:dLbls>
          <c:showLegendKey val="0"/>
          <c:showVal val="0"/>
          <c:showCatName val="0"/>
          <c:showSerName val="0"/>
          <c:showPercent val="0"/>
          <c:showBubbleSize val="0"/>
        </c:dLbls>
        <c:gapWidth val="219"/>
        <c:overlap val="-27"/>
        <c:axId val="349181304"/>
        <c:axId val="349184256"/>
      </c:barChart>
      <c:catAx>
        <c:axId val="349181304"/>
        <c:scaling>
          <c:orientation val="minMax"/>
        </c:scaling>
        <c:delete val="0"/>
        <c:axPos val="b"/>
        <c:numFmt formatCode="General" sourceLinked="1"/>
        <c:majorTickMark val="out"/>
        <c:minorTickMark val="none"/>
        <c:tickLblPos val="none"/>
        <c:spPr>
          <a:noFill/>
          <a:ln w="9525" cap="flat" cmpd="sng" algn="ctr">
            <a:solidFill>
              <a:srgbClr val="000000"/>
            </a:solidFill>
            <a:round/>
          </a:ln>
          <a:effectLst/>
        </c:spPr>
        <c:txPr>
          <a:bodyPr rot="-60000000" spcFirstLastPara="1" vertOverflow="ellipsis" vert="horz" wrap="square" anchor="ctr" anchorCtr="1"/>
          <a:lstStyle/>
          <a:p>
            <a:pPr>
              <a:defRPr sz="1600" b="1" i="0" u="none" strike="noStrike" kern="1200" baseline="0">
                <a:solidFill>
                  <a:srgbClr val="000000"/>
                </a:solidFill>
                <a:latin typeface="+mn-lt"/>
                <a:ea typeface="+mn-ea"/>
                <a:cs typeface="+mn-cs"/>
              </a:defRPr>
            </a:pPr>
            <a:endParaRPr lang="it-IT"/>
          </a:p>
        </c:txPr>
        <c:crossAx val="349184256"/>
        <c:crosses val="autoZero"/>
        <c:auto val="1"/>
        <c:lblAlgn val="ctr"/>
        <c:lblOffset val="100"/>
        <c:noMultiLvlLbl val="0"/>
      </c:catAx>
      <c:valAx>
        <c:axId val="349184256"/>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out"/>
        <c:minorTickMark val="none"/>
        <c:tickLblPos val="nextTo"/>
        <c:spPr>
          <a:noFill/>
          <a:ln>
            <a:solidFill>
              <a:srgbClr val="000000"/>
            </a:solidFill>
          </a:ln>
          <a:effectLst/>
        </c:spPr>
        <c:txPr>
          <a:bodyPr rot="-60000000" spcFirstLastPara="1" vertOverflow="ellipsis" vert="horz" wrap="square" anchor="ctr" anchorCtr="1"/>
          <a:lstStyle/>
          <a:p>
            <a:pPr>
              <a:defRPr sz="1600" b="0" i="0" u="none" strike="noStrike" kern="1200" baseline="0">
                <a:solidFill>
                  <a:srgbClr val="000000"/>
                </a:solidFill>
                <a:latin typeface="+mn-lt"/>
                <a:ea typeface="+mn-ea"/>
                <a:cs typeface="+mn-cs"/>
              </a:defRPr>
            </a:pPr>
            <a:endParaRPr lang="it-IT"/>
          </a:p>
        </c:txPr>
        <c:crossAx val="349181304"/>
        <c:crosses val="autoZero"/>
        <c:crossBetween val="between"/>
        <c:majorUnit val="1"/>
      </c:valAx>
      <c:spPr>
        <a:noFill/>
        <a:ln>
          <a:noFill/>
        </a:ln>
        <a:effectLst/>
      </c:spPr>
    </c:plotArea>
    <c:plotVisOnly val="1"/>
    <c:dispBlanksAs val="gap"/>
    <c:showDLblsOverMax val="0"/>
  </c:chart>
  <c:spPr>
    <a:noFill/>
    <a:ln>
      <a:noFill/>
    </a:ln>
    <a:effectLst/>
  </c:spPr>
  <c:txPr>
    <a:bodyPr/>
    <a:lstStyle/>
    <a:p>
      <a:pPr>
        <a:defRPr>
          <a:solidFill>
            <a:srgbClr val="000000"/>
          </a:solidFill>
        </a:defRPr>
      </a:pPr>
      <a:endParaRPr lang="it-IT"/>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it-IT"/>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it-IT"/>
        </a:p>
      </c:txPr>
    </c:title>
    <c:autoTitleDeleted val="0"/>
    <c:plotArea>
      <c:layout/>
      <c:barChart>
        <c:barDir val="col"/>
        <c:grouping val="clustered"/>
        <c:varyColors val="0"/>
        <c:ser>
          <c:idx val="0"/>
          <c:order val="0"/>
          <c:tx>
            <c:strRef>
              <c:f>Foglio1!$B$1</c:f>
              <c:strCache>
                <c:ptCount val="1"/>
                <c:pt idx="0">
                  <c:v>Serie 1</c:v>
                </c:pt>
              </c:strCache>
            </c:strRef>
          </c:tx>
          <c:spPr>
            <a:gradFill>
              <a:gsLst>
                <a:gs pos="0">
                  <a:srgbClr val="000000"/>
                </a:gs>
                <a:gs pos="100000">
                  <a:srgbClr val="92D050"/>
                </a:gs>
              </a:gsLst>
              <a:lin ang="16200000" scaled="1"/>
            </a:gra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800" b="1" i="0" u="none" strike="noStrike" kern="1200" baseline="0">
                    <a:solidFill>
                      <a:schemeClr val="tx1">
                        <a:lumMod val="75000"/>
                        <a:lumOff val="25000"/>
                      </a:schemeClr>
                    </a:solidFill>
                    <a:latin typeface="+mn-lt"/>
                    <a:ea typeface="+mn-ea"/>
                    <a:cs typeface="+mn-cs"/>
                  </a:defRPr>
                </a:pPr>
                <a:endParaRPr lang="it-IT"/>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Foglio1!$A$2:$A$4</c:f>
              <c:strCache>
                <c:ptCount val="3"/>
                <c:pt idx="0">
                  <c:v>Clostridium difficile</c:v>
                </c:pt>
                <c:pt idx="1">
                  <c:v>Clostridium perfrigens</c:v>
                </c:pt>
                <c:pt idx="2">
                  <c:v>Staphylococcus aureus</c:v>
                </c:pt>
              </c:strCache>
            </c:strRef>
          </c:cat>
          <c:val>
            <c:numRef>
              <c:f>Foglio1!$B$2:$B$4</c:f>
              <c:numCache>
                <c:formatCode>0%</c:formatCode>
                <c:ptCount val="3"/>
                <c:pt idx="0">
                  <c:v>0.33</c:v>
                </c:pt>
                <c:pt idx="1">
                  <c:v>0.13</c:v>
                </c:pt>
                <c:pt idx="2">
                  <c:v>7.0000000000000007E-2</c:v>
                </c:pt>
              </c:numCache>
            </c:numRef>
          </c:val>
          <c:extLst>
            <c:ext xmlns:c16="http://schemas.microsoft.com/office/drawing/2014/chart" uri="{C3380CC4-5D6E-409C-BE32-E72D297353CC}">
              <c16:uniqueId val="{00000000-4128-42CC-AFA0-9BAD4A80D399}"/>
            </c:ext>
          </c:extLst>
        </c:ser>
        <c:dLbls>
          <c:showLegendKey val="0"/>
          <c:showVal val="0"/>
          <c:showCatName val="0"/>
          <c:showSerName val="0"/>
          <c:showPercent val="0"/>
          <c:showBubbleSize val="0"/>
        </c:dLbls>
        <c:gapWidth val="100"/>
        <c:axId val="410275472"/>
        <c:axId val="410283672"/>
      </c:barChart>
      <c:catAx>
        <c:axId val="410275472"/>
        <c:scaling>
          <c:orientation val="minMax"/>
        </c:scaling>
        <c:delete val="0"/>
        <c:axPos val="b"/>
        <c:numFmt formatCode="General" sourceLinked="1"/>
        <c:majorTickMark val="out"/>
        <c:minorTickMark val="none"/>
        <c:tickLblPos val="nextTo"/>
        <c:spPr>
          <a:noFill/>
          <a:ln w="9525" cap="flat" cmpd="sng" algn="ctr">
            <a:solidFill>
              <a:srgbClr val="000000"/>
            </a:solidFill>
            <a:round/>
          </a:ln>
          <a:effectLst/>
        </c:spPr>
        <c:txPr>
          <a:bodyPr rot="-60000000" spcFirstLastPara="1" vertOverflow="ellipsis" vert="horz" wrap="square" anchor="ctr" anchorCtr="1"/>
          <a:lstStyle/>
          <a:p>
            <a:pPr>
              <a:defRPr sz="1600" b="0" i="0" u="none" strike="noStrike" kern="1200" baseline="0">
                <a:solidFill>
                  <a:srgbClr val="000000"/>
                </a:solidFill>
                <a:latin typeface="+mn-lt"/>
                <a:ea typeface="+mn-ea"/>
                <a:cs typeface="+mn-cs"/>
              </a:defRPr>
            </a:pPr>
            <a:endParaRPr lang="it-IT"/>
          </a:p>
        </c:txPr>
        <c:crossAx val="410283672"/>
        <c:crosses val="autoZero"/>
        <c:auto val="1"/>
        <c:lblAlgn val="ctr"/>
        <c:lblOffset val="100"/>
        <c:noMultiLvlLbl val="0"/>
      </c:catAx>
      <c:valAx>
        <c:axId val="410283672"/>
        <c:scaling>
          <c:orientation val="minMax"/>
          <c:max val="0.5"/>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out"/>
        <c:minorTickMark val="none"/>
        <c:tickLblPos val="nextTo"/>
        <c:spPr>
          <a:noFill/>
          <a:ln>
            <a:solidFill>
              <a:srgbClr val="000000"/>
            </a:solidFill>
          </a:ln>
          <a:effectLst/>
        </c:spPr>
        <c:txPr>
          <a:bodyPr rot="-60000000" spcFirstLastPara="1" vertOverflow="ellipsis" vert="horz" wrap="square" anchor="ctr" anchorCtr="1"/>
          <a:lstStyle/>
          <a:p>
            <a:pPr>
              <a:defRPr sz="1600" b="0" i="0" u="none" strike="noStrike" kern="1200" baseline="0">
                <a:solidFill>
                  <a:srgbClr val="000000"/>
                </a:solidFill>
                <a:latin typeface="+mn-lt"/>
                <a:ea typeface="+mn-ea"/>
                <a:cs typeface="+mn-cs"/>
              </a:defRPr>
            </a:pPr>
            <a:endParaRPr lang="it-IT"/>
          </a:p>
        </c:txPr>
        <c:crossAx val="410275472"/>
        <c:crosses val="autoZero"/>
        <c:crossBetween val="between"/>
        <c:majorUnit val="0.1"/>
      </c:valAx>
      <c:spPr>
        <a:noFill/>
        <a:ln>
          <a:noFill/>
        </a:ln>
        <a:effectLst/>
      </c:spPr>
    </c:plotArea>
    <c:plotVisOnly val="1"/>
    <c:dispBlanksAs val="gap"/>
    <c:showDLblsOverMax val="0"/>
  </c:chart>
  <c:spPr>
    <a:noFill/>
    <a:ln>
      <a:noFill/>
    </a:ln>
    <a:effectLst/>
  </c:spPr>
  <c:txPr>
    <a:bodyPr/>
    <a:lstStyle/>
    <a:p>
      <a:pPr>
        <a:defRPr/>
      </a:pPr>
      <a:endParaRPr lang="it-IT"/>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accent6_2">
  <dgm:title val=""/>
  <dgm:desc val=""/>
  <dgm:catLst>
    <dgm:cat type="accent6" pri="11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accent6"/>
    </dgm:fillClrLst>
    <dgm:linClrLst meth="repeat">
      <a:schemeClr val="lt1"/>
    </dgm:linClrLst>
    <dgm:effectClrLst/>
    <dgm:txLinClrLst/>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C2A8F64-4E5E-40C1-A609-C6DEEDBEC70A}" type="doc">
      <dgm:prSet loTypeId="urn:microsoft.com/office/officeart/2005/8/layout/arrow2" loCatId="process" qsTypeId="urn:microsoft.com/office/officeart/2005/8/quickstyle/simple1" qsCatId="simple" csTypeId="urn:microsoft.com/office/officeart/2005/8/colors/accent6_2" csCatId="accent6" phldr="1"/>
      <dgm:spPr/>
    </dgm:pt>
    <dgm:pt modelId="{876E130A-F4AC-4C9C-A14A-3A1CD682D35E}">
      <dgm:prSet phldrT="[Testo]"/>
      <dgm:spPr/>
      <dgm:t>
        <a:bodyPr/>
        <a:lstStyle/>
        <a:p>
          <a:r>
            <a:rPr lang="it-IT">
              <a:solidFill>
                <a:srgbClr val="000000"/>
              </a:solidFill>
            </a:rPr>
            <a:t>Alimenti</a:t>
          </a:r>
          <a:endParaRPr lang="it-IT" dirty="0">
            <a:solidFill>
              <a:srgbClr val="000000"/>
            </a:solidFill>
          </a:endParaRPr>
        </a:p>
      </dgm:t>
    </dgm:pt>
    <dgm:pt modelId="{C9006308-5427-43A9-AA63-883E720F5C88}" type="parTrans" cxnId="{EA8A1AD7-FBAE-4BF7-A0AB-393018096AAD}">
      <dgm:prSet/>
      <dgm:spPr/>
      <dgm:t>
        <a:bodyPr/>
        <a:lstStyle/>
        <a:p>
          <a:endParaRPr lang="it-IT">
            <a:solidFill>
              <a:srgbClr val="000000"/>
            </a:solidFill>
          </a:endParaRPr>
        </a:p>
      </dgm:t>
    </dgm:pt>
    <dgm:pt modelId="{ABB8FE21-E9D6-45C3-B4ED-64BEF4606625}" type="sibTrans" cxnId="{EA8A1AD7-FBAE-4BF7-A0AB-393018096AAD}">
      <dgm:prSet/>
      <dgm:spPr/>
      <dgm:t>
        <a:bodyPr/>
        <a:lstStyle/>
        <a:p>
          <a:endParaRPr lang="it-IT">
            <a:solidFill>
              <a:srgbClr val="000000"/>
            </a:solidFill>
          </a:endParaRPr>
        </a:p>
      </dgm:t>
    </dgm:pt>
    <dgm:pt modelId="{1DDB3BA5-7CD3-4657-9C5C-0FD84C2F58FF}">
      <dgm:prSet phldrT="[Testo]"/>
      <dgm:spPr/>
      <dgm:t>
        <a:bodyPr/>
        <a:lstStyle/>
        <a:p>
          <a:r>
            <a:rPr lang="it-IT">
              <a:solidFill>
                <a:srgbClr val="000000"/>
              </a:solidFill>
            </a:rPr>
            <a:t>Sostituti degli alimenti</a:t>
          </a:r>
          <a:endParaRPr lang="it-IT" dirty="0">
            <a:solidFill>
              <a:srgbClr val="000000"/>
            </a:solidFill>
          </a:endParaRPr>
        </a:p>
      </dgm:t>
    </dgm:pt>
    <dgm:pt modelId="{F2D8616E-B238-47B1-B5FC-551A915AC2CA}" type="parTrans" cxnId="{BE85EBAB-F165-436C-B781-BFBE0F017E05}">
      <dgm:prSet/>
      <dgm:spPr/>
      <dgm:t>
        <a:bodyPr/>
        <a:lstStyle/>
        <a:p>
          <a:endParaRPr lang="it-IT">
            <a:solidFill>
              <a:srgbClr val="000000"/>
            </a:solidFill>
          </a:endParaRPr>
        </a:p>
      </dgm:t>
    </dgm:pt>
    <dgm:pt modelId="{0E365BED-610B-4EDA-A6B6-E3DA3859483E}" type="sibTrans" cxnId="{BE85EBAB-F165-436C-B781-BFBE0F017E05}">
      <dgm:prSet/>
      <dgm:spPr/>
      <dgm:t>
        <a:bodyPr/>
        <a:lstStyle/>
        <a:p>
          <a:endParaRPr lang="it-IT">
            <a:solidFill>
              <a:srgbClr val="000000"/>
            </a:solidFill>
          </a:endParaRPr>
        </a:p>
      </dgm:t>
    </dgm:pt>
    <dgm:pt modelId="{115D24A0-4E6D-476D-ADA4-38FB6F48D303}">
      <dgm:prSet phldrT="[Testo]"/>
      <dgm:spPr/>
      <dgm:t>
        <a:bodyPr/>
        <a:lstStyle/>
        <a:p>
          <a:r>
            <a:rPr lang="it-IT">
              <a:solidFill>
                <a:srgbClr val="000000"/>
              </a:solidFill>
            </a:rPr>
            <a:t>Supplementi dietetici</a:t>
          </a:r>
          <a:endParaRPr lang="it-IT" dirty="0">
            <a:solidFill>
              <a:srgbClr val="000000"/>
            </a:solidFill>
          </a:endParaRPr>
        </a:p>
      </dgm:t>
    </dgm:pt>
    <dgm:pt modelId="{26C923A8-036F-4542-BCF4-5E9ECD5EA411}" type="parTrans" cxnId="{4009E55D-4337-4E43-989E-962C1BAA7466}">
      <dgm:prSet/>
      <dgm:spPr/>
      <dgm:t>
        <a:bodyPr/>
        <a:lstStyle/>
        <a:p>
          <a:endParaRPr lang="it-IT">
            <a:solidFill>
              <a:srgbClr val="000000"/>
            </a:solidFill>
          </a:endParaRPr>
        </a:p>
      </dgm:t>
    </dgm:pt>
    <dgm:pt modelId="{5D521D66-AAC5-49ED-A361-4EEA579C1281}" type="sibTrans" cxnId="{4009E55D-4337-4E43-989E-962C1BAA7466}">
      <dgm:prSet/>
      <dgm:spPr/>
      <dgm:t>
        <a:bodyPr/>
        <a:lstStyle/>
        <a:p>
          <a:endParaRPr lang="it-IT">
            <a:solidFill>
              <a:srgbClr val="000000"/>
            </a:solidFill>
          </a:endParaRPr>
        </a:p>
      </dgm:t>
    </dgm:pt>
    <dgm:pt modelId="{88305990-53D2-4DC8-BA7F-5F2B96317F66}">
      <dgm:prSet phldrT="[Testo]"/>
      <dgm:spPr/>
      <dgm:t>
        <a:bodyPr/>
        <a:lstStyle/>
        <a:p>
          <a:r>
            <a:rPr lang="it-IT">
              <a:solidFill>
                <a:srgbClr val="000000"/>
              </a:solidFill>
            </a:rPr>
            <a:t>Nutraceutici</a:t>
          </a:r>
          <a:endParaRPr lang="it-IT" dirty="0">
            <a:solidFill>
              <a:srgbClr val="000000"/>
            </a:solidFill>
          </a:endParaRPr>
        </a:p>
      </dgm:t>
    </dgm:pt>
    <dgm:pt modelId="{5C0B1415-85BF-4D75-A6C9-2A98101962ED}" type="parTrans" cxnId="{239C33AB-0763-49D6-B295-75E8304560E8}">
      <dgm:prSet/>
      <dgm:spPr/>
      <dgm:t>
        <a:bodyPr/>
        <a:lstStyle/>
        <a:p>
          <a:endParaRPr lang="it-IT">
            <a:solidFill>
              <a:srgbClr val="000000"/>
            </a:solidFill>
          </a:endParaRPr>
        </a:p>
      </dgm:t>
    </dgm:pt>
    <dgm:pt modelId="{E2E52365-8C87-461C-B89C-D25BA3F81882}" type="sibTrans" cxnId="{239C33AB-0763-49D6-B295-75E8304560E8}">
      <dgm:prSet/>
      <dgm:spPr/>
      <dgm:t>
        <a:bodyPr/>
        <a:lstStyle/>
        <a:p>
          <a:endParaRPr lang="it-IT">
            <a:solidFill>
              <a:srgbClr val="000000"/>
            </a:solidFill>
          </a:endParaRPr>
        </a:p>
      </dgm:t>
    </dgm:pt>
    <dgm:pt modelId="{7CA66C97-AC38-414A-AC9E-12EE83B9AE64}">
      <dgm:prSet phldrT="[Testo]"/>
      <dgm:spPr/>
      <dgm:t>
        <a:bodyPr/>
        <a:lstStyle/>
        <a:p>
          <a:r>
            <a:rPr lang="it-IT">
              <a:solidFill>
                <a:srgbClr val="000000"/>
              </a:solidFill>
            </a:rPr>
            <a:t>Farmaci</a:t>
          </a:r>
          <a:endParaRPr lang="it-IT" dirty="0">
            <a:solidFill>
              <a:srgbClr val="000000"/>
            </a:solidFill>
          </a:endParaRPr>
        </a:p>
      </dgm:t>
    </dgm:pt>
    <dgm:pt modelId="{B2DE4612-9CC3-43B8-B783-B1846AB717FB}" type="parTrans" cxnId="{956ABE16-EFF2-4C12-9F75-FA64BC07B47F}">
      <dgm:prSet/>
      <dgm:spPr/>
      <dgm:t>
        <a:bodyPr/>
        <a:lstStyle/>
        <a:p>
          <a:endParaRPr lang="it-IT">
            <a:solidFill>
              <a:srgbClr val="000000"/>
            </a:solidFill>
          </a:endParaRPr>
        </a:p>
      </dgm:t>
    </dgm:pt>
    <dgm:pt modelId="{332F565B-A1E4-4643-90B8-8B34402A6C06}" type="sibTrans" cxnId="{956ABE16-EFF2-4C12-9F75-FA64BC07B47F}">
      <dgm:prSet/>
      <dgm:spPr/>
      <dgm:t>
        <a:bodyPr/>
        <a:lstStyle/>
        <a:p>
          <a:endParaRPr lang="it-IT">
            <a:solidFill>
              <a:srgbClr val="000000"/>
            </a:solidFill>
          </a:endParaRPr>
        </a:p>
      </dgm:t>
    </dgm:pt>
    <dgm:pt modelId="{2E2D0732-7D85-44CB-9866-594528C52FF8}" type="pres">
      <dgm:prSet presAssocID="{AC2A8F64-4E5E-40C1-A609-C6DEEDBEC70A}" presName="arrowDiagram" presStyleCnt="0">
        <dgm:presLayoutVars>
          <dgm:chMax val="5"/>
          <dgm:dir/>
          <dgm:resizeHandles val="exact"/>
        </dgm:presLayoutVars>
      </dgm:prSet>
      <dgm:spPr/>
    </dgm:pt>
    <dgm:pt modelId="{0BE58437-33EE-439E-9DB2-FE8E325190A0}" type="pres">
      <dgm:prSet presAssocID="{AC2A8F64-4E5E-40C1-A609-C6DEEDBEC70A}" presName="arrow" presStyleLbl="bgShp" presStyleIdx="0" presStyleCnt="1"/>
      <dgm:spPr/>
    </dgm:pt>
    <dgm:pt modelId="{6EA24714-5754-4DF0-AD82-3635B2E593D9}" type="pres">
      <dgm:prSet presAssocID="{AC2A8F64-4E5E-40C1-A609-C6DEEDBEC70A}" presName="arrowDiagram5" presStyleCnt="0"/>
      <dgm:spPr/>
    </dgm:pt>
    <dgm:pt modelId="{322DFFCA-4AF8-4693-BD79-8B34A15446C8}" type="pres">
      <dgm:prSet presAssocID="{876E130A-F4AC-4C9C-A14A-3A1CD682D35E}" presName="bullet5a" presStyleLbl="node1" presStyleIdx="0" presStyleCnt="5"/>
      <dgm:spPr/>
    </dgm:pt>
    <dgm:pt modelId="{44F90506-41E6-49E7-BBBD-8EEB80003ABD}" type="pres">
      <dgm:prSet presAssocID="{876E130A-F4AC-4C9C-A14A-3A1CD682D35E}" presName="textBox5a" presStyleLbl="revTx" presStyleIdx="0" presStyleCnt="5">
        <dgm:presLayoutVars>
          <dgm:bulletEnabled val="1"/>
        </dgm:presLayoutVars>
      </dgm:prSet>
      <dgm:spPr/>
    </dgm:pt>
    <dgm:pt modelId="{1035DC4F-7932-4842-AFE9-3D93989632DF}" type="pres">
      <dgm:prSet presAssocID="{1DDB3BA5-7CD3-4657-9C5C-0FD84C2F58FF}" presName="bullet5b" presStyleLbl="node1" presStyleIdx="1" presStyleCnt="5"/>
      <dgm:spPr/>
    </dgm:pt>
    <dgm:pt modelId="{89641B2F-9128-4B72-BE91-434472E92C50}" type="pres">
      <dgm:prSet presAssocID="{1DDB3BA5-7CD3-4657-9C5C-0FD84C2F58FF}" presName="textBox5b" presStyleLbl="revTx" presStyleIdx="1" presStyleCnt="5" custScaleX="201612" custLinFactNeighborX="51455">
        <dgm:presLayoutVars>
          <dgm:bulletEnabled val="1"/>
        </dgm:presLayoutVars>
      </dgm:prSet>
      <dgm:spPr/>
    </dgm:pt>
    <dgm:pt modelId="{07A877E3-25B1-4174-8EC7-EDE8D1432A6B}" type="pres">
      <dgm:prSet presAssocID="{115D24A0-4E6D-476D-ADA4-38FB6F48D303}" presName="bullet5c" presStyleLbl="node1" presStyleIdx="2" presStyleCnt="5"/>
      <dgm:spPr/>
    </dgm:pt>
    <dgm:pt modelId="{846A558F-3958-4A93-87FF-FA47E660FD01}" type="pres">
      <dgm:prSet presAssocID="{115D24A0-4E6D-476D-ADA4-38FB6F48D303}" presName="textBox5c" presStyleLbl="revTx" presStyleIdx="2" presStyleCnt="5" custScaleX="186154" custLinFactNeighborX="43592">
        <dgm:presLayoutVars>
          <dgm:bulletEnabled val="1"/>
        </dgm:presLayoutVars>
      </dgm:prSet>
      <dgm:spPr/>
    </dgm:pt>
    <dgm:pt modelId="{872F8049-7BF6-484F-9CBD-0A7E9469DB9E}" type="pres">
      <dgm:prSet presAssocID="{88305990-53D2-4DC8-BA7F-5F2B96317F66}" presName="bullet5d" presStyleLbl="node1" presStyleIdx="3" presStyleCnt="5"/>
      <dgm:spPr/>
    </dgm:pt>
    <dgm:pt modelId="{A3D68E10-DBD9-4CA7-B7F7-CD1AFE313B29}" type="pres">
      <dgm:prSet presAssocID="{88305990-53D2-4DC8-BA7F-5F2B96317F66}" presName="textBox5d" presStyleLbl="revTx" presStyleIdx="3" presStyleCnt="5">
        <dgm:presLayoutVars>
          <dgm:bulletEnabled val="1"/>
        </dgm:presLayoutVars>
      </dgm:prSet>
      <dgm:spPr/>
    </dgm:pt>
    <dgm:pt modelId="{E828FDE3-639E-4BA2-A16E-E52085876660}" type="pres">
      <dgm:prSet presAssocID="{7CA66C97-AC38-414A-AC9E-12EE83B9AE64}" presName="bullet5e" presStyleLbl="node1" presStyleIdx="4" presStyleCnt="5"/>
      <dgm:spPr/>
    </dgm:pt>
    <dgm:pt modelId="{32AFEC7A-B0BA-4230-AEFD-CFA956CC1806}" type="pres">
      <dgm:prSet presAssocID="{7CA66C97-AC38-414A-AC9E-12EE83B9AE64}" presName="textBox5e" presStyleLbl="revTx" presStyleIdx="4" presStyleCnt="5">
        <dgm:presLayoutVars>
          <dgm:bulletEnabled val="1"/>
        </dgm:presLayoutVars>
      </dgm:prSet>
      <dgm:spPr/>
    </dgm:pt>
  </dgm:ptLst>
  <dgm:cxnLst>
    <dgm:cxn modelId="{BE85EBAB-F165-436C-B781-BFBE0F017E05}" srcId="{AC2A8F64-4E5E-40C1-A609-C6DEEDBEC70A}" destId="{1DDB3BA5-7CD3-4657-9C5C-0FD84C2F58FF}" srcOrd="1" destOrd="0" parTransId="{F2D8616E-B238-47B1-B5FC-551A915AC2CA}" sibTransId="{0E365BED-610B-4EDA-A6B6-E3DA3859483E}"/>
    <dgm:cxn modelId="{EA8A1AD7-FBAE-4BF7-A0AB-393018096AAD}" srcId="{AC2A8F64-4E5E-40C1-A609-C6DEEDBEC70A}" destId="{876E130A-F4AC-4C9C-A14A-3A1CD682D35E}" srcOrd="0" destOrd="0" parTransId="{C9006308-5427-43A9-AA63-883E720F5C88}" sibTransId="{ABB8FE21-E9D6-45C3-B4ED-64BEF4606625}"/>
    <dgm:cxn modelId="{5F2EDA9E-14CF-4049-9A0F-1887EB65B753}" type="presOf" srcId="{AC2A8F64-4E5E-40C1-A609-C6DEEDBEC70A}" destId="{2E2D0732-7D85-44CB-9866-594528C52FF8}" srcOrd="0" destOrd="0" presId="urn:microsoft.com/office/officeart/2005/8/layout/arrow2"/>
    <dgm:cxn modelId="{EA35F9EE-6598-423B-B6E7-D1A55DD678C3}" type="presOf" srcId="{88305990-53D2-4DC8-BA7F-5F2B96317F66}" destId="{A3D68E10-DBD9-4CA7-B7F7-CD1AFE313B29}" srcOrd="0" destOrd="0" presId="urn:microsoft.com/office/officeart/2005/8/layout/arrow2"/>
    <dgm:cxn modelId="{4009E55D-4337-4E43-989E-962C1BAA7466}" srcId="{AC2A8F64-4E5E-40C1-A609-C6DEEDBEC70A}" destId="{115D24A0-4E6D-476D-ADA4-38FB6F48D303}" srcOrd="2" destOrd="0" parTransId="{26C923A8-036F-4542-BCF4-5E9ECD5EA411}" sibTransId="{5D521D66-AAC5-49ED-A361-4EEA579C1281}"/>
    <dgm:cxn modelId="{B95F6A01-49C4-4DD2-9955-E05BD0963CED}" type="presOf" srcId="{1DDB3BA5-7CD3-4657-9C5C-0FD84C2F58FF}" destId="{89641B2F-9128-4B72-BE91-434472E92C50}" srcOrd="0" destOrd="0" presId="urn:microsoft.com/office/officeart/2005/8/layout/arrow2"/>
    <dgm:cxn modelId="{239C33AB-0763-49D6-B295-75E8304560E8}" srcId="{AC2A8F64-4E5E-40C1-A609-C6DEEDBEC70A}" destId="{88305990-53D2-4DC8-BA7F-5F2B96317F66}" srcOrd="3" destOrd="0" parTransId="{5C0B1415-85BF-4D75-A6C9-2A98101962ED}" sibTransId="{E2E52365-8C87-461C-B89C-D25BA3F81882}"/>
    <dgm:cxn modelId="{C4760E21-A906-4C79-BEF8-62DBA935C016}" type="presOf" srcId="{7CA66C97-AC38-414A-AC9E-12EE83B9AE64}" destId="{32AFEC7A-B0BA-4230-AEFD-CFA956CC1806}" srcOrd="0" destOrd="0" presId="urn:microsoft.com/office/officeart/2005/8/layout/arrow2"/>
    <dgm:cxn modelId="{6445F940-91A5-4AA5-9A66-09A6267FF6A8}" type="presOf" srcId="{876E130A-F4AC-4C9C-A14A-3A1CD682D35E}" destId="{44F90506-41E6-49E7-BBBD-8EEB80003ABD}" srcOrd="0" destOrd="0" presId="urn:microsoft.com/office/officeart/2005/8/layout/arrow2"/>
    <dgm:cxn modelId="{956ABE16-EFF2-4C12-9F75-FA64BC07B47F}" srcId="{AC2A8F64-4E5E-40C1-A609-C6DEEDBEC70A}" destId="{7CA66C97-AC38-414A-AC9E-12EE83B9AE64}" srcOrd="4" destOrd="0" parTransId="{B2DE4612-9CC3-43B8-B783-B1846AB717FB}" sibTransId="{332F565B-A1E4-4643-90B8-8B34402A6C06}"/>
    <dgm:cxn modelId="{58436C83-55B2-4010-BBAA-CDD0401C527D}" type="presOf" srcId="{115D24A0-4E6D-476D-ADA4-38FB6F48D303}" destId="{846A558F-3958-4A93-87FF-FA47E660FD01}" srcOrd="0" destOrd="0" presId="urn:microsoft.com/office/officeart/2005/8/layout/arrow2"/>
    <dgm:cxn modelId="{7F8A1369-192D-470C-A3E0-C0818126533A}" type="presParOf" srcId="{2E2D0732-7D85-44CB-9866-594528C52FF8}" destId="{0BE58437-33EE-439E-9DB2-FE8E325190A0}" srcOrd="0" destOrd="0" presId="urn:microsoft.com/office/officeart/2005/8/layout/arrow2"/>
    <dgm:cxn modelId="{D8E4CB8C-EF31-444C-B0FC-7D7824D305BB}" type="presParOf" srcId="{2E2D0732-7D85-44CB-9866-594528C52FF8}" destId="{6EA24714-5754-4DF0-AD82-3635B2E593D9}" srcOrd="1" destOrd="0" presId="urn:microsoft.com/office/officeart/2005/8/layout/arrow2"/>
    <dgm:cxn modelId="{9F4B6593-B5D5-42C2-B49F-C12B0593BD1C}" type="presParOf" srcId="{6EA24714-5754-4DF0-AD82-3635B2E593D9}" destId="{322DFFCA-4AF8-4693-BD79-8B34A15446C8}" srcOrd="0" destOrd="0" presId="urn:microsoft.com/office/officeart/2005/8/layout/arrow2"/>
    <dgm:cxn modelId="{AADC8889-82D3-4CA5-B880-2199CE29DE61}" type="presParOf" srcId="{6EA24714-5754-4DF0-AD82-3635B2E593D9}" destId="{44F90506-41E6-49E7-BBBD-8EEB80003ABD}" srcOrd="1" destOrd="0" presId="urn:microsoft.com/office/officeart/2005/8/layout/arrow2"/>
    <dgm:cxn modelId="{128B56C6-BB7B-4F2F-A13F-0156B87B8289}" type="presParOf" srcId="{6EA24714-5754-4DF0-AD82-3635B2E593D9}" destId="{1035DC4F-7932-4842-AFE9-3D93989632DF}" srcOrd="2" destOrd="0" presId="urn:microsoft.com/office/officeart/2005/8/layout/arrow2"/>
    <dgm:cxn modelId="{F5799CDD-B1A1-4B83-89FF-C7365503312B}" type="presParOf" srcId="{6EA24714-5754-4DF0-AD82-3635B2E593D9}" destId="{89641B2F-9128-4B72-BE91-434472E92C50}" srcOrd="3" destOrd="0" presId="urn:microsoft.com/office/officeart/2005/8/layout/arrow2"/>
    <dgm:cxn modelId="{A52CF164-B8FF-490D-B3CF-D58F145EB30D}" type="presParOf" srcId="{6EA24714-5754-4DF0-AD82-3635B2E593D9}" destId="{07A877E3-25B1-4174-8EC7-EDE8D1432A6B}" srcOrd="4" destOrd="0" presId="urn:microsoft.com/office/officeart/2005/8/layout/arrow2"/>
    <dgm:cxn modelId="{3DA54C9A-0985-49CD-AE04-B4AD44FE6499}" type="presParOf" srcId="{6EA24714-5754-4DF0-AD82-3635B2E593D9}" destId="{846A558F-3958-4A93-87FF-FA47E660FD01}" srcOrd="5" destOrd="0" presId="urn:microsoft.com/office/officeart/2005/8/layout/arrow2"/>
    <dgm:cxn modelId="{3C6EC84B-A015-4738-A517-3F7F67BFDCA9}" type="presParOf" srcId="{6EA24714-5754-4DF0-AD82-3635B2E593D9}" destId="{872F8049-7BF6-484F-9CBD-0A7E9469DB9E}" srcOrd="6" destOrd="0" presId="urn:microsoft.com/office/officeart/2005/8/layout/arrow2"/>
    <dgm:cxn modelId="{66C5502A-239F-4979-A07B-D0241E9C503A}" type="presParOf" srcId="{6EA24714-5754-4DF0-AD82-3635B2E593D9}" destId="{A3D68E10-DBD9-4CA7-B7F7-CD1AFE313B29}" srcOrd="7" destOrd="0" presId="urn:microsoft.com/office/officeart/2005/8/layout/arrow2"/>
    <dgm:cxn modelId="{DC47B630-DEA2-43C2-8BC8-C2168C8A897A}" type="presParOf" srcId="{6EA24714-5754-4DF0-AD82-3635B2E593D9}" destId="{E828FDE3-639E-4BA2-A16E-E52085876660}" srcOrd="8" destOrd="0" presId="urn:microsoft.com/office/officeart/2005/8/layout/arrow2"/>
    <dgm:cxn modelId="{0EA22DF4-B44E-4351-BE35-4480F897072A}" type="presParOf" srcId="{6EA24714-5754-4DF0-AD82-3635B2E593D9}" destId="{32AFEC7A-B0BA-4230-AEFD-CFA956CC1806}" srcOrd="9" destOrd="0" presId="urn:microsoft.com/office/officeart/2005/8/layout/arrow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BE58437-33EE-439E-9DB2-FE8E325190A0}">
      <dsp:nvSpPr>
        <dsp:cNvPr id="0" name=""/>
        <dsp:cNvSpPr/>
      </dsp:nvSpPr>
      <dsp:spPr>
        <a:xfrm>
          <a:off x="253682" y="0"/>
          <a:ext cx="8493760" cy="5308600"/>
        </a:xfrm>
        <a:prstGeom prst="swooshArrow">
          <a:avLst>
            <a:gd name="adj1" fmla="val 25000"/>
            <a:gd name="adj2" fmla="val 25000"/>
          </a:avLst>
        </a:prstGeom>
        <a:solidFill>
          <a:schemeClr val="accent6">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22DFFCA-4AF8-4693-BD79-8B34A15446C8}">
      <dsp:nvSpPr>
        <dsp:cNvPr id="0" name=""/>
        <dsp:cNvSpPr/>
      </dsp:nvSpPr>
      <dsp:spPr>
        <a:xfrm>
          <a:off x="1090317" y="3947474"/>
          <a:ext cx="195356" cy="195356"/>
        </a:xfrm>
        <a:prstGeom prst="ellipse">
          <a:avLst/>
        </a:prstGeom>
        <a:solidFill>
          <a:schemeClr val="accent6">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4F90506-41E6-49E7-BBBD-8EEB80003ABD}">
      <dsp:nvSpPr>
        <dsp:cNvPr id="0" name=""/>
        <dsp:cNvSpPr/>
      </dsp:nvSpPr>
      <dsp:spPr>
        <a:xfrm>
          <a:off x="1187996" y="4045153"/>
          <a:ext cx="1112682" cy="126344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3515" tIns="0" rIns="0" bIns="0" numCol="1" spcCol="1270" anchor="t" anchorCtr="0">
          <a:noAutofit/>
        </a:bodyPr>
        <a:lstStyle/>
        <a:p>
          <a:pPr marL="0" lvl="0" indent="0" algn="l" defTabSz="933450">
            <a:lnSpc>
              <a:spcPct val="90000"/>
            </a:lnSpc>
            <a:spcBef>
              <a:spcPct val="0"/>
            </a:spcBef>
            <a:spcAft>
              <a:spcPct val="35000"/>
            </a:spcAft>
            <a:buNone/>
          </a:pPr>
          <a:r>
            <a:rPr lang="it-IT" sz="2100" kern="1200">
              <a:solidFill>
                <a:srgbClr val="000000"/>
              </a:solidFill>
            </a:rPr>
            <a:t>Alimenti</a:t>
          </a:r>
          <a:endParaRPr lang="it-IT" sz="2100" kern="1200" dirty="0">
            <a:solidFill>
              <a:srgbClr val="000000"/>
            </a:solidFill>
          </a:endParaRPr>
        </a:p>
      </dsp:txBody>
      <dsp:txXfrm>
        <a:off x="1187996" y="4045153"/>
        <a:ext cx="1112682" cy="1263446"/>
      </dsp:txXfrm>
    </dsp:sp>
    <dsp:sp modelId="{1035DC4F-7932-4842-AFE9-3D93989632DF}">
      <dsp:nvSpPr>
        <dsp:cNvPr id="0" name=""/>
        <dsp:cNvSpPr/>
      </dsp:nvSpPr>
      <dsp:spPr>
        <a:xfrm>
          <a:off x="2147790" y="2931408"/>
          <a:ext cx="305775" cy="305775"/>
        </a:xfrm>
        <a:prstGeom prst="ellipse">
          <a:avLst/>
        </a:prstGeom>
        <a:solidFill>
          <a:schemeClr val="accent6">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9641B2F-9128-4B72-BE91-434472E92C50}">
      <dsp:nvSpPr>
        <dsp:cNvPr id="0" name=""/>
        <dsp:cNvSpPr/>
      </dsp:nvSpPr>
      <dsp:spPr>
        <a:xfrm>
          <a:off x="2309829" y="3084296"/>
          <a:ext cx="2842656" cy="222430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2024" tIns="0" rIns="0" bIns="0" numCol="1" spcCol="1270" anchor="t" anchorCtr="0">
          <a:noAutofit/>
        </a:bodyPr>
        <a:lstStyle/>
        <a:p>
          <a:pPr marL="0" lvl="0" indent="0" algn="l" defTabSz="933450">
            <a:lnSpc>
              <a:spcPct val="90000"/>
            </a:lnSpc>
            <a:spcBef>
              <a:spcPct val="0"/>
            </a:spcBef>
            <a:spcAft>
              <a:spcPct val="35000"/>
            </a:spcAft>
            <a:buNone/>
          </a:pPr>
          <a:r>
            <a:rPr lang="it-IT" sz="2100" kern="1200">
              <a:solidFill>
                <a:srgbClr val="000000"/>
              </a:solidFill>
            </a:rPr>
            <a:t>Sostituti degli alimenti</a:t>
          </a:r>
          <a:endParaRPr lang="it-IT" sz="2100" kern="1200" dirty="0">
            <a:solidFill>
              <a:srgbClr val="000000"/>
            </a:solidFill>
          </a:endParaRPr>
        </a:p>
      </dsp:txBody>
      <dsp:txXfrm>
        <a:off x="2309829" y="3084296"/>
        <a:ext cx="2842656" cy="2224303"/>
      </dsp:txXfrm>
    </dsp:sp>
    <dsp:sp modelId="{07A877E3-25B1-4174-8EC7-EDE8D1432A6B}">
      <dsp:nvSpPr>
        <dsp:cNvPr id="0" name=""/>
        <dsp:cNvSpPr/>
      </dsp:nvSpPr>
      <dsp:spPr>
        <a:xfrm>
          <a:off x="3506792" y="2121316"/>
          <a:ext cx="407700" cy="407700"/>
        </a:xfrm>
        <a:prstGeom prst="ellipse">
          <a:avLst/>
        </a:prstGeom>
        <a:solidFill>
          <a:schemeClr val="accent6">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46A558F-3958-4A93-87FF-FA47E660FD01}">
      <dsp:nvSpPr>
        <dsp:cNvPr id="0" name=""/>
        <dsp:cNvSpPr/>
      </dsp:nvSpPr>
      <dsp:spPr>
        <a:xfrm>
          <a:off x="3719085" y="2325166"/>
          <a:ext cx="3051614" cy="298343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16032" tIns="0" rIns="0" bIns="0" numCol="1" spcCol="1270" anchor="t" anchorCtr="0">
          <a:noAutofit/>
        </a:bodyPr>
        <a:lstStyle/>
        <a:p>
          <a:pPr marL="0" lvl="0" indent="0" algn="l" defTabSz="933450">
            <a:lnSpc>
              <a:spcPct val="90000"/>
            </a:lnSpc>
            <a:spcBef>
              <a:spcPct val="0"/>
            </a:spcBef>
            <a:spcAft>
              <a:spcPct val="35000"/>
            </a:spcAft>
            <a:buNone/>
          </a:pPr>
          <a:r>
            <a:rPr lang="it-IT" sz="2100" kern="1200">
              <a:solidFill>
                <a:srgbClr val="000000"/>
              </a:solidFill>
            </a:rPr>
            <a:t>Supplementi dietetici</a:t>
          </a:r>
          <a:endParaRPr lang="it-IT" sz="2100" kern="1200" dirty="0">
            <a:solidFill>
              <a:srgbClr val="000000"/>
            </a:solidFill>
          </a:endParaRPr>
        </a:p>
      </dsp:txBody>
      <dsp:txXfrm>
        <a:off x="3719085" y="2325166"/>
        <a:ext cx="3051614" cy="2983433"/>
      </dsp:txXfrm>
    </dsp:sp>
    <dsp:sp modelId="{872F8049-7BF6-484F-9CBD-0A7E9469DB9E}">
      <dsp:nvSpPr>
        <dsp:cNvPr id="0" name=""/>
        <dsp:cNvSpPr/>
      </dsp:nvSpPr>
      <dsp:spPr>
        <a:xfrm>
          <a:off x="5086631" y="1488531"/>
          <a:ext cx="526613" cy="526613"/>
        </a:xfrm>
        <a:prstGeom prst="ellipse">
          <a:avLst/>
        </a:prstGeom>
        <a:solidFill>
          <a:schemeClr val="accent6">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3D68E10-DBD9-4CA7-B7F7-CD1AFE313B29}">
      <dsp:nvSpPr>
        <dsp:cNvPr id="0" name=""/>
        <dsp:cNvSpPr/>
      </dsp:nvSpPr>
      <dsp:spPr>
        <a:xfrm>
          <a:off x="5349938" y="1751838"/>
          <a:ext cx="1698752" cy="355676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79041" tIns="0" rIns="0" bIns="0" numCol="1" spcCol="1270" anchor="t" anchorCtr="0">
          <a:noAutofit/>
        </a:bodyPr>
        <a:lstStyle/>
        <a:p>
          <a:pPr marL="0" lvl="0" indent="0" algn="l" defTabSz="933450">
            <a:lnSpc>
              <a:spcPct val="90000"/>
            </a:lnSpc>
            <a:spcBef>
              <a:spcPct val="0"/>
            </a:spcBef>
            <a:spcAft>
              <a:spcPct val="35000"/>
            </a:spcAft>
            <a:buNone/>
          </a:pPr>
          <a:r>
            <a:rPr lang="it-IT" sz="2100" kern="1200">
              <a:solidFill>
                <a:srgbClr val="000000"/>
              </a:solidFill>
            </a:rPr>
            <a:t>Nutraceutici</a:t>
          </a:r>
          <a:endParaRPr lang="it-IT" sz="2100" kern="1200" dirty="0">
            <a:solidFill>
              <a:srgbClr val="000000"/>
            </a:solidFill>
          </a:endParaRPr>
        </a:p>
      </dsp:txBody>
      <dsp:txXfrm>
        <a:off x="5349938" y="1751838"/>
        <a:ext cx="1698752" cy="3556762"/>
      </dsp:txXfrm>
    </dsp:sp>
    <dsp:sp modelId="{E828FDE3-639E-4BA2-A16E-E52085876660}">
      <dsp:nvSpPr>
        <dsp:cNvPr id="0" name=""/>
        <dsp:cNvSpPr/>
      </dsp:nvSpPr>
      <dsp:spPr>
        <a:xfrm>
          <a:off x="6713186" y="1065966"/>
          <a:ext cx="671007" cy="671007"/>
        </a:xfrm>
        <a:prstGeom prst="ellipse">
          <a:avLst/>
        </a:prstGeom>
        <a:solidFill>
          <a:schemeClr val="accent6">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2AFEC7A-B0BA-4230-AEFD-CFA956CC1806}">
      <dsp:nvSpPr>
        <dsp:cNvPr id="0" name=""/>
        <dsp:cNvSpPr/>
      </dsp:nvSpPr>
      <dsp:spPr>
        <a:xfrm>
          <a:off x="7048690" y="1401470"/>
          <a:ext cx="1698752" cy="39071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55553" tIns="0" rIns="0" bIns="0" numCol="1" spcCol="1270" anchor="t" anchorCtr="0">
          <a:noAutofit/>
        </a:bodyPr>
        <a:lstStyle/>
        <a:p>
          <a:pPr marL="0" lvl="0" indent="0" algn="l" defTabSz="933450">
            <a:lnSpc>
              <a:spcPct val="90000"/>
            </a:lnSpc>
            <a:spcBef>
              <a:spcPct val="0"/>
            </a:spcBef>
            <a:spcAft>
              <a:spcPct val="35000"/>
            </a:spcAft>
            <a:buNone/>
          </a:pPr>
          <a:r>
            <a:rPr lang="it-IT" sz="2100" kern="1200">
              <a:solidFill>
                <a:srgbClr val="000000"/>
              </a:solidFill>
            </a:rPr>
            <a:t>Farmaci</a:t>
          </a:r>
          <a:endParaRPr lang="it-IT" sz="2100" kern="1200" dirty="0">
            <a:solidFill>
              <a:srgbClr val="000000"/>
            </a:solidFill>
          </a:endParaRPr>
        </a:p>
      </dsp:txBody>
      <dsp:txXfrm>
        <a:off x="7048690" y="1401470"/>
        <a:ext cx="1698752" cy="3907129"/>
      </dsp:txXfrm>
    </dsp:sp>
  </dsp:spTree>
</dsp:drawing>
</file>

<file path=ppt/diagrams/layout1.xml><?xml version="1.0" encoding="utf-8"?>
<dgm:layoutDef xmlns:dgm="http://schemas.openxmlformats.org/drawingml/2006/diagram" xmlns:a="http://schemas.openxmlformats.org/drawingml/2006/main" uniqueId="urn:microsoft.com/office/officeart/2005/8/layout/arrow2">
  <dgm:title val=""/>
  <dgm:desc val=""/>
  <dgm:catLst>
    <dgm:cat type="process" pri="2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arrowDiagram">
    <dgm:varLst>
      <dgm:chMax val="5"/>
      <dgm:dir/>
      <dgm:resizeHandles val="exact"/>
    </dgm:varLst>
    <dgm:alg type="composite">
      <dgm:param type="ar" val="1.6"/>
    </dgm:alg>
    <dgm:shape xmlns:r="http://schemas.openxmlformats.org/officeDocument/2006/relationships" r:blip="">
      <dgm:adjLst/>
    </dgm:shape>
    <dgm:presOf/>
    <dgm:constrLst>
      <dgm:constr type="l" for="ch" forName="arrow"/>
      <dgm:constr type="t" for="ch" forName="arrow"/>
      <dgm:constr type="w" for="ch" forName="arrow" refType="w"/>
      <dgm:constr type="h" for="ch" forName="arrow" refType="h"/>
      <dgm:constr type="ctrX" for="ch" forName="arrowDiagram1" refType="w" fact="0.5"/>
      <dgm:constr type="ctrY" for="ch" forName="arrowDiagram1" refType="h" fact="0.5"/>
      <dgm:constr type="w" for="ch" forName="arrowDiagram1" refType="w"/>
      <dgm:constr type="h" for="ch" forName="arrowDiagram1" refType="h"/>
      <dgm:constr type="ctrX" for="ch" forName="arrowDiagram2" refType="w" fact="0.5"/>
      <dgm:constr type="ctrY" for="ch" forName="arrowDiagram2" refType="h" fact="0.5"/>
      <dgm:constr type="w" for="ch" forName="arrowDiagram2" refType="w"/>
      <dgm:constr type="h" for="ch" forName="arrowDiagram2" refType="h"/>
      <dgm:constr type="ctrX" for="ch" forName="arrowDiagram3" refType="w" fact="0.5"/>
      <dgm:constr type="ctrY" for="ch" forName="arrowDiagram3" refType="h" fact="0.5"/>
      <dgm:constr type="w" for="ch" forName="arrowDiagram3" refType="w"/>
      <dgm:constr type="h" for="ch" forName="arrowDiagram3" refType="h"/>
      <dgm:constr type="ctrX" for="ch" forName="arrowDiagram4" refType="w" fact="0.5"/>
      <dgm:constr type="ctrY" for="ch" forName="arrowDiagram4" refType="h" fact="0.5"/>
      <dgm:constr type="w" for="ch" forName="arrowDiagram4" refType="w"/>
      <dgm:constr type="h" for="ch" forName="arrowDiagram4" refType="h"/>
      <dgm:constr type="ctrX" for="ch" forName="arrowDiagram5" refType="w" fact="0.5"/>
      <dgm:constr type="ctrY" for="ch" forName="arrowDiagram5" refType="h" fact="0.5"/>
      <dgm:constr type="w" for="ch" forName="arrowDiagram5" refType="w"/>
      <dgm:constr type="h" for="ch" forName="arrowDiagram5" refType="h"/>
    </dgm:constrLst>
    <dgm:ruleLst/>
    <dgm:choose name="Name0">
      <dgm:if name="Name1" axis="ch" ptType="node" func="cnt" op="gte" val="1">
        <dgm:layoutNode name="arrow" styleLbl="bgShp">
          <dgm:alg type="sp"/>
          <dgm:shape xmlns:r="http://schemas.openxmlformats.org/officeDocument/2006/relationships" type="swooshArrow" r:blip="">
            <dgm:adjLst>
              <dgm:adj idx="2" val="0.25"/>
            </dgm:adjLst>
          </dgm:shape>
          <dgm:presOf/>
          <dgm:constrLst/>
          <dgm:ruleLst/>
        </dgm:layoutNode>
        <dgm:choose name="Name2">
          <dgm:if name="Name3" axis="ch" ptType="node" func="cnt" op="lt" val="1"/>
          <dgm:if name="Name4" axis="ch" ptType="node" func="cnt" op="equ" val="1">
            <dgm:layoutNode name="arrowDiagram1">
              <dgm:varLst>
                <dgm:bulletEnabled val="1"/>
              </dgm:varLst>
              <dgm:alg type="composite">
                <dgm:param type="vertAlign" val="none"/>
                <dgm:param type="horzAlign" val="none"/>
              </dgm:alg>
              <dgm:shape xmlns:r="http://schemas.openxmlformats.org/officeDocument/2006/relationships" r:blip="">
                <dgm:adjLst/>
              </dgm:shape>
              <dgm:presOf/>
              <dgm:constrLst>
                <dgm:constr type="ctrX" for="ch" forName="bullet1" refType="w" fact="0.8"/>
                <dgm:constr type="ctrY" for="ch" forName="bullet1" refType="h" fact="0.262"/>
                <dgm:constr type="w" for="ch" forName="bullet1" refType="w" fact="0.074"/>
                <dgm:constr type="h" for="ch" forName="bullet1" refType="w" refFor="ch" refForName="bullet1"/>
                <dgm:constr type="r" for="ch" forName="textBox1" refType="ctrX" refFor="ch" refForName="bullet1"/>
                <dgm:constr type="t" for="ch" forName="textBox1" refType="ctrY" refFor="ch" refForName="bullet1"/>
                <dgm:constr type="w" for="ch" forName="textBox1" refType="w" fact="0.4"/>
                <dgm:constr type="h" for="ch" forName="textBox1" refType="h" fact="0.738"/>
                <dgm:constr type="userA" refType="h" refFor="ch" refForName="bullet1" fact="0.53"/>
                <dgm:constr type="rMarg" for="ch" forName="textBox1" refType="userA" fact="2.834"/>
                <dgm:constr type="primFontSz" for="ch" ptType="node" op="equ" val="65"/>
              </dgm:constrLst>
              <dgm:ruleLst/>
              <dgm:forEach name="Name5" axis="ch" ptType="node" cnt="1">
                <dgm:layoutNode name="bullet1" styleLbl="node1">
                  <dgm:alg type="sp"/>
                  <dgm:shape xmlns:r="http://schemas.openxmlformats.org/officeDocument/2006/relationships" type="ellipse" r:blip="">
                    <dgm:adjLst/>
                  </dgm:shape>
                  <dgm:presOf/>
                  <dgm:constrLst/>
                  <dgm:ruleLst/>
                </dgm:layoutNode>
                <dgm:layoutNode name="textBox1" styleLbl="revTx">
                  <dgm:varLst>
                    <dgm:bulletEnabled val="1"/>
                  </dgm:varLst>
                  <dgm:alg type="tx">
                    <dgm:param type="txAnchorVert" val="t"/>
                    <dgm:param type="parTxLTRAlign" val="r"/>
                    <dgm:param type="parTxRTLAlign" val="r"/>
                  </dgm:alg>
                  <dgm:shape xmlns:r="http://schemas.openxmlformats.org/officeDocument/2006/relationships" type="round2DiagRect" r:blip="">
                    <dgm:adjLst/>
                  </dgm:shape>
                  <dgm:presOf axis="desOrSelf" ptType="node"/>
                  <dgm:constrLst>
                    <dgm:constr type="lMarg"/>
                    <dgm:constr type="tMarg"/>
                    <dgm:constr type="bMarg"/>
                  </dgm:constrLst>
                  <dgm:ruleLst>
                    <dgm:rule type="primFontSz" val="5" fact="NaN" max="NaN"/>
                  </dgm:ruleLst>
                </dgm:layoutNode>
              </dgm:forEach>
            </dgm:layoutNode>
          </dgm:if>
          <dgm:if name="Name6" axis="ch" ptType="node" func="cnt" op="equ" val="2">
            <dgm:layoutNode name="arrowDiagram2">
              <dgm:alg type="composite">
                <dgm:param type="vertAlign" val="none"/>
                <dgm:param type="horzAlign" val="none"/>
              </dgm:alg>
              <dgm:shape xmlns:r="http://schemas.openxmlformats.org/officeDocument/2006/relationships" r:blip="">
                <dgm:adjLst/>
              </dgm:shape>
              <dgm:presOf/>
              <dgm:choose name="Name7">
                <dgm:if name="Name8" func="var" arg="dir" op="equ" val="norm">
                  <dgm:constrLst>
                    <dgm:constr type="ctrX" for="ch" forName="bullet2a" refType="w" fact="0.25"/>
                    <dgm:constr type="ctrY" for="ch" forName="bullet2a" refType="h" fact="0.573"/>
                    <dgm:constr type="w" for="ch" forName="bullet2a" refType="w" fact="0.035"/>
                    <dgm:constr type="h" for="ch" forName="bullet2a" refType="w" refFor="ch" refForName="bullet2a"/>
                    <dgm:constr type="l" for="ch" forName="textBox2a" refType="ctrX" refFor="ch" refForName="bullet2a"/>
                    <dgm:constr type="t" for="ch" forName="textBox2a" refType="ctrY" refFor="ch" refForName="bullet2a"/>
                    <dgm:constr type="w" for="ch" forName="textBox2a" refType="w" fact="0.325"/>
                    <dgm:constr type="h" for="ch" forName="textBox2a" refType="h" fact="0.427"/>
                    <dgm:constr type="userA" refType="h" refFor="ch" refForName="bullet2a" fact="0.53"/>
                    <dgm:constr type="l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l" for="ch" forName="textBox2b" refType="ctrX" refFor="ch" refForName="bullet2b"/>
                    <dgm:constr type="t" for="ch" forName="textBox2b" refType="ctrY" refFor="ch" refForName="bullet2b"/>
                    <dgm:constr type="w" for="ch" forName="textBox2b" refType="w" fact="0.325"/>
                    <dgm:constr type="h" for="ch" forName="textBox2b" refType="h" fact="0.662"/>
                    <dgm:constr type="userB" refType="h" refFor="ch" refForName="bullet2b" fact="0.53"/>
                    <dgm:constr type="lMarg" for="ch" forName="textBox2b" refType="userB" fact="2.834"/>
                    <dgm:constr type="primFontSz" for="ch" ptType="node" op="equ" val="65"/>
                  </dgm:constrLst>
                </dgm:if>
                <dgm:else name="Name9">
                  <dgm:constrLst>
                    <dgm:constr type="ctrX" for="ch" forName="bullet2a" refType="w" fact="0.25"/>
                    <dgm:constr type="ctrY" for="ch" forName="bullet2a" refType="h" fact="0.573"/>
                    <dgm:constr type="w" for="ch" forName="bullet2a" refType="w" fact="0.035"/>
                    <dgm:constr type="h" for="ch" forName="bullet2a" refType="w" refFor="ch" refForName="bullet2a"/>
                    <dgm:constr type="r" for="ch" forName="textBox2a" refType="ctrX" refFor="ch" refForName="bullet2a"/>
                    <dgm:constr type="b" for="ch" forName="textBox2a" refType="ctrY" refFor="ch" refForName="bullet2a"/>
                    <dgm:constr type="w" for="ch" forName="textBox2a" refType="w" fact="0.25"/>
                    <dgm:constr type="h" for="ch" forName="textBox2a" refType="h" fact="0.573"/>
                    <dgm:constr type="userA" refType="h" refFor="ch" refForName="bullet2a" fact="0.53"/>
                    <dgm:constr type="r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r" for="ch" forName="textBox2b" refType="ctrX" refFor="ch" refForName="bullet2b"/>
                    <dgm:constr type="b" for="ch" forName="textBox2b" refType="ctrY" refFor="ch" refForName="bullet2b"/>
                    <dgm:constr type="w" for="ch" forName="textBox2b" refType="w" fact="0.28"/>
                    <dgm:constr type="h" for="ch" forName="textBox2b" refType="h" fact="0.338"/>
                    <dgm:constr type="userB" refType="h" refFor="ch" refForName="bullet2b" fact="0.53"/>
                    <dgm:constr type="rMarg" for="ch" forName="textBox2b" refType="userB" fact="2.834"/>
                    <dgm:constr type="primFontSz" for="ch" ptType="node" op="equ" val="65"/>
                  </dgm:constrLst>
                </dgm:else>
              </dgm:choose>
              <dgm:ruleLst/>
              <dgm:forEach name="Name10" axis="ch" ptType="node" cnt="1">
                <dgm:layoutNode name="bullet2a" styleLbl="node1">
                  <dgm:alg type="sp"/>
                  <dgm:shape xmlns:r="http://schemas.openxmlformats.org/officeDocument/2006/relationships" type="ellipse" r:blip="">
                    <dgm:adjLst/>
                  </dgm:shape>
                  <dgm:presOf/>
                  <dgm:constrLst/>
                  <dgm:ruleLst/>
                </dgm:layoutNode>
                <dgm:layoutNode name="textBox2a" styleLbl="revTx">
                  <dgm:varLst>
                    <dgm:bulletEnabled val="1"/>
                  </dgm:varLst>
                  <dgm:choose name="Name11">
                    <dgm:if name="Name12" func="var" arg="dir" op="equ" val="norm">
                      <dgm:choose name="Name13">
                        <dgm:if name="Name14" axis="root des" ptType="all node" func="maxDepth" op="gt" val="1">
                          <dgm:alg type="tx">
                            <dgm:param type="txAnchorVert" val="t"/>
                            <dgm:param type="parTxLTRAlign" val="l"/>
                            <dgm:param type="parTxRTLAlign" val="r"/>
                          </dgm:alg>
                        </dgm:if>
                        <dgm:else name="Name15">
                          <dgm:alg type="tx">
                            <dgm:param type="txAnchorVert" val="t"/>
                            <dgm:param type="parTxLTRAlign" val="l"/>
                            <dgm:param type="parTxRTLAlign" val="l"/>
                          </dgm:alg>
                        </dgm:else>
                      </dgm:choose>
                    </dgm:if>
                    <dgm:else name="Name16">
                      <dgm:choose name="Name17">
                        <dgm:if name="Name18" axis="root des" ptType="all node" func="maxDepth" op="gt" val="1">
                          <dgm:alg type="tx">
                            <dgm:param type="txAnchorVert" val="b"/>
                            <dgm:param type="txAnchorVertCh" val="b"/>
                            <dgm:param type="parTxLTRAlign" val="l"/>
                            <dgm:param type="parTxRTLAlign" val="r"/>
                          </dgm:alg>
                        </dgm:if>
                        <dgm:else name="Name1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
                    <dgm:if name="Name21" func="var" arg="dir" op="equ" val="norm">
                      <dgm:constrLst>
                        <dgm:constr type="rMarg"/>
                        <dgm:constr type="tMarg"/>
                        <dgm:constr type="bMarg"/>
                      </dgm:constrLst>
                    </dgm:if>
                    <dgm:else name="Name22">
                      <dgm:constrLst>
                        <dgm:constr type="lMarg"/>
                        <dgm:constr type="tMarg"/>
                        <dgm:constr type="bMarg"/>
                      </dgm:constrLst>
                    </dgm:else>
                  </dgm:choose>
                  <dgm:ruleLst>
                    <dgm:rule type="primFontSz" val="5" fact="NaN" max="NaN"/>
                  </dgm:ruleLst>
                </dgm:layoutNode>
              </dgm:forEach>
              <dgm:forEach name="Name23" axis="ch" ptType="node" st="2" cnt="1">
                <dgm:layoutNode name="bullet2b" styleLbl="node1">
                  <dgm:alg type="sp"/>
                  <dgm:shape xmlns:r="http://schemas.openxmlformats.org/officeDocument/2006/relationships" type="ellipse" r:blip="">
                    <dgm:adjLst/>
                  </dgm:shape>
                  <dgm:presOf/>
                  <dgm:constrLst/>
                  <dgm:ruleLst/>
                </dgm:layoutNode>
                <dgm:layoutNode name="textBox2b" styleLbl="revTx">
                  <dgm:varLst>
                    <dgm:bulletEnabled val="1"/>
                  </dgm:varLst>
                  <dgm:choose name="Name24">
                    <dgm:if name="Name25" func="var" arg="dir" op="equ" val="norm">
                      <dgm:choose name="Name26">
                        <dgm:if name="Name27" axis="root des" ptType="all node" func="maxDepth" op="gt" val="1">
                          <dgm:alg type="tx">
                            <dgm:param type="txAnchorVert" val="t"/>
                            <dgm:param type="parTxLTRAlign" val="l"/>
                            <dgm:param type="parTxRTLAlign" val="r"/>
                          </dgm:alg>
                        </dgm:if>
                        <dgm:else name="Name28">
                          <dgm:alg type="tx">
                            <dgm:param type="txAnchorVert" val="t"/>
                            <dgm:param type="parTxLTRAlign" val="l"/>
                            <dgm:param type="parTxRTLAlign" val="l"/>
                          </dgm:alg>
                        </dgm:else>
                      </dgm:choose>
                    </dgm:if>
                    <dgm:else name="Name29">
                      <dgm:choose name="Name30">
                        <dgm:if name="Name31" axis="root des" ptType="all node" func="maxDepth" op="gt" val="1">
                          <dgm:alg type="tx">
                            <dgm:param type="txAnchorVert" val="b"/>
                            <dgm:param type="txAnchorVertCh" val="b"/>
                            <dgm:param type="parTxLTRAlign" val="l"/>
                            <dgm:param type="parTxRTLAlign" val="r"/>
                          </dgm:alg>
                        </dgm:if>
                        <dgm:else name="Name3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33">
                    <dgm:if name="Name34" func="var" arg="dir" op="equ" val="norm">
                      <dgm:constrLst>
                        <dgm:constr type="rMarg"/>
                        <dgm:constr type="tMarg"/>
                        <dgm:constr type="bMarg"/>
                      </dgm:constrLst>
                    </dgm:if>
                    <dgm:else name="Name35">
                      <dgm:constrLst>
                        <dgm:constr type="lMarg"/>
                        <dgm:constr type="tMarg"/>
                        <dgm:constr type="bMarg"/>
                      </dgm:constrLst>
                    </dgm:else>
                  </dgm:choose>
                  <dgm:ruleLst>
                    <dgm:rule type="primFontSz" val="5" fact="NaN" max="NaN"/>
                  </dgm:ruleLst>
                </dgm:layoutNode>
              </dgm:forEach>
            </dgm:layoutNode>
          </dgm:if>
          <dgm:if name="Name36" axis="ch" ptType="node" func="cnt" op="equ" val="3">
            <dgm:layoutNode name="arrowDiagram3">
              <dgm:alg type="composite">
                <dgm:param type="vertAlign" val="none"/>
                <dgm:param type="horzAlign" val="none"/>
              </dgm:alg>
              <dgm:shape xmlns:r="http://schemas.openxmlformats.org/officeDocument/2006/relationships" r:blip="">
                <dgm:adjLst/>
              </dgm:shape>
              <dgm:presOf/>
              <dgm:choose name="Name37">
                <dgm:if name="Name38" func="var" arg="dir" op="equ" val="norm">
                  <dgm:constrLst>
                    <dgm:constr type="ctrX" for="ch" forName="bullet3a" refType="w" fact="0.14"/>
                    <dgm:constr type="ctrY" for="ch" forName="bullet3a" refType="h" fact="0.711"/>
                    <dgm:constr type="w" for="ch" forName="bullet3a" refType="w" fact="0.026"/>
                    <dgm:constr type="h" for="ch" forName="bullet3a" refType="w" refFor="ch" refForName="bullet3a"/>
                    <dgm:constr type="l" for="ch" forName="textBox3a" refType="ctrX" refFor="ch" refForName="bullet3a"/>
                    <dgm:constr type="t" for="ch" forName="textBox3a" refType="ctrY" refFor="ch" refForName="bullet3a"/>
                    <dgm:constr type="w" for="ch" forName="textBox3a" refType="w" fact="0.233"/>
                    <dgm:constr type="h" for="ch" forName="textBox3a" refType="h" fact="0.289"/>
                    <dgm:constr type="userA" refType="h" refFor="ch" refForName="bullet3a" fact="0.53"/>
                    <dgm:constr type="l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l" for="ch" forName="textBox3b" refType="ctrX" refFor="ch" refForName="bullet3b"/>
                    <dgm:constr type="t" for="ch" forName="textBox3b" refType="ctrY" refFor="ch" refForName="bullet3b"/>
                    <dgm:constr type="w" for="ch" forName="textBox3b" refType="w" fact="0.24"/>
                    <dgm:constr type="h" for="ch" forName="textBox3b" refType="h" fact="0.544"/>
                    <dgm:constr type="userB" refType="h" refFor="ch" refForName="bullet3b" fact="0.53"/>
                    <dgm:constr type="l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l" for="ch" forName="textBox3c" refType="ctrX" refFor="ch" refForName="bullet3c"/>
                    <dgm:constr type="t" for="ch" forName="textBox3c" refType="ctrY" refFor="ch" refForName="bullet3c"/>
                    <dgm:constr type="w" for="ch" forName="textBox3c" refType="w" fact="0.24"/>
                    <dgm:constr type="h" for="ch" forName="textBox3c" refType="h" fact="0.695"/>
                    <dgm:constr type="userC" refType="h" refFor="ch" refForName="bullet3c" fact="0.53"/>
                    <dgm:constr type="lMarg" for="ch" forName="textBox3c" refType="userC" fact="2.834"/>
                    <dgm:constr type="primFontSz" for="ch" ptType="node" op="equ" val="65"/>
                  </dgm:constrLst>
                </dgm:if>
                <dgm:else name="Name39">
                  <dgm:constrLst>
                    <dgm:constr type="ctrX" for="ch" forName="bullet3a" refType="w" fact="0.14"/>
                    <dgm:constr type="ctrY" for="ch" forName="bullet3a" refType="h" fact="0.711"/>
                    <dgm:constr type="w" for="ch" forName="bullet3a" refType="w" fact="0.026"/>
                    <dgm:constr type="h" for="ch" forName="bullet3a" refType="w" refFor="ch" refForName="bullet3a"/>
                    <dgm:constr type="r" for="ch" forName="textBox3a" refType="ctrX" refFor="ch" refForName="bullet3a"/>
                    <dgm:constr type="b" for="ch" forName="textBox3a" refType="ctrY" refFor="ch" refForName="bullet3a"/>
                    <dgm:constr type="w" for="ch" forName="textBox3a" refType="w" fact="0.14"/>
                    <dgm:constr type="h" for="ch" forName="textBox3a" refType="h" fact="0.711"/>
                    <dgm:constr type="userA" refType="h" refFor="ch" refForName="bullet3a" fact="0.53"/>
                    <dgm:constr type="r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r" for="ch" forName="textBox3b" refType="ctrX" refFor="ch" refForName="bullet3b"/>
                    <dgm:constr type="b" for="ch" forName="textBox3b" refType="ctrY" refFor="ch" refForName="bullet3b"/>
                    <dgm:constr type="w" for="ch" forName="textBox3b" refType="w" fact="0.24"/>
                    <dgm:constr type="h" for="ch" forName="textBox3b" refType="h" fact="0.456"/>
                    <dgm:constr type="userB" refType="h" refFor="ch" refForName="bullet3b" fact="0.53"/>
                    <dgm:constr type="r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r" for="ch" forName="textBox3c" refType="ctrX" refFor="ch" refForName="bullet3c"/>
                    <dgm:constr type="b" for="ch" forName="textBox3c" refType="ctrY" refFor="ch" refForName="bullet3c"/>
                    <dgm:constr type="w" for="ch" forName="textBox3c" refType="w" fact="0.24"/>
                    <dgm:constr type="h" for="ch" forName="textBox3c" refType="h" fact="0.305"/>
                    <dgm:constr type="userC" refType="h" refFor="ch" refForName="bullet3c" fact="0.53"/>
                    <dgm:constr type="rMarg" for="ch" forName="textBox3c" refType="userC" fact="2.834"/>
                    <dgm:constr type="primFontSz" for="ch" ptType="node" op="equ" val="65"/>
                  </dgm:constrLst>
                </dgm:else>
              </dgm:choose>
              <dgm:ruleLst/>
              <dgm:forEach name="Name40" axis="ch" ptType="node" cnt="1">
                <dgm:layoutNode name="bullet3a" styleLbl="node1">
                  <dgm:alg type="sp"/>
                  <dgm:shape xmlns:r="http://schemas.openxmlformats.org/officeDocument/2006/relationships" type="ellipse" r:blip="">
                    <dgm:adjLst/>
                  </dgm:shape>
                  <dgm:presOf/>
                  <dgm:constrLst/>
                  <dgm:ruleLst/>
                </dgm:layoutNode>
                <dgm:layoutNode name="textBox3a" styleLbl="revTx">
                  <dgm:varLst>
                    <dgm:bulletEnabled val="1"/>
                  </dgm:varLst>
                  <dgm:choose name="Name41">
                    <dgm:if name="Name42" func="var" arg="dir" op="equ" val="norm">
                      <dgm:choose name="Name43">
                        <dgm:if name="Name44" axis="root des" ptType="all node" func="maxDepth" op="gt" val="1">
                          <dgm:alg type="tx">
                            <dgm:param type="txAnchorVert" val="t"/>
                            <dgm:param type="parTxLTRAlign" val="l"/>
                            <dgm:param type="parTxRTLAlign" val="r"/>
                          </dgm:alg>
                        </dgm:if>
                        <dgm:else name="Name45">
                          <dgm:alg type="tx">
                            <dgm:param type="txAnchorVert" val="t"/>
                            <dgm:param type="parTxLTRAlign" val="l"/>
                            <dgm:param type="parTxRTLAlign" val="l"/>
                          </dgm:alg>
                        </dgm:else>
                      </dgm:choose>
                    </dgm:if>
                    <dgm:else name="Name46">
                      <dgm:choose name="Name47">
                        <dgm:if name="Name48" axis="root des" ptType="all node" func="maxDepth" op="gt" val="1">
                          <dgm:alg type="tx">
                            <dgm:param type="txAnchorVert" val="b"/>
                            <dgm:param type="txAnchorVertCh" val="b"/>
                            <dgm:param type="parTxLTRAlign" val="l"/>
                            <dgm:param type="parTxRTLAlign" val="r"/>
                          </dgm:alg>
                        </dgm:if>
                        <dgm:else name="Name4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50">
                    <dgm:if name="Name51" func="var" arg="dir" op="equ" val="norm">
                      <dgm:constrLst>
                        <dgm:constr type="rMarg"/>
                        <dgm:constr type="tMarg"/>
                        <dgm:constr type="bMarg"/>
                      </dgm:constrLst>
                    </dgm:if>
                    <dgm:else name="Name52">
                      <dgm:constrLst>
                        <dgm:constr type="lMarg"/>
                        <dgm:constr type="tMarg"/>
                        <dgm:constr type="bMarg"/>
                      </dgm:constrLst>
                    </dgm:else>
                  </dgm:choose>
                  <dgm:ruleLst>
                    <dgm:rule type="primFontSz" val="5" fact="NaN" max="NaN"/>
                  </dgm:ruleLst>
                </dgm:layoutNode>
              </dgm:forEach>
              <dgm:forEach name="Name53" axis="ch" ptType="node" st="2" cnt="1">
                <dgm:layoutNode name="bullet3b" styleLbl="node1">
                  <dgm:alg type="sp"/>
                  <dgm:shape xmlns:r="http://schemas.openxmlformats.org/officeDocument/2006/relationships" type="ellipse" r:blip="">
                    <dgm:adjLst/>
                  </dgm:shape>
                  <dgm:presOf/>
                  <dgm:constrLst/>
                  <dgm:ruleLst/>
                </dgm:layoutNode>
                <dgm:layoutNode name="textBox3b" styleLbl="revTx">
                  <dgm:varLst>
                    <dgm:bulletEnabled val="1"/>
                  </dgm:varLst>
                  <dgm:choose name="Name54">
                    <dgm:if name="Name55" func="var" arg="dir" op="equ" val="norm">
                      <dgm:choose name="Name56">
                        <dgm:if name="Name57" axis="root des" ptType="all node" func="maxDepth" op="gt" val="1">
                          <dgm:alg type="tx">
                            <dgm:param type="txAnchorVert" val="t"/>
                            <dgm:param type="parTxLTRAlign" val="l"/>
                            <dgm:param type="parTxRTLAlign" val="r"/>
                          </dgm:alg>
                        </dgm:if>
                        <dgm:else name="Name58">
                          <dgm:alg type="tx">
                            <dgm:param type="txAnchorVert" val="t"/>
                            <dgm:param type="parTxLTRAlign" val="l"/>
                            <dgm:param type="parTxRTLAlign" val="l"/>
                          </dgm:alg>
                        </dgm:else>
                      </dgm:choose>
                    </dgm:if>
                    <dgm:else name="Name59">
                      <dgm:choose name="Name60">
                        <dgm:if name="Name61" axis="root des" ptType="all node" func="maxDepth" op="gt" val="1">
                          <dgm:alg type="tx">
                            <dgm:param type="txAnchorVert" val="b"/>
                            <dgm:param type="txAnchorVertCh" val="b"/>
                            <dgm:param type="parTxLTRAlign" val="l"/>
                            <dgm:param type="parTxRTLAlign" val="r"/>
                          </dgm:alg>
                        </dgm:if>
                        <dgm:else name="Name6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63">
                    <dgm:if name="Name64" func="var" arg="dir" op="equ" val="norm">
                      <dgm:constrLst>
                        <dgm:constr type="rMarg"/>
                        <dgm:constr type="tMarg"/>
                        <dgm:constr type="bMarg"/>
                      </dgm:constrLst>
                    </dgm:if>
                    <dgm:else name="Name65">
                      <dgm:constrLst>
                        <dgm:constr type="lMarg"/>
                        <dgm:constr type="tMarg"/>
                        <dgm:constr type="bMarg"/>
                      </dgm:constrLst>
                    </dgm:else>
                  </dgm:choose>
                  <dgm:ruleLst>
                    <dgm:rule type="primFontSz" val="5" fact="NaN" max="NaN"/>
                  </dgm:ruleLst>
                </dgm:layoutNode>
              </dgm:forEach>
              <dgm:forEach name="Name66" axis="ch" ptType="node" st="3" cnt="1">
                <dgm:layoutNode name="bullet3c" styleLbl="node1">
                  <dgm:alg type="sp"/>
                  <dgm:shape xmlns:r="http://schemas.openxmlformats.org/officeDocument/2006/relationships" type="ellipse" r:blip="">
                    <dgm:adjLst/>
                  </dgm:shape>
                  <dgm:presOf/>
                  <dgm:constrLst/>
                  <dgm:ruleLst/>
                </dgm:layoutNode>
                <dgm:layoutNode name="textBox3c" styleLbl="revTx">
                  <dgm:varLst>
                    <dgm:bulletEnabled val="1"/>
                  </dgm:varLst>
                  <dgm:choose name="Name67">
                    <dgm:if name="Name68" func="var" arg="dir" op="equ" val="norm">
                      <dgm:choose name="Name69">
                        <dgm:if name="Name70" axis="root des" ptType="all node" func="maxDepth" op="gt" val="1">
                          <dgm:alg type="tx">
                            <dgm:param type="txAnchorVert" val="t"/>
                            <dgm:param type="parTxLTRAlign" val="l"/>
                            <dgm:param type="parTxRTLAlign" val="r"/>
                          </dgm:alg>
                        </dgm:if>
                        <dgm:else name="Name71">
                          <dgm:alg type="tx">
                            <dgm:param type="txAnchorVert" val="t"/>
                            <dgm:param type="parTxLTRAlign" val="l"/>
                            <dgm:param type="parTxRTLAlign" val="l"/>
                          </dgm:alg>
                        </dgm:else>
                      </dgm:choose>
                    </dgm:if>
                    <dgm:else name="Name72">
                      <dgm:choose name="Name73">
                        <dgm:if name="Name74" axis="root des" ptType="all node" func="maxDepth" op="gt" val="1">
                          <dgm:alg type="tx">
                            <dgm:param type="txAnchorVert" val="b"/>
                            <dgm:param type="txAnchorVertCh" val="b"/>
                            <dgm:param type="parTxLTRAlign" val="l"/>
                            <dgm:param type="parTxRTLAlign" val="r"/>
                          </dgm:alg>
                        </dgm:if>
                        <dgm:else name="Name7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76">
                    <dgm:if name="Name77" func="var" arg="dir" op="equ" val="norm">
                      <dgm:constrLst>
                        <dgm:constr type="rMarg"/>
                        <dgm:constr type="tMarg"/>
                        <dgm:constr type="bMarg"/>
                      </dgm:constrLst>
                    </dgm:if>
                    <dgm:else name="Name78">
                      <dgm:constrLst>
                        <dgm:constr type="lMarg"/>
                        <dgm:constr type="tMarg"/>
                        <dgm:constr type="bMarg"/>
                      </dgm:constrLst>
                    </dgm:else>
                  </dgm:choose>
                  <dgm:ruleLst>
                    <dgm:rule type="primFontSz" val="5" fact="NaN" max="NaN"/>
                  </dgm:ruleLst>
                </dgm:layoutNode>
              </dgm:forEach>
            </dgm:layoutNode>
          </dgm:if>
          <dgm:if name="Name79" axis="ch" ptType="node" func="cnt" op="equ" val="4">
            <dgm:layoutNode name="arrowDiagram4">
              <dgm:alg type="composite">
                <dgm:param type="vertAlign" val="none"/>
                <dgm:param type="horzAlign" val="none"/>
              </dgm:alg>
              <dgm:shape xmlns:r="http://schemas.openxmlformats.org/officeDocument/2006/relationships" r:blip="">
                <dgm:adjLst/>
              </dgm:shape>
              <dgm:presOf/>
              <dgm:choose name="Name80">
                <dgm:if name="Name81" func="var" arg="dir" op="equ" val="norm">
                  <dgm:constrLst>
                    <dgm:constr type="ctrX" for="ch" forName="bullet4a" refType="w" fact="0.11"/>
                    <dgm:constr type="ctrY" for="ch" forName="bullet4a" refType="h" fact="0.762"/>
                    <dgm:constr type="w" for="ch" forName="bullet4a" refType="w" fact="0.023"/>
                    <dgm:constr type="h" for="ch" forName="bullet4a" refType="w" refFor="ch" refForName="bullet4a"/>
                    <dgm:constr type="l" for="ch" forName="textBox4a" refType="ctrX" refFor="ch" refForName="bullet4a"/>
                    <dgm:constr type="t" for="ch" forName="textBox4a" refType="ctrY" refFor="ch" refForName="bullet4a"/>
                    <dgm:constr type="w" for="ch" forName="textBox4a" refType="w" fact="0.171"/>
                    <dgm:constr type="h" for="ch" forName="textBox4a" refType="h" fact="0.238"/>
                    <dgm:constr type="userA" refType="h" refFor="ch" refForName="bullet4a" fact="0.53"/>
                    <dgm:constr type="l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l" for="ch" forName="textBox4b" refType="ctrX" refFor="ch" refForName="bullet4b"/>
                    <dgm:constr type="t" for="ch" forName="textBox4b" refType="ctrY" refFor="ch" refForName="bullet4b"/>
                    <dgm:constr type="w" for="ch" forName="textBox4b" refType="w" fact="0.21"/>
                    <dgm:constr type="h" for="ch" forName="textBox4b" refType="h" fact="0.457"/>
                    <dgm:constr type="userB" refType="h" refFor="ch" refForName="bullet4b" fact="0.53"/>
                    <dgm:constr type="l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l" for="ch" forName="textBox4c" refType="ctrX" refFor="ch" refForName="bullet4c"/>
                    <dgm:constr type="t" for="ch" forName="textBox4c" refType="ctrY" refFor="ch" refForName="bullet4c"/>
                    <dgm:constr type="w" for="ch" forName="textBox4c" refType="w" fact="0.21"/>
                    <dgm:constr type="h" for="ch" forName="textBox4c" refType="h" fact="0.618"/>
                    <dgm:constr type="userC" refType="h" refFor="ch" refForName="bullet4c" fact="0.53"/>
                    <dgm:constr type="l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l" for="ch" forName="textBox4d" refType="ctrX" refFor="ch" refForName="bullet4d"/>
                    <dgm:constr type="t" for="ch" forName="textBox4d" refType="ctrY" refFor="ch" refForName="bullet4d"/>
                    <dgm:constr type="w" for="ch" forName="textBox4d" refType="w" fact="0.21"/>
                    <dgm:constr type="h" for="ch" forName="textBox4d" refType="h" fact="0.717"/>
                    <dgm:constr type="userD" refType="h" refFor="ch" refForName="bullet4d" fact="0.53"/>
                    <dgm:constr type="lMarg" for="ch" forName="textBox4d" refType="userD" fact="2.834"/>
                    <dgm:constr type="primFontSz" for="ch" ptType="node" op="equ" val="65"/>
                  </dgm:constrLst>
                </dgm:if>
                <dgm:else name="Name82">
                  <dgm:constrLst>
                    <dgm:constr type="ctrX" for="ch" forName="bullet4a" refType="w" fact="0.11"/>
                    <dgm:constr type="ctrY" for="ch" forName="bullet4a" refType="h" fact="0.762"/>
                    <dgm:constr type="w" for="ch" forName="bullet4a" refType="w" fact="0.023"/>
                    <dgm:constr type="h" for="ch" forName="bullet4a" refType="w" refFor="ch" refForName="bullet4a"/>
                    <dgm:constr type="r" for="ch" forName="textBox4a" refType="ctrX" refFor="ch" refForName="bullet4a"/>
                    <dgm:constr type="b" for="ch" forName="textBox4a" refType="ctrY" refFor="ch" refForName="bullet4a"/>
                    <dgm:constr type="w" for="ch" forName="textBox4a" refType="w" fact="0.11"/>
                    <dgm:constr type="h" for="ch" forName="textBox4a" refType="h" fact="0.762"/>
                    <dgm:constr type="userA" refType="h" refFor="ch" refForName="bullet4a" fact="0.53"/>
                    <dgm:constr type="r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r" for="ch" forName="textBox4b" refType="ctrX" refFor="ch" refForName="bullet4b"/>
                    <dgm:constr type="b" for="ch" forName="textBox4b" refType="ctrY" refFor="ch" refForName="bullet4b"/>
                    <dgm:constr type="w" for="ch" forName="textBox4b" refType="w" fact="0.171"/>
                    <dgm:constr type="h" for="ch" forName="textBox4b" refType="h" fact="0.543"/>
                    <dgm:constr type="userB" refType="h" refFor="ch" refForName="bullet4b" fact="0.53"/>
                    <dgm:constr type="r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r" for="ch" forName="textBox4c" refType="ctrX" refFor="ch" refForName="bullet4c"/>
                    <dgm:constr type="b" for="ch" forName="textBox4c" refType="ctrY" refFor="ch" refForName="bullet4c"/>
                    <dgm:constr type="w" for="ch" forName="textBox4c" refType="w" fact="0.21"/>
                    <dgm:constr type="h" for="ch" forName="textBox4c" refType="h" fact="0.382"/>
                    <dgm:constr type="userC" refType="h" refFor="ch" refForName="bullet4c" fact="0.53"/>
                    <dgm:constr type="r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r" for="ch" forName="textBox4d" refType="ctrX" refFor="ch" refForName="bullet4d"/>
                    <dgm:constr type="b" for="ch" forName="textBox4d" refType="ctrY" refFor="ch" refForName="bullet4d"/>
                    <dgm:constr type="w" for="ch" forName="textBox4d" refType="w" fact="0.21"/>
                    <dgm:constr type="h" for="ch" forName="textBox4d" refType="h" fact="0.283"/>
                    <dgm:constr type="userD" refType="h" refFor="ch" refForName="bullet4d" fact="0.53"/>
                    <dgm:constr type="rMarg" for="ch" forName="textBox4d" refType="userD" fact="2.834"/>
                    <dgm:constr type="primFontSz" for="ch" ptType="node" op="equ" val="65"/>
                  </dgm:constrLst>
                </dgm:else>
              </dgm:choose>
              <dgm:ruleLst/>
              <dgm:forEach name="Name83" axis="ch" ptType="node" cnt="1">
                <dgm:layoutNode name="bullet4a" styleLbl="node1">
                  <dgm:alg type="sp"/>
                  <dgm:shape xmlns:r="http://schemas.openxmlformats.org/officeDocument/2006/relationships" type="ellipse" r:blip="">
                    <dgm:adjLst/>
                  </dgm:shape>
                  <dgm:presOf/>
                  <dgm:constrLst/>
                  <dgm:ruleLst/>
                </dgm:layoutNode>
                <dgm:layoutNode name="textBox4a" styleLbl="revTx">
                  <dgm:varLst>
                    <dgm:bulletEnabled val="1"/>
                  </dgm:varLst>
                  <dgm:choose name="Name84">
                    <dgm:if name="Name85" func="var" arg="dir" op="equ" val="norm">
                      <dgm:choose name="Name86">
                        <dgm:if name="Name87" axis="root des" ptType="all node" func="maxDepth" op="gt" val="1">
                          <dgm:alg type="tx">
                            <dgm:param type="txAnchorVert" val="t"/>
                            <dgm:param type="parTxLTRAlign" val="l"/>
                            <dgm:param type="parTxRTLAlign" val="r"/>
                          </dgm:alg>
                        </dgm:if>
                        <dgm:else name="Name88">
                          <dgm:alg type="tx">
                            <dgm:param type="txAnchorVert" val="t"/>
                            <dgm:param type="parTxLTRAlign" val="l"/>
                            <dgm:param type="parTxRTLAlign" val="l"/>
                          </dgm:alg>
                        </dgm:else>
                      </dgm:choose>
                    </dgm:if>
                    <dgm:else name="Name89">
                      <dgm:choose name="Name90">
                        <dgm:if name="Name91" axis="root des" ptType="all node" func="maxDepth" op="gt" val="1">
                          <dgm:alg type="tx">
                            <dgm:param type="txAnchorVert" val="b"/>
                            <dgm:param type="txAnchorVertCh" val="b"/>
                            <dgm:param type="parTxLTRAlign" val="l"/>
                            <dgm:param type="parTxRTLAlign" val="r"/>
                          </dgm:alg>
                        </dgm:if>
                        <dgm:else name="Name9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93">
                    <dgm:if name="Name94" func="var" arg="dir" op="equ" val="norm">
                      <dgm:constrLst>
                        <dgm:constr type="rMarg"/>
                        <dgm:constr type="tMarg"/>
                        <dgm:constr type="bMarg"/>
                      </dgm:constrLst>
                    </dgm:if>
                    <dgm:else name="Name95">
                      <dgm:constrLst>
                        <dgm:constr type="lMarg"/>
                        <dgm:constr type="tMarg"/>
                        <dgm:constr type="bMarg"/>
                      </dgm:constrLst>
                    </dgm:else>
                  </dgm:choose>
                  <dgm:ruleLst>
                    <dgm:rule type="primFontSz" val="5" fact="NaN" max="NaN"/>
                  </dgm:ruleLst>
                </dgm:layoutNode>
              </dgm:forEach>
              <dgm:forEach name="Name96" axis="ch" ptType="node" st="2" cnt="1">
                <dgm:layoutNode name="bullet4b" styleLbl="node1">
                  <dgm:alg type="sp"/>
                  <dgm:shape xmlns:r="http://schemas.openxmlformats.org/officeDocument/2006/relationships" type="ellipse" r:blip="">
                    <dgm:adjLst/>
                  </dgm:shape>
                  <dgm:presOf/>
                  <dgm:constrLst/>
                  <dgm:ruleLst/>
                </dgm:layoutNode>
                <dgm:layoutNode name="textBox4b" styleLbl="revTx">
                  <dgm:varLst>
                    <dgm:bulletEnabled val="1"/>
                  </dgm:varLst>
                  <dgm:choose name="Name97">
                    <dgm:if name="Name98" func="var" arg="dir" op="equ" val="norm">
                      <dgm:choose name="Name99">
                        <dgm:if name="Name100" axis="root des" ptType="all node" func="maxDepth" op="gt" val="1">
                          <dgm:alg type="tx">
                            <dgm:param type="txAnchorVert" val="t"/>
                            <dgm:param type="parTxLTRAlign" val="l"/>
                            <dgm:param type="parTxRTLAlign" val="r"/>
                          </dgm:alg>
                        </dgm:if>
                        <dgm:else name="Name101">
                          <dgm:alg type="tx">
                            <dgm:param type="txAnchorVert" val="t"/>
                            <dgm:param type="parTxLTRAlign" val="l"/>
                            <dgm:param type="parTxRTLAlign" val="l"/>
                          </dgm:alg>
                        </dgm:else>
                      </dgm:choose>
                    </dgm:if>
                    <dgm:else name="Name102">
                      <dgm:choose name="Name103">
                        <dgm:if name="Name104" axis="root des" ptType="all node" func="maxDepth" op="gt" val="1">
                          <dgm:alg type="tx">
                            <dgm:param type="txAnchorVert" val="b"/>
                            <dgm:param type="txAnchorVertCh" val="b"/>
                            <dgm:param type="parTxLTRAlign" val="l"/>
                            <dgm:param type="parTxRTLAlign" val="r"/>
                          </dgm:alg>
                        </dgm:if>
                        <dgm:else name="Name10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06">
                    <dgm:if name="Name107" func="var" arg="dir" op="equ" val="norm">
                      <dgm:constrLst>
                        <dgm:constr type="rMarg"/>
                        <dgm:constr type="tMarg"/>
                        <dgm:constr type="bMarg"/>
                      </dgm:constrLst>
                    </dgm:if>
                    <dgm:else name="Name108">
                      <dgm:constrLst>
                        <dgm:constr type="lMarg"/>
                        <dgm:constr type="tMarg"/>
                        <dgm:constr type="bMarg"/>
                      </dgm:constrLst>
                    </dgm:else>
                  </dgm:choose>
                  <dgm:ruleLst>
                    <dgm:rule type="primFontSz" val="5" fact="NaN" max="NaN"/>
                  </dgm:ruleLst>
                </dgm:layoutNode>
              </dgm:forEach>
              <dgm:forEach name="Name109" axis="ch" ptType="node" st="3" cnt="1">
                <dgm:layoutNode name="bullet4c" styleLbl="node1">
                  <dgm:alg type="sp"/>
                  <dgm:shape xmlns:r="http://schemas.openxmlformats.org/officeDocument/2006/relationships" type="ellipse" r:blip="">
                    <dgm:adjLst/>
                  </dgm:shape>
                  <dgm:presOf/>
                  <dgm:constrLst/>
                  <dgm:ruleLst/>
                </dgm:layoutNode>
                <dgm:layoutNode name="textBox4c" styleLbl="revTx">
                  <dgm:varLst>
                    <dgm:bulletEnabled val="1"/>
                  </dgm:varLst>
                  <dgm:choose name="Name110">
                    <dgm:if name="Name111" func="var" arg="dir" op="equ" val="norm">
                      <dgm:choose name="Name112">
                        <dgm:if name="Name113" axis="root des" ptType="all node" func="maxDepth" op="gt" val="1">
                          <dgm:alg type="tx">
                            <dgm:param type="txAnchorVert" val="t"/>
                            <dgm:param type="parTxLTRAlign" val="l"/>
                            <dgm:param type="parTxRTLAlign" val="r"/>
                          </dgm:alg>
                        </dgm:if>
                        <dgm:else name="Name114">
                          <dgm:alg type="tx">
                            <dgm:param type="txAnchorVert" val="t"/>
                            <dgm:param type="parTxLTRAlign" val="l"/>
                            <dgm:param type="parTxRTLAlign" val="l"/>
                          </dgm:alg>
                        </dgm:else>
                      </dgm:choose>
                    </dgm:if>
                    <dgm:else name="Name115">
                      <dgm:choose name="Name116">
                        <dgm:if name="Name117" axis="root des" ptType="all node" func="maxDepth" op="gt" val="1">
                          <dgm:alg type="tx">
                            <dgm:param type="txAnchorVert" val="b"/>
                            <dgm:param type="txAnchorVertCh" val="b"/>
                            <dgm:param type="parTxLTRAlign" val="l"/>
                            <dgm:param type="parTxRTLAlign" val="r"/>
                          </dgm:alg>
                        </dgm:if>
                        <dgm:else name="Name11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19">
                    <dgm:if name="Name120" func="var" arg="dir" op="equ" val="norm">
                      <dgm:constrLst>
                        <dgm:constr type="rMarg"/>
                        <dgm:constr type="tMarg"/>
                        <dgm:constr type="bMarg"/>
                      </dgm:constrLst>
                    </dgm:if>
                    <dgm:else name="Name121">
                      <dgm:constrLst>
                        <dgm:constr type="lMarg"/>
                        <dgm:constr type="tMarg"/>
                        <dgm:constr type="bMarg"/>
                      </dgm:constrLst>
                    </dgm:else>
                  </dgm:choose>
                  <dgm:ruleLst>
                    <dgm:rule type="primFontSz" val="5" fact="NaN" max="NaN"/>
                  </dgm:ruleLst>
                </dgm:layoutNode>
              </dgm:forEach>
              <dgm:forEach name="Name122" axis="ch" ptType="node" st="4" cnt="1">
                <dgm:layoutNode name="bullet4d" styleLbl="node1">
                  <dgm:alg type="sp"/>
                  <dgm:shape xmlns:r="http://schemas.openxmlformats.org/officeDocument/2006/relationships" type="ellipse" r:blip="">
                    <dgm:adjLst/>
                  </dgm:shape>
                  <dgm:presOf/>
                  <dgm:constrLst/>
                  <dgm:ruleLst/>
                </dgm:layoutNode>
                <dgm:layoutNode name="textBox4d" styleLbl="revTx">
                  <dgm:varLst>
                    <dgm:bulletEnabled val="1"/>
                  </dgm:varLst>
                  <dgm:choose name="Name123">
                    <dgm:if name="Name124" func="var" arg="dir" op="equ" val="norm">
                      <dgm:choose name="Name125">
                        <dgm:if name="Name126" axis="root des" ptType="all node" func="maxDepth" op="gt" val="1">
                          <dgm:alg type="tx">
                            <dgm:param type="txAnchorVert" val="t"/>
                            <dgm:param type="parTxLTRAlign" val="l"/>
                            <dgm:param type="parTxRTLAlign" val="r"/>
                          </dgm:alg>
                        </dgm:if>
                        <dgm:else name="Name127">
                          <dgm:alg type="tx">
                            <dgm:param type="txAnchorVert" val="t"/>
                            <dgm:param type="parTxLTRAlign" val="l"/>
                            <dgm:param type="parTxRTLAlign" val="l"/>
                          </dgm:alg>
                        </dgm:else>
                      </dgm:choose>
                    </dgm:if>
                    <dgm:else name="Name128">
                      <dgm:choose name="Name129">
                        <dgm:if name="Name130" axis="root des" ptType="all node" func="maxDepth" op="gt" val="1">
                          <dgm:alg type="tx">
                            <dgm:param type="txAnchorVert" val="b"/>
                            <dgm:param type="txAnchorVertCh" val="b"/>
                            <dgm:param type="parTxLTRAlign" val="l"/>
                            <dgm:param type="parTxRTLAlign" val="r"/>
                          </dgm:alg>
                        </dgm:if>
                        <dgm:else name="Name13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32">
                    <dgm:if name="Name133" func="var" arg="dir" op="equ" val="norm">
                      <dgm:constrLst>
                        <dgm:constr type="rMarg"/>
                        <dgm:constr type="tMarg"/>
                        <dgm:constr type="bMarg"/>
                      </dgm:constrLst>
                    </dgm:if>
                    <dgm:else name="Name134">
                      <dgm:constrLst>
                        <dgm:constr type="lMarg"/>
                        <dgm:constr type="tMarg"/>
                        <dgm:constr type="bMarg"/>
                      </dgm:constrLst>
                    </dgm:else>
                  </dgm:choose>
                  <dgm:ruleLst>
                    <dgm:rule type="primFontSz" val="5" fact="NaN" max="NaN"/>
                  </dgm:ruleLst>
                </dgm:layoutNode>
              </dgm:forEach>
            </dgm:layoutNode>
          </dgm:if>
          <dgm:else name="Name135">
            <dgm:layoutNode name="arrowDiagram5">
              <dgm:alg type="composite">
                <dgm:param type="vertAlign" val="none"/>
                <dgm:param type="horzAlign" val="none"/>
              </dgm:alg>
              <dgm:shape xmlns:r="http://schemas.openxmlformats.org/officeDocument/2006/relationships" r:blip="">
                <dgm:adjLst/>
              </dgm:shape>
              <dgm:presOf/>
              <dgm:choose name="Name136">
                <dgm:if name="Name137" func="var" arg="dir" op="equ" val="norm">
                  <dgm:constrLst>
                    <dgm:constr type="ctrX" for="ch" forName="bullet5a" refType="w" fact="0.11"/>
                    <dgm:constr type="ctrY" for="ch" forName="bullet5a" refType="h" fact="0.762"/>
                    <dgm:constr type="w" for="ch" forName="bullet5a" refType="w" fact="0.023"/>
                    <dgm:constr type="h" for="ch" forName="bullet5a" refType="w" refFor="ch" refForName="bullet5a"/>
                    <dgm:constr type="l" for="ch" forName="textBox5a" refType="ctrX" refFor="ch" refForName="bullet5a"/>
                    <dgm:constr type="t" for="ch" forName="textBox5a" refType="ctrY" refFor="ch" refForName="bullet5a"/>
                    <dgm:constr type="w" for="ch" forName="textBox5a" refType="w" fact="0.131"/>
                    <dgm:constr type="h" for="ch" forName="textBox5a" refType="h" fact="0.238"/>
                    <dgm:constr type="userA" refType="h" refFor="ch" refForName="bullet5a" fact="0.53"/>
                    <dgm:constr type="l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l" for="ch" forName="textBox5b" refType="ctrX" refFor="ch" refForName="bullet5b"/>
                    <dgm:constr type="t" for="ch" forName="textBox5b" refType="ctrY" refFor="ch" refForName="bullet5b"/>
                    <dgm:constr type="w" for="ch" forName="textBox5b" refType="w" fact="0.166"/>
                    <dgm:constr type="h" for="ch" forName="textBox5b" refType="h" fact="0.419"/>
                    <dgm:constr type="userB" refType="h" refFor="ch" refForName="bullet5b" fact="0.53"/>
                    <dgm:constr type="l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l" for="ch" forName="textBox5c" refType="ctrX" refFor="ch" refForName="bullet5c"/>
                    <dgm:constr type="t" for="ch" forName="textBox5c" refType="ctrY" refFor="ch" refForName="bullet5c"/>
                    <dgm:constr type="w" for="ch" forName="textBox5c" refType="w" fact="0.193"/>
                    <dgm:constr type="h" for="ch" forName="textBox5c" refType="h" fact="0.562"/>
                    <dgm:constr type="userC" refType="h" refFor="ch" refForName="bullet5c" fact="0.53"/>
                    <dgm:constr type="l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l" for="ch" forName="textBox5d" refType="ctrX" refFor="ch" refForName="bullet5d"/>
                    <dgm:constr type="t" for="ch" forName="textBox5d" refType="ctrY" refFor="ch" refForName="bullet5d"/>
                    <dgm:constr type="w" for="ch" forName="textBox5d" refType="w" fact="0.2"/>
                    <dgm:constr type="h" for="ch" forName="textBox5d" refType="h" fact="0.67"/>
                    <dgm:constr type="userD" refType="h" refFor="ch" refForName="bullet5d" fact="0.53"/>
                    <dgm:constr type="l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l" for="ch" forName="textBox5e" refType="ctrX" refFor="ch" refForName="bullet5e"/>
                    <dgm:constr type="t" for="ch" forName="textBox5e" refType="ctrY" refFor="ch" refForName="bullet5e"/>
                    <dgm:constr type="w" for="ch" forName="textBox5e" refType="w" fact="0.2"/>
                    <dgm:constr type="h" for="ch" forName="textBox5e" refType="h" fact="0.736"/>
                    <dgm:constr type="userE" refType="h" refFor="ch" refForName="bullet5e" fact="0.53"/>
                    <dgm:constr type="lMarg" for="ch" forName="textBox5e" refType="userE" fact="2.834"/>
                    <dgm:constr type="primFontSz" for="ch" ptType="node" op="equ" val="65"/>
                  </dgm:constrLst>
                </dgm:if>
                <dgm:else name="Name138">
                  <dgm:constrLst>
                    <dgm:constr type="ctrX" for="ch" forName="bullet5a" refType="w" fact="0.11"/>
                    <dgm:constr type="ctrY" for="ch" forName="bullet5a" refType="h" fact="0.762"/>
                    <dgm:constr type="w" for="ch" forName="bullet5a" refType="w" fact="0.023"/>
                    <dgm:constr type="h" for="ch" forName="bullet5a" refType="w" refFor="ch" refForName="bullet5a"/>
                    <dgm:constr type="r" for="ch" forName="textBox5a" refType="ctrX" refFor="ch" refForName="bullet5a"/>
                    <dgm:constr type="b" for="ch" forName="textBox5a" refType="ctrY" refFor="ch" refForName="bullet5a"/>
                    <dgm:constr type="w" for="ch" forName="textBox5a" refType="w" fact="0.11"/>
                    <dgm:constr type="h" for="ch" forName="textBox5a" refType="h" fact="0.762"/>
                    <dgm:constr type="userA" refType="h" refFor="ch" refForName="bullet5a" fact="0.53"/>
                    <dgm:constr type="r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r" for="ch" forName="textBox5b" refType="ctrX" refFor="ch" refForName="bullet5b"/>
                    <dgm:constr type="b" for="ch" forName="textBox5b" refType="ctrY" refFor="ch" refForName="bullet5b"/>
                    <dgm:constr type="w" for="ch" forName="textBox5b" refType="w" fact="0.131"/>
                    <dgm:constr type="h" for="ch" forName="textBox5b" refType="h" fact="0.581"/>
                    <dgm:constr type="userB" refType="h" refFor="ch" refForName="bullet5b" fact="0.53"/>
                    <dgm:constr type="r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r" for="ch" forName="textBox5c" refType="ctrX" refFor="ch" refForName="bullet5c"/>
                    <dgm:constr type="b" for="ch" forName="textBox5c" refType="ctrY" refFor="ch" refForName="bullet5c"/>
                    <dgm:constr type="w" for="ch" forName="textBox5c" refType="w" fact="0.166"/>
                    <dgm:constr type="h" for="ch" forName="textBox5c" refType="h" fact="0.438"/>
                    <dgm:constr type="userC" refType="h" refFor="ch" refForName="bullet5c" fact="0.53"/>
                    <dgm:constr type="r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r" for="ch" forName="textBox5d" refType="ctrX" refFor="ch" refForName="bullet5d"/>
                    <dgm:constr type="b" for="ch" forName="textBox5d" refType="ctrY" refFor="ch" refForName="bullet5d"/>
                    <dgm:constr type="w" for="ch" forName="textBox5d" refType="w" fact="0.193"/>
                    <dgm:constr type="h" for="ch" forName="textBox5d" refType="h" fact="0.33"/>
                    <dgm:constr type="userD" refType="h" refFor="ch" refForName="bullet5d" fact="0.53"/>
                    <dgm:constr type="r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r" for="ch" forName="textBox5e" refType="ctrX" refFor="ch" refForName="bullet5e"/>
                    <dgm:constr type="b" for="ch" forName="textBox5e" refType="ctrY" refFor="ch" refForName="bullet5e"/>
                    <dgm:constr type="w" for="ch" forName="textBox5e" refType="w" fact="0.2"/>
                    <dgm:constr type="h" for="ch" forName="textBox5e" refType="h" fact="0.264"/>
                    <dgm:constr type="userE" refType="h" refFor="ch" refForName="bullet5e" fact="0.53"/>
                    <dgm:constr type="rMarg" for="ch" forName="textBox5e" refType="userE" fact="2.834"/>
                    <dgm:constr type="primFontSz" for="ch" ptType="node" op="equ" val="65"/>
                  </dgm:constrLst>
                </dgm:else>
              </dgm:choose>
              <dgm:ruleLst/>
              <dgm:forEach name="Name139" axis="ch" ptType="node" cnt="1">
                <dgm:layoutNode name="bullet5a" styleLbl="node1">
                  <dgm:alg type="sp"/>
                  <dgm:shape xmlns:r="http://schemas.openxmlformats.org/officeDocument/2006/relationships" type="ellipse" r:blip="">
                    <dgm:adjLst/>
                  </dgm:shape>
                  <dgm:presOf/>
                  <dgm:constrLst/>
                  <dgm:ruleLst/>
                </dgm:layoutNode>
                <dgm:layoutNode name="textBox5a" styleLbl="revTx">
                  <dgm:varLst>
                    <dgm:bulletEnabled val="1"/>
                  </dgm:varLst>
                  <dgm:choose name="Name140">
                    <dgm:if name="Name141" func="var" arg="dir" op="equ" val="norm">
                      <dgm:choose name="Name142">
                        <dgm:if name="Name143" axis="root des" ptType="all node" func="maxDepth" op="gt" val="1">
                          <dgm:alg type="tx">
                            <dgm:param type="txAnchorVert" val="t"/>
                            <dgm:param type="parTxLTRAlign" val="l"/>
                            <dgm:param type="parTxRTLAlign" val="r"/>
                          </dgm:alg>
                        </dgm:if>
                        <dgm:else name="Name144">
                          <dgm:alg type="tx">
                            <dgm:param type="txAnchorVert" val="t"/>
                            <dgm:param type="parTxLTRAlign" val="l"/>
                            <dgm:param type="parTxRTLAlign" val="l"/>
                          </dgm:alg>
                        </dgm:else>
                      </dgm:choose>
                    </dgm:if>
                    <dgm:else name="Name145">
                      <dgm:choose name="Name146">
                        <dgm:if name="Name147" axis="root des" ptType="all node" func="maxDepth" op="gt" val="1">
                          <dgm:alg type="tx">
                            <dgm:param type="txAnchorVert" val="b"/>
                            <dgm:param type="txAnchorVertCh" val="b"/>
                            <dgm:param type="parTxLTRAlign" val="l"/>
                            <dgm:param type="parTxRTLAlign" val="r"/>
                          </dgm:alg>
                        </dgm:if>
                        <dgm:else name="Name14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49">
                    <dgm:if name="Name150" func="var" arg="dir" op="equ" val="norm">
                      <dgm:constrLst>
                        <dgm:constr type="rMarg"/>
                        <dgm:constr type="tMarg"/>
                        <dgm:constr type="bMarg"/>
                      </dgm:constrLst>
                    </dgm:if>
                    <dgm:else name="Name151">
                      <dgm:constrLst>
                        <dgm:constr type="lMarg"/>
                        <dgm:constr type="tMarg"/>
                        <dgm:constr type="bMarg"/>
                      </dgm:constrLst>
                    </dgm:else>
                  </dgm:choose>
                  <dgm:ruleLst>
                    <dgm:rule type="primFontSz" val="5" fact="NaN" max="NaN"/>
                  </dgm:ruleLst>
                </dgm:layoutNode>
              </dgm:forEach>
              <dgm:forEach name="Name152" axis="ch" ptType="node" st="2" cnt="1">
                <dgm:layoutNode name="bullet5b" styleLbl="node1">
                  <dgm:alg type="sp"/>
                  <dgm:shape xmlns:r="http://schemas.openxmlformats.org/officeDocument/2006/relationships" type="ellipse" r:blip="">
                    <dgm:adjLst/>
                  </dgm:shape>
                  <dgm:presOf/>
                  <dgm:constrLst/>
                  <dgm:ruleLst/>
                </dgm:layoutNode>
                <dgm:layoutNode name="textBox5b" styleLbl="revTx">
                  <dgm:varLst>
                    <dgm:bulletEnabled val="1"/>
                  </dgm:varLst>
                  <dgm:choose name="Name153">
                    <dgm:if name="Name154" func="var" arg="dir" op="equ" val="norm">
                      <dgm:choose name="Name155">
                        <dgm:if name="Name156" axis="root des" ptType="all node" func="maxDepth" op="gt" val="1">
                          <dgm:alg type="tx">
                            <dgm:param type="txAnchorVert" val="t"/>
                            <dgm:param type="parTxLTRAlign" val="l"/>
                            <dgm:param type="parTxRTLAlign" val="r"/>
                          </dgm:alg>
                        </dgm:if>
                        <dgm:else name="Name157">
                          <dgm:alg type="tx">
                            <dgm:param type="txAnchorVert" val="t"/>
                            <dgm:param type="parTxLTRAlign" val="l"/>
                            <dgm:param type="parTxRTLAlign" val="l"/>
                          </dgm:alg>
                        </dgm:else>
                      </dgm:choose>
                    </dgm:if>
                    <dgm:else name="Name158">
                      <dgm:choose name="Name159">
                        <dgm:if name="Name160" axis="root des" ptType="all node" func="maxDepth" op="gt" val="1">
                          <dgm:alg type="tx">
                            <dgm:param type="txAnchorVert" val="b"/>
                            <dgm:param type="txAnchorVertCh" val="b"/>
                            <dgm:param type="parTxLTRAlign" val="l"/>
                            <dgm:param type="parTxRTLAlign" val="r"/>
                          </dgm:alg>
                        </dgm:if>
                        <dgm:else name="Name16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62">
                    <dgm:if name="Name163" func="var" arg="dir" op="equ" val="norm">
                      <dgm:constrLst>
                        <dgm:constr type="rMarg"/>
                        <dgm:constr type="tMarg"/>
                        <dgm:constr type="bMarg"/>
                      </dgm:constrLst>
                    </dgm:if>
                    <dgm:else name="Name164">
                      <dgm:constrLst>
                        <dgm:constr type="lMarg"/>
                        <dgm:constr type="tMarg"/>
                        <dgm:constr type="bMarg"/>
                      </dgm:constrLst>
                    </dgm:else>
                  </dgm:choose>
                  <dgm:ruleLst>
                    <dgm:rule type="primFontSz" val="5" fact="NaN" max="NaN"/>
                  </dgm:ruleLst>
                </dgm:layoutNode>
              </dgm:forEach>
              <dgm:forEach name="Name165" axis="ch" ptType="node" st="3" cnt="1">
                <dgm:layoutNode name="bullet5c" styleLbl="node1">
                  <dgm:alg type="sp"/>
                  <dgm:shape xmlns:r="http://schemas.openxmlformats.org/officeDocument/2006/relationships" type="ellipse" r:blip="">
                    <dgm:adjLst/>
                  </dgm:shape>
                  <dgm:presOf/>
                  <dgm:constrLst/>
                  <dgm:ruleLst/>
                </dgm:layoutNode>
                <dgm:layoutNode name="textBox5c" styleLbl="revTx">
                  <dgm:varLst>
                    <dgm:bulletEnabled val="1"/>
                  </dgm:varLst>
                  <dgm:choose name="Name166">
                    <dgm:if name="Name167" func="var" arg="dir" op="equ" val="norm">
                      <dgm:choose name="Name168">
                        <dgm:if name="Name169" axis="root des" ptType="all node" func="maxDepth" op="gt" val="1">
                          <dgm:alg type="tx">
                            <dgm:param type="txAnchorVert" val="t"/>
                            <dgm:param type="parTxLTRAlign" val="l"/>
                            <dgm:param type="parTxRTLAlign" val="r"/>
                          </dgm:alg>
                        </dgm:if>
                        <dgm:else name="Name170">
                          <dgm:alg type="tx">
                            <dgm:param type="txAnchorVert" val="t"/>
                            <dgm:param type="parTxLTRAlign" val="l"/>
                            <dgm:param type="parTxRTLAlign" val="l"/>
                          </dgm:alg>
                        </dgm:else>
                      </dgm:choose>
                    </dgm:if>
                    <dgm:else name="Name171">
                      <dgm:choose name="Name172">
                        <dgm:if name="Name173" axis="root des" ptType="all node" func="maxDepth" op="gt" val="1">
                          <dgm:alg type="tx">
                            <dgm:param type="txAnchorVert" val="b"/>
                            <dgm:param type="txAnchorVertCh" val="b"/>
                            <dgm:param type="parTxLTRAlign" val="l"/>
                            <dgm:param type="parTxRTLAlign" val="r"/>
                          </dgm:alg>
                        </dgm:if>
                        <dgm:else name="Name174">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75">
                    <dgm:if name="Name176" func="var" arg="dir" op="equ" val="norm">
                      <dgm:constrLst>
                        <dgm:constr type="rMarg"/>
                        <dgm:constr type="tMarg"/>
                        <dgm:constr type="bMarg"/>
                      </dgm:constrLst>
                    </dgm:if>
                    <dgm:else name="Name177">
                      <dgm:constrLst>
                        <dgm:constr type="lMarg"/>
                        <dgm:constr type="tMarg"/>
                        <dgm:constr type="bMarg"/>
                      </dgm:constrLst>
                    </dgm:else>
                  </dgm:choose>
                  <dgm:ruleLst>
                    <dgm:rule type="primFontSz" val="5" fact="NaN" max="NaN"/>
                  </dgm:ruleLst>
                </dgm:layoutNode>
              </dgm:forEach>
              <dgm:forEach name="Name178" axis="ch" ptType="node" st="4" cnt="1">
                <dgm:layoutNode name="bullet5d" styleLbl="node1">
                  <dgm:alg type="sp"/>
                  <dgm:shape xmlns:r="http://schemas.openxmlformats.org/officeDocument/2006/relationships" type="ellipse" r:blip="">
                    <dgm:adjLst/>
                  </dgm:shape>
                  <dgm:presOf/>
                  <dgm:constrLst/>
                  <dgm:ruleLst/>
                </dgm:layoutNode>
                <dgm:layoutNode name="textBox5d" styleLbl="revTx">
                  <dgm:varLst>
                    <dgm:bulletEnabled val="1"/>
                  </dgm:varLst>
                  <dgm:choose name="Name179">
                    <dgm:if name="Name180" func="var" arg="dir" op="equ" val="norm">
                      <dgm:choose name="Name181">
                        <dgm:if name="Name182" axis="root des" ptType="all node" func="maxDepth" op="gt" val="1">
                          <dgm:alg type="tx">
                            <dgm:param type="txAnchorVert" val="t"/>
                            <dgm:param type="parTxLTRAlign" val="l"/>
                            <dgm:param type="parTxRTLAlign" val="r"/>
                          </dgm:alg>
                        </dgm:if>
                        <dgm:else name="Name183">
                          <dgm:alg type="tx">
                            <dgm:param type="txAnchorVert" val="t"/>
                            <dgm:param type="parTxLTRAlign" val="l"/>
                            <dgm:param type="parTxRTLAlign" val="l"/>
                          </dgm:alg>
                        </dgm:else>
                      </dgm:choose>
                    </dgm:if>
                    <dgm:else name="Name184">
                      <dgm:choose name="Name185">
                        <dgm:if name="Name186" axis="root des" ptType="all node" func="maxDepth" op="gt" val="1">
                          <dgm:alg type="tx">
                            <dgm:param type="txAnchorVert" val="b"/>
                            <dgm:param type="txAnchorVertCh" val="b"/>
                            <dgm:param type="parTxLTRAlign" val="l"/>
                            <dgm:param type="parTxRTLAlign" val="r"/>
                          </dgm:alg>
                        </dgm:if>
                        <dgm:else name="Name187">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88">
                    <dgm:if name="Name189" func="var" arg="dir" op="equ" val="norm">
                      <dgm:constrLst>
                        <dgm:constr type="rMarg"/>
                        <dgm:constr type="tMarg"/>
                        <dgm:constr type="bMarg"/>
                      </dgm:constrLst>
                    </dgm:if>
                    <dgm:else name="Name190">
                      <dgm:constrLst>
                        <dgm:constr type="lMarg"/>
                        <dgm:constr type="tMarg"/>
                        <dgm:constr type="bMarg"/>
                      </dgm:constrLst>
                    </dgm:else>
                  </dgm:choose>
                  <dgm:ruleLst>
                    <dgm:rule type="primFontSz" val="5" fact="NaN" max="NaN"/>
                  </dgm:ruleLst>
                </dgm:layoutNode>
              </dgm:forEach>
              <dgm:forEach name="Name191" axis="ch" ptType="node" st="5" cnt="1">
                <dgm:layoutNode name="bullet5e" styleLbl="node1">
                  <dgm:alg type="sp"/>
                  <dgm:shape xmlns:r="http://schemas.openxmlformats.org/officeDocument/2006/relationships" type="ellipse" r:blip="">
                    <dgm:adjLst/>
                  </dgm:shape>
                  <dgm:presOf/>
                  <dgm:constrLst/>
                  <dgm:ruleLst/>
                </dgm:layoutNode>
                <dgm:layoutNode name="textBox5e" styleLbl="revTx">
                  <dgm:varLst>
                    <dgm:bulletEnabled val="1"/>
                  </dgm:varLst>
                  <dgm:choose name="Name192">
                    <dgm:if name="Name193" func="var" arg="dir" op="equ" val="norm">
                      <dgm:choose name="Name194">
                        <dgm:if name="Name195" axis="root des" ptType="all node" func="maxDepth" op="gt" val="1">
                          <dgm:alg type="tx">
                            <dgm:param type="txAnchorVert" val="t"/>
                            <dgm:param type="parTxLTRAlign" val="l"/>
                            <dgm:param type="parTxRTLAlign" val="r"/>
                          </dgm:alg>
                        </dgm:if>
                        <dgm:else name="Name196">
                          <dgm:alg type="tx">
                            <dgm:param type="txAnchorVert" val="t"/>
                            <dgm:param type="parTxLTRAlign" val="l"/>
                            <dgm:param type="parTxRTLAlign" val="l"/>
                          </dgm:alg>
                        </dgm:else>
                      </dgm:choose>
                    </dgm:if>
                    <dgm:else name="Name197">
                      <dgm:choose name="Name198">
                        <dgm:if name="Name199" axis="root des" ptType="all node" func="maxDepth" op="gt" val="1">
                          <dgm:alg type="tx">
                            <dgm:param type="txAnchorVert" val="b"/>
                            <dgm:param type="txAnchorVertCh" val="b"/>
                            <dgm:param type="parTxLTRAlign" val="l"/>
                            <dgm:param type="parTxRTLAlign" val="r"/>
                          </dgm:alg>
                        </dgm:if>
                        <dgm:else name="Name200">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1">
                    <dgm:if name="Name202" func="var" arg="dir" op="equ" val="norm">
                      <dgm:constrLst>
                        <dgm:constr type="rMarg"/>
                        <dgm:constr type="tMarg"/>
                        <dgm:constr type="bMarg"/>
                      </dgm:constrLst>
                    </dgm:if>
                    <dgm:else name="Name203">
                      <dgm:constrLst>
                        <dgm:constr type="lMarg"/>
                        <dgm:constr type="tMarg"/>
                        <dgm:constr type="bMarg"/>
                      </dgm:constrLst>
                    </dgm:else>
                  </dgm:choose>
                  <dgm:ruleLst>
                    <dgm:rule type="primFontSz" val="5" fact="NaN" max="NaN"/>
                  </dgm:ruleLst>
                </dgm:layoutNode>
              </dgm:forEach>
            </dgm:layoutNode>
          </dgm:else>
        </dgm:choose>
      </dgm:if>
      <dgm:else name="Name204"/>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29837" cy="498852"/>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29761" y="0"/>
            <a:ext cx="2929837" cy="498852"/>
          </a:xfrm>
          <a:prstGeom prst="rect">
            <a:avLst/>
          </a:prstGeom>
        </p:spPr>
        <p:txBody>
          <a:bodyPr vert="horz" lIns="91440" tIns="45720" rIns="91440" bIns="45720" rtlCol="0"/>
          <a:lstStyle>
            <a:lvl1pPr algn="r">
              <a:defRPr sz="1200"/>
            </a:lvl1pPr>
          </a:lstStyle>
          <a:p>
            <a:fld id="{C4DE37CC-CF56-41C9-A8FB-E5000CF05593}" type="datetimeFigureOut">
              <a:rPr lang="it-IT" smtClean="0"/>
              <a:pPr/>
              <a:t>21/06/2016</a:t>
            </a:fld>
            <a:endParaRPr lang="it-IT"/>
          </a:p>
        </p:txBody>
      </p:sp>
      <p:sp>
        <p:nvSpPr>
          <p:cNvPr id="4" name="Segnaposto immagine diapositiva 3"/>
          <p:cNvSpPr>
            <a:spLocks noGrp="1" noRot="1" noChangeAspect="1"/>
          </p:cNvSpPr>
          <p:nvPr>
            <p:ph type="sldImg" idx="2"/>
          </p:nvPr>
        </p:nvSpPr>
        <p:spPr>
          <a:xfrm>
            <a:off x="1144588" y="1243013"/>
            <a:ext cx="4471987" cy="3355975"/>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76117" y="4784835"/>
            <a:ext cx="5408930" cy="3914864"/>
          </a:xfrm>
          <a:prstGeom prst="rect">
            <a:avLst/>
          </a:prstGeom>
        </p:spPr>
        <p:txBody>
          <a:bodyPr vert="horz" lIns="91440" tIns="45720" rIns="91440" bIns="45720" rtlCol="0"/>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0" y="9443662"/>
            <a:ext cx="2929837" cy="498851"/>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29761" y="9443662"/>
            <a:ext cx="2929837" cy="498851"/>
          </a:xfrm>
          <a:prstGeom prst="rect">
            <a:avLst/>
          </a:prstGeom>
        </p:spPr>
        <p:txBody>
          <a:bodyPr vert="horz" lIns="91440" tIns="45720" rIns="91440" bIns="45720" rtlCol="0" anchor="b"/>
          <a:lstStyle>
            <a:lvl1pPr algn="r">
              <a:defRPr sz="1200"/>
            </a:lvl1pPr>
          </a:lstStyle>
          <a:p>
            <a:fld id="{5A21D5DD-B8D7-4DB7-AF41-4AC41B321819}" type="slidenum">
              <a:rPr lang="it-IT" smtClean="0"/>
              <a:pPr/>
              <a:t>‹N›</a:t>
            </a:fld>
            <a:endParaRPr lang="it-IT"/>
          </a:p>
        </p:txBody>
      </p:sp>
    </p:spTree>
    <p:extLst>
      <p:ext uri="{BB962C8B-B14F-4D97-AF65-F5344CB8AC3E}">
        <p14:creationId xmlns:p14="http://schemas.microsoft.com/office/powerpoint/2010/main" val="336353649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dirty="0"/>
          </a:p>
        </p:txBody>
      </p:sp>
      <p:sp>
        <p:nvSpPr>
          <p:cNvPr id="4" name="Segnaposto numero diapositiva 3"/>
          <p:cNvSpPr>
            <a:spLocks noGrp="1"/>
          </p:cNvSpPr>
          <p:nvPr>
            <p:ph type="sldNum" sz="quarter" idx="10"/>
          </p:nvPr>
        </p:nvSpPr>
        <p:spPr/>
        <p:txBody>
          <a:bodyPr/>
          <a:lstStyle/>
          <a:p>
            <a:pPr marL="0" marR="0" lvl="0" indent="0" defTabSz="914400" eaLnBrk="1" fontAlgn="auto" latinLnBrk="0" hangingPunct="1">
              <a:lnSpc>
                <a:spcPct val="100000"/>
              </a:lnSpc>
              <a:spcBef>
                <a:spcPts val="0"/>
              </a:spcBef>
              <a:spcAft>
                <a:spcPts val="0"/>
              </a:spcAft>
              <a:buClrTx/>
              <a:buSzTx/>
              <a:buFontTx/>
              <a:buNone/>
              <a:tabLst/>
              <a:defRPr/>
            </a:pPr>
            <a:fld id="{6E64E78D-32BE-42A8-A8E3-A482794EB65A}" type="slidenum">
              <a:rPr kumimoji="0" lang="it-IT" sz="1800" b="0" i="0" u="none" strike="noStrike" kern="0" cap="none" spc="0" normalizeH="0" baseline="0" noProof="0" smtClean="0">
                <a:ln>
                  <a:noFill/>
                </a:ln>
                <a:solidFill>
                  <a:sysClr val="windowText" lastClr="000000"/>
                </a:solidFill>
                <a:effectLst/>
                <a:uLnTx/>
                <a:uFillTx/>
              </a:rPr>
              <a:pPr marL="0" marR="0" lvl="0" indent="0" defTabSz="914400" eaLnBrk="1" fontAlgn="auto" latinLnBrk="0" hangingPunct="1">
                <a:lnSpc>
                  <a:spcPct val="100000"/>
                </a:lnSpc>
                <a:spcBef>
                  <a:spcPts val="0"/>
                </a:spcBef>
                <a:spcAft>
                  <a:spcPts val="0"/>
                </a:spcAft>
                <a:buClrTx/>
                <a:buSzTx/>
                <a:buFontTx/>
                <a:buNone/>
                <a:tabLst/>
                <a:defRPr/>
              </a:pPr>
              <a:t>1</a:t>
            </a:fld>
            <a:endParaRPr kumimoji="0" lang="it-IT" sz="1800" b="0" i="0" u="none" strike="noStrike" kern="0" cap="none" spc="0" normalizeH="0" baseline="0" noProof="0">
              <a:ln>
                <a:noFill/>
              </a:ln>
              <a:solidFill>
                <a:sysClr val="windowText" lastClr="000000"/>
              </a:solidFill>
              <a:effectLst/>
              <a:uLnTx/>
              <a:uFillTx/>
            </a:endParaRPr>
          </a:p>
        </p:txBody>
      </p:sp>
    </p:spTree>
    <p:extLst>
      <p:ext uri="{BB962C8B-B14F-4D97-AF65-F5344CB8AC3E}">
        <p14:creationId xmlns:p14="http://schemas.microsoft.com/office/powerpoint/2010/main" val="98255774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a:t>Clinicamente</a:t>
            </a:r>
            <a:r>
              <a:rPr lang="it-IT" baseline="0" dirty="0"/>
              <a:t> le indicazioni all’utilizzo dei probiotici sono innumerevoli e noi ci concentriamo sulla diarrea (la più studiata come indicazione).</a:t>
            </a:r>
          </a:p>
          <a:p>
            <a:r>
              <a:rPr lang="it-IT" baseline="0" dirty="0"/>
              <a:t>Un breve cenno a:</a:t>
            </a:r>
          </a:p>
          <a:p>
            <a:pPr marL="171450" indent="-171450">
              <a:buFont typeface="Arial" panose="020B0604020202020204" pitchFamily="34" charset="0"/>
              <a:buChar char="•"/>
            </a:pPr>
            <a:r>
              <a:rPr lang="it-IT" dirty="0"/>
              <a:t>RCU</a:t>
            </a:r>
          </a:p>
          <a:p>
            <a:pPr marL="628650" lvl="1" indent="-171450">
              <a:buFont typeface="Arial" panose="020B0604020202020204" pitchFamily="34" charset="0"/>
              <a:buChar char="•"/>
            </a:pPr>
            <a:r>
              <a:rPr lang="it-IT" dirty="0"/>
              <a:t>Evidenze nell’utilizzo di </a:t>
            </a:r>
            <a:r>
              <a:rPr lang="it-IT" dirty="0" err="1"/>
              <a:t>E.coli</a:t>
            </a:r>
            <a:r>
              <a:rPr lang="it-IT" dirty="0"/>
              <a:t> </a:t>
            </a:r>
            <a:r>
              <a:rPr lang="it-IT" dirty="0" err="1"/>
              <a:t>Nissle</a:t>
            </a:r>
            <a:r>
              <a:rPr lang="it-IT" dirty="0"/>
              <a:t> 1917 (</a:t>
            </a:r>
            <a:r>
              <a:rPr lang="it-IT" dirty="0" err="1"/>
              <a:t>Colopten</a:t>
            </a:r>
            <a:r>
              <a:rPr lang="it-IT" dirty="0"/>
              <a:t>) nel mantenere la remissione</a:t>
            </a:r>
          </a:p>
          <a:p>
            <a:pPr marL="171450" lvl="0" indent="-171450">
              <a:buFont typeface="Arial" panose="020B0604020202020204" pitchFamily="34" charset="0"/>
              <a:buChar char="•"/>
            </a:pPr>
            <a:r>
              <a:rPr lang="it-IT" dirty="0"/>
              <a:t>SII</a:t>
            </a:r>
          </a:p>
          <a:p>
            <a:pPr marL="628650" lvl="1" indent="-171450">
              <a:buFont typeface="Arial" panose="020B0604020202020204" pitchFamily="34" charset="0"/>
              <a:buChar char="•"/>
            </a:pPr>
            <a:r>
              <a:rPr lang="it-IT" dirty="0"/>
              <a:t>Evidenze </a:t>
            </a:r>
            <a:r>
              <a:rPr lang="it-IT" dirty="0" err="1"/>
              <a:t>sul’utilità</a:t>
            </a:r>
            <a:r>
              <a:rPr lang="it-IT" dirty="0"/>
              <a:t> ma non consenso su</a:t>
            </a:r>
            <a:r>
              <a:rPr lang="it-IT" baseline="0" dirty="0"/>
              <a:t> quale probiotico </a:t>
            </a:r>
            <a:r>
              <a:rPr lang="it-IT" dirty="0" err="1"/>
              <a:t>probiotico</a:t>
            </a:r>
            <a:endParaRPr lang="it-IT" dirty="0"/>
          </a:p>
          <a:p>
            <a:pPr marL="171450" indent="-171450">
              <a:buFont typeface="Arial" panose="020B0604020202020204" pitchFamily="34" charset="0"/>
              <a:buChar char="•"/>
            </a:pPr>
            <a:r>
              <a:rPr lang="it-IT" dirty="0"/>
              <a:t>Malattie allergiche</a:t>
            </a:r>
          </a:p>
          <a:p>
            <a:pPr marL="628650" lvl="1" indent="-171450">
              <a:buFont typeface="Arial" panose="020B0604020202020204" pitchFamily="34" charset="0"/>
              <a:buChar char="•"/>
            </a:pPr>
            <a:r>
              <a:rPr lang="it-IT" dirty="0"/>
              <a:t>Assunzione a lungo termine di</a:t>
            </a:r>
            <a:r>
              <a:rPr lang="it-IT" baseline="0" dirty="0"/>
              <a:t> L. casei DN-114001 nel bambino asmatico: effetto immunomodulante. Studi non univoci.</a:t>
            </a:r>
          </a:p>
          <a:p>
            <a:pPr marL="628650" lvl="1" indent="-171450">
              <a:buFont typeface="Arial" panose="020B0604020202020204" pitchFamily="34" charset="0"/>
              <a:buChar char="•"/>
            </a:pPr>
            <a:r>
              <a:rPr lang="it-IT" baseline="0" dirty="0"/>
              <a:t>Forse nella dermatite atopica</a:t>
            </a:r>
          </a:p>
          <a:p>
            <a:pPr marL="171450" lvl="0" indent="-171450">
              <a:buFont typeface="Arial" panose="020B0604020202020204" pitchFamily="34" charset="0"/>
              <a:buChar char="•"/>
            </a:pPr>
            <a:r>
              <a:rPr lang="it-IT" baseline="0" dirty="0"/>
              <a:t>Stipsi</a:t>
            </a:r>
          </a:p>
          <a:p>
            <a:pPr marL="628650" lvl="1" indent="-171450">
              <a:buFont typeface="Arial" panose="020B0604020202020204" pitchFamily="34" charset="0"/>
              <a:buChar char="•"/>
            </a:pPr>
            <a:endParaRPr lang="it-IT" dirty="0"/>
          </a:p>
        </p:txBody>
      </p:sp>
      <p:sp>
        <p:nvSpPr>
          <p:cNvPr id="4" name="Segnaposto numero diapositiva 3"/>
          <p:cNvSpPr>
            <a:spLocks noGrp="1"/>
          </p:cNvSpPr>
          <p:nvPr>
            <p:ph type="sldNum" sz="quarter" idx="10"/>
          </p:nvPr>
        </p:nvSpPr>
        <p:spPr/>
        <p:txBody>
          <a:bodyPr/>
          <a:lstStyle/>
          <a:p>
            <a:fld id="{5A21D5DD-B8D7-4DB7-AF41-4AC41B321819}" type="slidenum">
              <a:rPr lang="it-IT" smtClean="0"/>
              <a:pPr/>
              <a:t>16</a:t>
            </a:fld>
            <a:endParaRPr lang="it-IT"/>
          </a:p>
        </p:txBody>
      </p:sp>
    </p:spTree>
    <p:extLst>
      <p:ext uri="{BB962C8B-B14F-4D97-AF65-F5344CB8AC3E}">
        <p14:creationId xmlns:p14="http://schemas.microsoft.com/office/powerpoint/2010/main" val="288242433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a:t>Per quanto riguarda la diarrea acuta infettiva ci basiamo sui</a:t>
            </a:r>
            <a:r>
              <a:rPr lang="it-IT" baseline="0" dirty="0"/>
              <a:t> risultati di questa revisione sistematica della </a:t>
            </a:r>
            <a:r>
              <a:rPr lang="it-IT" baseline="0" dirty="0" err="1"/>
              <a:t>cochrane</a:t>
            </a:r>
            <a:r>
              <a:rPr lang="it-IT" baseline="0" dirty="0"/>
              <a:t> del 2010</a:t>
            </a:r>
            <a:endParaRPr lang="it-IT" dirty="0"/>
          </a:p>
        </p:txBody>
      </p:sp>
      <p:sp>
        <p:nvSpPr>
          <p:cNvPr id="4" name="Segnaposto numero diapositiva 3"/>
          <p:cNvSpPr>
            <a:spLocks noGrp="1"/>
          </p:cNvSpPr>
          <p:nvPr>
            <p:ph type="sldNum" sz="quarter" idx="10"/>
          </p:nvPr>
        </p:nvSpPr>
        <p:spPr/>
        <p:txBody>
          <a:bodyPr/>
          <a:lstStyle/>
          <a:p>
            <a:fld id="{5A21D5DD-B8D7-4DB7-AF41-4AC41B321819}" type="slidenum">
              <a:rPr lang="it-IT" smtClean="0"/>
              <a:pPr/>
              <a:t>17</a:t>
            </a:fld>
            <a:endParaRPr lang="it-IT"/>
          </a:p>
        </p:txBody>
      </p:sp>
    </p:spTree>
    <p:extLst>
      <p:ext uri="{BB962C8B-B14F-4D97-AF65-F5344CB8AC3E}">
        <p14:creationId xmlns:p14="http://schemas.microsoft.com/office/powerpoint/2010/main" val="401604971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a:t>Come</a:t>
            </a:r>
            <a:r>
              <a:rPr lang="it-IT" baseline="0" dirty="0"/>
              <a:t> </a:t>
            </a:r>
            <a:r>
              <a:rPr lang="it-IT" baseline="0" dirty="0" err="1"/>
              <a:t>endpoint</a:t>
            </a:r>
            <a:r>
              <a:rPr lang="it-IT" baseline="0" dirty="0"/>
              <a:t> primari per valutare l’efficacia ha analizzato la durata media dell’episodio di diarrea e ha mostrato come l’utilizzo dei probiotici (giallo) riduca di un giorno la durata</a:t>
            </a:r>
            <a:endParaRPr lang="it-IT" dirty="0"/>
          </a:p>
        </p:txBody>
      </p:sp>
      <p:sp>
        <p:nvSpPr>
          <p:cNvPr id="4" name="Segnaposto numero diapositiva 3"/>
          <p:cNvSpPr>
            <a:spLocks noGrp="1"/>
          </p:cNvSpPr>
          <p:nvPr>
            <p:ph type="sldNum" sz="quarter" idx="10"/>
          </p:nvPr>
        </p:nvSpPr>
        <p:spPr/>
        <p:txBody>
          <a:bodyPr/>
          <a:lstStyle/>
          <a:p>
            <a:fld id="{5A21D5DD-B8D7-4DB7-AF41-4AC41B321819}" type="slidenum">
              <a:rPr lang="it-IT" smtClean="0"/>
              <a:pPr/>
              <a:t>18</a:t>
            </a:fld>
            <a:endParaRPr lang="it-IT"/>
          </a:p>
        </p:txBody>
      </p:sp>
    </p:spTree>
    <p:extLst>
      <p:ext uri="{BB962C8B-B14F-4D97-AF65-F5344CB8AC3E}">
        <p14:creationId xmlns:p14="http://schemas.microsoft.com/office/powerpoint/2010/main" val="372819527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a:t>L’altro</a:t>
            </a:r>
            <a:r>
              <a:rPr lang="it-IT" baseline="0" dirty="0"/>
              <a:t> </a:t>
            </a:r>
            <a:r>
              <a:rPr lang="it-IT" baseline="0" dirty="0" err="1"/>
              <a:t>endpoint</a:t>
            </a:r>
            <a:r>
              <a:rPr lang="it-IT" baseline="0" dirty="0"/>
              <a:t> primario era il numero di scariche giornaliere. I probiotici riducono di circa una scarica al giorno la frequenza.</a:t>
            </a:r>
            <a:endParaRPr lang="it-IT" dirty="0"/>
          </a:p>
        </p:txBody>
      </p:sp>
      <p:sp>
        <p:nvSpPr>
          <p:cNvPr id="4" name="Segnaposto numero diapositiva 3"/>
          <p:cNvSpPr>
            <a:spLocks noGrp="1"/>
          </p:cNvSpPr>
          <p:nvPr>
            <p:ph type="sldNum" sz="quarter" idx="10"/>
          </p:nvPr>
        </p:nvSpPr>
        <p:spPr/>
        <p:txBody>
          <a:bodyPr/>
          <a:lstStyle/>
          <a:p>
            <a:fld id="{5A21D5DD-B8D7-4DB7-AF41-4AC41B321819}" type="slidenum">
              <a:rPr lang="it-IT" smtClean="0"/>
              <a:pPr/>
              <a:t>19</a:t>
            </a:fld>
            <a:endParaRPr lang="it-IT"/>
          </a:p>
        </p:txBody>
      </p:sp>
    </p:spTree>
    <p:extLst>
      <p:ext uri="{BB962C8B-B14F-4D97-AF65-F5344CB8AC3E}">
        <p14:creationId xmlns:p14="http://schemas.microsoft.com/office/powerpoint/2010/main" val="153629652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a:t>Per</a:t>
            </a:r>
            <a:r>
              <a:rPr lang="it-IT" baseline="0" dirty="0"/>
              <a:t> almeno 5 giorni o comunque per tutta la durata dell’episodio</a:t>
            </a:r>
          </a:p>
          <a:p>
            <a:r>
              <a:rPr lang="it-IT" baseline="0" dirty="0" err="1"/>
              <a:t>Dicoflor</a:t>
            </a:r>
            <a:r>
              <a:rPr lang="it-IT" baseline="0" dirty="0"/>
              <a:t> efficace in </a:t>
            </a:r>
            <a:r>
              <a:rPr lang="it-IT" baseline="0" dirty="0" err="1"/>
              <a:t>rotavirus</a:t>
            </a:r>
            <a:r>
              <a:rPr lang="it-IT" baseline="0" dirty="0"/>
              <a:t> del bambino</a:t>
            </a:r>
            <a:endParaRPr lang="it-IT" dirty="0"/>
          </a:p>
        </p:txBody>
      </p:sp>
      <p:sp>
        <p:nvSpPr>
          <p:cNvPr id="4" name="Segnaposto numero diapositiva 3"/>
          <p:cNvSpPr>
            <a:spLocks noGrp="1"/>
          </p:cNvSpPr>
          <p:nvPr>
            <p:ph type="sldNum" sz="quarter" idx="10"/>
          </p:nvPr>
        </p:nvSpPr>
        <p:spPr/>
        <p:txBody>
          <a:bodyPr/>
          <a:lstStyle/>
          <a:p>
            <a:fld id="{5A21D5DD-B8D7-4DB7-AF41-4AC41B321819}" type="slidenum">
              <a:rPr lang="it-IT" smtClean="0"/>
              <a:pPr/>
              <a:t>21</a:t>
            </a:fld>
            <a:endParaRPr lang="it-IT"/>
          </a:p>
        </p:txBody>
      </p:sp>
    </p:spTree>
    <p:extLst>
      <p:ext uri="{BB962C8B-B14F-4D97-AF65-F5344CB8AC3E}">
        <p14:creationId xmlns:p14="http://schemas.microsoft.com/office/powerpoint/2010/main" val="219529503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10"/>
          </p:nvPr>
        </p:nvSpPr>
        <p:spPr/>
        <p:txBody>
          <a:bodyPr/>
          <a:lstStyle/>
          <a:p>
            <a:fld id="{5A21D5DD-B8D7-4DB7-AF41-4AC41B321819}" type="slidenum">
              <a:rPr lang="it-IT" smtClean="0"/>
              <a:pPr/>
              <a:t>22</a:t>
            </a:fld>
            <a:endParaRPr lang="it-IT"/>
          </a:p>
        </p:txBody>
      </p:sp>
    </p:spTree>
    <p:extLst>
      <p:ext uri="{BB962C8B-B14F-4D97-AF65-F5344CB8AC3E}">
        <p14:creationId xmlns:p14="http://schemas.microsoft.com/office/powerpoint/2010/main" val="363817242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a:t>In generale </a:t>
            </a:r>
          </a:p>
        </p:txBody>
      </p:sp>
      <p:sp>
        <p:nvSpPr>
          <p:cNvPr id="4" name="Segnaposto numero diapositiva 3"/>
          <p:cNvSpPr>
            <a:spLocks noGrp="1"/>
          </p:cNvSpPr>
          <p:nvPr>
            <p:ph type="sldNum" sz="quarter" idx="10"/>
          </p:nvPr>
        </p:nvSpPr>
        <p:spPr/>
        <p:txBody>
          <a:bodyPr/>
          <a:lstStyle/>
          <a:p>
            <a:fld id="{5A21D5DD-B8D7-4DB7-AF41-4AC41B321819}" type="slidenum">
              <a:rPr lang="it-IT" smtClean="0"/>
              <a:pPr/>
              <a:t>23</a:t>
            </a:fld>
            <a:endParaRPr lang="it-IT"/>
          </a:p>
        </p:txBody>
      </p:sp>
    </p:spTree>
    <p:extLst>
      <p:ext uri="{BB962C8B-B14F-4D97-AF65-F5344CB8AC3E}">
        <p14:creationId xmlns:p14="http://schemas.microsoft.com/office/powerpoint/2010/main" val="18873825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a:t>Altri: </a:t>
            </a:r>
            <a:r>
              <a:rPr lang="it-IT" dirty="0" err="1"/>
              <a:t>Klebsiella</a:t>
            </a:r>
            <a:r>
              <a:rPr lang="it-IT" dirty="0"/>
              <a:t> </a:t>
            </a:r>
            <a:r>
              <a:rPr lang="it-IT" dirty="0" err="1"/>
              <a:t>oxytoca</a:t>
            </a:r>
            <a:r>
              <a:rPr lang="it-IT" dirty="0"/>
              <a:t>,</a:t>
            </a:r>
            <a:r>
              <a:rPr lang="it-IT" baseline="0" dirty="0"/>
              <a:t> Candida </a:t>
            </a:r>
            <a:r>
              <a:rPr lang="it-IT" baseline="0" dirty="0" err="1"/>
              <a:t>albicans</a:t>
            </a:r>
            <a:r>
              <a:rPr lang="it-IT" baseline="0" dirty="0"/>
              <a:t> e Salmonella </a:t>
            </a:r>
            <a:r>
              <a:rPr lang="it-IT" baseline="0" dirty="0" err="1"/>
              <a:t>ssp</a:t>
            </a:r>
            <a:r>
              <a:rPr lang="it-IT" baseline="0" dirty="0"/>
              <a:t>.</a:t>
            </a:r>
            <a:endParaRPr lang="it-IT" dirty="0"/>
          </a:p>
        </p:txBody>
      </p:sp>
      <p:sp>
        <p:nvSpPr>
          <p:cNvPr id="4" name="Segnaposto numero diapositiva 3"/>
          <p:cNvSpPr>
            <a:spLocks noGrp="1"/>
          </p:cNvSpPr>
          <p:nvPr>
            <p:ph type="sldNum" sz="quarter" idx="10"/>
          </p:nvPr>
        </p:nvSpPr>
        <p:spPr/>
        <p:txBody>
          <a:bodyPr/>
          <a:lstStyle/>
          <a:p>
            <a:fld id="{5A21D5DD-B8D7-4DB7-AF41-4AC41B321819}" type="slidenum">
              <a:rPr lang="it-IT" smtClean="0"/>
              <a:pPr/>
              <a:t>25</a:t>
            </a:fld>
            <a:endParaRPr lang="it-IT"/>
          </a:p>
        </p:txBody>
      </p:sp>
    </p:spTree>
    <p:extLst>
      <p:ext uri="{BB962C8B-B14F-4D97-AF65-F5344CB8AC3E}">
        <p14:creationId xmlns:p14="http://schemas.microsoft.com/office/powerpoint/2010/main" val="224761904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a:t>Tra</a:t>
            </a:r>
            <a:r>
              <a:rPr lang="it-IT" baseline="0" dirty="0"/>
              <a:t> i probiotici quelli che hanno migliori evidenze sono </a:t>
            </a:r>
            <a:r>
              <a:rPr lang="it-IT" baseline="0" dirty="0" err="1"/>
              <a:t>codex</a:t>
            </a:r>
            <a:r>
              <a:rPr lang="it-IT" baseline="0" dirty="0"/>
              <a:t> e </a:t>
            </a:r>
            <a:r>
              <a:rPr lang="it-IT" baseline="0" dirty="0" err="1"/>
              <a:t>dicoflor</a:t>
            </a:r>
            <a:r>
              <a:rPr lang="it-IT" baseline="0" dirty="0"/>
              <a:t>.</a:t>
            </a:r>
          </a:p>
          <a:p>
            <a:r>
              <a:rPr lang="it-IT" baseline="0" dirty="0"/>
              <a:t>Ci sono alcune evidenze per i mix di </a:t>
            </a:r>
            <a:r>
              <a:rPr lang="it-IT" baseline="0" dirty="0" err="1"/>
              <a:t>acidofilus</a:t>
            </a:r>
            <a:r>
              <a:rPr lang="it-IT" baseline="0" dirty="0"/>
              <a:t> (VSL#3) e per casei </a:t>
            </a:r>
            <a:r>
              <a:rPr lang="it-IT" baseline="0" dirty="0" err="1"/>
              <a:t>defensis</a:t>
            </a:r>
            <a:r>
              <a:rPr lang="it-IT" baseline="0" dirty="0"/>
              <a:t> (</a:t>
            </a:r>
            <a:r>
              <a:rPr lang="it-IT" baseline="0" dirty="0" err="1"/>
              <a:t>actimel</a:t>
            </a:r>
            <a:r>
              <a:rPr lang="it-IT" baseline="0" dirty="0"/>
              <a:t>).</a:t>
            </a:r>
          </a:p>
          <a:p>
            <a:endParaRPr lang="it-IT" dirty="0"/>
          </a:p>
          <a:p>
            <a:r>
              <a:rPr lang="it-IT" dirty="0"/>
              <a:t>Maggior efficacia</a:t>
            </a:r>
          </a:p>
          <a:p>
            <a:pPr marL="171450" indent="-171450">
              <a:buFont typeface="Arial" panose="020B0604020202020204" pitchFamily="34" charset="0"/>
              <a:buChar char="•"/>
            </a:pPr>
            <a:r>
              <a:rPr lang="it-IT" dirty="0"/>
              <a:t>Ad alte dosi</a:t>
            </a:r>
          </a:p>
          <a:p>
            <a:pPr marL="171450" indent="-171450">
              <a:buFont typeface="Arial" panose="020B0604020202020204" pitchFamily="34" charset="0"/>
              <a:buChar char="•"/>
            </a:pPr>
            <a:r>
              <a:rPr lang="it-IT" dirty="0"/>
              <a:t>Dall’inizio del trattamento antibiotico fino a 1 settimana dopo</a:t>
            </a:r>
          </a:p>
          <a:p>
            <a:pPr marL="0" indent="0">
              <a:buFont typeface="Arial" panose="020B0604020202020204" pitchFamily="34" charset="0"/>
              <a:buNone/>
            </a:pPr>
            <a:endParaRPr lang="it-IT" dirty="0"/>
          </a:p>
          <a:p>
            <a:pPr marL="0" indent="0">
              <a:buFont typeface="Arial" panose="020B0604020202020204" pitchFamily="34" charset="0"/>
              <a:buNone/>
            </a:pPr>
            <a:r>
              <a:rPr lang="it-IT" dirty="0"/>
              <a:t>Attenzione all’utilizzo dei probiotici nei pazienti severamente </a:t>
            </a:r>
            <a:r>
              <a:rPr lang="it-IT" dirty="0" err="1"/>
              <a:t>immunocompromessi</a:t>
            </a:r>
            <a:endParaRPr lang="it-IT" dirty="0"/>
          </a:p>
          <a:p>
            <a:endParaRPr lang="it-IT" dirty="0"/>
          </a:p>
        </p:txBody>
      </p:sp>
      <p:sp>
        <p:nvSpPr>
          <p:cNvPr id="4" name="Segnaposto numero diapositiva 3"/>
          <p:cNvSpPr>
            <a:spLocks noGrp="1"/>
          </p:cNvSpPr>
          <p:nvPr>
            <p:ph type="sldNum" sz="quarter" idx="10"/>
          </p:nvPr>
        </p:nvSpPr>
        <p:spPr/>
        <p:txBody>
          <a:bodyPr/>
          <a:lstStyle/>
          <a:p>
            <a:fld id="{5A21D5DD-B8D7-4DB7-AF41-4AC41B321819}" type="slidenum">
              <a:rPr lang="it-IT" smtClean="0"/>
              <a:pPr/>
              <a:t>27</a:t>
            </a:fld>
            <a:endParaRPr lang="it-IT"/>
          </a:p>
        </p:txBody>
      </p:sp>
    </p:spTree>
    <p:extLst>
      <p:ext uri="{BB962C8B-B14F-4D97-AF65-F5344CB8AC3E}">
        <p14:creationId xmlns:p14="http://schemas.microsoft.com/office/powerpoint/2010/main" val="56233727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sz="1200" b="0" i="0" u="none" strike="noStrike" kern="1200" baseline="0" dirty="0">
                <a:solidFill>
                  <a:schemeClr val="tx1"/>
                </a:solidFill>
                <a:latin typeface="+mn-lt"/>
                <a:ea typeface="+mn-ea"/>
                <a:cs typeface="+mn-cs"/>
              </a:rPr>
              <a:t>Spesso considerate dichiarazioni “leggere”, </a:t>
            </a:r>
            <a:r>
              <a:rPr lang="it-IT" sz="1200" b="0" i="0" u="none" strike="noStrike" kern="1200" baseline="0" dirty="0" err="1">
                <a:solidFill>
                  <a:schemeClr val="tx1"/>
                </a:solidFill>
                <a:latin typeface="+mn-lt"/>
                <a:ea typeface="+mn-ea"/>
                <a:cs typeface="+mn-cs"/>
              </a:rPr>
              <a:t>poiche</a:t>
            </a:r>
            <a:r>
              <a:rPr lang="it-IT" sz="1200" b="0" i="0" u="none" strike="noStrike" kern="1200" baseline="0" dirty="0">
                <a:solidFill>
                  <a:schemeClr val="tx1"/>
                </a:solidFill>
                <a:latin typeface="+mn-lt"/>
                <a:ea typeface="+mn-ea"/>
                <a:cs typeface="+mn-cs"/>
              </a:rPr>
              <a:t> non fanno riferimento a malattie</a:t>
            </a:r>
          </a:p>
          <a:p>
            <a:r>
              <a:rPr lang="it-IT" sz="1200" b="0" i="0" u="none" strike="noStrike" kern="1200" baseline="0" dirty="0">
                <a:solidFill>
                  <a:schemeClr val="tx1"/>
                </a:solidFill>
                <a:latin typeface="+mn-lt"/>
                <a:ea typeface="+mn-ea"/>
                <a:cs typeface="+mn-cs"/>
              </a:rPr>
              <a:t>o disturbi, devono essere dimostrate da risultati consistenti derivati da studi umani placebo-controllati in doppio-cieco</a:t>
            </a:r>
          </a:p>
          <a:p>
            <a:r>
              <a:rPr lang="it-IT" sz="1200" b="0" i="0" u="none" strike="noStrike" kern="1200" baseline="0" dirty="0">
                <a:solidFill>
                  <a:schemeClr val="tx1"/>
                </a:solidFill>
                <a:latin typeface="+mn-lt"/>
                <a:ea typeface="+mn-ea"/>
                <a:cs typeface="+mn-cs"/>
              </a:rPr>
              <a:t>ben progettati. Studi in vitro e condotti su animali, sebbene siano importanti nello sviluppo di strategie cliniche, non sono</a:t>
            </a:r>
          </a:p>
          <a:p>
            <a:r>
              <a:rPr lang="it-IT" sz="1200" b="0" i="0" u="none" strike="noStrike" kern="1200" baseline="0" dirty="0">
                <a:solidFill>
                  <a:schemeClr val="tx1"/>
                </a:solidFill>
                <a:latin typeface="+mn-lt"/>
                <a:ea typeface="+mn-ea"/>
                <a:cs typeface="+mn-cs"/>
              </a:rPr>
              <a:t>considerati sufficienti per dimostrare tali dichiarazioni.</a:t>
            </a:r>
          </a:p>
          <a:p>
            <a:r>
              <a:rPr lang="it-IT" sz="1200" b="0" i="0" u="none" strike="noStrike" kern="1200" baseline="0" dirty="0">
                <a:solidFill>
                  <a:schemeClr val="tx1"/>
                </a:solidFill>
                <a:latin typeface="+mn-lt"/>
                <a:ea typeface="+mn-ea"/>
                <a:cs typeface="+mn-cs"/>
              </a:rPr>
              <a:t>Il Consiglio per la Scienza e la Tecnologia Agricola (www.cast-science.org) ha pubblicato un documento sui probiotici che</a:t>
            </a:r>
          </a:p>
          <a:p>
            <a:r>
              <a:rPr lang="it-IT" sz="1200" b="0" i="0" u="none" strike="noStrike" kern="1200" baseline="0" dirty="0">
                <a:solidFill>
                  <a:schemeClr val="tx1"/>
                </a:solidFill>
                <a:latin typeface="+mn-lt"/>
                <a:ea typeface="+mn-ea"/>
                <a:cs typeface="+mn-cs"/>
              </a:rPr>
              <a:t>afferma i seguenti punti:</a:t>
            </a:r>
          </a:p>
          <a:p>
            <a:r>
              <a:rPr lang="it-IT" sz="1200" b="0" i="0" u="none" strike="noStrike" kern="1200" baseline="0" dirty="0">
                <a:solidFill>
                  <a:schemeClr val="tx1"/>
                </a:solidFill>
                <a:latin typeface="+mn-lt"/>
                <a:ea typeface="+mn-ea"/>
                <a:cs typeface="+mn-cs"/>
              </a:rPr>
              <a:t>• Esiste la </a:t>
            </a:r>
            <a:r>
              <a:rPr lang="it-IT" sz="1200" b="0" i="0" u="none" strike="noStrike" kern="1200" baseline="0" dirty="0" err="1">
                <a:solidFill>
                  <a:schemeClr val="tx1"/>
                </a:solidFill>
                <a:latin typeface="+mn-lt"/>
                <a:ea typeface="+mn-ea"/>
                <a:cs typeface="+mn-cs"/>
              </a:rPr>
              <a:t>possibilita</a:t>
            </a:r>
            <a:r>
              <a:rPr lang="it-IT" sz="1200" b="0" i="0" u="none" strike="noStrike" kern="1200" baseline="0" dirty="0">
                <a:solidFill>
                  <a:schemeClr val="tx1"/>
                </a:solidFill>
                <a:latin typeface="+mn-lt"/>
                <a:ea typeface="+mn-ea"/>
                <a:cs typeface="+mn-cs"/>
              </a:rPr>
              <a:t> che alcuni prodotti possano essere etichettati come probiotici senza essere stati definiti o testati</a:t>
            </a:r>
          </a:p>
          <a:p>
            <a:r>
              <a:rPr lang="it-IT" sz="1200" b="0" i="0" u="none" strike="noStrike" kern="1200" baseline="0" dirty="0">
                <a:solidFill>
                  <a:schemeClr val="tx1"/>
                </a:solidFill>
                <a:latin typeface="+mn-lt"/>
                <a:ea typeface="+mn-ea"/>
                <a:cs typeface="+mn-cs"/>
              </a:rPr>
              <a:t>con studi umani controllati.</a:t>
            </a:r>
          </a:p>
          <a:p>
            <a:r>
              <a:rPr lang="it-IT" sz="1200" b="0" i="0" u="none" strike="noStrike" kern="1200" baseline="0" dirty="0">
                <a:solidFill>
                  <a:schemeClr val="tx1"/>
                </a:solidFill>
                <a:latin typeface="+mn-lt"/>
                <a:ea typeface="+mn-ea"/>
                <a:cs typeface="+mn-cs"/>
              </a:rPr>
              <a:t>• Il ritmo della ricerca sui probiotici e stato accelerato negli ultimi anni: tra il 2001 e il 2005 e stato pubblicato il quadruplo</a:t>
            </a:r>
          </a:p>
          <a:p>
            <a:r>
              <a:rPr lang="it-IT" sz="1200" b="0" i="0" u="none" strike="noStrike" kern="1200" baseline="0" dirty="0">
                <a:solidFill>
                  <a:schemeClr val="tx1"/>
                </a:solidFill>
                <a:latin typeface="+mn-lt"/>
                <a:ea typeface="+mn-ea"/>
                <a:cs typeface="+mn-cs"/>
              </a:rPr>
              <a:t>degli studi clinici umani sui probiotici pubblicati dal 1996 al 2000.</a:t>
            </a:r>
          </a:p>
          <a:p>
            <a:r>
              <a:rPr lang="it-IT" sz="1200" b="0" i="0" u="none" strike="noStrike" kern="1200" baseline="0" dirty="0">
                <a:solidFill>
                  <a:schemeClr val="tx1"/>
                </a:solidFill>
                <a:latin typeface="+mn-lt"/>
                <a:ea typeface="+mn-ea"/>
                <a:cs typeface="+mn-cs"/>
              </a:rPr>
              <a:t>• Per alcuni prodotti esiste una differenza sostanziale tra l’efficacia dimostrata dalla ricerca e quanto viene affermato sul</a:t>
            </a:r>
          </a:p>
          <a:p>
            <a:r>
              <a:rPr lang="it-IT" sz="1200" b="0" i="0" u="none" strike="noStrike" kern="1200" baseline="0" dirty="0">
                <a:solidFill>
                  <a:schemeClr val="tx1"/>
                </a:solidFill>
                <a:latin typeface="+mn-lt"/>
                <a:ea typeface="+mn-ea"/>
                <a:cs typeface="+mn-cs"/>
              </a:rPr>
              <a:t>mercato.</a:t>
            </a:r>
          </a:p>
          <a:p>
            <a:r>
              <a:rPr lang="it-IT" sz="1200" b="0" i="0" u="none" strike="noStrike" kern="1200" baseline="0" dirty="0">
                <a:solidFill>
                  <a:schemeClr val="tx1"/>
                </a:solidFill>
                <a:latin typeface="+mn-lt"/>
                <a:ea typeface="+mn-ea"/>
                <a:cs typeface="+mn-cs"/>
              </a:rPr>
              <a:t>• Sono stati documentati casi in cui i prodotti non erano conformi alle prescrizioni riportate sulle etichette relative al numero</a:t>
            </a:r>
          </a:p>
          <a:p>
            <a:r>
              <a:rPr lang="it-IT" sz="1200" b="0" i="0" u="none" strike="noStrike" kern="1200" baseline="0" dirty="0">
                <a:solidFill>
                  <a:schemeClr val="tx1"/>
                </a:solidFill>
                <a:latin typeface="+mn-lt"/>
                <a:ea typeface="+mn-ea"/>
                <a:cs typeface="+mn-cs"/>
              </a:rPr>
              <a:t>e alla tipologia di microrganismi vitali presenti e al dosaggio necessario per ottenere effetti salutari benefici.</a:t>
            </a:r>
          </a:p>
          <a:p>
            <a:r>
              <a:rPr lang="it-IT" sz="1200" b="0" i="0" u="none" strike="noStrike" kern="1200" baseline="0" dirty="0">
                <a:solidFill>
                  <a:schemeClr val="tx1"/>
                </a:solidFill>
                <a:latin typeface="+mn-lt"/>
                <a:ea typeface="+mn-ea"/>
                <a:cs typeface="+mn-cs"/>
              </a:rPr>
              <a:t>• La linee guida scientifiche sugli aspetti funzionali e di sicurezza dei probiotici negli alimenti [FAO/WHO 2002] devono</a:t>
            </a:r>
          </a:p>
          <a:p>
            <a:r>
              <a:rPr lang="it-IT" sz="1200" b="0" i="0" u="none" strike="noStrike" kern="1200" baseline="0" dirty="0">
                <a:solidFill>
                  <a:schemeClr val="tx1"/>
                </a:solidFill>
                <a:latin typeface="+mn-lt"/>
                <a:ea typeface="+mn-ea"/>
                <a:cs typeface="+mn-cs"/>
              </a:rPr>
              <a:t>essere utilizzate dai governi come punto di partenza per l’introduzione di ceppi di probiotici nell’uso umano.</a:t>
            </a:r>
          </a:p>
          <a:p>
            <a:r>
              <a:rPr lang="it-IT" sz="1200" b="0" i="0" u="none" strike="noStrike" kern="1200" baseline="0" dirty="0">
                <a:solidFill>
                  <a:schemeClr val="tx1"/>
                </a:solidFill>
                <a:latin typeface="+mn-lt"/>
                <a:ea typeface="+mn-ea"/>
                <a:cs typeface="+mn-cs"/>
              </a:rPr>
              <a:t>• e consigliabile che i produttori indichino sulle etichette il genere, la specie e il ceppo di ogni probiotico presente nel</a:t>
            </a:r>
          </a:p>
          <a:p>
            <a:r>
              <a:rPr lang="it-IT" sz="1200" b="0" i="0" u="none" strike="noStrike" kern="1200" baseline="0" dirty="0">
                <a:solidFill>
                  <a:schemeClr val="tx1"/>
                </a:solidFill>
                <a:latin typeface="+mn-lt"/>
                <a:ea typeface="+mn-ea"/>
                <a:cs typeface="+mn-cs"/>
              </a:rPr>
              <a:t>prodotto, cosi come il numero delle cellule vitali di ogni ceppo di probiotico che resteranno tali per tutta la durata del</a:t>
            </a:r>
          </a:p>
          <a:p>
            <a:r>
              <a:rPr lang="it-IT" sz="1200" b="0" i="0" u="none" strike="noStrike" kern="1200" baseline="0" dirty="0">
                <a:solidFill>
                  <a:schemeClr val="tx1"/>
                </a:solidFill>
                <a:latin typeface="+mn-lt"/>
                <a:ea typeface="+mn-ea"/>
                <a:cs typeface="+mn-cs"/>
              </a:rPr>
              <a:t>prodotto.</a:t>
            </a:r>
            <a:endParaRPr lang="it-IT" dirty="0"/>
          </a:p>
        </p:txBody>
      </p:sp>
      <p:sp>
        <p:nvSpPr>
          <p:cNvPr id="4" name="Segnaposto numero diapositiva 3"/>
          <p:cNvSpPr>
            <a:spLocks noGrp="1"/>
          </p:cNvSpPr>
          <p:nvPr>
            <p:ph type="sldNum" sz="quarter" idx="10"/>
          </p:nvPr>
        </p:nvSpPr>
        <p:spPr/>
        <p:txBody>
          <a:bodyPr/>
          <a:lstStyle/>
          <a:p>
            <a:pPr marL="0" marR="0" lvl="0" indent="0" defTabSz="914400" eaLnBrk="1" fontAlgn="auto" latinLnBrk="0" hangingPunct="1">
              <a:lnSpc>
                <a:spcPct val="100000"/>
              </a:lnSpc>
              <a:spcBef>
                <a:spcPts val="0"/>
              </a:spcBef>
              <a:spcAft>
                <a:spcPts val="0"/>
              </a:spcAft>
              <a:buClrTx/>
              <a:buSzTx/>
              <a:buFontTx/>
              <a:buNone/>
              <a:tabLst/>
              <a:defRPr/>
            </a:pPr>
            <a:fld id="{5A21D5DD-B8D7-4DB7-AF41-4AC41B321819}" type="slidenum">
              <a:rPr kumimoji="0" lang="it-IT" sz="1800" b="0" i="0" u="none" strike="noStrike" kern="0" cap="none" spc="0" normalizeH="0" baseline="0" noProof="0" smtClean="0">
                <a:ln>
                  <a:noFill/>
                </a:ln>
                <a:solidFill>
                  <a:sysClr val="windowText" lastClr="000000"/>
                </a:solidFill>
                <a:effectLst/>
                <a:uLnTx/>
                <a:uFillTx/>
              </a:rPr>
              <a:pPr marL="0" marR="0" lvl="0" indent="0" defTabSz="914400" eaLnBrk="1" fontAlgn="auto" latinLnBrk="0" hangingPunct="1">
                <a:lnSpc>
                  <a:spcPct val="100000"/>
                </a:lnSpc>
                <a:spcBef>
                  <a:spcPts val="0"/>
                </a:spcBef>
                <a:spcAft>
                  <a:spcPts val="0"/>
                </a:spcAft>
                <a:buClrTx/>
                <a:buSzTx/>
                <a:buFontTx/>
                <a:buNone/>
                <a:tabLst/>
                <a:defRPr/>
              </a:pPr>
              <a:t>2</a:t>
            </a:fld>
            <a:endParaRPr kumimoji="0" lang="it-IT" sz="1800" b="0" i="0" u="none" strike="noStrike" kern="0" cap="none" spc="0" normalizeH="0" baseline="0" noProof="0">
              <a:ln>
                <a:noFill/>
              </a:ln>
              <a:solidFill>
                <a:sysClr val="windowText" lastClr="000000"/>
              </a:solidFill>
              <a:effectLst/>
              <a:uLnTx/>
              <a:uFillTx/>
            </a:endParaRPr>
          </a:p>
        </p:txBody>
      </p:sp>
    </p:spTree>
    <p:extLst>
      <p:ext uri="{BB962C8B-B14F-4D97-AF65-F5344CB8AC3E}">
        <p14:creationId xmlns:p14="http://schemas.microsoft.com/office/powerpoint/2010/main" val="307568713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r>
              <a:rPr lang="it-IT" sz="1200" dirty="0">
                <a:solidFill>
                  <a:schemeClr val="bg1"/>
                </a:solidFill>
              </a:rPr>
              <a:t>Tali studi, dovrebbero documentare un effetto specifico e non limitarsi ad attestare una avvenuta colonizzazione. Alla luce della posizione dell’EFSA, infatti, una semplice dichiarazione del tipo “Favorisce il riequilibrio della flora intestinale”, senza l’indicazione dei vantaggi conseguenti, non si configura come un </a:t>
            </a:r>
            <a:r>
              <a:rPr lang="it-IT" sz="1200" dirty="0" err="1">
                <a:solidFill>
                  <a:schemeClr val="bg1"/>
                </a:solidFill>
              </a:rPr>
              <a:t>claim</a:t>
            </a:r>
            <a:r>
              <a:rPr lang="it-IT" sz="1200" dirty="0">
                <a:solidFill>
                  <a:schemeClr val="bg1"/>
                </a:solidFill>
              </a:rPr>
              <a:t> sulla salute</a:t>
            </a:r>
            <a:endParaRPr lang="it-IT" dirty="0"/>
          </a:p>
        </p:txBody>
      </p:sp>
      <p:sp>
        <p:nvSpPr>
          <p:cNvPr id="4" name="Segnaposto numero diapositiva 3"/>
          <p:cNvSpPr>
            <a:spLocks noGrp="1"/>
          </p:cNvSpPr>
          <p:nvPr>
            <p:ph type="sldNum" sz="quarter" idx="10"/>
          </p:nvPr>
        </p:nvSpPr>
        <p:spPr/>
        <p:txBody>
          <a:bodyPr/>
          <a:lstStyle/>
          <a:p>
            <a:pPr marL="0" marR="0" lvl="0" indent="0" defTabSz="914400" eaLnBrk="1" fontAlgn="auto" latinLnBrk="0" hangingPunct="1">
              <a:lnSpc>
                <a:spcPct val="100000"/>
              </a:lnSpc>
              <a:spcBef>
                <a:spcPts val="0"/>
              </a:spcBef>
              <a:spcAft>
                <a:spcPts val="0"/>
              </a:spcAft>
              <a:buClrTx/>
              <a:buSzTx/>
              <a:buFontTx/>
              <a:buNone/>
              <a:tabLst/>
              <a:defRPr/>
            </a:pPr>
            <a:fld id="{5A21D5DD-B8D7-4DB7-AF41-4AC41B321819}" type="slidenum">
              <a:rPr kumimoji="0" lang="it-IT" sz="1800" b="0" i="0" u="none" strike="noStrike" kern="0" cap="none" spc="0" normalizeH="0" baseline="0" noProof="0" smtClean="0">
                <a:ln>
                  <a:noFill/>
                </a:ln>
                <a:solidFill>
                  <a:sysClr val="windowText" lastClr="000000"/>
                </a:solidFill>
                <a:effectLst/>
                <a:uLnTx/>
                <a:uFillTx/>
              </a:rPr>
              <a:pPr marL="0" marR="0" lvl="0" indent="0" defTabSz="914400" eaLnBrk="1" fontAlgn="auto" latinLnBrk="0" hangingPunct="1">
                <a:lnSpc>
                  <a:spcPct val="100000"/>
                </a:lnSpc>
                <a:spcBef>
                  <a:spcPts val="0"/>
                </a:spcBef>
                <a:spcAft>
                  <a:spcPts val="0"/>
                </a:spcAft>
                <a:buClrTx/>
                <a:buSzTx/>
                <a:buFontTx/>
                <a:buNone/>
                <a:tabLst/>
                <a:defRPr/>
              </a:pPr>
              <a:t>3</a:t>
            </a:fld>
            <a:endParaRPr kumimoji="0" lang="it-IT" sz="1800" b="0" i="0" u="none" strike="noStrike" kern="0" cap="none" spc="0" normalizeH="0" baseline="0" noProof="0">
              <a:ln>
                <a:noFill/>
              </a:ln>
              <a:solidFill>
                <a:sysClr val="windowText" lastClr="000000"/>
              </a:solidFill>
              <a:effectLst/>
              <a:uLnTx/>
              <a:uFillTx/>
            </a:endParaRPr>
          </a:p>
        </p:txBody>
      </p:sp>
    </p:spTree>
    <p:extLst>
      <p:ext uri="{BB962C8B-B14F-4D97-AF65-F5344CB8AC3E}">
        <p14:creationId xmlns:p14="http://schemas.microsoft.com/office/powerpoint/2010/main" val="385587066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dirty="0"/>
          </a:p>
        </p:txBody>
      </p:sp>
      <p:sp>
        <p:nvSpPr>
          <p:cNvPr id="4" name="Segnaposto numero diapositiva 3"/>
          <p:cNvSpPr>
            <a:spLocks noGrp="1"/>
          </p:cNvSpPr>
          <p:nvPr>
            <p:ph type="sldNum" sz="quarter" idx="10"/>
          </p:nvPr>
        </p:nvSpPr>
        <p:spPr/>
        <p:txBody>
          <a:bodyPr/>
          <a:lstStyle/>
          <a:p>
            <a:pPr marL="0" marR="0" lvl="0" indent="0" defTabSz="914400" eaLnBrk="1" fontAlgn="auto" latinLnBrk="0" hangingPunct="1">
              <a:lnSpc>
                <a:spcPct val="100000"/>
              </a:lnSpc>
              <a:spcBef>
                <a:spcPts val="0"/>
              </a:spcBef>
              <a:spcAft>
                <a:spcPts val="0"/>
              </a:spcAft>
              <a:buClrTx/>
              <a:buSzTx/>
              <a:buFontTx/>
              <a:buNone/>
              <a:tabLst/>
              <a:defRPr/>
            </a:pPr>
            <a:fld id="{5A21D5DD-B8D7-4DB7-AF41-4AC41B321819}" type="slidenum">
              <a:rPr kumimoji="0" lang="it-IT" sz="1800" b="0" i="0" u="none" strike="noStrike" kern="0" cap="none" spc="0" normalizeH="0" baseline="0" noProof="0" smtClean="0">
                <a:ln>
                  <a:noFill/>
                </a:ln>
                <a:solidFill>
                  <a:sysClr val="windowText" lastClr="000000"/>
                </a:solidFill>
                <a:effectLst/>
                <a:uLnTx/>
                <a:uFillTx/>
              </a:rPr>
              <a:pPr marL="0" marR="0" lvl="0" indent="0" defTabSz="914400" eaLnBrk="1" fontAlgn="auto" latinLnBrk="0" hangingPunct="1">
                <a:lnSpc>
                  <a:spcPct val="100000"/>
                </a:lnSpc>
                <a:spcBef>
                  <a:spcPts val="0"/>
                </a:spcBef>
                <a:spcAft>
                  <a:spcPts val="0"/>
                </a:spcAft>
                <a:buClrTx/>
                <a:buSzTx/>
                <a:buFontTx/>
                <a:buNone/>
                <a:tabLst/>
                <a:defRPr/>
              </a:pPr>
              <a:t>5</a:t>
            </a:fld>
            <a:endParaRPr kumimoji="0" lang="it-IT" sz="1800" b="0" i="0" u="none" strike="noStrike" kern="0" cap="none" spc="0" normalizeH="0" baseline="0" noProof="0">
              <a:ln>
                <a:noFill/>
              </a:ln>
              <a:solidFill>
                <a:sysClr val="windowText" lastClr="000000"/>
              </a:solidFill>
              <a:effectLst/>
              <a:uLnTx/>
              <a:uFillTx/>
            </a:endParaRPr>
          </a:p>
        </p:txBody>
      </p:sp>
    </p:spTree>
    <p:extLst>
      <p:ext uri="{BB962C8B-B14F-4D97-AF65-F5344CB8AC3E}">
        <p14:creationId xmlns:p14="http://schemas.microsoft.com/office/powerpoint/2010/main" val="284347589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dirty="0"/>
          </a:p>
        </p:txBody>
      </p:sp>
      <p:sp>
        <p:nvSpPr>
          <p:cNvPr id="4" name="Segnaposto numero diapositiva 3"/>
          <p:cNvSpPr>
            <a:spLocks noGrp="1"/>
          </p:cNvSpPr>
          <p:nvPr>
            <p:ph type="sldNum" sz="quarter" idx="10"/>
          </p:nvPr>
        </p:nvSpPr>
        <p:spPr/>
        <p:txBody>
          <a:bodyPr/>
          <a:lstStyle/>
          <a:p>
            <a:pPr marL="0" marR="0" lvl="0" indent="0" defTabSz="914400" eaLnBrk="1" fontAlgn="auto" latinLnBrk="0" hangingPunct="1">
              <a:lnSpc>
                <a:spcPct val="100000"/>
              </a:lnSpc>
              <a:spcBef>
                <a:spcPts val="0"/>
              </a:spcBef>
              <a:spcAft>
                <a:spcPts val="0"/>
              </a:spcAft>
              <a:buClrTx/>
              <a:buSzTx/>
              <a:buFontTx/>
              <a:buNone/>
              <a:tabLst/>
              <a:defRPr/>
            </a:pPr>
            <a:fld id="{5A21D5DD-B8D7-4DB7-AF41-4AC41B321819}" type="slidenum">
              <a:rPr kumimoji="0" lang="it-IT" sz="1800" b="0" i="0" u="none" strike="noStrike" kern="0" cap="none" spc="0" normalizeH="0" baseline="0" noProof="0" smtClean="0">
                <a:ln>
                  <a:noFill/>
                </a:ln>
                <a:solidFill>
                  <a:sysClr val="windowText" lastClr="000000"/>
                </a:solidFill>
                <a:effectLst/>
                <a:uLnTx/>
                <a:uFillTx/>
              </a:rPr>
              <a:pPr marL="0" marR="0" lvl="0" indent="0" defTabSz="914400" eaLnBrk="1" fontAlgn="auto" latinLnBrk="0" hangingPunct="1">
                <a:lnSpc>
                  <a:spcPct val="100000"/>
                </a:lnSpc>
                <a:spcBef>
                  <a:spcPts val="0"/>
                </a:spcBef>
                <a:spcAft>
                  <a:spcPts val="0"/>
                </a:spcAft>
                <a:buClrTx/>
                <a:buSzTx/>
                <a:buFontTx/>
                <a:buNone/>
                <a:tabLst/>
                <a:defRPr/>
              </a:pPr>
              <a:t>7</a:t>
            </a:fld>
            <a:endParaRPr kumimoji="0" lang="it-IT" sz="1800" b="0" i="0" u="none" strike="noStrike" kern="0" cap="none" spc="0" normalizeH="0" baseline="0" noProof="0">
              <a:ln>
                <a:noFill/>
              </a:ln>
              <a:solidFill>
                <a:sysClr val="windowText" lastClr="000000"/>
              </a:solidFill>
              <a:effectLst/>
              <a:uLnTx/>
              <a:uFillTx/>
            </a:endParaRPr>
          </a:p>
        </p:txBody>
      </p:sp>
    </p:spTree>
    <p:extLst>
      <p:ext uri="{BB962C8B-B14F-4D97-AF65-F5344CB8AC3E}">
        <p14:creationId xmlns:p14="http://schemas.microsoft.com/office/powerpoint/2010/main" val="250163253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dirty="0"/>
          </a:p>
        </p:txBody>
      </p:sp>
      <p:sp>
        <p:nvSpPr>
          <p:cNvPr id="4" name="Segnaposto numero diapositiva 3"/>
          <p:cNvSpPr>
            <a:spLocks noGrp="1"/>
          </p:cNvSpPr>
          <p:nvPr>
            <p:ph type="sldNum" sz="quarter" idx="10"/>
          </p:nvPr>
        </p:nvSpPr>
        <p:spPr/>
        <p:txBody>
          <a:bodyPr/>
          <a:lstStyle/>
          <a:p>
            <a:pPr marL="0" marR="0" lvl="0" indent="0" defTabSz="914400" eaLnBrk="1" fontAlgn="auto" latinLnBrk="0" hangingPunct="1">
              <a:lnSpc>
                <a:spcPct val="100000"/>
              </a:lnSpc>
              <a:spcBef>
                <a:spcPts val="0"/>
              </a:spcBef>
              <a:spcAft>
                <a:spcPts val="0"/>
              </a:spcAft>
              <a:buClrTx/>
              <a:buSzTx/>
              <a:buFontTx/>
              <a:buNone/>
              <a:tabLst/>
              <a:defRPr/>
            </a:pPr>
            <a:fld id="{5A21D5DD-B8D7-4DB7-AF41-4AC41B321819}" type="slidenum">
              <a:rPr kumimoji="0" lang="it-IT" sz="1800" b="0" i="0" u="none" strike="noStrike" kern="0" cap="none" spc="0" normalizeH="0" baseline="0" noProof="0" smtClean="0">
                <a:ln>
                  <a:noFill/>
                </a:ln>
                <a:solidFill>
                  <a:sysClr val="windowText" lastClr="000000"/>
                </a:solidFill>
                <a:effectLst/>
                <a:uLnTx/>
                <a:uFillTx/>
              </a:rPr>
              <a:pPr marL="0" marR="0" lvl="0" indent="0" defTabSz="914400" eaLnBrk="1" fontAlgn="auto" latinLnBrk="0" hangingPunct="1">
                <a:lnSpc>
                  <a:spcPct val="100000"/>
                </a:lnSpc>
                <a:spcBef>
                  <a:spcPts val="0"/>
                </a:spcBef>
                <a:spcAft>
                  <a:spcPts val="0"/>
                </a:spcAft>
                <a:buClrTx/>
                <a:buSzTx/>
                <a:buFontTx/>
                <a:buNone/>
                <a:tabLst/>
                <a:defRPr/>
              </a:pPr>
              <a:t>8</a:t>
            </a:fld>
            <a:endParaRPr kumimoji="0" lang="it-IT" sz="1800" b="0" i="0" u="none" strike="noStrike" kern="0" cap="none" spc="0" normalizeH="0" baseline="0" noProof="0">
              <a:ln>
                <a:noFill/>
              </a:ln>
              <a:solidFill>
                <a:sysClr val="windowText" lastClr="000000"/>
              </a:solidFill>
              <a:effectLst/>
              <a:uLnTx/>
              <a:uFillTx/>
            </a:endParaRPr>
          </a:p>
        </p:txBody>
      </p:sp>
    </p:spTree>
    <p:extLst>
      <p:ext uri="{BB962C8B-B14F-4D97-AF65-F5344CB8AC3E}">
        <p14:creationId xmlns:p14="http://schemas.microsoft.com/office/powerpoint/2010/main" val="299822008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10"/>
          </p:nvPr>
        </p:nvSpPr>
        <p:spPr/>
        <p:txBody>
          <a:bodyPr/>
          <a:lstStyle/>
          <a:p>
            <a:fld id="{5A21D5DD-B8D7-4DB7-AF41-4AC41B321819}" type="slidenum">
              <a:rPr lang="it-IT" smtClean="0"/>
              <a:pPr/>
              <a:t>13</a:t>
            </a:fld>
            <a:endParaRPr lang="it-IT"/>
          </a:p>
        </p:txBody>
      </p:sp>
    </p:spTree>
    <p:extLst>
      <p:ext uri="{BB962C8B-B14F-4D97-AF65-F5344CB8AC3E}">
        <p14:creationId xmlns:p14="http://schemas.microsoft.com/office/powerpoint/2010/main" val="212180456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10"/>
          </p:nvPr>
        </p:nvSpPr>
        <p:spPr/>
        <p:txBody>
          <a:bodyPr/>
          <a:lstStyle/>
          <a:p>
            <a:pPr marL="0" marR="0" lvl="0" indent="0" defTabSz="914400" eaLnBrk="1" fontAlgn="auto" latinLnBrk="0" hangingPunct="1">
              <a:lnSpc>
                <a:spcPct val="100000"/>
              </a:lnSpc>
              <a:spcBef>
                <a:spcPts val="0"/>
              </a:spcBef>
              <a:spcAft>
                <a:spcPts val="0"/>
              </a:spcAft>
              <a:buClrTx/>
              <a:buSzTx/>
              <a:buFontTx/>
              <a:buNone/>
              <a:tabLst/>
              <a:defRPr/>
            </a:pPr>
            <a:fld id="{5A21D5DD-B8D7-4DB7-AF41-4AC41B321819}" type="slidenum">
              <a:rPr kumimoji="0" lang="it-IT" sz="1800" b="0" i="0" u="none" strike="noStrike" kern="0" cap="none" spc="0" normalizeH="0" baseline="0" noProof="0" smtClean="0">
                <a:ln>
                  <a:noFill/>
                </a:ln>
                <a:solidFill>
                  <a:sysClr val="windowText" lastClr="000000"/>
                </a:solidFill>
                <a:effectLst/>
                <a:uLnTx/>
                <a:uFillTx/>
              </a:rPr>
              <a:pPr marL="0" marR="0" lvl="0" indent="0" defTabSz="914400" eaLnBrk="1" fontAlgn="auto" latinLnBrk="0" hangingPunct="1">
                <a:lnSpc>
                  <a:spcPct val="100000"/>
                </a:lnSpc>
                <a:spcBef>
                  <a:spcPts val="0"/>
                </a:spcBef>
                <a:spcAft>
                  <a:spcPts val="0"/>
                </a:spcAft>
                <a:buClrTx/>
                <a:buSzTx/>
                <a:buFontTx/>
                <a:buNone/>
                <a:tabLst/>
                <a:defRPr/>
              </a:pPr>
              <a:t>14</a:t>
            </a:fld>
            <a:endParaRPr kumimoji="0" lang="it-IT" sz="1800" b="0" i="0" u="none" strike="noStrike" kern="0" cap="none" spc="0" normalizeH="0" baseline="0" noProof="0">
              <a:ln>
                <a:noFill/>
              </a:ln>
              <a:solidFill>
                <a:sysClr val="windowText" lastClr="000000"/>
              </a:solidFill>
              <a:effectLst/>
              <a:uLnTx/>
              <a:uFillTx/>
            </a:endParaRPr>
          </a:p>
        </p:txBody>
      </p:sp>
    </p:spTree>
    <p:extLst>
      <p:ext uri="{BB962C8B-B14F-4D97-AF65-F5344CB8AC3E}">
        <p14:creationId xmlns:p14="http://schemas.microsoft.com/office/powerpoint/2010/main" val="77114239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a:t>Principali</a:t>
            </a:r>
            <a:r>
              <a:rPr lang="it-IT" baseline="0" dirty="0"/>
              <a:t> meccanismi:</a:t>
            </a:r>
          </a:p>
          <a:p>
            <a:pPr marL="171450" indent="-171450">
              <a:buFont typeface="Arial" panose="020B0604020202020204" pitchFamily="34" charset="0"/>
              <a:buChar char="•"/>
            </a:pPr>
            <a:r>
              <a:rPr lang="it-IT" baseline="0" dirty="0"/>
              <a:t>Inibire la cascata infiammatoria</a:t>
            </a:r>
          </a:p>
          <a:p>
            <a:pPr marL="171450" indent="-171450">
              <a:buFont typeface="Arial" panose="020B0604020202020204" pitchFamily="34" charset="0"/>
              <a:buChar char="•"/>
            </a:pPr>
            <a:r>
              <a:rPr lang="it-IT" baseline="0" dirty="0"/>
              <a:t>Stimolare la produzione di citochine </a:t>
            </a:r>
            <a:r>
              <a:rPr lang="it-IT" baseline="0" dirty="0" err="1"/>
              <a:t>immunomodulatorie</a:t>
            </a:r>
            <a:endParaRPr lang="it-IT" baseline="0" dirty="0"/>
          </a:p>
          <a:p>
            <a:pPr marL="171450" indent="-171450">
              <a:buFont typeface="Arial" panose="020B0604020202020204" pitchFamily="34" charset="0"/>
              <a:buChar char="•"/>
            </a:pPr>
            <a:r>
              <a:rPr lang="it-IT" baseline="0" dirty="0"/>
              <a:t>Modulare e stabilizzare la composizione del </a:t>
            </a:r>
            <a:r>
              <a:rPr lang="it-IT" baseline="0" dirty="0" err="1"/>
              <a:t>microbiota</a:t>
            </a:r>
            <a:endParaRPr lang="it-IT" baseline="0" dirty="0"/>
          </a:p>
          <a:p>
            <a:pPr marL="171450" indent="-171450">
              <a:buFont typeface="Arial" panose="020B0604020202020204" pitchFamily="34" charset="0"/>
              <a:buChar char="•"/>
            </a:pPr>
            <a:r>
              <a:rPr lang="it-IT" dirty="0"/>
              <a:t>Aumentare</a:t>
            </a:r>
            <a:r>
              <a:rPr lang="it-IT" baseline="0" dirty="0"/>
              <a:t> la secrezione di muco</a:t>
            </a:r>
            <a:endParaRPr lang="it-IT" dirty="0"/>
          </a:p>
        </p:txBody>
      </p:sp>
      <p:sp>
        <p:nvSpPr>
          <p:cNvPr id="4" name="Segnaposto numero diapositiva 3"/>
          <p:cNvSpPr>
            <a:spLocks noGrp="1"/>
          </p:cNvSpPr>
          <p:nvPr>
            <p:ph type="sldNum" sz="quarter" idx="10"/>
          </p:nvPr>
        </p:nvSpPr>
        <p:spPr/>
        <p:txBody>
          <a:bodyPr/>
          <a:lstStyle/>
          <a:p>
            <a:fld id="{5A21D5DD-B8D7-4DB7-AF41-4AC41B321819}" type="slidenum">
              <a:rPr lang="it-IT" smtClean="0"/>
              <a:pPr/>
              <a:t>15</a:t>
            </a:fld>
            <a:endParaRPr lang="it-IT"/>
          </a:p>
        </p:txBody>
      </p:sp>
    </p:spTree>
    <p:extLst>
      <p:ext uri="{BB962C8B-B14F-4D97-AF65-F5344CB8AC3E}">
        <p14:creationId xmlns:p14="http://schemas.microsoft.com/office/powerpoint/2010/main" val="258587890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72000" y="2130425"/>
            <a:ext cx="9000000" cy="1470025"/>
          </a:xfrm>
        </p:spPr>
        <p:txBody>
          <a:bodyPr/>
          <a:lstStyle/>
          <a:p>
            <a:r>
              <a:rPr lang="it-IT"/>
              <a:t>Fare clic per modificare lo stile del titolo</a:t>
            </a:r>
          </a:p>
        </p:txBody>
      </p:sp>
      <p:sp>
        <p:nvSpPr>
          <p:cNvPr id="3" name="Sottotitolo 2"/>
          <p:cNvSpPr>
            <a:spLocks noGrp="1"/>
          </p:cNvSpPr>
          <p:nvPr>
            <p:ph type="subTitle" idx="1"/>
          </p:nvPr>
        </p:nvSpPr>
        <p:spPr>
          <a:xfrm>
            <a:off x="1332000" y="4124672"/>
            <a:ext cx="6480000" cy="1752600"/>
          </a:xfrm>
        </p:spPr>
        <p:txBody>
          <a:bodyPr/>
          <a:lstStyle>
            <a:lvl1pPr marL="0" indent="0" algn="ctr">
              <a:buNone/>
              <a:defRPr>
                <a:solidFill>
                  <a:srgbClr val="000000"/>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a:t>Fare clic per modificare lo stile del sottotitolo dello schema</a:t>
            </a:r>
          </a:p>
        </p:txBody>
      </p:sp>
      <p:sp>
        <p:nvSpPr>
          <p:cNvPr id="4" name="Segnaposto data 3"/>
          <p:cNvSpPr>
            <a:spLocks noGrp="1"/>
          </p:cNvSpPr>
          <p:nvPr>
            <p:ph type="dt" sz="half" idx="10"/>
          </p:nvPr>
        </p:nvSpPr>
        <p:spPr/>
        <p:txBody>
          <a:bodyPr/>
          <a:lstStyle/>
          <a:p>
            <a:fld id="{4B3FF4D2-18AD-4E12-9DF2-371FACB324AA}" type="datetimeFigureOut">
              <a:rPr lang="it-IT" smtClean="0"/>
              <a:pPr/>
              <a:t>21/06/2016</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8612B3D7-20CB-4455-8CC1-8E37F25DCD15}" type="slidenum">
              <a:rPr lang="it-IT" smtClean="0"/>
              <a:pPr/>
              <a:t>‹N›</a:t>
            </a:fld>
            <a:endParaRPr lang="it-IT"/>
          </a:p>
        </p:txBody>
      </p:sp>
    </p:spTree>
    <p:extLst>
      <p:ext uri="{BB962C8B-B14F-4D97-AF65-F5344CB8AC3E}">
        <p14:creationId xmlns:p14="http://schemas.microsoft.com/office/powerpoint/2010/main" val="184784783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testo verticale 2"/>
          <p:cNvSpPr>
            <a:spLocks noGrp="1"/>
          </p:cNvSpPr>
          <p:nvPr>
            <p:ph type="body" orient="vert" idx="1"/>
          </p:nvPr>
        </p:nvSpPr>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p>
            <a:fld id="{4B3FF4D2-18AD-4E12-9DF2-371FACB324AA}" type="datetimeFigureOut">
              <a:rPr lang="it-IT" smtClean="0"/>
              <a:pPr/>
              <a:t>21/06/2016</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8612B3D7-20CB-4455-8CC1-8E37F25DCD15}" type="slidenum">
              <a:rPr lang="it-IT" smtClean="0"/>
              <a:pPr/>
              <a:t>‹N›</a:t>
            </a:fld>
            <a:endParaRPr lang="it-IT"/>
          </a:p>
        </p:txBody>
      </p:sp>
    </p:spTree>
    <p:extLst>
      <p:ext uri="{BB962C8B-B14F-4D97-AF65-F5344CB8AC3E}">
        <p14:creationId xmlns:p14="http://schemas.microsoft.com/office/powerpoint/2010/main" val="47997555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a:t>Fare clic per modificare lo stile del titolo</a:t>
            </a:r>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p>
            <a:fld id="{4B3FF4D2-18AD-4E12-9DF2-371FACB324AA}" type="datetimeFigureOut">
              <a:rPr lang="it-IT" smtClean="0"/>
              <a:pPr/>
              <a:t>21/06/2016</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8612B3D7-20CB-4455-8CC1-8E37F25DCD15}" type="slidenum">
              <a:rPr lang="it-IT" smtClean="0"/>
              <a:pPr/>
              <a:t>‹N›</a:t>
            </a:fld>
            <a:endParaRPr lang="it-IT"/>
          </a:p>
        </p:txBody>
      </p:sp>
    </p:spTree>
    <p:extLst>
      <p:ext uri="{BB962C8B-B14F-4D97-AF65-F5344CB8AC3E}">
        <p14:creationId xmlns:p14="http://schemas.microsoft.com/office/powerpoint/2010/main" val="33126012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bg>
      <p:bgPr>
        <a:solidFill>
          <a:srgbClr val="FFFFFF"/>
        </a:solidFill>
        <a:effectLst/>
      </p:bgPr>
    </p:bg>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solidFill>
                  <a:srgbClr val="7D0000"/>
                </a:solidFill>
              </a:defRPr>
            </a:lvl1pPr>
          </a:lstStyle>
          <a:p>
            <a:r>
              <a:rPr lang="it-IT"/>
              <a:t>Fare clic per modificare lo stile del titolo</a:t>
            </a:r>
          </a:p>
        </p:txBody>
      </p:sp>
      <p:sp>
        <p:nvSpPr>
          <p:cNvPr id="3" name="Segnaposto contenuto 2"/>
          <p:cNvSpPr>
            <a:spLocks noGrp="1"/>
          </p:cNvSpPr>
          <p:nvPr>
            <p:ph idx="1"/>
          </p:nvPr>
        </p:nvSpPr>
        <p:spPr>
          <a:xfrm>
            <a:off x="72000" y="1412775"/>
            <a:ext cx="9000000" cy="5308700"/>
          </a:xfrm>
        </p:spPr>
        <p:txBody>
          <a:bodyPr/>
          <a:lstStyle>
            <a:lvl1pPr>
              <a:defRPr>
                <a:solidFill>
                  <a:srgbClr val="000000"/>
                </a:solidFill>
              </a:defRPr>
            </a:lvl1pPr>
            <a:lvl2pPr>
              <a:defRPr>
                <a:solidFill>
                  <a:srgbClr val="000000"/>
                </a:solidFill>
              </a:defRPr>
            </a:lvl2pPr>
            <a:lvl3pPr>
              <a:defRPr>
                <a:solidFill>
                  <a:srgbClr val="000000"/>
                </a:solidFill>
              </a:defRPr>
            </a:lvl3pPr>
            <a:lvl4pPr>
              <a:defRPr>
                <a:solidFill>
                  <a:srgbClr val="000000"/>
                </a:solidFill>
              </a:defRPr>
            </a:lvl4pPr>
            <a:lvl5pPr>
              <a:defRPr>
                <a:solidFill>
                  <a:srgbClr val="000000"/>
                </a:solidFill>
              </a:defRPr>
            </a:lvl5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it-IT" dirty="0"/>
          </a:p>
        </p:txBody>
      </p:sp>
      <p:sp>
        <p:nvSpPr>
          <p:cNvPr id="4" name="Segnaposto data 3"/>
          <p:cNvSpPr>
            <a:spLocks noGrp="1"/>
          </p:cNvSpPr>
          <p:nvPr>
            <p:ph type="dt" sz="half" idx="10"/>
          </p:nvPr>
        </p:nvSpPr>
        <p:spPr/>
        <p:txBody>
          <a:bodyPr/>
          <a:lstStyle>
            <a:lvl1pPr>
              <a:defRPr>
                <a:solidFill>
                  <a:srgbClr val="000000"/>
                </a:solidFill>
              </a:defRPr>
            </a:lvl1pPr>
          </a:lstStyle>
          <a:p>
            <a:fld id="{4B3FF4D2-18AD-4E12-9DF2-371FACB324AA}" type="datetimeFigureOut">
              <a:rPr lang="it-IT" smtClean="0"/>
              <a:pPr/>
              <a:t>21/06/2016</a:t>
            </a:fld>
            <a:endParaRPr lang="it-IT"/>
          </a:p>
        </p:txBody>
      </p:sp>
      <p:sp>
        <p:nvSpPr>
          <p:cNvPr id="5" name="Segnaposto piè di pagina 4"/>
          <p:cNvSpPr>
            <a:spLocks noGrp="1"/>
          </p:cNvSpPr>
          <p:nvPr>
            <p:ph type="ftr" sz="quarter" idx="11"/>
          </p:nvPr>
        </p:nvSpPr>
        <p:spPr/>
        <p:txBody>
          <a:bodyPr/>
          <a:lstStyle>
            <a:lvl1pPr>
              <a:defRPr>
                <a:solidFill>
                  <a:srgbClr val="000000"/>
                </a:solidFill>
              </a:defRPr>
            </a:lvl1pPr>
          </a:lstStyle>
          <a:p>
            <a:endParaRPr lang="it-IT"/>
          </a:p>
        </p:txBody>
      </p:sp>
      <p:sp>
        <p:nvSpPr>
          <p:cNvPr id="6" name="Segnaposto numero diapositiva 5"/>
          <p:cNvSpPr>
            <a:spLocks noGrp="1"/>
          </p:cNvSpPr>
          <p:nvPr>
            <p:ph type="sldNum" sz="quarter" idx="12"/>
          </p:nvPr>
        </p:nvSpPr>
        <p:spPr/>
        <p:txBody>
          <a:bodyPr/>
          <a:lstStyle>
            <a:lvl1pPr>
              <a:defRPr>
                <a:solidFill>
                  <a:srgbClr val="000000"/>
                </a:solidFill>
              </a:defRPr>
            </a:lvl1pPr>
          </a:lstStyle>
          <a:p>
            <a:fld id="{8612B3D7-20CB-4455-8CC1-8E37F25DCD15}" type="slidenum">
              <a:rPr lang="it-IT" smtClean="0"/>
              <a:pPr/>
              <a:t>‹N›</a:t>
            </a:fld>
            <a:endParaRPr lang="it-IT"/>
          </a:p>
        </p:txBody>
      </p:sp>
    </p:spTree>
    <p:extLst>
      <p:ext uri="{BB962C8B-B14F-4D97-AF65-F5344CB8AC3E}">
        <p14:creationId xmlns:p14="http://schemas.microsoft.com/office/powerpoint/2010/main" val="428223552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a:t>Fare clic per modificare lo stile del titolo</a:t>
            </a:r>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solidFill>
                  <a:srgbClr val="000000"/>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stili del testo dello schema</a:t>
            </a:r>
          </a:p>
        </p:txBody>
      </p:sp>
      <p:sp>
        <p:nvSpPr>
          <p:cNvPr id="4" name="Segnaposto data 3"/>
          <p:cNvSpPr>
            <a:spLocks noGrp="1"/>
          </p:cNvSpPr>
          <p:nvPr>
            <p:ph type="dt" sz="half" idx="10"/>
          </p:nvPr>
        </p:nvSpPr>
        <p:spPr/>
        <p:txBody>
          <a:bodyPr/>
          <a:lstStyle/>
          <a:p>
            <a:fld id="{4B3FF4D2-18AD-4E12-9DF2-371FACB324AA}" type="datetimeFigureOut">
              <a:rPr lang="it-IT" smtClean="0"/>
              <a:pPr/>
              <a:t>21/06/2016</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8612B3D7-20CB-4455-8CC1-8E37F25DCD15}" type="slidenum">
              <a:rPr lang="it-IT" smtClean="0"/>
              <a:pPr/>
              <a:t>‹N›</a:t>
            </a:fld>
            <a:endParaRPr lang="it-IT"/>
          </a:p>
        </p:txBody>
      </p:sp>
    </p:spTree>
    <p:extLst>
      <p:ext uri="{BB962C8B-B14F-4D97-AF65-F5344CB8AC3E}">
        <p14:creationId xmlns:p14="http://schemas.microsoft.com/office/powerpoint/2010/main" val="3418098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a:xfrm>
            <a:off x="72000" y="125760"/>
            <a:ext cx="9000000" cy="1143000"/>
          </a:xfrm>
        </p:spPr>
        <p:txBody>
          <a:bodyPr/>
          <a:lstStyle/>
          <a:p>
            <a:r>
              <a:rPr lang="it-IT"/>
              <a:t>Fare clic per modificare lo stile del titolo</a:t>
            </a:r>
          </a:p>
        </p:txBody>
      </p:sp>
      <p:sp>
        <p:nvSpPr>
          <p:cNvPr id="3" name="Segnaposto contenuto 2"/>
          <p:cNvSpPr>
            <a:spLocks noGrp="1"/>
          </p:cNvSpPr>
          <p:nvPr>
            <p:ph sz="half" idx="1"/>
          </p:nvPr>
        </p:nvSpPr>
        <p:spPr>
          <a:xfrm>
            <a:off x="72000" y="1600200"/>
            <a:ext cx="4392000" cy="46371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p:cNvSpPr>
            <a:spLocks noGrp="1"/>
          </p:cNvSpPr>
          <p:nvPr>
            <p:ph sz="half" idx="2"/>
          </p:nvPr>
        </p:nvSpPr>
        <p:spPr>
          <a:xfrm>
            <a:off x="4680000" y="1600200"/>
            <a:ext cx="4392000" cy="46371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p:cNvSpPr>
            <a:spLocks noGrp="1"/>
          </p:cNvSpPr>
          <p:nvPr>
            <p:ph type="dt" sz="half" idx="10"/>
          </p:nvPr>
        </p:nvSpPr>
        <p:spPr/>
        <p:txBody>
          <a:bodyPr/>
          <a:lstStyle/>
          <a:p>
            <a:fld id="{4B3FF4D2-18AD-4E12-9DF2-371FACB324AA}" type="datetimeFigureOut">
              <a:rPr lang="it-IT" smtClean="0"/>
              <a:pPr/>
              <a:t>21/06/2016</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8612B3D7-20CB-4455-8CC1-8E37F25DCD15}" type="slidenum">
              <a:rPr lang="it-IT" smtClean="0"/>
              <a:pPr/>
              <a:t>‹N›</a:t>
            </a:fld>
            <a:endParaRPr lang="it-IT"/>
          </a:p>
        </p:txBody>
      </p:sp>
    </p:spTree>
    <p:extLst>
      <p:ext uri="{BB962C8B-B14F-4D97-AF65-F5344CB8AC3E}">
        <p14:creationId xmlns:p14="http://schemas.microsoft.com/office/powerpoint/2010/main" val="18208914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a:xfrm>
            <a:off x="72000" y="125760"/>
            <a:ext cx="9000000" cy="1143000"/>
          </a:xfrm>
        </p:spPr>
        <p:txBody>
          <a:bodyPr/>
          <a:lstStyle>
            <a:lvl1pPr>
              <a:defRPr/>
            </a:lvl1pPr>
          </a:lstStyle>
          <a:p>
            <a:r>
              <a:rPr lang="it-IT"/>
              <a:t>Fare clic per modificare lo stile del titolo</a:t>
            </a:r>
          </a:p>
        </p:txBody>
      </p:sp>
      <p:sp>
        <p:nvSpPr>
          <p:cNvPr id="3" name="Segnaposto testo 2"/>
          <p:cNvSpPr>
            <a:spLocks noGrp="1"/>
          </p:cNvSpPr>
          <p:nvPr>
            <p:ph type="body" idx="1"/>
          </p:nvPr>
        </p:nvSpPr>
        <p:spPr>
          <a:xfrm>
            <a:off x="72000" y="1535113"/>
            <a:ext cx="4392000"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4" name="Segnaposto contenuto 3"/>
          <p:cNvSpPr>
            <a:spLocks noGrp="1"/>
          </p:cNvSpPr>
          <p:nvPr>
            <p:ph sz="half" idx="2"/>
          </p:nvPr>
        </p:nvSpPr>
        <p:spPr>
          <a:xfrm>
            <a:off x="72000" y="2174874"/>
            <a:ext cx="4392000" cy="406243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p:cNvSpPr>
            <a:spLocks noGrp="1"/>
          </p:cNvSpPr>
          <p:nvPr>
            <p:ph type="body" sz="quarter" idx="3"/>
          </p:nvPr>
        </p:nvSpPr>
        <p:spPr>
          <a:xfrm>
            <a:off x="4680000" y="1535113"/>
            <a:ext cx="4392000"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6" name="Segnaposto contenuto 5"/>
          <p:cNvSpPr>
            <a:spLocks noGrp="1"/>
          </p:cNvSpPr>
          <p:nvPr>
            <p:ph sz="quarter" idx="4"/>
          </p:nvPr>
        </p:nvSpPr>
        <p:spPr>
          <a:xfrm>
            <a:off x="4680000" y="2174874"/>
            <a:ext cx="4392000" cy="406243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p:cNvSpPr>
            <a:spLocks noGrp="1"/>
          </p:cNvSpPr>
          <p:nvPr>
            <p:ph type="dt" sz="half" idx="10"/>
          </p:nvPr>
        </p:nvSpPr>
        <p:spPr/>
        <p:txBody>
          <a:bodyPr/>
          <a:lstStyle/>
          <a:p>
            <a:fld id="{4B3FF4D2-18AD-4E12-9DF2-371FACB324AA}" type="datetimeFigureOut">
              <a:rPr lang="it-IT" smtClean="0"/>
              <a:pPr/>
              <a:t>21/06/2016</a:t>
            </a:fld>
            <a:endParaRPr lang="it-IT"/>
          </a:p>
        </p:txBody>
      </p:sp>
      <p:sp>
        <p:nvSpPr>
          <p:cNvPr id="8" name="Segnaposto piè di pagina 7"/>
          <p:cNvSpPr>
            <a:spLocks noGrp="1"/>
          </p:cNvSpPr>
          <p:nvPr>
            <p:ph type="ftr" sz="quarter" idx="11"/>
          </p:nvPr>
        </p:nvSpPr>
        <p:spPr/>
        <p:txBody>
          <a:bodyPr/>
          <a:lstStyle/>
          <a:p>
            <a:endParaRPr lang="it-IT"/>
          </a:p>
        </p:txBody>
      </p:sp>
      <p:sp>
        <p:nvSpPr>
          <p:cNvPr id="9" name="Segnaposto numero diapositiva 8"/>
          <p:cNvSpPr>
            <a:spLocks noGrp="1"/>
          </p:cNvSpPr>
          <p:nvPr>
            <p:ph type="sldNum" sz="quarter" idx="12"/>
          </p:nvPr>
        </p:nvSpPr>
        <p:spPr/>
        <p:txBody>
          <a:bodyPr/>
          <a:lstStyle/>
          <a:p>
            <a:fld id="{8612B3D7-20CB-4455-8CC1-8E37F25DCD15}" type="slidenum">
              <a:rPr lang="it-IT" smtClean="0"/>
              <a:pPr/>
              <a:t>‹N›</a:t>
            </a:fld>
            <a:endParaRPr lang="it-IT"/>
          </a:p>
        </p:txBody>
      </p:sp>
    </p:spTree>
    <p:extLst>
      <p:ext uri="{BB962C8B-B14F-4D97-AF65-F5344CB8AC3E}">
        <p14:creationId xmlns:p14="http://schemas.microsoft.com/office/powerpoint/2010/main" val="35210037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data 2"/>
          <p:cNvSpPr>
            <a:spLocks noGrp="1"/>
          </p:cNvSpPr>
          <p:nvPr>
            <p:ph type="dt" sz="half" idx="10"/>
          </p:nvPr>
        </p:nvSpPr>
        <p:spPr/>
        <p:txBody>
          <a:bodyPr/>
          <a:lstStyle/>
          <a:p>
            <a:fld id="{4B3FF4D2-18AD-4E12-9DF2-371FACB324AA}" type="datetimeFigureOut">
              <a:rPr lang="it-IT" smtClean="0"/>
              <a:pPr/>
              <a:t>21/06/2016</a:t>
            </a:fld>
            <a:endParaRPr lang="it-IT"/>
          </a:p>
        </p:txBody>
      </p:sp>
      <p:sp>
        <p:nvSpPr>
          <p:cNvPr id="4" name="Segnaposto piè di pagina 3"/>
          <p:cNvSpPr>
            <a:spLocks noGrp="1"/>
          </p:cNvSpPr>
          <p:nvPr>
            <p:ph type="ftr" sz="quarter" idx="11"/>
          </p:nvPr>
        </p:nvSpPr>
        <p:spPr/>
        <p:txBody>
          <a:bodyPr/>
          <a:lstStyle/>
          <a:p>
            <a:endParaRPr lang="it-IT"/>
          </a:p>
        </p:txBody>
      </p:sp>
      <p:sp>
        <p:nvSpPr>
          <p:cNvPr id="5" name="Segnaposto numero diapositiva 4"/>
          <p:cNvSpPr>
            <a:spLocks noGrp="1"/>
          </p:cNvSpPr>
          <p:nvPr>
            <p:ph type="sldNum" sz="quarter" idx="12"/>
          </p:nvPr>
        </p:nvSpPr>
        <p:spPr/>
        <p:txBody>
          <a:bodyPr/>
          <a:lstStyle/>
          <a:p>
            <a:fld id="{8612B3D7-20CB-4455-8CC1-8E37F25DCD15}" type="slidenum">
              <a:rPr lang="it-IT" smtClean="0"/>
              <a:pPr/>
              <a:t>‹N›</a:t>
            </a:fld>
            <a:endParaRPr lang="it-IT"/>
          </a:p>
        </p:txBody>
      </p:sp>
    </p:spTree>
    <p:extLst>
      <p:ext uri="{BB962C8B-B14F-4D97-AF65-F5344CB8AC3E}">
        <p14:creationId xmlns:p14="http://schemas.microsoft.com/office/powerpoint/2010/main" val="27322720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p>
            <a:fld id="{4B3FF4D2-18AD-4E12-9DF2-371FACB324AA}" type="datetimeFigureOut">
              <a:rPr lang="it-IT" smtClean="0"/>
              <a:pPr/>
              <a:t>21/06/2016</a:t>
            </a:fld>
            <a:endParaRPr lang="it-IT"/>
          </a:p>
        </p:txBody>
      </p:sp>
      <p:sp>
        <p:nvSpPr>
          <p:cNvPr id="3" name="Segnaposto piè di pagina 2"/>
          <p:cNvSpPr>
            <a:spLocks noGrp="1"/>
          </p:cNvSpPr>
          <p:nvPr>
            <p:ph type="ftr" sz="quarter" idx="11"/>
          </p:nvPr>
        </p:nvSpPr>
        <p:spPr/>
        <p:txBody>
          <a:bodyPr/>
          <a:lstStyle/>
          <a:p>
            <a:endParaRPr lang="it-IT"/>
          </a:p>
        </p:txBody>
      </p:sp>
      <p:sp>
        <p:nvSpPr>
          <p:cNvPr id="4" name="Segnaposto numero diapositiva 3"/>
          <p:cNvSpPr>
            <a:spLocks noGrp="1"/>
          </p:cNvSpPr>
          <p:nvPr>
            <p:ph type="sldNum" sz="quarter" idx="12"/>
          </p:nvPr>
        </p:nvSpPr>
        <p:spPr/>
        <p:txBody>
          <a:bodyPr/>
          <a:lstStyle/>
          <a:p>
            <a:fld id="{8612B3D7-20CB-4455-8CC1-8E37F25DCD15}" type="slidenum">
              <a:rPr lang="it-IT" smtClean="0"/>
              <a:pPr/>
              <a:t>‹N›</a:t>
            </a:fld>
            <a:endParaRPr lang="it-IT"/>
          </a:p>
        </p:txBody>
      </p:sp>
    </p:spTree>
    <p:extLst>
      <p:ext uri="{BB962C8B-B14F-4D97-AF65-F5344CB8AC3E}">
        <p14:creationId xmlns:p14="http://schemas.microsoft.com/office/powerpoint/2010/main" val="73389870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a:t>Fare clic per modificare lo stile del titolo</a:t>
            </a:r>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stili del testo dello schema</a:t>
            </a:r>
          </a:p>
        </p:txBody>
      </p:sp>
      <p:sp>
        <p:nvSpPr>
          <p:cNvPr id="5" name="Segnaposto data 4"/>
          <p:cNvSpPr>
            <a:spLocks noGrp="1"/>
          </p:cNvSpPr>
          <p:nvPr>
            <p:ph type="dt" sz="half" idx="10"/>
          </p:nvPr>
        </p:nvSpPr>
        <p:spPr/>
        <p:txBody>
          <a:bodyPr/>
          <a:lstStyle/>
          <a:p>
            <a:fld id="{4B3FF4D2-18AD-4E12-9DF2-371FACB324AA}" type="datetimeFigureOut">
              <a:rPr lang="it-IT" smtClean="0"/>
              <a:pPr/>
              <a:t>21/06/2016</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8612B3D7-20CB-4455-8CC1-8E37F25DCD15}" type="slidenum">
              <a:rPr lang="it-IT" smtClean="0"/>
              <a:pPr/>
              <a:t>‹N›</a:t>
            </a:fld>
            <a:endParaRPr lang="it-IT"/>
          </a:p>
        </p:txBody>
      </p:sp>
    </p:spTree>
    <p:extLst>
      <p:ext uri="{BB962C8B-B14F-4D97-AF65-F5344CB8AC3E}">
        <p14:creationId xmlns:p14="http://schemas.microsoft.com/office/powerpoint/2010/main" val="317521856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a:t>Fare clic per modificare lo stile del titolo</a:t>
            </a:r>
          </a:p>
        </p:txBody>
      </p:sp>
      <p:sp>
        <p:nvSpPr>
          <p:cNvPr id="3" name="Segnaposto immagin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it-IT"/>
              <a:t>Fare clic sull'icona per inserire un'immagine</a:t>
            </a:r>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stili del testo dello schema</a:t>
            </a:r>
          </a:p>
        </p:txBody>
      </p:sp>
      <p:sp>
        <p:nvSpPr>
          <p:cNvPr id="5" name="Segnaposto data 4"/>
          <p:cNvSpPr>
            <a:spLocks noGrp="1"/>
          </p:cNvSpPr>
          <p:nvPr>
            <p:ph type="dt" sz="half" idx="10"/>
          </p:nvPr>
        </p:nvSpPr>
        <p:spPr/>
        <p:txBody>
          <a:bodyPr/>
          <a:lstStyle/>
          <a:p>
            <a:fld id="{4B3FF4D2-18AD-4E12-9DF2-371FACB324AA}" type="datetimeFigureOut">
              <a:rPr lang="it-IT" smtClean="0"/>
              <a:pPr/>
              <a:t>21/06/2016</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8612B3D7-20CB-4455-8CC1-8E37F25DCD15}" type="slidenum">
              <a:rPr lang="it-IT" smtClean="0"/>
              <a:pPr/>
              <a:t>‹N›</a:t>
            </a:fld>
            <a:endParaRPr lang="it-IT"/>
          </a:p>
        </p:txBody>
      </p:sp>
    </p:spTree>
    <p:extLst>
      <p:ext uri="{BB962C8B-B14F-4D97-AF65-F5344CB8AC3E}">
        <p14:creationId xmlns:p14="http://schemas.microsoft.com/office/powerpoint/2010/main" val="28142460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egnaposto titolo 1"/>
          <p:cNvSpPr>
            <a:spLocks noGrp="1"/>
          </p:cNvSpPr>
          <p:nvPr>
            <p:ph type="title"/>
          </p:nvPr>
        </p:nvSpPr>
        <p:spPr>
          <a:xfrm>
            <a:off x="72000" y="125760"/>
            <a:ext cx="9000000" cy="1143000"/>
          </a:xfrm>
          <a:prstGeom prst="rect">
            <a:avLst/>
          </a:prstGeom>
        </p:spPr>
        <p:txBody>
          <a:bodyPr vert="horz" lIns="91440" tIns="45720" rIns="91440" bIns="45720" rtlCol="0" anchor="ctr">
            <a:normAutofit/>
          </a:bodyPr>
          <a:lstStyle/>
          <a:p>
            <a:r>
              <a:rPr lang="it-IT" dirty="0"/>
              <a:t>Fare clic per modificare lo stile del titolo</a:t>
            </a:r>
          </a:p>
        </p:txBody>
      </p:sp>
      <p:sp>
        <p:nvSpPr>
          <p:cNvPr id="3" name="Segnaposto testo 2"/>
          <p:cNvSpPr>
            <a:spLocks noGrp="1"/>
          </p:cNvSpPr>
          <p:nvPr>
            <p:ph type="body" idx="1"/>
          </p:nvPr>
        </p:nvSpPr>
        <p:spPr>
          <a:xfrm>
            <a:off x="72000" y="1412775"/>
            <a:ext cx="9000000" cy="4824538"/>
          </a:xfrm>
          <a:prstGeom prst="rect">
            <a:avLst/>
          </a:prstGeom>
        </p:spPr>
        <p:txBody>
          <a:bodyPr vert="horz" lIns="91440" tIns="45720" rIns="91440" bIns="45720" rtlCol="0">
            <a:normAutofit/>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rgbClr val="000000"/>
                </a:solidFill>
              </a:defRPr>
            </a:lvl1pPr>
          </a:lstStyle>
          <a:p>
            <a:fld id="{4B3FF4D2-18AD-4E12-9DF2-371FACB324AA}" type="datetimeFigureOut">
              <a:rPr lang="it-IT" smtClean="0"/>
              <a:pPr/>
              <a:t>21/06/2016</a:t>
            </a:fld>
            <a:endParaRPr lang="it-IT"/>
          </a:p>
        </p:txBody>
      </p:sp>
      <p:sp>
        <p:nvSpPr>
          <p:cNvPr id="5" name="Segnaposto piè di pagina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rgbClr val="000000"/>
                </a:solidFill>
              </a:defRPr>
            </a:lvl1pPr>
          </a:lstStyle>
          <a:p>
            <a:endParaRPr lang="it-IT"/>
          </a:p>
        </p:txBody>
      </p:sp>
      <p:sp>
        <p:nvSpPr>
          <p:cNvPr id="6" name="Segnaposto numero diapositiva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rgbClr val="000000"/>
                </a:solidFill>
              </a:defRPr>
            </a:lvl1pPr>
          </a:lstStyle>
          <a:p>
            <a:fld id="{8612B3D7-20CB-4455-8CC1-8E37F25DCD15}" type="slidenum">
              <a:rPr lang="it-IT" smtClean="0"/>
              <a:pPr/>
              <a:t>‹N›</a:t>
            </a:fld>
            <a:endParaRPr lang="it-IT"/>
          </a:p>
        </p:txBody>
      </p:sp>
    </p:spTree>
    <p:extLst>
      <p:ext uri="{BB962C8B-B14F-4D97-AF65-F5344CB8AC3E}">
        <p14:creationId xmlns:p14="http://schemas.microsoft.com/office/powerpoint/2010/main" val="3964349435"/>
      </p:ext>
    </p:extLst>
  </p:cSld>
  <p:clrMap bg1="dk1" tx1="lt1" bg2="dk2" tx2="lt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defTabSz="914400" rtl="0" eaLnBrk="1" latinLnBrk="0" hangingPunct="1">
        <a:spcBef>
          <a:spcPct val="0"/>
        </a:spcBef>
        <a:buNone/>
        <a:defRPr sz="4400" b="1" kern="1200">
          <a:solidFill>
            <a:srgbClr val="7D0000"/>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rgbClr val="000000"/>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rgbClr val="000000"/>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rgbClr val="000000"/>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rgbClr val="000000"/>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rgbClr val="000000"/>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png"/><Relationship Id="rId7" Type="http://schemas.openxmlformats.org/officeDocument/2006/relationships/image" Target="../media/image5.png"/><Relationship Id="rId12" Type="http://schemas.openxmlformats.org/officeDocument/2006/relationships/image" Target="../media/image10.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11" Type="http://schemas.openxmlformats.org/officeDocument/2006/relationships/image" Target="../media/image9.png"/><Relationship Id="rId5" Type="http://schemas.openxmlformats.org/officeDocument/2006/relationships/image" Target="../media/image3.png"/><Relationship Id="rId10" Type="http://schemas.openxmlformats.org/officeDocument/2006/relationships/image" Target="../media/image8.png"/><Relationship Id="rId4" Type="http://schemas.openxmlformats.org/officeDocument/2006/relationships/image" Target="../media/image2.png"/><Relationship Id="rId9" Type="http://schemas.openxmlformats.org/officeDocument/2006/relationships/image" Target="../media/image7.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2.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6.emf"/><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17.emf"/></Relationships>
</file>

<file path=ppt/slides/_rels/slide18.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8.emf"/><Relationship Id="rId2" Type="http://schemas.openxmlformats.org/officeDocument/2006/relationships/notesSlide" Target="../notesSlides/notesSlide15.xml"/><Relationship Id="rId1" Type="http://schemas.openxmlformats.org/officeDocument/2006/relationships/slideLayout" Target="../slideLayouts/slideLayout6.xml"/><Relationship Id="rId4" Type="http://schemas.openxmlformats.org/officeDocument/2006/relationships/image" Target="../media/image19.emf"/></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14.jpe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a:xfrm>
            <a:off x="0" y="1295291"/>
            <a:ext cx="9144000" cy="2763738"/>
          </a:xfrm>
        </p:spPr>
        <p:txBody>
          <a:bodyPr lIns="36000" tIns="36000" rIns="36000" bIns="36000">
            <a:normAutofit/>
          </a:bodyPr>
          <a:lstStyle/>
          <a:p>
            <a:r>
              <a:rPr lang="it-IT" sz="5400" dirty="0"/>
              <a:t>Probiotici nella Diarrea</a:t>
            </a:r>
            <a:endParaRPr lang="it-IT" sz="5400" b="1" dirty="0"/>
          </a:p>
        </p:txBody>
      </p:sp>
      <p:sp>
        <p:nvSpPr>
          <p:cNvPr id="3" name="Sottotitolo 2"/>
          <p:cNvSpPr>
            <a:spLocks noGrp="1"/>
          </p:cNvSpPr>
          <p:nvPr>
            <p:ph type="subTitle" idx="1"/>
          </p:nvPr>
        </p:nvSpPr>
        <p:spPr>
          <a:xfrm>
            <a:off x="990600" y="4387440"/>
            <a:ext cx="7162800" cy="2173997"/>
          </a:xfrm>
        </p:spPr>
        <p:txBody>
          <a:bodyPr>
            <a:normAutofit/>
          </a:bodyPr>
          <a:lstStyle/>
          <a:p>
            <a:r>
              <a:rPr lang="it-IT" sz="2800" dirty="0"/>
              <a:t>Federico Bontardelli</a:t>
            </a:r>
          </a:p>
          <a:p>
            <a:r>
              <a:rPr lang="it-IT" sz="2800" dirty="0"/>
              <a:t>Novella Ceretti</a:t>
            </a:r>
            <a:endParaRPr lang="it-IT" sz="2000" i="1" dirty="0"/>
          </a:p>
        </p:txBody>
      </p:sp>
      <p:pic>
        <p:nvPicPr>
          <p:cNvPr id="1028" name="Picture 4" descr="C:\Users\Novella Ceretti\Desktop\Nuova cartella\probiotici 11.png"/>
          <p:cNvPicPr>
            <a:picLocks noChangeAspect="1" noChangeArrowheads="1"/>
          </p:cNvPicPr>
          <p:nvPr/>
        </p:nvPicPr>
        <p:blipFill>
          <a:blip r:embed="rId3" cstate="print"/>
          <a:srcRect/>
          <a:stretch>
            <a:fillRect/>
          </a:stretch>
        </p:blipFill>
        <p:spPr bwMode="auto">
          <a:xfrm>
            <a:off x="888085" y="1204644"/>
            <a:ext cx="762000" cy="762000"/>
          </a:xfrm>
          <a:prstGeom prst="rect">
            <a:avLst/>
          </a:prstGeom>
          <a:noFill/>
        </p:spPr>
      </p:pic>
      <p:pic>
        <p:nvPicPr>
          <p:cNvPr id="1029" name="Picture 5" descr="C:\Users\Novella Ceretti\Desktop\Nuova cartella\probiotici 8.png"/>
          <p:cNvPicPr>
            <a:picLocks noChangeAspect="1" noChangeArrowheads="1"/>
          </p:cNvPicPr>
          <p:nvPr/>
        </p:nvPicPr>
        <p:blipFill>
          <a:blip r:embed="rId4" cstate="print"/>
          <a:srcRect/>
          <a:stretch>
            <a:fillRect/>
          </a:stretch>
        </p:blipFill>
        <p:spPr bwMode="auto">
          <a:xfrm>
            <a:off x="1952114" y="482277"/>
            <a:ext cx="762000" cy="762000"/>
          </a:xfrm>
          <a:prstGeom prst="rect">
            <a:avLst/>
          </a:prstGeom>
          <a:noFill/>
        </p:spPr>
      </p:pic>
      <p:pic>
        <p:nvPicPr>
          <p:cNvPr id="1030" name="Picture 6" descr="C:\Users\Novella Ceretti\Desktop\Nuova cartella\probiotici 9.png"/>
          <p:cNvPicPr>
            <a:picLocks noChangeAspect="1" noChangeArrowheads="1"/>
          </p:cNvPicPr>
          <p:nvPr/>
        </p:nvPicPr>
        <p:blipFill>
          <a:blip r:embed="rId5" cstate="print"/>
          <a:srcRect/>
          <a:stretch>
            <a:fillRect/>
          </a:stretch>
        </p:blipFill>
        <p:spPr bwMode="auto">
          <a:xfrm>
            <a:off x="1406122" y="5399330"/>
            <a:ext cx="762000" cy="762000"/>
          </a:xfrm>
          <a:prstGeom prst="rect">
            <a:avLst/>
          </a:prstGeom>
          <a:noFill/>
        </p:spPr>
      </p:pic>
      <p:pic>
        <p:nvPicPr>
          <p:cNvPr id="1031" name="Picture 7" descr="C:\Users\Novella Ceretti\Desktop\Nuova cartella\probiotici 10.png"/>
          <p:cNvPicPr>
            <a:picLocks noChangeAspect="1" noChangeArrowheads="1"/>
          </p:cNvPicPr>
          <p:nvPr/>
        </p:nvPicPr>
        <p:blipFill>
          <a:blip r:embed="rId6" cstate="print"/>
          <a:srcRect/>
          <a:stretch>
            <a:fillRect/>
          </a:stretch>
        </p:blipFill>
        <p:spPr bwMode="auto">
          <a:xfrm>
            <a:off x="6553684" y="5415366"/>
            <a:ext cx="762000" cy="762000"/>
          </a:xfrm>
          <a:prstGeom prst="rect">
            <a:avLst/>
          </a:prstGeom>
          <a:noFill/>
        </p:spPr>
      </p:pic>
      <p:pic>
        <p:nvPicPr>
          <p:cNvPr id="1032" name="Picture 8" descr="C:\Users\Novella Ceretti\Desktop\Nuova cartella\probiotici 13.png"/>
          <p:cNvPicPr>
            <a:picLocks noChangeAspect="1" noChangeArrowheads="1"/>
          </p:cNvPicPr>
          <p:nvPr/>
        </p:nvPicPr>
        <p:blipFill>
          <a:blip r:embed="rId7" cstate="print"/>
          <a:srcRect/>
          <a:stretch>
            <a:fillRect/>
          </a:stretch>
        </p:blipFill>
        <p:spPr bwMode="auto">
          <a:xfrm>
            <a:off x="3903663" y="528772"/>
            <a:ext cx="762000" cy="762000"/>
          </a:xfrm>
          <a:prstGeom prst="rect">
            <a:avLst/>
          </a:prstGeom>
          <a:noFill/>
        </p:spPr>
      </p:pic>
      <p:pic>
        <p:nvPicPr>
          <p:cNvPr id="1033" name="Picture 9" descr="C:\Users\Novella Ceretti\Desktop\Nuova cartella\probiotici 12.png"/>
          <p:cNvPicPr>
            <a:picLocks noChangeAspect="1" noChangeArrowheads="1"/>
          </p:cNvPicPr>
          <p:nvPr/>
        </p:nvPicPr>
        <p:blipFill>
          <a:blip r:embed="rId8" cstate="print"/>
          <a:srcRect/>
          <a:stretch>
            <a:fillRect/>
          </a:stretch>
        </p:blipFill>
        <p:spPr bwMode="auto">
          <a:xfrm>
            <a:off x="5481638" y="766763"/>
            <a:ext cx="762000" cy="762000"/>
          </a:xfrm>
          <a:prstGeom prst="rect">
            <a:avLst/>
          </a:prstGeom>
          <a:noFill/>
        </p:spPr>
      </p:pic>
      <p:pic>
        <p:nvPicPr>
          <p:cNvPr id="1034" name="Picture 10" descr="C:\Users\Novella Ceretti\Desktop\Nuova cartella\probiotici 14.png"/>
          <p:cNvPicPr>
            <a:picLocks noChangeAspect="1" noChangeArrowheads="1"/>
          </p:cNvPicPr>
          <p:nvPr/>
        </p:nvPicPr>
        <p:blipFill>
          <a:blip r:embed="rId9" cstate="print"/>
          <a:srcRect/>
          <a:stretch>
            <a:fillRect/>
          </a:stretch>
        </p:blipFill>
        <p:spPr bwMode="auto">
          <a:xfrm>
            <a:off x="7400925" y="1071563"/>
            <a:ext cx="762000" cy="762000"/>
          </a:xfrm>
          <a:prstGeom prst="rect">
            <a:avLst/>
          </a:prstGeom>
          <a:noFill/>
        </p:spPr>
      </p:pic>
      <p:pic>
        <p:nvPicPr>
          <p:cNvPr id="1035" name="Picture 11" descr="C:\Users\Novella Ceretti\Desktop\Nuova cartella\probiotici 15.png"/>
          <p:cNvPicPr>
            <a:picLocks noChangeAspect="1" noChangeArrowheads="1"/>
          </p:cNvPicPr>
          <p:nvPr/>
        </p:nvPicPr>
        <p:blipFill>
          <a:blip r:embed="rId10" cstate="print"/>
          <a:srcRect/>
          <a:stretch>
            <a:fillRect/>
          </a:stretch>
        </p:blipFill>
        <p:spPr bwMode="auto">
          <a:xfrm>
            <a:off x="6934200" y="3849688"/>
            <a:ext cx="762000" cy="762000"/>
          </a:xfrm>
          <a:prstGeom prst="rect">
            <a:avLst/>
          </a:prstGeom>
          <a:noFill/>
        </p:spPr>
      </p:pic>
      <p:pic>
        <p:nvPicPr>
          <p:cNvPr id="1036" name="Picture 12" descr="C:\Users\Novella Ceretti\Desktop\Nuova cartella\probiotici 6.png"/>
          <p:cNvPicPr>
            <a:picLocks noChangeAspect="1" noChangeArrowheads="1"/>
          </p:cNvPicPr>
          <p:nvPr/>
        </p:nvPicPr>
        <p:blipFill>
          <a:blip r:embed="rId11" cstate="print"/>
          <a:srcRect/>
          <a:stretch>
            <a:fillRect/>
          </a:stretch>
        </p:blipFill>
        <p:spPr bwMode="auto">
          <a:xfrm>
            <a:off x="3728365" y="3583175"/>
            <a:ext cx="762000" cy="762000"/>
          </a:xfrm>
          <a:prstGeom prst="rect">
            <a:avLst/>
          </a:prstGeom>
          <a:noFill/>
        </p:spPr>
      </p:pic>
      <p:pic>
        <p:nvPicPr>
          <p:cNvPr id="1037" name="Picture 13" descr="C:\Users\Novella Ceretti\Desktop\Nuova cartella\probiotici 7.png"/>
          <p:cNvPicPr>
            <a:picLocks noChangeAspect="1" noChangeArrowheads="1"/>
          </p:cNvPicPr>
          <p:nvPr/>
        </p:nvPicPr>
        <p:blipFill>
          <a:blip r:embed="rId12" cstate="print"/>
          <a:srcRect/>
          <a:stretch>
            <a:fillRect/>
          </a:stretch>
        </p:blipFill>
        <p:spPr bwMode="auto">
          <a:xfrm>
            <a:off x="1032548" y="3423027"/>
            <a:ext cx="762000" cy="762000"/>
          </a:xfrm>
          <a:prstGeom prst="rect">
            <a:avLst/>
          </a:prstGeom>
          <a:noFill/>
        </p:spPr>
      </p:pic>
      <p:pic>
        <p:nvPicPr>
          <p:cNvPr id="17" name="Picture 4" descr="C:\Users\Novella Ceretti\Desktop\Nuova cartella\probiotici 11.png"/>
          <p:cNvPicPr>
            <a:picLocks noChangeAspect="1" noChangeArrowheads="1"/>
          </p:cNvPicPr>
          <p:nvPr/>
        </p:nvPicPr>
        <p:blipFill>
          <a:blip r:embed="rId3" cstate="print"/>
          <a:srcRect/>
          <a:stretch>
            <a:fillRect/>
          </a:stretch>
        </p:blipFill>
        <p:spPr bwMode="auto">
          <a:xfrm>
            <a:off x="4620593" y="5712068"/>
            <a:ext cx="762000" cy="762000"/>
          </a:xfrm>
          <a:prstGeom prst="rect">
            <a:avLst/>
          </a:prstGeom>
          <a:noFill/>
        </p:spPr>
      </p:pic>
      <p:pic>
        <p:nvPicPr>
          <p:cNvPr id="18" name="Picture 6" descr="C:\Users\Novella Ceretti\Desktop\Nuova cartella\probiotici 9.png"/>
          <p:cNvPicPr>
            <a:picLocks noChangeAspect="1" noChangeArrowheads="1"/>
          </p:cNvPicPr>
          <p:nvPr/>
        </p:nvPicPr>
        <p:blipFill>
          <a:blip r:embed="rId5" cstate="print"/>
          <a:srcRect/>
          <a:stretch>
            <a:fillRect/>
          </a:stretch>
        </p:blipFill>
        <p:spPr bwMode="auto">
          <a:xfrm>
            <a:off x="5216121" y="3335473"/>
            <a:ext cx="762000" cy="762000"/>
          </a:xfrm>
          <a:prstGeom prst="rect">
            <a:avLst/>
          </a:prstGeom>
          <a:noFill/>
        </p:spPr>
      </p:pic>
      <p:pic>
        <p:nvPicPr>
          <p:cNvPr id="19" name="Picture 7" descr="C:\Users\Novella Ceretti\Desktop\Nuova cartella\probiotici 10.png"/>
          <p:cNvPicPr>
            <a:picLocks noChangeAspect="1" noChangeArrowheads="1"/>
          </p:cNvPicPr>
          <p:nvPr/>
        </p:nvPicPr>
        <p:blipFill>
          <a:blip r:embed="rId6" cstate="print"/>
          <a:srcRect/>
          <a:stretch>
            <a:fillRect/>
          </a:stretch>
        </p:blipFill>
        <p:spPr bwMode="auto">
          <a:xfrm>
            <a:off x="6535603" y="499820"/>
            <a:ext cx="762000" cy="762000"/>
          </a:xfrm>
          <a:prstGeom prst="rect">
            <a:avLst/>
          </a:prstGeom>
          <a:noFill/>
        </p:spPr>
      </p:pic>
      <p:pic>
        <p:nvPicPr>
          <p:cNvPr id="20" name="Picture 12" descr="C:\Users\Novella Ceretti\Desktop\Nuova cartella\probiotici 6.png"/>
          <p:cNvPicPr>
            <a:picLocks noChangeAspect="1" noChangeArrowheads="1"/>
          </p:cNvPicPr>
          <p:nvPr/>
        </p:nvPicPr>
        <p:blipFill>
          <a:blip r:embed="rId11" cstate="print"/>
          <a:srcRect/>
          <a:stretch>
            <a:fillRect/>
          </a:stretch>
        </p:blipFill>
        <p:spPr bwMode="auto">
          <a:xfrm>
            <a:off x="4748670" y="1519318"/>
            <a:ext cx="762000" cy="762000"/>
          </a:xfrm>
          <a:prstGeom prst="rect">
            <a:avLst/>
          </a:prstGeom>
          <a:noFill/>
        </p:spPr>
      </p:pic>
      <p:pic>
        <p:nvPicPr>
          <p:cNvPr id="21" name="Picture 10" descr="C:\Users\Novella Ceretti\Desktop\Nuova cartella\probiotici 14.png"/>
          <p:cNvPicPr>
            <a:picLocks noChangeAspect="1" noChangeArrowheads="1"/>
          </p:cNvPicPr>
          <p:nvPr/>
        </p:nvPicPr>
        <p:blipFill>
          <a:blip r:embed="rId9" cstate="print"/>
          <a:srcRect/>
          <a:stretch>
            <a:fillRect/>
          </a:stretch>
        </p:blipFill>
        <p:spPr bwMode="auto">
          <a:xfrm>
            <a:off x="7723806" y="4928058"/>
            <a:ext cx="762000" cy="762000"/>
          </a:xfrm>
          <a:prstGeom prst="rect">
            <a:avLst/>
          </a:prstGeom>
          <a:noFill/>
        </p:spPr>
      </p:pic>
      <p:pic>
        <p:nvPicPr>
          <p:cNvPr id="22" name="Picture 11" descr="C:\Users\Novella Ceretti\Desktop\Nuova cartella\probiotici 15.png"/>
          <p:cNvPicPr>
            <a:picLocks noChangeAspect="1" noChangeArrowheads="1"/>
          </p:cNvPicPr>
          <p:nvPr/>
        </p:nvPicPr>
        <p:blipFill>
          <a:blip r:embed="rId10" cstate="print"/>
          <a:srcRect/>
          <a:stretch>
            <a:fillRect/>
          </a:stretch>
        </p:blipFill>
        <p:spPr bwMode="auto">
          <a:xfrm>
            <a:off x="6249692" y="1506861"/>
            <a:ext cx="762000" cy="762000"/>
          </a:xfrm>
          <a:prstGeom prst="rect">
            <a:avLst/>
          </a:prstGeom>
          <a:noFill/>
        </p:spPr>
      </p:pic>
      <p:pic>
        <p:nvPicPr>
          <p:cNvPr id="23" name="Picture 9" descr="C:\Users\Novella Ceretti\Desktop\Nuova cartella\probiotici 12.png"/>
          <p:cNvPicPr>
            <a:picLocks noChangeAspect="1" noChangeArrowheads="1"/>
          </p:cNvPicPr>
          <p:nvPr/>
        </p:nvPicPr>
        <p:blipFill>
          <a:blip r:embed="rId8" cstate="print"/>
          <a:srcRect/>
          <a:stretch>
            <a:fillRect/>
          </a:stretch>
        </p:blipFill>
        <p:spPr bwMode="auto">
          <a:xfrm>
            <a:off x="3200805" y="5754634"/>
            <a:ext cx="762000" cy="762000"/>
          </a:xfrm>
          <a:prstGeom prst="rect">
            <a:avLst/>
          </a:prstGeom>
          <a:noFill/>
        </p:spPr>
      </p:pic>
      <p:pic>
        <p:nvPicPr>
          <p:cNvPr id="24" name="Picture 13" descr="C:\Users\Novella Ceretti\Desktop\Nuova cartella\probiotici 7.png"/>
          <p:cNvPicPr>
            <a:picLocks noChangeAspect="1" noChangeArrowheads="1"/>
          </p:cNvPicPr>
          <p:nvPr/>
        </p:nvPicPr>
        <p:blipFill>
          <a:blip r:embed="rId12" cstate="print"/>
          <a:srcRect/>
          <a:stretch>
            <a:fillRect/>
          </a:stretch>
        </p:blipFill>
        <p:spPr bwMode="auto">
          <a:xfrm>
            <a:off x="2440311" y="1467657"/>
            <a:ext cx="762000" cy="762000"/>
          </a:xfrm>
          <a:prstGeom prst="rect">
            <a:avLst/>
          </a:prstGeom>
          <a:noFill/>
        </p:spPr>
      </p:pic>
      <p:pic>
        <p:nvPicPr>
          <p:cNvPr id="25" name="Picture 8" descr="C:\Users\Novella Ceretti\Desktop\Nuova cartella\probiotici 13.png"/>
          <p:cNvPicPr>
            <a:picLocks noChangeAspect="1" noChangeArrowheads="1"/>
          </p:cNvPicPr>
          <p:nvPr/>
        </p:nvPicPr>
        <p:blipFill>
          <a:blip r:embed="rId7" cstate="print"/>
          <a:srcRect/>
          <a:stretch>
            <a:fillRect/>
          </a:stretch>
        </p:blipFill>
        <p:spPr bwMode="auto">
          <a:xfrm>
            <a:off x="2118775" y="3501864"/>
            <a:ext cx="762000" cy="762000"/>
          </a:xfrm>
          <a:prstGeom prst="rect">
            <a:avLst/>
          </a:prstGeom>
          <a:noFill/>
        </p:spPr>
      </p:pic>
    </p:spTree>
    <p:extLst>
      <p:ext uri="{BB962C8B-B14F-4D97-AF65-F5344CB8AC3E}">
        <p14:creationId xmlns:p14="http://schemas.microsoft.com/office/powerpoint/2010/main" val="36235068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nodeType="clickEffect">
                                  <p:stCondLst>
                                    <p:cond delay="0"/>
                                  </p:stCondLst>
                                  <p:childTnLst>
                                    <p:set>
                                      <p:cBhvr>
                                        <p:cTn id="6" dur="1" fill="hold">
                                          <p:stCondLst>
                                            <p:cond delay="0"/>
                                          </p:stCondLst>
                                        </p:cTn>
                                        <p:tgtEl>
                                          <p:spTgt spid="1029"/>
                                        </p:tgtEl>
                                        <p:attrNameLst>
                                          <p:attrName>style.visibility</p:attrName>
                                        </p:attrNameLst>
                                      </p:cBhvr>
                                      <p:to>
                                        <p:strVal val="visible"/>
                                      </p:to>
                                    </p:set>
                                    <p:animEffect transition="in" filter="diamond(in)">
                                      <p:cBhvr>
                                        <p:cTn id="7" dur="2000"/>
                                        <p:tgtEl>
                                          <p:spTgt spid="1029"/>
                                        </p:tgtEl>
                                      </p:cBhvr>
                                    </p:animEffect>
                                  </p:childTnLst>
                                </p:cTn>
                              </p:par>
                              <p:par>
                                <p:cTn id="8" presetID="8" presetClass="entr" presetSubtype="16" fill="hold" nodeType="withEffect">
                                  <p:stCondLst>
                                    <p:cond delay="0"/>
                                  </p:stCondLst>
                                  <p:childTnLst>
                                    <p:set>
                                      <p:cBhvr>
                                        <p:cTn id="9" dur="1" fill="hold">
                                          <p:stCondLst>
                                            <p:cond delay="0"/>
                                          </p:stCondLst>
                                        </p:cTn>
                                        <p:tgtEl>
                                          <p:spTgt spid="1028"/>
                                        </p:tgtEl>
                                        <p:attrNameLst>
                                          <p:attrName>style.visibility</p:attrName>
                                        </p:attrNameLst>
                                      </p:cBhvr>
                                      <p:to>
                                        <p:strVal val="visible"/>
                                      </p:to>
                                    </p:set>
                                    <p:animEffect transition="in" filter="diamond(in)">
                                      <p:cBhvr>
                                        <p:cTn id="10" dur="2000"/>
                                        <p:tgtEl>
                                          <p:spTgt spid="1028"/>
                                        </p:tgtEl>
                                      </p:cBhvr>
                                    </p:animEffect>
                                  </p:childTnLst>
                                </p:cTn>
                              </p:par>
                              <p:par>
                                <p:cTn id="11" presetID="8" presetClass="entr" presetSubtype="16" fill="hold" nodeType="withEffect">
                                  <p:stCondLst>
                                    <p:cond delay="0"/>
                                  </p:stCondLst>
                                  <p:childTnLst>
                                    <p:set>
                                      <p:cBhvr>
                                        <p:cTn id="12" dur="1" fill="hold">
                                          <p:stCondLst>
                                            <p:cond delay="0"/>
                                          </p:stCondLst>
                                        </p:cTn>
                                        <p:tgtEl>
                                          <p:spTgt spid="24"/>
                                        </p:tgtEl>
                                        <p:attrNameLst>
                                          <p:attrName>style.visibility</p:attrName>
                                        </p:attrNameLst>
                                      </p:cBhvr>
                                      <p:to>
                                        <p:strVal val="visible"/>
                                      </p:to>
                                    </p:set>
                                    <p:animEffect transition="in" filter="diamond(in)">
                                      <p:cBhvr>
                                        <p:cTn id="13" dur="2000"/>
                                        <p:tgtEl>
                                          <p:spTgt spid="24"/>
                                        </p:tgtEl>
                                      </p:cBhvr>
                                    </p:animEffect>
                                  </p:childTnLst>
                                </p:cTn>
                              </p:par>
                              <p:par>
                                <p:cTn id="14" presetID="8" presetClass="entr" presetSubtype="16" fill="hold" nodeType="withEffect">
                                  <p:stCondLst>
                                    <p:cond delay="0"/>
                                  </p:stCondLst>
                                  <p:childTnLst>
                                    <p:set>
                                      <p:cBhvr>
                                        <p:cTn id="15" dur="1" fill="hold">
                                          <p:stCondLst>
                                            <p:cond delay="0"/>
                                          </p:stCondLst>
                                        </p:cTn>
                                        <p:tgtEl>
                                          <p:spTgt spid="20"/>
                                        </p:tgtEl>
                                        <p:attrNameLst>
                                          <p:attrName>style.visibility</p:attrName>
                                        </p:attrNameLst>
                                      </p:cBhvr>
                                      <p:to>
                                        <p:strVal val="visible"/>
                                      </p:to>
                                    </p:set>
                                    <p:animEffect transition="in" filter="diamond(in)">
                                      <p:cBhvr>
                                        <p:cTn id="16" dur="2000"/>
                                        <p:tgtEl>
                                          <p:spTgt spid="20"/>
                                        </p:tgtEl>
                                      </p:cBhvr>
                                    </p:animEffect>
                                  </p:childTnLst>
                                </p:cTn>
                              </p:par>
                              <p:par>
                                <p:cTn id="17" presetID="8" presetClass="entr" presetSubtype="16" fill="hold" nodeType="withEffect">
                                  <p:stCondLst>
                                    <p:cond delay="0"/>
                                  </p:stCondLst>
                                  <p:childTnLst>
                                    <p:set>
                                      <p:cBhvr>
                                        <p:cTn id="18" dur="1" fill="hold">
                                          <p:stCondLst>
                                            <p:cond delay="0"/>
                                          </p:stCondLst>
                                        </p:cTn>
                                        <p:tgtEl>
                                          <p:spTgt spid="1032"/>
                                        </p:tgtEl>
                                        <p:attrNameLst>
                                          <p:attrName>style.visibility</p:attrName>
                                        </p:attrNameLst>
                                      </p:cBhvr>
                                      <p:to>
                                        <p:strVal val="visible"/>
                                      </p:to>
                                    </p:set>
                                    <p:animEffect transition="in" filter="diamond(in)">
                                      <p:cBhvr>
                                        <p:cTn id="19" dur="2000"/>
                                        <p:tgtEl>
                                          <p:spTgt spid="1032"/>
                                        </p:tgtEl>
                                      </p:cBhvr>
                                    </p:animEffect>
                                  </p:childTnLst>
                                </p:cTn>
                              </p:par>
                              <p:par>
                                <p:cTn id="20" presetID="8" presetClass="entr" presetSubtype="16" fill="hold" nodeType="withEffect">
                                  <p:stCondLst>
                                    <p:cond delay="0"/>
                                  </p:stCondLst>
                                  <p:childTnLst>
                                    <p:set>
                                      <p:cBhvr>
                                        <p:cTn id="21" dur="1" fill="hold">
                                          <p:stCondLst>
                                            <p:cond delay="0"/>
                                          </p:stCondLst>
                                        </p:cTn>
                                        <p:tgtEl>
                                          <p:spTgt spid="22"/>
                                        </p:tgtEl>
                                        <p:attrNameLst>
                                          <p:attrName>style.visibility</p:attrName>
                                        </p:attrNameLst>
                                      </p:cBhvr>
                                      <p:to>
                                        <p:strVal val="visible"/>
                                      </p:to>
                                    </p:set>
                                    <p:animEffect transition="in" filter="diamond(in)">
                                      <p:cBhvr>
                                        <p:cTn id="22" dur="2000"/>
                                        <p:tgtEl>
                                          <p:spTgt spid="22"/>
                                        </p:tgtEl>
                                      </p:cBhvr>
                                    </p:animEffect>
                                  </p:childTnLst>
                                </p:cTn>
                              </p:par>
                              <p:par>
                                <p:cTn id="23" presetID="8" presetClass="entr" presetSubtype="16" fill="hold" nodeType="withEffect">
                                  <p:stCondLst>
                                    <p:cond delay="0"/>
                                  </p:stCondLst>
                                  <p:childTnLst>
                                    <p:set>
                                      <p:cBhvr>
                                        <p:cTn id="24" dur="1" fill="hold">
                                          <p:stCondLst>
                                            <p:cond delay="0"/>
                                          </p:stCondLst>
                                        </p:cTn>
                                        <p:tgtEl>
                                          <p:spTgt spid="1034"/>
                                        </p:tgtEl>
                                        <p:attrNameLst>
                                          <p:attrName>style.visibility</p:attrName>
                                        </p:attrNameLst>
                                      </p:cBhvr>
                                      <p:to>
                                        <p:strVal val="visible"/>
                                      </p:to>
                                    </p:set>
                                    <p:animEffect transition="in" filter="diamond(in)">
                                      <p:cBhvr>
                                        <p:cTn id="25" dur="2000"/>
                                        <p:tgtEl>
                                          <p:spTgt spid="1034"/>
                                        </p:tgtEl>
                                      </p:cBhvr>
                                    </p:animEffect>
                                  </p:childTnLst>
                                </p:cTn>
                              </p:par>
                              <p:par>
                                <p:cTn id="26" presetID="8" presetClass="entr" presetSubtype="16" fill="hold" nodeType="withEffect">
                                  <p:stCondLst>
                                    <p:cond delay="0"/>
                                  </p:stCondLst>
                                  <p:childTnLst>
                                    <p:set>
                                      <p:cBhvr>
                                        <p:cTn id="27" dur="1" fill="hold">
                                          <p:stCondLst>
                                            <p:cond delay="0"/>
                                          </p:stCondLst>
                                        </p:cTn>
                                        <p:tgtEl>
                                          <p:spTgt spid="19"/>
                                        </p:tgtEl>
                                        <p:attrNameLst>
                                          <p:attrName>style.visibility</p:attrName>
                                        </p:attrNameLst>
                                      </p:cBhvr>
                                      <p:to>
                                        <p:strVal val="visible"/>
                                      </p:to>
                                    </p:set>
                                    <p:animEffect transition="in" filter="diamond(in)">
                                      <p:cBhvr>
                                        <p:cTn id="28" dur="2000"/>
                                        <p:tgtEl>
                                          <p:spTgt spid="19"/>
                                        </p:tgtEl>
                                      </p:cBhvr>
                                    </p:animEffect>
                                  </p:childTnLst>
                                </p:cTn>
                              </p:par>
                              <p:par>
                                <p:cTn id="29" presetID="8" presetClass="entr" presetSubtype="16" fill="hold" nodeType="withEffect">
                                  <p:stCondLst>
                                    <p:cond delay="0"/>
                                  </p:stCondLst>
                                  <p:childTnLst>
                                    <p:set>
                                      <p:cBhvr>
                                        <p:cTn id="30" dur="1" fill="hold">
                                          <p:stCondLst>
                                            <p:cond delay="0"/>
                                          </p:stCondLst>
                                        </p:cTn>
                                        <p:tgtEl>
                                          <p:spTgt spid="1033"/>
                                        </p:tgtEl>
                                        <p:attrNameLst>
                                          <p:attrName>style.visibility</p:attrName>
                                        </p:attrNameLst>
                                      </p:cBhvr>
                                      <p:to>
                                        <p:strVal val="visible"/>
                                      </p:to>
                                    </p:set>
                                    <p:animEffect transition="in" filter="diamond(in)">
                                      <p:cBhvr>
                                        <p:cTn id="31" dur="2000"/>
                                        <p:tgtEl>
                                          <p:spTgt spid="1033"/>
                                        </p:tgtEl>
                                      </p:cBhvr>
                                    </p:animEffect>
                                  </p:childTnLst>
                                </p:cTn>
                              </p:par>
                              <p:par>
                                <p:cTn id="32" presetID="8" presetClass="entr" presetSubtype="16" fill="hold" nodeType="withEffect">
                                  <p:stCondLst>
                                    <p:cond delay="0"/>
                                  </p:stCondLst>
                                  <p:childTnLst>
                                    <p:set>
                                      <p:cBhvr>
                                        <p:cTn id="33" dur="1" fill="hold">
                                          <p:stCondLst>
                                            <p:cond delay="0"/>
                                          </p:stCondLst>
                                        </p:cTn>
                                        <p:tgtEl>
                                          <p:spTgt spid="1037"/>
                                        </p:tgtEl>
                                        <p:attrNameLst>
                                          <p:attrName>style.visibility</p:attrName>
                                        </p:attrNameLst>
                                      </p:cBhvr>
                                      <p:to>
                                        <p:strVal val="visible"/>
                                      </p:to>
                                    </p:set>
                                    <p:animEffect transition="in" filter="diamond(in)">
                                      <p:cBhvr>
                                        <p:cTn id="34" dur="2000"/>
                                        <p:tgtEl>
                                          <p:spTgt spid="1037"/>
                                        </p:tgtEl>
                                      </p:cBhvr>
                                    </p:animEffect>
                                  </p:childTnLst>
                                </p:cTn>
                              </p:par>
                              <p:par>
                                <p:cTn id="35" presetID="8" presetClass="entr" presetSubtype="16" fill="hold" nodeType="withEffect">
                                  <p:stCondLst>
                                    <p:cond delay="0"/>
                                  </p:stCondLst>
                                  <p:childTnLst>
                                    <p:set>
                                      <p:cBhvr>
                                        <p:cTn id="36" dur="1" fill="hold">
                                          <p:stCondLst>
                                            <p:cond delay="0"/>
                                          </p:stCondLst>
                                        </p:cTn>
                                        <p:tgtEl>
                                          <p:spTgt spid="25"/>
                                        </p:tgtEl>
                                        <p:attrNameLst>
                                          <p:attrName>style.visibility</p:attrName>
                                        </p:attrNameLst>
                                      </p:cBhvr>
                                      <p:to>
                                        <p:strVal val="visible"/>
                                      </p:to>
                                    </p:set>
                                    <p:animEffect transition="in" filter="diamond(in)">
                                      <p:cBhvr>
                                        <p:cTn id="37" dur="2000"/>
                                        <p:tgtEl>
                                          <p:spTgt spid="25"/>
                                        </p:tgtEl>
                                      </p:cBhvr>
                                    </p:animEffect>
                                  </p:childTnLst>
                                </p:cTn>
                              </p:par>
                              <p:par>
                                <p:cTn id="38" presetID="8" presetClass="entr" presetSubtype="16" fill="hold" nodeType="withEffect">
                                  <p:stCondLst>
                                    <p:cond delay="0"/>
                                  </p:stCondLst>
                                  <p:childTnLst>
                                    <p:set>
                                      <p:cBhvr>
                                        <p:cTn id="39" dur="1" fill="hold">
                                          <p:stCondLst>
                                            <p:cond delay="0"/>
                                          </p:stCondLst>
                                        </p:cTn>
                                        <p:tgtEl>
                                          <p:spTgt spid="1030"/>
                                        </p:tgtEl>
                                        <p:attrNameLst>
                                          <p:attrName>style.visibility</p:attrName>
                                        </p:attrNameLst>
                                      </p:cBhvr>
                                      <p:to>
                                        <p:strVal val="visible"/>
                                      </p:to>
                                    </p:set>
                                    <p:animEffect transition="in" filter="diamond(in)">
                                      <p:cBhvr>
                                        <p:cTn id="40" dur="2000"/>
                                        <p:tgtEl>
                                          <p:spTgt spid="1030"/>
                                        </p:tgtEl>
                                      </p:cBhvr>
                                    </p:animEffect>
                                  </p:childTnLst>
                                </p:cTn>
                              </p:par>
                              <p:par>
                                <p:cTn id="41" presetID="8" presetClass="entr" presetSubtype="16" fill="hold" nodeType="withEffect">
                                  <p:stCondLst>
                                    <p:cond delay="0"/>
                                  </p:stCondLst>
                                  <p:childTnLst>
                                    <p:set>
                                      <p:cBhvr>
                                        <p:cTn id="42" dur="1" fill="hold">
                                          <p:stCondLst>
                                            <p:cond delay="0"/>
                                          </p:stCondLst>
                                        </p:cTn>
                                        <p:tgtEl>
                                          <p:spTgt spid="23"/>
                                        </p:tgtEl>
                                        <p:attrNameLst>
                                          <p:attrName>style.visibility</p:attrName>
                                        </p:attrNameLst>
                                      </p:cBhvr>
                                      <p:to>
                                        <p:strVal val="visible"/>
                                      </p:to>
                                    </p:set>
                                    <p:animEffect transition="in" filter="diamond(in)">
                                      <p:cBhvr>
                                        <p:cTn id="43" dur="2000"/>
                                        <p:tgtEl>
                                          <p:spTgt spid="23"/>
                                        </p:tgtEl>
                                      </p:cBhvr>
                                    </p:animEffect>
                                  </p:childTnLst>
                                </p:cTn>
                              </p:par>
                              <p:par>
                                <p:cTn id="44" presetID="8" presetClass="entr" presetSubtype="16" fill="hold" nodeType="withEffect">
                                  <p:stCondLst>
                                    <p:cond delay="0"/>
                                  </p:stCondLst>
                                  <p:childTnLst>
                                    <p:set>
                                      <p:cBhvr>
                                        <p:cTn id="45" dur="1" fill="hold">
                                          <p:stCondLst>
                                            <p:cond delay="0"/>
                                          </p:stCondLst>
                                        </p:cTn>
                                        <p:tgtEl>
                                          <p:spTgt spid="1036"/>
                                        </p:tgtEl>
                                        <p:attrNameLst>
                                          <p:attrName>style.visibility</p:attrName>
                                        </p:attrNameLst>
                                      </p:cBhvr>
                                      <p:to>
                                        <p:strVal val="visible"/>
                                      </p:to>
                                    </p:set>
                                    <p:animEffect transition="in" filter="diamond(in)">
                                      <p:cBhvr>
                                        <p:cTn id="46" dur="2000"/>
                                        <p:tgtEl>
                                          <p:spTgt spid="1036"/>
                                        </p:tgtEl>
                                      </p:cBhvr>
                                    </p:animEffect>
                                  </p:childTnLst>
                                </p:cTn>
                              </p:par>
                              <p:par>
                                <p:cTn id="47" presetID="8" presetClass="entr" presetSubtype="16" fill="hold" nodeType="withEffect">
                                  <p:stCondLst>
                                    <p:cond delay="0"/>
                                  </p:stCondLst>
                                  <p:childTnLst>
                                    <p:set>
                                      <p:cBhvr>
                                        <p:cTn id="48" dur="1" fill="hold">
                                          <p:stCondLst>
                                            <p:cond delay="0"/>
                                          </p:stCondLst>
                                        </p:cTn>
                                        <p:tgtEl>
                                          <p:spTgt spid="18"/>
                                        </p:tgtEl>
                                        <p:attrNameLst>
                                          <p:attrName>style.visibility</p:attrName>
                                        </p:attrNameLst>
                                      </p:cBhvr>
                                      <p:to>
                                        <p:strVal val="visible"/>
                                      </p:to>
                                    </p:set>
                                    <p:animEffect transition="in" filter="diamond(in)">
                                      <p:cBhvr>
                                        <p:cTn id="49" dur="2000"/>
                                        <p:tgtEl>
                                          <p:spTgt spid="18"/>
                                        </p:tgtEl>
                                      </p:cBhvr>
                                    </p:animEffect>
                                  </p:childTnLst>
                                </p:cTn>
                              </p:par>
                              <p:par>
                                <p:cTn id="50" presetID="8" presetClass="entr" presetSubtype="16" fill="hold" nodeType="withEffect">
                                  <p:stCondLst>
                                    <p:cond delay="0"/>
                                  </p:stCondLst>
                                  <p:childTnLst>
                                    <p:set>
                                      <p:cBhvr>
                                        <p:cTn id="51" dur="1" fill="hold">
                                          <p:stCondLst>
                                            <p:cond delay="0"/>
                                          </p:stCondLst>
                                        </p:cTn>
                                        <p:tgtEl>
                                          <p:spTgt spid="17"/>
                                        </p:tgtEl>
                                        <p:attrNameLst>
                                          <p:attrName>style.visibility</p:attrName>
                                        </p:attrNameLst>
                                      </p:cBhvr>
                                      <p:to>
                                        <p:strVal val="visible"/>
                                      </p:to>
                                    </p:set>
                                    <p:animEffect transition="in" filter="diamond(in)">
                                      <p:cBhvr>
                                        <p:cTn id="52" dur="2000"/>
                                        <p:tgtEl>
                                          <p:spTgt spid="17"/>
                                        </p:tgtEl>
                                      </p:cBhvr>
                                    </p:animEffect>
                                  </p:childTnLst>
                                </p:cTn>
                              </p:par>
                              <p:par>
                                <p:cTn id="53" presetID="8" presetClass="entr" presetSubtype="16" fill="hold" nodeType="withEffect">
                                  <p:stCondLst>
                                    <p:cond delay="0"/>
                                  </p:stCondLst>
                                  <p:childTnLst>
                                    <p:set>
                                      <p:cBhvr>
                                        <p:cTn id="54" dur="1" fill="hold">
                                          <p:stCondLst>
                                            <p:cond delay="0"/>
                                          </p:stCondLst>
                                        </p:cTn>
                                        <p:tgtEl>
                                          <p:spTgt spid="1031"/>
                                        </p:tgtEl>
                                        <p:attrNameLst>
                                          <p:attrName>style.visibility</p:attrName>
                                        </p:attrNameLst>
                                      </p:cBhvr>
                                      <p:to>
                                        <p:strVal val="visible"/>
                                      </p:to>
                                    </p:set>
                                    <p:animEffect transition="in" filter="diamond(in)">
                                      <p:cBhvr>
                                        <p:cTn id="55" dur="2000"/>
                                        <p:tgtEl>
                                          <p:spTgt spid="1031"/>
                                        </p:tgtEl>
                                      </p:cBhvr>
                                    </p:animEffect>
                                  </p:childTnLst>
                                </p:cTn>
                              </p:par>
                              <p:par>
                                <p:cTn id="56" presetID="8" presetClass="entr" presetSubtype="16" fill="hold" nodeType="withEffect">
                                  <p:stCondLst>
                                    <p:cond delay="0"/>
                                  </p:stCondLst>
                                  <p:childTnLst>
                                    <p:set>
                                      <p:cBhvr>
                                        <p:cTn id="57" dur="1" fill="hold">
                                          <p:stCondLst>
                                            <p:cond delay="0"/>
                                          </p:stCondLst>
                                        </p:cTn>
                                        <p:tgtEl>
                                          <p:spTgt spid="21"/>
                                        </p:tgtEl>
                                        <p:attrNameLst>
                                          <p:attrName>style.visibility</p:attrName>
                                        </p:attrNameLst>
                                      </p:cBhvr>
                                      <p:to>
                                        <p:strVal val="visible"/>
                                      </p:to>
                                    </p:set>
                                    <p:animEffect transition="in" filter="diamond(in)">
                                      <p:cBhvr>
                                        <p:cTn id="58" dur="2000"/>
                                        <p:tgtEl>
                                          <p:spTgt spid="21"/>
                                        </p:tgtEl>
                                      </p:cBhvr>
                                    </p:animEffect>
                                  </p:childTnLst>
                                </p:cTn>
                              </p:par>
                              <p:par>
                                <p:cTn id="59" presetID="8" presetClass="entr" presetSubtype="16" fill="hold" nodeType="withEffect">
                                  <p:stCondLst>
                                    <p:cond delay="0"/>
                                  </p:stCondLst>
                                  <p:childTnLst>
                                    <p:set>
                                      <p:cBhvr>
                                        <p:cTn id="60" dur="1" fill="hold">
                                          <p:stCondLst>
                                            <p:cond delay="0"/>
                                          </p:stCondLst>
                                        </p:cTn>
                                        <p:tgtEl>
                                          <p:spTgt spid="1035"/>
                                        </p:tgtEl>
                                        <p:attrNameLst>
                                          <p:attrName>style.visibility</p:attrName>
                                        </p:attrNameLst>
                                      </p:cBhvr>
                                      <p:to>
                                        <p:strVal val="visible"/>
                                      </p:to>
                                    </p:set>
                                    <p:animEffect transition="in" filter="diamond(in)">
                                      <p:cBhvr>
                                        <p:cTn id="61" dur="2000"/>
                                        <p:tgtEl>
                                          <p:spTgt spid="10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1"/>
          <p:cNvSpPr>
            <a:spLocks noGrp="1"/>
          </p:cNvSpPr>
          <p:nvPr>
            <p:ph type="title"/>
          </p:nvPr>
        </p:nvSpPr>
        <p:spPr/>
        <p:txBody>
          <a:bodyPr/>
          <a:lstStyle/>
          <a:p>
            <a:r>
              <a:rPr lang="it-IT" dirty="0"/>
              <a:t>Come si chiamano i Probiotici?</a:t>
            </a:r>
          </a:p>
        </p:txBody>
      </p:sp>
      <p:graphicFrame>
        <p:nvGraphicFramePr>
          <p:cNvPr id="5" name="Segnaposto contenuto 4"/>
          <p:cNvGraphicFramePr>
            <a:graphicFrameLocks noGrp="1"/>
          </p:cNvGraphicFramePr>
          <p:nvPr>
            <p:ph idx="1"/>
            <p:extLst>
              <p:ext uri="{D42A27DB-BD31-4B8C-83A1-F6EECF244321}">
                <p14:modId xmlns:p14="http://schemas.microsoft.com/office/powerpoint/2010/main" val="2678563104"/>
              </p:ext>
            </p:extLst>
          </p:nvPr>
        </p:nvGraphicFramePr>
        <p:xfrm>
          <a:off x="296860" y="1519014"/>
          <a:ext cx="8550280" cy="4719320"/>
        </p:xfrm>
        <a:graphic>
          <a:graphicData uri="http://schemas.openxmlformats.org/drawingml/2006/table">
            <a:tbl>
              <a:tblPr firstRow="1" bandRow="1">
                <a:tableStyleId>{5C22544A-7EE6-4342-B048-85BDC9FD1C3A}</a:tableStyleId>
              </a:tblPr>
              <a:tblGrid>
                <a:gridCol w="3510280">
                  <a:extLst>
                    <a:ext uri="{9D8B030D-6E8A-4147-A177-3AD203B41FA5}">
                      <a16:colId xmlns:a16="http://schemas.microsoft.com/office/drawing/2014/main" val="3178199414"/>
                    </a:ext>
                  </a:extLst>
                </a:gridCol>
                <a:gridCol w="2520000">
                  <a:extLst>
                    <a:ext uri="{9D8B030D-6E8A-4147-A177-3AD203B41FA5}">
                      <a16:colId xmlns:a16="http://schemas.microsoft.com/office/drawing/2014/main" val="658532992"/>
                    </a:ext>
                  </a:extLst>
                </a:gridCol>
                <a:gridCol w="2520000">
                  <a:extLst>
                    <a:ext uri="{9D8B030D-6E8A-4147-A177-3AD203B41FA5}">
                      <a16:colId xmlns:a16="http://schemas.microsoft.com/office/drawing/2014/main" val="1176996378"/>
                    </a:ext>
                  </a:extLst>
                </a:gridCol>
              </a:tblGrid>
              <a:tr h="370840">
                <a:tc>
                  <a:txBody>
                    <a:bodyPr/>
                    <a:lstStyle/>
                    <a:p>
                      <a:pPr algn="ctr"/>
                      <a:r>
                        <a:rPr lang="it-IT" dirty="0"/>
                        <a:t>Ceppo</a:t>
                      </a:r>
                    </a:p>
                  </a:txBody>
                  <a:tcPr anchor="ctr"/>
                </a:tc>
                <a:tc>
                  <a:txBody>
                    <a:bodyPr/>
                    <a:lstStyle/>
                    <a:p>
                      <a:pPr algn="ctr"/>
                      <a:r>
                        <a:rPr lang="it-IT" dirty="0"/>
                        <a:t>Nome Commerciale</a:t>
                      </a:r>
                    </a:p>
                  </a:txBody>
                  <a:tcPr anchor="ctr"/>
                </a:tc>
                <a:tc>
                  <a:txBody>
                    <a:bodyPr/>
                    <a:lstStyle/>
                    <a:p>
                      <a:pPr algn="ctr"/>
                      <a:r>
                        <a:rPr lang="it-IT" dirty="0"/>
                        <a:t>Quantità UFC</a:t>
                      </a:r>
                    </a:p>
                  </a:txBody>
                  <a:tcPr anchor="ctr"/>
                </a:tc>
                <a:extLst>
                  <a:ext uri="{0D108BD9-81ED-4DB2-BD59-A6C34878D82A}">
                    <a16:rowId xmlns:a16="http://schemas.microsoft.com/office/drawing/2014/main" val="506164915"/>
                  </a:ext>
                </a:extLst>
              </a:tr>
              <a:tr h="370840">
                <a:tc>
                  <a:txBody>
                    <a:bodyPr/>
                    <a:lstStyle/>
                    <a:p>
                      <a:pPr algn="ctr"/>
                      <a:r>
                        <a:rPr lang="it-IT" dirty="0" err="1"/>
                        <a:t>Saccaromices</a:t>
                      </a:r>
                      <a:r>
                        <a:rPr lang="it-IT" dirty="0"/>
                        <a:t> </a:t>
                      </a:r>
                      <a:r>
                        <a:rPr lang="it-IT" dirty="0" err="1"/>
                        <a:t>boulardii</a:t>
                      </a:r>
                      <a:endParaRPr lang="it-IT" dirty="0"/>
                    </a:p>
                  </a:txBody>
                  <a:tcPr anchor="ctr"/>
                </a:tc>
                <a:tc>
                  <a:txBody>
                    <a:bodyPr/>
                    <a:lstStyle/>
                    <a:p>
                      <a:pPr algn="ctr"/>
                      <a:r>
                        <a:rPr lang="it-IT" dirty="0" err="1"/>
                        <a:t>Codex</a:t>
                      </a:r>
                      <a:endParaRPr lang="it-IT" dirty="0"/>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it-IT" dirty="0"/>
                        <a:t>1 </a:t>
                      </a:r>
                      <a:r>
                        <a:rPr lang="it-IT" dirty="0" err="1"/>
                        <a:t>cps</a:t>
                      </a:r>
                      <a:r>
                        <a:rPr lang="it-IT" dirty="0"/>
                        <a:t> = 5x10</a:t>
                      </a:r>
                      <a:r>
                        <a:rPr lang="it-IT" baseline="30000" dirty="0"/>
                        <a:t>9</a:t>
                      </a:r>
                    </a:p>
                  </a:txBody>
                  <a:tcPr anchor="ctr"/>
                </a:tc>
                <a:extLst>
                  <a:ext uri="{0D108BD9-81ED-4DB2-BD59-A6C34878D82A}">
                    <a16:rowId xmlns:a16="http://schemas.microsoft.com/office/drawing/2014/main" val="4009978667"/>
                  </a:ext>
                </a:extLst>
              </a:tr>
              <a:tr h="370840">
                <a:tc>
                  <a:txBody>
                    <a:bodyPr/>
                    <a:lstStyle/>
                    <a:p>
                      <a:pPr algn="ctr"/>
                      <a:r>
                        <a:rPr lang="it-IT" dirty="0" err="1"/>
                        <a:t>Lactobacillus</a:t>
                      </a:r>
                      <a:r>
                        <a:rPr lang="it-IT" dirty="0"/>
                        <a:t> </a:t>
                      </a:r>
                      <a:r>
                        <a:rPr lang="it-IT" dirty="0" err="1"/>
                        <a:t>rhamnosus</a:t>
                      </a:r>
                      <a:r>
                        <a:rPr lang="it-IT" dirty="0"/>
                        <a:t> GG</a:t>
                      </a:r>
                    </a:p>
                  </a:txBody>
                  <a:tcPr anchor="ctr"/>
                </a:tc>
                <a:tc>
                  <a:txBody>
                    <a:bodyPr/>
                    <a:lstStyle/>
                    <a:p>
                      <a:pPr algn="ctr"/>
                      <a:r>
                        <a:rPr lang="it-IT" dirty="0" err="1"/>
                        <a:t>Dicoflor</a:t>
                      </a:r>
                      <a:endParaRPr lang="it-IT" dirty="0"/>
                    </a:p>
                  </a:txBody>
                  <a:tcPr/>
                </a:tc>
                <a:tc>
                  <a:txBody>
                    <a:bodyPr/>
                    <a:lstStyle/>
                    <a:p>
                      <a:pPr algn="ctr"/>
                      <a:r>
                        <a:rPr lang="it-IT" dirty="0"/>
                        <a:t>1 </a:t>
                      </a:r>
                      <a:r>
                        <a:rPr lang="it-IT" dirty="0" err="1"/>
                        <a:t>cps</a:t>
                      </a:r>
                      <a:r>
                        <a:rPr lang="it-IT" dirty="0"/>
                        <a:t> = 6x10</a:t>
                      </a:r>
                      <a:r>
                        <a:rPr lang="it-IT" baseline="30000" dirty="0"/>
                        <a:t>9</a:t>
                      </a:r>
                    </a:p>
                  </a:txBody>
                  <a:tcPr/>
                </a:tc>
                <a:extLst>
                  <a:ext uri="{0D108BD9-81ED-4DB2-BD59-A6C34878D82A}">
                    <a16:rowId xmlns:a16="http://schemas.microsoft.com/office/drawing/2014/main" val="3157871943"/>
                  </a:ext>
                </a:extLst>
              </a:tr>
              <a:tr h="370840">
                <a:tc>
                  <a:txBody>
                    <a:bodyPr/>
                    <a:lstStyle/>
                    <a:p>
                      <a:pPr algn="ctr"/>
                      <a:r>
                        <a:rPr lang="it-IT" dirty="0" err="1"/>
                        <a:t>Lactobacillus</a:t>
                      </a:r>
                      <a:r>
                        <a:rPr lang="it-IT" dirty="0"/>
                        <a:t> </a:t>
                      </a:r>
                      <a:r>
                        <a:rPr lang="it-IT" dirty="0" err="1"/>
                        <a:t>reuteri</a:t>
                      </a:r>
                      <a:endParaRPr lang="it-IT" dirty="0"/>
                    </a:p>
                  </a:txBody>
                  <a:tcPr anchor="ctr"/>
                </a:tc>
                <a:tc>
                  <a:txBody>
                    <a:bodyPr/>
                    <a:lstStyle/>
                    <a:p>
                      <a:pPr algn="ctr"/>
                      <a:r>
                        <a:rPr lang="it-IT" dirty="0" err="1"/>
                        <a:t>Reuflor</a:t>
                      </a:r>
                      <a:endParaRPr lang="it-IT" dirty="0"/>
                    </a:p>
                  </a:txBody>
                  <a:tcPr anchor="ctr"/>
                </a:tc>
                <a:tc>
                  <a:txBody>
                    <a:bodyPr/>
                    <a:lstStyle/>
                    <a:p>
                      <a:pPr algn="ctr"/>
                      <a:r>
                        <a:rPr lang="it-IT" dirty="0"/>
                        <a:t>?</a:t>
                      </a:r>
                    </a:p>
                  </a:txBody>
                  <a:tcPr anchor="ctr"/>
                </a:tc>
                <a:extLst>
                  <a:ext uri="{0D108BD9-81ED-4DB2-BD59-A6C34878D82A}">
                    <a16:rowId xmlns:a16="http://schemas.microsoft.com/office/drawing/2014/main" val="1881770048"/>
                  </a:ext>
                </a:extLst>
              </a:tr>
              <a:tr h="370840">
                <a:tc>
                  <a:txBody>
                    <a:bodyPr/>
                    <a:lstStyle/>
                    <a:p>
                      <a:pPr algn="ctr"/>
                      <a:r>
                        <a:rPr lang="it-IT" dirty="0" err="1"/>
                        <a:t>Lactobacillus</a:t>
                      </a:r>
                      <a:r>
                        <a:rPr lang="it-IT" dirty="0"/>
                        <a:t> casei</a:t>
                      </a:r>
                    </a:p>
                  </a:txBody>
                  <a:tcPr/>
                </a:tc>
                <a:tc>
                  <a:txBody>
                    <a:bodyPr/>
                    <a:lstStyle/>
                    <a:p>
                      <a:pPr algn="ctr"/>
                      <a:r>
                        <a:rPr lang="it-IT" dirty="0" err="1"/>
                        <a:t>Enterolactis</a:t>
                      </a:r>
                      <a:r>
                        <a:rPr lang="it-IT" dirty="0"/>
                        <a:t> Plus</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it-IT" dirty="0"/>
                        <a:t>1 </a:t>
                      </a:r>
                      <a:r>
                        <a:rPr lang="it-IT" dirty="0" err="1"/>
                        <a:t>cps</a:t>
                      </a:r>
                      <a:r>
                        <a:rPr lang="it-IT" dirty="0"/>
                        <a:t> = 24x10</a:t>
                      </a:r>
                      <a:r>
                        <a:rPr lang="it-IT" baseline="30000" dirty="0"/>
                        <a:t>9</a:t>
                      </a:r>
                    </a:p>
                  </a:txBody>
                  <a:tcPr/>
                </a:tc>
                <a:extLst>
                  <a:ext uri="{0D108BD9-81ED-4DB2-BD59-A6C34878D82A}">
                    <a16:rowId xmlns:a16="http://schemas.microsoft.com/office/drawing/2014/main" val="3579773797"/>
                  </a:ext>
                </a:extLst>
              </a:tr>
              <a:tr h="370840">
                <a:tc>
                  <a:txBody>
                    <a:bodyPr/>
                    <a:lstStyle/>
                    <a:p>
                      <a:pPr algn="ctr"/>
                      <a:r>
                        <a:rPr lang="it-IT" dirty="0" err="1"/>
                        <a:t>Lactobacillus</a:t>
                      </a:r>
                      <a:r>
                        <a:rPr lang="it-IT" dirty="0"/>
                        <a:t> </a:t>
                      </a:r>
                      <a:r>
                        <a:rPr lang="it-IT" dirty="0" err="1"/>
                        <a:t>acidophilus</a:t>
                      </a:r>
                      <a:endParaRPr lang="it-IT" dirty="0"/>
                    </a:p>
                  </a:txBody>
                  <a:tcPr anchor="ctr"/>
                </a:tc>
                <a:tc>
                  <a:txBody>
                    <a:bodyPr/>
                    <a:lstStyle/>
                    <a:p>
                      <a:pPr algn="ctr"/>
                      <a:r>
                        <a:rPr lang="it-IT" dirty="0" err="1"/>
                        <a:t>Lacteol</a:t>
                      </a:r>
                      <a:r>
                        <a:rPr lang="it-IT" dirty="0"/>
                        <a:t> Forte</a:t>
                      </a:r>
                    </a:p>
                  </a:txBody>
                  <a:tcPr anchor="ctr"/>
                </a:tc>
                <a:tc>
                  <a:txBody>
                    <a:bodyPr/>
                    <a:lstStyle/>
                    <a:p>
                      <a:pPr algn="ctr"/>
                      <a:r>
                        <a:rPr lang="it-IT" baseline="0" dirty="0"/>
                        <a:t>1 </a:t>
                      </a:r>
                      <a:r>
                        <a:rPr lang="it-IT" baseline="0" dirty="0" err="1"/>
                        <a:t>cps</a:t>
                      </a:r>
                      <a:r>
                        <a:rPr lang="it-IT" baseline="0" dirty="0"/>
                        <a:t> = 5</a:t>
                      </a:r>
                      <a:r>
                        <a:rPr lang="it-IT" dirty="0"/>
                        <a:t>x10</a:t>
                      </a:r>
                      <a:r>
                        <a:rPr lang="it-IT" baseline="30000" dirty="0"/>
                        <a:t>9</a:t>
                      </a:r>
                      <a:endParaRPr lang="it-IT" baseline="0" dirty="0"/>
                    </a:p>
                    <a:p>
                      <a:pPr algn="ctr"/>
                      <a:r>
                        <a:rPr lang="it-IT" baseline="0" dirty="0"/>
                        <a:t>1 </a:t>
                      </a:r>
                      <a:r>
                        <a:rPr lang="it-IT" baseline="0" dirty="0" err="1"/>
                        <a:t>bust</a:t>
                      </a:r>
                      <a:r>
                        <a:rPr lang="it-IT" baseline="0" dirty="0"/>
                        <a:t> = 10</a:t>
                      </a:r>
                      <a:r>
                        <a:rPr lang="it-IT" dirty="0"/>
                        <a:t>x10</a:t>
                      </a:r>
                      <a:r>
                        <a:rPr lang="it-IT" baseline="30000" dirty="0"/>
                        <a:t>9</a:t>
                      </a:r>
                      <a:endParaRPr lang="it-IT" baseline="0" dirty="0"/>
                    </a:p>
                  </a:txBody>
                  <a:tcPr anchor="ctr"/>
                </a:tc>
                <a:extLst>
                  <a:ext uri="{0D108BD9-81ED-4DB2-BD59-A6C34878D82A}">
                    <a16:rowId xmlns:a16="http://schemas.microsoft.com/office/drawing/2014/main" val="1796161915"/>
                  </a:ext>
                </a:extLst>
              </a:tr>
              <a:tr h="370840">
                <a:tc>
                  <a:txBody>
                    <a:bodyPr/>
                    <a:lstStyle/>
                    <a:p>
                      <a:pPr algn="ctr"/>
                      <a:r>
                        <a:rPr lang="it-IT" dirty="0" err="1"/>
                        <a:t>Enterococcus</a:t>
                      </a:r>
                      <a:r>
                        <a:rPr lang="it-IT" dirty="0"/>
                        <a:t> </a:t>
                      </a:r>
                      <a:r>
                        <a:rPr lang="it-IT" dirty="0" err="1"/>
                        <a:t>faecium</a:t>
                      </a:r>
                      <a:endParaRPr lang="it-IT" dirty="0"/>
                    </a:p>
                  </a:txBody>
                  <a:tcPr anchor="ctr"/>
                </a:tc>
                <a:tc>
                  <a:txBody>
                    <a:bodyPr/>
                    <a:lstStyle/>
                    <a:p>
                      <a:pPr algn="ctr"/>
                      <a:r>
                        <a:rPr lang="it-IT" dirty="0" err="1"/>
                        <a:t>Bioflorin</a:t>
                      </a:r>
                      <a:endParaRPr lang="it-IT" dirty="0"/>
                    </a:p>
                  </a:txBody>
                  <a:tcPr anchor="ctr"/>
                </a:tc>
                <a:tc>
                  <a:txBody>
                    <a:bodyPr/>
                    <a:lstStyle/>
                    <a:p>
                      <a:pPr algn="ctr"/>
                      <a:r>
                        <a:rPr lang="it-IT" dirty="0"/>
                        <a:t>1 </a:t>
                      </a:r>
                      <a:r>
                        <a:rPr lang="it-IT" dirty="0" err="1"/>
                        <a:t>cp</a:t>
                      </a:r>
                      <a:r>
                        <a:rPr lang="it-IT" dirty="0"/>
                        <a:t> = 75x10</a:t>
                      </a:r>
                      <a:r>
                        <a:rPr lang="it-IT" baseline="30000" dirty="0"/>
                        <a:t>6</a:t>
                      </a:r>
                    </a:p>
                  </a:txBody>
                  <a:tcPr anchor="ctr"/>
                </a:tc>
                <a:extLst>
                  <a:ext uri="{0D108BD9-81ED-4DB2-BD59-A6C34878D82A}">
                    <a16:rowId xmlns:a16="http://schemas.microsoft.com/office/drawing/2014/main" val="3576367027"/>
                  </a:ext>
                </a:extLst>
              </a:tr>
              <a:tr h="370840">
                <a:tc>
                  <a:txBody>
                    <a:bodyPr/>
                    <a:lstStyle/>
                    <a:p>
                      <a:pPr algn="ctr"/>
                      <a:r>
                        <a:rPr lang="it-IT" dirty="0" err="1"/>
                        <a:t>Bifidobacterium</a:t>
                      </a:r>
                      <a:r>
                        <a:rPr lang="it-IT" dirty="0"/>
                        <a:t> </a:t>
                      </a:r>
                      <a:r>
                        <a:rPr lang="it-IT" dirty="0" err="1"/>
                        <a:t>Longum</a:t>
                      </a:r>
                      <a:endParaRPr lang="it-IT" dirty="0"/>
                    </a:p>
                  </a:txBody>
                  <a:tcPr/>
                </a:tc>
                <a:tc>
                  <a:txBody>
                    <a:bodyPr/>
                    <a:lstStyle/>
                    <a:p>
                      <a:pPr algn="ctr"/>
                      <a:r>
                        <a:rPr lang="it-IT" dirty="0" err="1"/>
                        <a:t>Tribif</a:t>
                      </a:r>
                      <a:endParaRPr lang="it-IT" dirty="0"/>
                    </a:p>
                  </a:txBody>
                  <a:tcPr/>
                </a:tc>
                <a:tc>
                  <a:txBody>
                    <a:bodyPr/>
                    <a:lstStyle/>
                    <a:p>
                      <a:pPr algn="ctr"/>
                      <a:r>
                        <a:rPr lang="it-IT" dirty="0"/>
                        <a:t>1 </a:t>
                      </a:r>
                      <a:r>
                        <a:rPr lang="it-IT" dirty="0" err="1"/>
                        <a:t>cp</a:t>
                      </a:r>
                      <a:r>
                        <a:rPr lang="it-IT" dirty="0"/>
                        <a:t> = 3x10</a:t>
                      </a:r>
                      <a:r>
                        <a:rPr lang="it-IT" baseline="30000" dirty="0"/>
                        <a:t>9</a:t>
                      </a:r>
                    </a:p>
                  </a:txBody>
                  <a:tcPr/>
                </a:tc>
                <a:extLst>
                  <a:ext uri="{0D108BD9-81ED-4DB2-BD59-A6C34878D82A}">
                    <a16:rowId xmlns:a16="http://schemas.microsoft.com/office/drawing/2014/main" val="1462104093"/>
                  </a:ext>
                </a:extLst>
              </a:tr>
              <a:tr h="370840">
                <a:tc>
                  <a:txBody>
                    <a:bodyPr/>
                    <a:lstStyle/>
                    <a:p>
                      <a:pPr algn="ctr"/>
                      <a:r>
                        <a:rPr lang="it-IT" dirty="0" err="1"/>
                        <a:t>Bacillus</a:t>
                      </a:r>
                      <a:r>
                        <a:rPr lang="it-IT" dirty="0"/>
                        <a:t> </a:t>
                      </a:r>
                      <a:r>
                        <a:rPr lang="it-IT" dirty="0" err="1"/>
                        <a:t>clausi</a:t>
                      </a:r>
                      <a:endParaRPr lang="it-IT" dirty="0"/>
                    </a:p>
                  </a:txBody>
                  <a:tcPr/>
                </a:tc>
                <a:tc>
                  <a:txBody>
                    <a:bodyPr/>
                    <a:lstStyle/>
                    <a:p>
                      <a:pPr algn="ctr"/>
                      <a:r>
                        <a:rPr lang="it-IT" dirty="0" err="1"/>
                        <a:t>Enterogermina</a:t>
                      </a:r>
                      <a:endParaRPr lang="it-IT" dirty="0"/>
                    </a:p>
                  </a:txBody>
                  <a:tcPr/>
                </a:tc>
                <a:tc>
                  <a:txBody>
                    <a:bodyPr/>
                    <a:lstStyle/>
                    <a:p>
                      <a:pPr algn="ctr"/>
                      <a:r>
                        <a:rPr lang="it-IT" dirty="0"/>
                        <a:t>1 </a:t>
                      </a:r>
                      <a:r>
                        <a:rPr lang="it-IT" dirty="0" err="1"/>
                        <a:t>fl</a:t>
                      </a:r>
                      <a:r>
                        <a:rPr lang="it-IT" dirty="0"/>
                        <a:t> = 2x10</a:t>
                      </a:r>
                      <a:r>
                        <a:rPr lang="it-IT" baseline="30000" dirty="0"/>
                        <a:t>9</a:t>
                      </a:r>
                    </a:p>
                  </a:txBody>
                  <a:tcPr/>
                </a:tc>
                <a:extLst>
                  <a:ext uri="{0D108BD9-81ED-4DB2-BD59-A6C34878D82A}">
                    <a16:rowId xmlns:a16="http://schemas.microsoft.com/office/drawing/2014/main" val="2067530393"/>
                  </a:ext>
                </a:extLst>
              </a:tr>
              <a:tr h="370840">
                <a:tc>
                  <a:txBody>
                    <a:bodyPr/>
                    <a:lstStyle/>
                    <a:p>
                      <a:pPr algn="ctr"/>
                      <a:r>
                        <a:rPr lang="it-IT" dirty="0"/>
                        <a:t>Escherichia coli </a:t>
                      </a:r>
                      <a:r>
                        <a:rPr lang="it-IT" dirty="0" err="1"/>
                        <a:t>Nissle</a:t>
                      </a:r>
                      <a:r>
                        <a:rPr lang="it-IT" dirty="0"/>
                        <a:t> 1917</a:t>
                      </a:r>
                      <a:r>
                        <a:rPr lang="it-IT" baseline="0" dirty="0"/>
                        <a:t> mix</a:t>
                      </a:r>
                      <a:endParaRPr lang="it-IT" dirty="0"/>
                    </a:p>
                  </a:txBody>
                  <a:tcPr/>
                </a:tc>
                <a:tc>
                  <a:txBody>
                    <a:bodyPr/>
                    <a:lstStyle/>
                    <a:p>
                      <a:pPr algn="ctr"/>
                      <a:r>
                        <a:rPr lang="it-IT" dirty="0" err="1"/>
                        <a:t>Colopten</a:t>
                      </a:r>
                      <a:endParaRPr lang="it-IT" dirty="0"/>
                    </a:p>
                  </a:txBody>
                  <a:tcPr/>
                </a:tc>
                <a:tc>
                  <a:txBody>
                    <a:bodyPr/>
                    <a:lstStyle/>
                    <a:p>
                      <a:pPr algn="ctr"/>
                      <a:r>
                        <a:rPr lang="it-IT" dirty="0"/>
                        <a:t>1 </a:t>
                      </a:r>
                      <a:r>
                        <a:rPr lang="it-IT" dirty="0" err="1"/>
                        <a:t>fl</a:t>
                      </a:r>
                      <a:r>
                        <a:rPr lang="it-IT" dirty="0"/>
                        <a:t> = 10</a:t>
                      </a:r>
                      <a:r>
                        <a:rPr lang="it-IT" baseline="30000" dirty="0"/>
                        <a:t>9</a:t>
                      </a:r>
                      <a:r>
                        <a:rPr lang="it-IT" baseline="0" dirty="0"/>
                        <a:t> + </a:t>
                      </a:r>
                      <a:r>
                        <a:rPr lang="it-IT" baseline="0" dirty="0" err="1"/>
                        <a:t>vv</a:t>
                      </a:r>
                      <a:endParaRPr lang="it-IT" baseline="0" dirty="0"/>
                    </a:p>
                  </a:txBody>
                  <a:tcPr/>
                </a:tc>
                <a:extLst>
                  <a:ext uri="{0D108BD9-81ED-4DB2-BD59-A6C34878D82A}">
                    <a16:rowId xmlns:a16="http://schemas.microsoft.com/office/drawing/2014/main" val="1263533742"/>
                  </a:ext>
                </a:extLst>
              </a:tr>
              <a:tr h="370840">
                <a:tc>
                  <a:txBody>
                    <a:bodyPr/>
                    <a:lstStyle/>
                    <a:p>
                      <a:pPr algn="ctr"/>
                      <a:r>
                        <a:rPr lang="it-IT" dirty="0" err="1"/>
                        <a:t>Lactobacillus</a:t>
                      </a:r>
                      <a:r>
                        <a:rPr lang="it-IT" dirty="0"/>
                        <a:t> </a:t>
                      </a:r>
                      <a:r>
                        <a:rPr lang="it-IT" dirty="0" err="1"/>
                        <a:t>acidophilus</a:t>
                      </a:r>
                      <a:r>
                        <a:rPr lang="it-IT" dirty="0"/>
                        <a:t> mix</a:t>
                      </a:r>
                    </a:p>
                  </a:txBody>
                  <a:tcPr/>
                </a:tc>
                <a:tc>
                  <a:txBody>
                    <a:bodyPr/>
                    <a:lstStyle/>
                    <a:p>
                      <a:pPr algn="ctr"/>
                      <a:r>
                        <a:rPr lang="it-IT" dirty="0"/>
                        <a:t>VSL#3</a:t>
                      </a:r>
                    </a:p>
                  </a:txBody>
                  <a:tcPr/>
                </a:tc>
                <a:tc>
                  <a:txBody>
                    <a:bodyPr/>
                    <a:lstStyle/>
                    <a:p>
                      <a:pPr algn="ctr"/>
                      <a:r>
                        <a:rPr lang="it-IT" dirty="0"/>
                        <a:t>1 </a:t>
                      </a:r>
                      <a:r>
                        <a:rPr lang="it-IT" dirty="0" err="1"/>
                        <a:t>bust</a:t>
                      </a:r>
                      <a:r>
                        <a:rPr lang="it-IT" dirty="0"/>
                        <a:t> = 450x10</a:t>
                      </a:r>
                      <a:r>
                        <a:rPr lang="it-IT" baseline="30000" dirty="0"/>
                        <a:t>9</a:t>
                      </a:r>
                      <a:endParaRPr lang="it-IT" dirty="0"/>
                    </a:p>
                  </a:txBody>
                  <a:tcPr/>
                </a:tc>
                <a:extLst>
                  <a:ext uri="{0D108BD9-81ED-4DB2-BD59-A6C34878D82A}">
                    <a16:rowId xmlns:a16="http://schemas.microsoft.com/office/drawing/2014/main" val="2208595190"/>
                  </a:ext>
                </a:extLst>
              </a:tr>
              <a:tr h="370840">
                <a:tc>
                  <a:txBody>
                    <a:bodyPr/>
                    <a:lstStyle/>
                    <a:p>
                      <a:pPr algn="ctr"/>
                      <a:r>
                        <a:rPr lang="it-IT" dirty="0"/>
                        <a:t>Lattobacilli</a:t>
                      </a:r>
                      <a:r>
                        <a:rPr lang="it-IT" baseline="0" dirty="0"/>
                        <a:t> + </a:t>
                      </a:r>
                      <a:r>
                        <a:rPr lang="it-IT" baseline="0" dirty="0" err="1"/>
                        <a:t>Bifidobatteri</a:t>
                      </a:r>
                      <a:endParaRPr lang="it-IT" dirty="0"/>
                    </a:p>
                  </a:txBody>
                  <a:tcPr/>
                </a:tc>
                <a:tc>
                  <a:txBody>
                    <a:bodyPr/>
                    <a:lstStyle/>
                    <a:p>
                      <a:pPr algn="ctr"/>
                      <a:r>
                        <a:rPr lang="it-IT" dirty="0" err="1"/>
                        <a:t>Yovis</a:t>
                      </a:r>
                      <a:endParaRPr lang="it-IT" dirty="0"/>
                    </a:p>
                  </a:txBody>
                  <a:tcPr/>
                </a:tc>
                <a:tc>
                  <a:txBody>
                    <a:bodyPr/>
                    <a:lstStyle/>
                    <a:p>
                      <a:pPr algn="ctr"/>
                      <a:r>
                        <a:rPr lang="it-IT" dirty="0" err="1"/>
                        <a:t>vv</a:t>
                      </a:r>
                      <a:endParaRPr lang="it-IT" dirty="0"/>
                    </a:p>
                  </a:txBody>
                  <a:tcPr/>
                </a:tc>
                <a:extLst>
                  <a:ext uri="{0D108BD9-81ED-4DB2-BD59-A6C34878D82A}">
                    <a16:rowId xmlns:a16="http://schemas.microsoft.com/office/drawing/2014/main" val="4118727745"/>
                  </a:ext>
                </a:extLst>
              </a:tr>
            </a:tbl>
          </a:graphicData>
        </a:graphic>
      </p:graphicFrame>
    </p:spTree>
    <p:extLst>
      <p:ext uri="{BB962C8B-B14F-4D97-AF65-F5344CB8AC3E}">
        <p14:creationId xmlns:p14="http://schemas.microsoft.com/office/powerpoint/2010/main" val="300332902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Dove sono i Probiotici?</a:t>
            </a:r>
          </a:p>
        </p:txBody>
      </p:sp>
      <p:graphicFrame>
        <p:nvGraphicFramePr>
          <p:cNvPr id="5" name="Segnaposto contenuto 4"/>
          <p:cNvGraphicFramePr>
            <a:graphicFrameLocks noGrp="1"/>
          </p:cNvGraphicFramePr>
          <p:nvPr>
            <p:ph idx="1"/>
            <p:extLst>
              <p:ext uri="{D42A27DB-BD31-4B8C-83A1-F6EECF244321}">
                <p14:modId xmlns:p14="http://schemas.microsoft.com/office/powerpoint/2010/main" val="2319397651"/>
              </p:ext>
            </p:extLst>
          </p:nvPr>
        </p:nvGraphicFramePr>
        <p:xfrm>
          <a:off x="71438" y="1412875"/>
          <a:ext cx="9001125" cy="53086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24418013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1"/>
          <p:cNvSpPr>
            <a:spLocks noGrp="1"/>
          </p:cNvSpPr>
          <p:nvPr>
            <p:ph type="title"/>
          </p:nvPr>
        </p:nvSpPr>
        <p:spPr/>
        <p:txBody>
          <a:bodyPr>
            <a:normAutofit/>
          </a:bodyPr>
          <a:lstStyle/>
          <a:p>
            <a:r>
              <a:rPr lang="it-IT" dirty="0"/>
              <a:t>Dove sono i Probiotici?</a:t>
            </a:r>
          </a:p>
        </p:txBody>
      </p:sp>
      <p:pic>
        <p:nvPicPr>
          <p:cNvPr id="4098" name="Picture 2" descr="C:\Users\Novella Ceretti\Desktop\Nuova cartella\probiotici 5.jpg"/>
          <p:cNvPicPr>
            <a:picLocks noGrp="1" noChangeAspect="1" noChangeArrowheads="1"/>
          </p:cNvPicPr>
          <p:nvPr>
            <p:ph idx="1"/>
          </p:nvPr>
        </p:nvPicPr>
        <p:blipFill>
          <a:blip r:embed="rId2" cstate="print"/>
          <a:srcRect/>
          <a:stretch>
            <a:fillRect/>
          </a:stretch>
        </p:blipFill>
        <p:spPr bwMode="auto">
          <a:xfrm>
            <a:off x="1917700" y="1412875"/>
            <a:ext cx="5308600" cy="5308600"/>
          </a:xfrm>
          <a:prstGeom prst="rect">
            <a:avLst/>
          </a:prstGeom>
          <a:noFill/>
        </p:spPr>
      </p:pic>
    </p:spTree>
    <p:extLst>
      <p:ext uri="{BB962C8B-B14F-4D97-AF65-F5344CB8AC3E}">
        <p14:creationId xmlns:p14="http://schemas.microsoft.com/office/powerpoint/2010/main" val="315161454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1"/>
          <p:cNvSpPr>
            <a:spLocks noGrp="1"/>
          </p:cNvSpPr>
          <p:nvPr>
            <p:ph type="title"/>
          </p:nvPr>
        </p:nvSpPr>
        <p:spPr/>
        <p:txBody>
          <a:bodyPr>
            <a:normAutofit/>
          </a:bodyPr>
          <a:lstStyle/>
          <a:p>
            <a:r>
              <a:rPr lang="it-IT" dirty="0"/>
              <a:t>Dove sono i Probiotici?</a:t>
            </a:r>
          </a:p>
        </p:txBody>
      </p:sp>
      <p:graphicFrame>
        <p:nvGraphicFramePr>
          <p:cNvPr id="5" name="Segnaposto contenuto 4"/>
          <p:cNvGraphicFramePr>
            <a:graphicFrameLocks noGrp="1"/>
          </p:cNvGraphicFramePr>
          <p:nvPr>
            <p:ph idx="1"/>
            <p:extLst>
              <p:ext uri="{D42A27DB-BD31-4B8C-83A1-F6EECF244321}">
                <p14:modId xmlns:p14="http://schemas.microsoft.com/office/powerpoint/2010/main" val="2262493218"/>
              </p:ext>
            </p:extLst>
          </p:nvPr>
        </p:nvGraphicFramePr>
        <p:xfrm>
          <a:off x="1332000" y="2230120"/>
          <a:ext cx="6480000" cy="2397760"/>
        </p:xfrm>
        <a:graphic>
          <a:graphicData uri="http://schemas.openxmlformats.org/drawingml/2006/table">
            <a:tbl>
              <a:tblPr firstRow="1" bandRow="1">
                <a:tableStyleId>{5C22544A-7EE6-4342-B048-85BDC9FD1C3A}</a:tableStyleId>
              </a:tblPr>
              <a:tblGrid>
                <a:gridCol w="3640380">
                  <a:extLst>
                    <a:ext uri="{9D8B030D-6E8A-4147-A177-3AD203B41FA5}">
                      <a16:colId xmlns:a16="http://schemas.microsoft.com/office/drawing/2014/main" val="2438217880"/>
                    </a:ext>
                  </a:extLst>
                </a:gridCol>
                <a:gridCol w="2839620">
                  <a:extLst>
                    <a:ext uri="{9D8B030D-6E8A-4147-A177-3AD203B41FA5}">
                      <a16:colId xmlns:a16="http://schemas.microsoft.com/office/drawing/2014/main" val="906185531"/>
                    </a:ext>
                  </a:extLst>
                </a:gridCol>
              </a:tblGrid>
              <a:tr h="370840">
                <a:tc>
                  <a:txBody>
                    <a:bodyPr/>
                    <a:lstStyle/>
                    <a:p>
                      <a:pPr algn="ctr"/>
                      <a:r>
                        <a:rPr lang="it-IT" dirty="0"/>
                        <a:t>Ceppo</a:t>
                      </a:r>
                    </a:p>
                  </a:txBody>
                  <a:tcPr anchor="ctr"/>
                </a:tc>
                <a:tc>
                  <a:txBody>
                    <a:bodyPr/>
                    <a:lstStyle/>
                    <a:p>
                      <a:pPr algn="ctr"/>
                      <a:r>
                        <a:rPr lang="it-IT" dirty="0"/>
                        <a:t>Nome commerciale</a:t>
                      </a:r>
                    </a:p>
                  </a:txBody>
                  <a:tcPr anchor="ctr"/>
                </a:tc>
                <a:extLst>
                  <a:ext uri="{0D108BD9-81ED-4DB2-BD59-A6C34878D82A}">
                    <a16:rowId xmlns:a16="http://schemas.microsoft.com/office/drawing/2014/main" val="1036152131"/>
                  </a:ext>
                </a:extLst>
              </a:tr>
              <a:tr h="370840">
                <a:tc>
                  <a:txBody>
                    <a:bodyPr/>
                    <a:lstStyle/>
                    <a:p>
                      <a:pPr algn="ctr"/>
                      <a:r>
                        <a:rPr lang="it-IT" dirty="0" err="1"/>
                        <a:t>Bifidobacterium</a:t>
                      </a:r>
                      <a:r>
                        <a:rPr lang="it-IT" dirty="0"/>
                        <a:t> </a:t>
                      </a:r>
                      <a:r>
                        <a:rPr lang="it-IT" dirty="0" err="1"/>
                        <a:t>animalis</a:t>
                      </a:r>
                      <a:endParaRPr lang="it-IT" dirty="0"/>
                    </a:p>
                  </a:txBody>
                  <a:tcPr anchor="ctr"/>
                </a:tc>
                <a:tc>
                  <a:txBody>
                    <a:bodyPr/>
                    <a:lstStyle/>
                    <a:p>
                      <a:pPr algn="ctr"/>
                      <a:r>
                        <a:rPr lang="it-IT" dirty="0" err="1"/>
                        <a:t>Activia</a:t>
                      </a:r>
                      <a:endParaRPr lang="it-IT" dirty="0"/>
                    </a:p>
                  </a:txBody>
                  <a:tcPr anchor="ctr"/>
                </a:tc>
                <a:extLst>
                  <a:ext uri="{0D108BD9-81ED-4DB2-BD59-A6C34878D82A}">
                    <a16:rowId xmlns:a16="http://schemas.microsoft.com/office/drawing/2014/main" val="1417477940"/>
                  </a:ext>
                </a:extLst>
              </a:tr>
              <a:tr h="370840">
                <a:tc>
                  <a:txBody>
                    <a:bodyPr/>
                    <a:lstStyle/>
                    <a:p>
                      <a:pPr algn="ctr"/>
                      <a:r>
                        <a:rPr lang="it-IT" dirty="0" err="1"/>
                        <a:t>Lactobacillus</a:t>
                      </a:r>
                      <a:r>
                        <a:rPr lang="it-IT" baseline="0" dirty="0"/>
                        <a:t> casei </a:t>
                      </a:r>
                      <a:r>
                        <a:rPr lang="it-IT" baseline="0" dirty="0" err="1"/>
                        <a:t>Shirota</a:t>
                      </a:r>
                      <a:endParaRPr lang="it-IT" dirty="0"/>
                    </a:p>
                  </a:txBody>
                  <a:tcPr anchor="ctr"/>
                </a:tc>
                <a:tc>
                  <a:txBody>
                    <a:bodyPr/>
                    <a:lstStyle/>
                    <a:p>
                      <a:pPr algn="ctr"/>
                      <a:r>
                        <a:rPr lang="it-IT" dirty="0" err="1"/>
                        <a:t>Yakult</a:t>
                      </a:r>
                      <a:endParaRPr lang="it-IT" dirty="0"/>
                    </a:p>
                  </a:txBody>
                  <a:tcPr anchor="ctr"/>
                </a:tc>
                <a:extLst>
                  <a:ext uri="{0D108BD9-81ED-4DB2-BD59-A6C34878D82A}">
                    <a16:rowId xmlns:a16="http://schemas.microsoft.com/office/drawing/2014/main" val="2751481248"/>
                  </a:ext>
                </a:extLst>
              </a:tr>
              <a:tr h="370840">
                <a:tc>
                  <a:txBody>
                    <a:bodyPr/>
                    <a:lstStyle/>
                    <a:p>
                      <a:pPr algn="ctr"/>
                      <a:r>
                        <a:rPr lang="it-IT" dirty="0" err="1"/>
                        <a:t>Lactobacillus</a:t>
                      </a:r>
                      <a:r>
                        <a:rPr lang="it-IT" baseline="0" dirty="0"/>
                        <a:t> </a:t>
                      </a:r>
                      <a:r>
                        <a:rPr lang="it-IT" baseline="0" dirty="0" err="1"/>
                        <a:t>johnsonii</a:t>
                      </a:r>
                      <a:r>
                        <a:rPr lang="it-IT" baseline="0" dirty="0"/>
                        <a:t> LA1</a:t>
                      </a:r>
                      <a:endParaRPr lang="it-IT" dirty="0"/>
                    </a:p>
                  </a:txBody>
                  <a:tcPr anchor="ctr"/>
                </a:tc>
                <a:tc>
                  <a:txBody>
                    <a:bodyPr/>
                    <a:lstStyle/>
                    <a:p>
                      <a:pPr algn="ctr"/>
                      <a:r>
                        <a:rPr lang="it-IT" dirty="0"/>
                        <a:t>LC1</a:t>
                      </a:r>
                    </a:p>
                  </a:txBody>
                  <a:tcPr anchor="ctr"/>
                </a:tc>
                <a:extLst>
                  <a:ext uri="{0D108BD9-81ED-4DB2-BD59-A6C34878D82A}">
                    <a16:rowId xmlns:a16="http://schemas.microsoft.com/office/drawing/2014/main" val="3227148285"/>
                  </a:ext>
                </a:extLst>
              </a:tr>
              <a:tr h="370840">
                <a:tc>
                  <a:txBody>
                    <a:bodyPr/>
                    <a:lstStyle/>
                    <a:p>
                      <a:pPr algn="ctr"/>
                      <a:r>
                        <a:rPr lang="it-IT" dirty="0" err="1"/>
                        <a:t>Lactobacillus</a:t>
                      </a:r>
                      <a:r>
                        <a:rPr lang="it-IT" dirty="0"/>
                        <a:t> casei </a:t>
                      </a:r>
                      <a:r>
                        <a:rPr lang="it-IT" dirty="0" err="1"/>
                        <a:t>defensis</a:t>
                      </a:r>
                      <a:r>
                        <a:rPr lang="it-IT" dirty="0"/>
                        <a:t> +</a:t>
                      </a:r>
                    </a:p>
                    <a:p>
                      <a:pPr algn="ctr"/>
                      <a:r>
                        <a:rPr lang="it-IT" dirty="0" err="1"/>
                        <a:t>Lactobacillus</a:t>
                      </a:r>
                      <a:r>
                        <a:rPr lang="it-IT" dirty="0"/>
                        <a:t> </a:t>
                      </a:r>
                      <a:r>
                        <a:rPr lang="it-IT" dirty="0" err="1"/>
                        <a:t>bulgaricus</a:t>
                      </a:r>
                      <a:r>
                        <a:rPr lang="it-IT" dirty="0"/>
                        <a:t> +</a:t>
                      </a:r>
                    </a:p>
                    <a:p>
                      <a:pPr algn="ctr"/>
                      <a:r>
                        <a:rPr lang="it-IT" dirty="0" err="1"/>
                        <a:t>Streptococcus</a:t>
                      </a:r>
                      <a:r>
                        <a:rPr lang="it-IT" baseline="0" dirty="0"/>
                        <a:t> </a:t>
                      </a:r>
                      <a:r>
                        <a:rPr lang="it-IT" baseline="0" dirty="0" err="1"/>
                        <a:t>thermophilus</a:t>
                      </a:r>
                      <a:endParaRPr lang="it-IT" dirty="0"/>
                    </a:p>
                  </a:txBody>
                  <a:tcPr anchor="ctr"/>
                </a:tc>
                <a:tc>
                  <a:txBody>
                    <a:bodyPr/>
                    <a:lstStyle/>
                    <a:p>
                      <a:pPr algn="ctr"/>
                      <a:r>
                        <a:rPr lang="it-IT" dirty="0" err="1"/>
                        <a:t>Actimel</a:t>
                      </a:r>
                      <a:r>
                        <a:rPr lang="it-IT" baseline="0" dirty="0"/>
                        <a:t> </a:t>
                      </a:r>
                      <a:endParaRPr lang="it-IT" dirty="0"/>
                    </a:p>
                  </a:txBody>
                  <a:tcPr anchor="ctr"/>
                </a:tc>
                <a:extLst>
                  <a:ext uri="{0D108BD9-81ED-4DB2-BD59-A6C34878D82A}">
                    <a16:rowId xmlns:a16="http://schemas.microsoft.com/office/drawing/2014/main" val="2466467832"/>
                  </a:ext>
                </a:extLst>
              </a:tr>
            </a:tbl>
          </a:graphicData>
        </a:graphic>
      </p:graphicFrame>
    </p:spTree>
    <p:extLst>
      <p:ext uri="{BB962C8B-B14F-4D97-AF65-F5344CB8AC3E}">
        <p14:creationId xmlns:p14="http://schemas.microsoft.com/office/powerpoint/2010/main" val="50069082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Riassumendo…</a:t>
            </a:r>
          </a:p>
        </p:txBody>
      </p:sp>
      <p:sp>
        <p:nvSpPr>
          <p:cNvPr id="3" name="Segnaposto contenuto 2"/>
          <p:cNvSpPr>
            <a:spLocks noGrp="1"/>
          </p:cNvSpPr>
          <p:nvPr>
            <p:ph idx="1"/>
          </p:nvPr>
        </p:nvSpPr>
        <p:spPr/>
        <p:txBody>
          <a:bodyPr>
            <a:normAutofit fontScale="92500" lnSpcReduction="10000"/>
          </a:bodyPr>
          <a:lstStyle/>
          <a:p>
            <a:pPr marL="0" indent="0" algn="ctr">
              <a:buNone/>
            </a:pPr>
            <a:r>
              <a:rPr lang="it-IT" sz="3500" b="1" dirty="0"/>
              <a:t>Non esiste una definizione legale del termine «probiotico»</a:t>
            </a:r>
          </a:p>
          <a:p>
            <a:pPr marL="0" indent="0">
              <a:buNone/>
            </a:pPr>
            <a:endParaRPr lang="it-IT" dirty="0"/>
          </a:p>
          <a:p>
            <a:pPr marL="0" indent="0">
              <a:buNone/>
            </a:pPr>
            <a:r>
              <a:rPr lang="it-IT" dirty="0"/>
              <a:t>I requisiti minimi che i prodotti probiotici dovrebbero rispettare sono i seguenti:</a:t>
            </a:r>
          </a:p>
          <a:p>
            <a:r>
              <a:rPr lang="it-IT" sz="3000" dirty="0"/>
              <a:t>Devono essere specifici nel genere e nel ceppo</a:t>
            </a:r>
          </a:p>
          <a:p>
            <a:r>
              <a:rPr lang="it-IT" sz="3000" dirty="0"/>
              <a:t>Devono contenere batteri vivi</a:t>
            </a:r>
          </a:p>
          <a:p>
            <a:r>
              <a:rPr lang="it-IT" sz="3000" dirty="0"/>
              <a:t>Devono essere somministrati in dosi adeguate entro la scadenza</a:t>
            </a:r>
          </a:p>
          <a:p>
            <a:r>
              <a:rPr lang="it-IT" sz="3000" dirty="0"/>
              <a:t>Devono dimostrare di essere efficaci in studi umani controllati</a:t>
            </a:r>
          </a:p>
        </p:txBody>
      </p:sp>
    </p:spTree>
    <p:extLst>
      <p:ext uri="{BB962C8B-B14F-4D97-AF65-F5344CB8AC3E}">
        <p14:creationId xmlns:p14="http://schemas.microsoft.com/office/powerpoint/2010/main" val="27799943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Perché uso i Probiotici?</a:t>
            </a:r>
          </a:p>
        </p:txBody>
      </p:sp>
      <p:sp>
        <p:nvSpPr>
          <p:cNvPr id="4" name="Segnaposto contenuto 3"/>
          <p:cNvSpPr>
            <a:spLocks noGrp="1"/>
          </p:cNvSpPr>
          <p:nvPr>
            <p:ph idx="1"/>
          </p:nvPr>
        </p:nvSpPr>
        <p:spPr/>
        <p:txBody>
          <a:bodyPr>
            <a:normAutofit/>
          </a:bodyPr>
          <a:lstStyle/>
          <a:p>
            <a:pPr marL="0" indent="0">
              <a:buNone/>
            </a:pPr>
            <a:r>
              <a:rPr lang="it-IT" sz="2400" dirty="0"/>
              <a:t>I probiotici agiscono sull’</a:t>
            </a:r>
            <a:r>
              <a:rPr lang="it-IT" sz="2400" dirty="0">
                <a:solidFill>
                  <a:srgbClr val="3333FF"/>
                </a:solidFill>
              </a:rPr>
              <a:t>ecosistema intestinale </a:t>
            </a:r>
            <a:r>
              <a:rPr lang="it-IT" sz="2400" dirty="0"/>
              <a:t>stimolando:</a:t>
            </a:r>
          </a:p>
          <a:p>
            <a:r>
              <a:rPr lang="it-IT" sz="2400" dirty="0"/>
              <a:t>Meccanismi </a:t>
            </a:r>
            <a:r>
              <a:rPr lang="it-IT" sz="2400" dirty="0">
                <a:solidFill>
                  <a:srgbClr val="3333FF"/>
                </a:solidFill>
              </a:rPr>
              <a:t>immunitari </a:t>
            </a:r>
            <a:r>
              <a:rPr lang="it-IT" sz="2400" dirty="0"/>
              <a:t>della mucosa</a:t>
            </a:r>
          </a:p>
          <a:p>
            <a:r>
              <a:rPr lang="it-IT" sz="2400" dirty="0"/>
              <a:t>Meccanismi </a:t>
            </a:r>
            <a:r>
              <a:rPr lang="it-IT" sz="2400" dirty="0">
                <a:solidFill>
                  <a:srgbClr val="3333FF"/>
                </a:solidFill>
              </a:rPr>
              <a:t>non immunitari </a:t>
            </a:r>
            <a:r>
              <a:rPr lang="it-IT" sz="2400" dirty="0"/>
              <a:t>entrando in competizione con i patogeni potenziali</a:t>
            </a:r>
          </a:p>
        </p:txBody>
      </p:sp>
      <p:graphicFrame>
        <p:nvGraphicFramePr>
          <p:cNvPr id="3" name="Tabella 2"/>
          <p:cNvGraphicFramePr>
            <a:graphicFrameLocks noGrp="1"/>
          </p:cNvGraphicFramePr>
          <p:nvPr>
            <p:extLst>
              <p:ext uri="{D42A27DB-BD31-4B8C-83A1-F6EECF244321}">
                <p14:modId xmlns:p14="http://schemas.microsoft.com/office/powerpoint/2010/main" val="2758181856"/>
              </p:ext>
            </p:extLst>
          </p:nvPr>
        </p:nvGraphicFramePr>
        <p:xfrm>
          <a:off x="72000" y="3559963"/>
          <a:ext cx="8999999" cy="2743200"/>
        </p:xfrm>
        <a:graphic>
          <a:graphicData uri="http://schemas.openxmlformats.org/drawingml/2006/table">
            <a:tbl>
              <a:tblPr>
                <a:tableStyleId>{D113A9D2-9D6B-4929-AA2D-F23B5EE8CBE7}</a:tableStyleId>
              </a:tblPr>
              <a:tblGrid>
                <a:gridCol w="3039061">
                  <a:extLst>
                    <a:ext uri="{9D8B030D-6E8A-4147-A177-3AD203B41FA5}">
                      <a16:colId xmlns:a16="http://schemas.microsoft.com/office/drawing/2014/main" val="176420100"/>
                    </a:ext>
                  </a:extLst>
                </a:gridCol>
                <a:gridCol w="5960938">
                  <a:extLst>
                    <a:ext uri="{9D8B030D-6E8A-4147-A177-3AD203B41FA5}">
                      <a16:colId xmlns:a16="http://schemas.microsoft.com/office/drawing/2014/main" val="2934188321"/>
                    </a:ext>
                  </a:extLst>
                </a:gridCol>
              </a:tblGrid>
              <a:tr h="370840">
                <a:tc>
                  <a:txBody>
                    <a:bodyPr/>
                    <a:lstStyle/>
                    <a:p>
                      <a:pPr algn="r"/>
                      <a:r>
                        <a:rPr lang="it-IT" dirty="0"/>
                        <a:t>Benefici immunitari</a:t>
                      </a:r>
                    </a:p>
                  </a:txBody>
                  <a:tcPr/>
                </a:tc>
                <a:tc>
                  <a:txBody>
                    <a:bodyPr/>
                    <a:lstStyle/>
                    <a:p>
                      <a:pPr marL="180000" indent="-180000">
                        <a:buFont typeface="Arial" panose="020B0604020202020204" pitchFamily="34" charset="0"/>
                        <a:buChar char="•"/>
                      </a:pPr>
                      <a:r>
                        <a:rPr lang="it-IT" sz="1400" dirty="0"/>
                        <a:t>Attivare i macrofagi locali per incrementare la presentazione dell’antigene ai linfociti B e la produzione locale e sistematica di </a:t>
                      </a:r>
                      <a:r>
                        <a:rPr lang="it-IT" sz="1400" dirty="0" err="1"/>
                        <a:t>lgA</a:t>
                      </a:r>
                      <a:endParaRPr lang="it-IT" sz="1400" dirty="0"/>
                    </a:p>
                    <a:p>
                      <a:pPr marL="180000" indent="-180000">
                        <a:buFont typeface="Arial" panose="020B0604020202020204" pitchFamily="34" charset="0"/>
                        <a:buChar char="•"/>
                      </a:pPr>
                      <a:r>
                        <a:rPr lang="it-IT" sz="1400" dirty="0"/>
                        <a:t>Modulare i profili delle citochine</a:t>
                      </a:r>
                    </a:p>
                    <a:p>
                      <a:pPr marL="180000" indent="-180000">
                        <a:buFont typeface="Arial" panose="020B0604020202020204" pitchFamily="34" charset="0"/>
                        <a:buChar char="•"/>
                      </a:pPr>
                      <a:r>
                        <a:rPr lang="it-IT" sz="1400" dirty="0"/>
                        <a:t>Indurre un’</a:t>
                      </a:r>
                      <a:r>
                        <a:rPr lang="it-IT" sz="1400" dirty="0" err="1"/>
                        <a:t>iporisposta</a:t>
                      </a:r>
                      <a:r>
                        <a:rPr lang="it-IT" sz="1400" dirty="0"/>
                        <a:t> agli antigeni alimentari</a:t>
                      </a:r>
                    </a:p>
                  </a:txBody>
                  <a:tcPr/>
                </a:tc>
                <a:extLst>
                  <a:ext uri="{0D108BD9-81ED-4DB2-BD59-A6C34878D82A}">
                    <a16:rowId xmlns:a16="http://schemas.microsoft.com/office/drawing/2014/main" val="692448890"/>
                  </a:ext>
                </a:extLst>
              </a:tr>
              <a:tr h="370840">
                <a:tc>
                  <a:txBody>
                    <a:bodyPr/>
                    <a:lstStyle/>
                    <a:p>
                      <a:pPr algn="r"/>
                      <a:r>
                        <a:rPr lang="it-IT" dirty="0"/>
                        <a:t>Benefici non immunitari</a:t>
                      </a:r>
                    </a:p>
                  </a:txBody>
                  <a:tcPr/>
                </a:tc>
                <a:tc>
                  <a:txBody>
                    <a:bodyPr/>
                    <a:lstStyle/>
                    <a:p>
                      <a:pPr marL="180000" indent="-180000">
                        <a:buFont typeface="Arial" panose="020B0604020202020204" pitchFamily="34" charset="0"/>
                        <a:buChar char="•"/>
                      </a:pPr>
                      <a:r>
                        <a:rPr lang="it-IT" sz="1400" dirty="0"/>
                        <a:t>Digerire gli alimenti e competere per i nutrienti con i patogeni</a:t>
                      </a:r>
                    </a:p>
                    <a:p>
                      <a:pPr marL="180000" indent="-180000">
                        <a:buFont typeface="Arial" panose="020B0604020202020204" pitchFamily="34" charset="0"/>
                        <a:buChar char="•"/>
                      </a:pPr>
                      <a:r>
                        <a:rPr lang="it-IT" sz="1400" dirty="0"/>
                        <a:t>Alterare il </a:t>
                      </a:r>
                      <a:r>
                        <a:rPr lang="it-IT" sz="1400" dirty="0" err="1"/>
                        <a:t>pH</a:t>
                      </a:r>
                      <a:r>
                        <a:rPr lang="it-IT" sz="1400" dirty="0"/>
                        <a:t> locale per creare un ambiente sfavorevole per i patogeni</a:t>
                      </a:r>
                    </a:p>
                    <a:p>
                      <a:pPr marL="180000" indent="-180000">
                        <a:buFont typeface="Arial" panose="020B0604020202020204" pitchFamily="34" charset="0"/>
                        <a:buChar char="•"/>
                      </a:pPr>
                      <a:r>
                        <a:rPr lang="it-IT" sz="1400" dirty="0"/>
                        <a:t>Produrre </a:t>
                      </a:r>
                      <a:r>
                        <a:rPr lang="it-IT" sz="1400" dirty="0" err="1"/>
                        <a:t>batteriochine</a:t>
                      </a:r>
                      <a:r>
                        <a:rPr lang="it-IT" sz="1400" dirty="0"/>
                        <a:t> per inibire i patogeni</a:t>
                      </a:r>
                    </a:p>
                    <a:p>
                      <a:pPr marL="180000" indent="-180000">
                        <a:buFont typeface="Arial" panose="020B0604020202020204" pitchFamily="34" charset="0"/>
                        <a:buChar char="•"/>
                      </a:pPr>
                      <a:r>
                        <a:rPr lang="it-IT" sz="1400" dirty="0"/>
                        <a:t>Eliminare i radicali </a:t>
                      </a:r>
                      <a:r>
                        <a:rPr lang="it-IT" sz="1400" dirty="0" err="1"/>
                        <a:t>superossidi</a:t>
                      </a:r>
                      <a:endParaRPr lang="it-IT" sz="1400" dirty="0"/>
                    </a:p>
                    <a:p>
                      <a:pPr marL="180000" indent="-180000">
                        <a:buFont typeface="Arial" panose="020B0604020202020204" pitchFamily="34" charset="0"/>
                        <a:buChar char="•"/>
                      </a:pPr>
                      <a:r>
                        <a:rPr lang="it-IT" sz="1400" dirty="0"/>
                        <a:t>Stimolare la produzione di mucina epiteliale</a:t>
                      </a:r>
                    </a:p>
                    <a:p>
                      <a:pPr marL="180000" indent="-180000">
                        <a:buFont typeface="Arial" panose="020B0604020202020204" pitchFamily="34" charset="0"/>
                        <a:buChar char="•"/>
                      </a:pPr>
                      <a:r>
                        <a:rPr lang="it-IT" sz="1400" dirty="0"/>
                        <a:t>Intensificare la funzione della barriera intestinale</a:t>
                      </a:r>
                    </a:p>
                    <a:p>
                      <a:pPr marL="180000" indent="-180000">
                        <a:buFont typeface="Arial" panose="020B0604020202020204" pitchFamily="34" charset="0"/>
                        <a:buChar char="•"/>
                      </a:pPr>
                      <a:r>
                        <a:rPr lang="it-IT" sz="1400" dirty="0"/>
                        <a:t>Competere per adesione con i patogeni</a:t>
                      </a:r>
                    </a:p>
                    <a:p>
                      <a:pPr marL="180000" indent="-180000">
                        <a:buFont typeface="Arial" panose="020B0604020202020204" pitchFamily="34" charset="0"/>
                        <a:buChar char="•"/>
                      </a:pPr>
                      <a:r>
                        <a:rPr lang="it-IT" sz="1400" dirty="0"/>
                        <a:t>Modificare le tossine derivate dai patogeni</a:t>
                      </a:r>
                    </a:p>
                  </a:txBody>
                  <a:tcPr/>
                </a:tc>
                <a:extLst>
                  <a:ext uri="{0D108BD9-81ED-4DB2-BD59-A6C34878D82A}">
                    <a16:rowId xmlns:a16="http://schemas.microsoft.com/office/drawing/2014/main" val="3442573702"/>
                  </a:ext>
                </a:extLst>
              </a:tr>
            </a:tbl>
          </a:graphicData>
        </a:graphic>
      </p:graphicFrame>
    </p:spTree>
    <p:extLst>
      <p:ext uri="{BB962C8B-B14F-4D97-AF65-F5344CB8AC3E}">
        <p14:creationId xmlns:p14="http://schemas.microsoft.com/office/powerpoint/2010/main" val="140143555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p:txBody>
          <a:bodyPr numCol="2" anchor="ctr">
            <a:normAutofit/>
          </a:bodyPr>
          <a:lstStyle/>
          <a:p>
            <a:pPr>
              <a:spcBef>
                <a:spcPts val="1200"/>
              </a:spcBef>
            </a:pPr>
            <a:r>
              <a:rPr lang="it-IT" b="1" dirty="0"/>
              <a:t>Diarrea</a:t>
            </a:r>
          </a:p>
          <a:p>
            <a:pPr lvl="1">
              <a:spcBef>
                <a:spcPts val="1200"/>
              </a:spcBef>
            </a:pPr>
            <a:r>
              <a:rPr lang="it-IT" dirty="0"/>
              <a:t>Infettiva</a:t>
            </a:r>
          </a:p>
          <a:p>
            <a:pPr lvl="1">
              <a:spcBef>
                <a:spcPts val="1200"/>
              </a:spcBef>
            </a:pPr>
            <a:r>
              <a:rPr lang="it-IT" dirty="0"/>
              <a:t>Da antibiotici</a:t>
            </a:r>
          </a:p>
          <a:p>
            <a:pPr>
              <a:spcBef>
                <a:spcPts val="1200"/>
              </a:spcBef>
            </a:pPr>
            <a:r>
              <a:rPr lang="it-IT" dirty="0"/>
              <a:t>Cancro del colon</a:t>
            </a:r>
          </a:p>
          <a:p>
            <a:pPr>
              <a:spcBef>
                <a:spcPts val="1200"/>
              </a:spcBef>
            </a:pPr>
            <a:r>
              <a:rPr lang="it-IT" dirty="0"/>
              <a:t>Eradicazione </a:t>
            </a:r>
            <a:r>
              <a:rPr lang="it-IT" dirty="0" err="1"/>
              <a:t>Helycobacter</a:t>
            </a:r>
            <a:r>
              <a:rPr lang="it-IT" dirty="0"/>
              <a:t> pilori</a:t>
            </a:r>
          </a:p>
          <a:p>
            <a:pPr>
              <a:spcBef>
                <a:spcPts val="1200"/>
              </a:spcBef>
            </a:pPr>
            <a:r>
              <a:rPr lang="it-IT" dirty="0" err="1"/>
              <a:t>Pouchite</a:t>
            </a:r>
            <a:endParaRPr lang="it-IT" dirty="0"/>
          </a:p>
          <a:p>
            <a:pPr>
              <a:spcBef>
                <a:spcPts val="1200"/>
              </a:spcBef>
            </a:pPr>
            <a:r>
              <a:rPr lang="it-IT" dirty="0" err="1"/>
              <a:t>Rettocolite</a:t>
            </a:r>
            <a:r>
              <a:rPr lang="it-IT" dirty="0"/>
              <a:t> Ulcerosa</a:t>
            </a:r>
          </a:p>
          <a:p>
            <a:pPr>
              <a:spcBef>
                <a:spcPts val="1200"/>
              </a:spcBef>
            </a:pPr>
            <a:r>
              <a:rPr lang="it-IT" dirty="0"/>
              <a:t>Sindrome Intestino Irritabile</a:t>
            </a:r>
          </a:p>
          <a:p>
            <a:pPr>
              <a:spcBef>
                <a:spcPts val="1200"/>
              </a:spcBef>
            </a:pPr>
            <a:r>
              <a:rPr lang="it-IT" dirty="0"/>
              <a:t>Intolleranza al lattosio</a:t>
            </a:r>
          </a:p>
          <a:p>
            <a:pPr>
              <a:spcBef>
                <a:spcPts val="1200"/>
              </a:spcBef>
            </a:pPr>
            <a:r>
              <a:rPr lang="it-IT" dirty="0"/>
              <a:t>Enterocolite necrotizzante</a:t>
            </a:r>
          </a:p>
          <a:p>
            <a:pPr>
              <a:spcBef>
                <a:spcPts val="1200"/>
              </a:spcBef>
            </a:pPr>
            <a:r>
              <a:rPr lang="it-IT" dirty="0"/>
              <a:t>Malattia diverticolare</a:t>
            </a:r>
          </a:p>
          <a:p>
            <a:pPr>
              <a:spcBef>
                <a:spcPts val="1200"/>
              </a:spcBef>
            </a:pPr>
            <a:r>
              <a:rPr lang="it-IT" dirty="0"/>
              <a:t>Malattie allergiche</a:t>
            </a:r>
          </a:p>
          <a:p>
            <a:pPr>
              <a:spcBef>
                <a:spcPts val="1200"/>
              </a:spcBef>
            </a:pPr>
            <a:r>
              <a:rPr lang="it-IT" dirty="0"/>
              <a:t>Stipsi</a:t>
            </a:r>
          </a:p>
        </p:txBody>
      </p:sp>
      <p:sp>
        <p:nvSpPr>
          <p:cNvPr id="4" name="Titolo 1"/>
          <p:cNvSpPr>
            <a:spLocks noGrp="1"/>
          </p:cNvSpPr>
          <p:nvPr>
            <p:ph type="title"/>
          </p:nvPr>
        </p:nvSpPr>
        <p:spPr/>
        <p:txBody>
          <a:bodyPr/>
          <a:lstStyle/>
          <a:p>
            <a:r>
              <a:rPr lang="it-IT" dirty="0"/>
              <a:t>Perché uso i Probiotici?</a:t>
            </a:r>
          </a:p>
        </p:txBody>
      </p:sp>
      <p:sp>
        <p:nvSpPr>
          <p:cNvPr id="5" name="Rectangle 1"/>
          <p:cNvSpPr>
            <a:spLocks noChangeArrowheads="1"/>
          </p:cNvSpPr>
          <p:nvPr/>
        </p:nvSpPr>
        <p:spPr bwMode="auto">
          <a:xfrm>
            <a:off x="0" y="6519446"/>
            <a:ext cx="4642618"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lang="it-IT" altLang="it-IT" sz="1600" i="1" dirty="0">
                <a:solidFill>
                  <a:srgbClr val="3333FF"/>
                </a:solidFill>
              </a:rPr>
              <a:t>Uptodate – </a:t>
            </a:r>
            <a:r>
              <a:rPr lang="it-IT" altLang="it-IT" sz="1600" i="1" dirty="0" err="1">
                <a:solidFill>
                  <a:srgbClr val="3333FF"/>
                </a:solidFill>
              </a:rPr>
              <a:t>Probiotics</a:t>
            </a:r>
            <a:r>
              <a:rPr lang="it-IT" altLang="it-IT" sz="1600" i="1" dirty="0">
                <a:solidFill>
                  <a:srgbClr val="3333FF"/>
                </a:solidFill>
              </a:rPr>
              <a:t> for </a:t>
            </a:r>
            <a:r>
              <a:rPr lang="it-IT" altLang="it-IT" sz="1600" i="1" dirty="0" err="1">
                <a:solidFill>
                  <a:srgbClr val="3333FF"/>
                </a:solidFill>
              </a:rPr>
              <a:t>gastrointestinal</a:t>
            </a:r>
            <a:r>
              <a:rPr lang="it-IT" altLang="it-IT" sz="1600" i="1" dirty="0">
                <a:solidFill>
                  <a:srgbClr val="3333FF"/>
                </a:solidFill>
              </a:rPr>
              <a:t> </a:t>
            </a:r>
            <a:r>
              <a:rPr lang="it-IT" altLang="it-IT" sz="1600" i="1" dirty="0" err="1">
                <a:solidFill>
                  <a:srgbClr val="3333FF"/>
                </a:solidFill>
              </a:rPr>
              <a:t>disease</a:t>
            </a:r>
            <a:endParaRPr lang="it-IT" altLang="it-IT" sz="1600" i="1" dirty="0">
              <a:solidFill>
                <a:srgbClr val="3333FF"/>
              </a:solidFill>
            </a:endParaRPr>
          </a:p>
        </p:txBody>
      </p:sp>
    </p:spTree>
    <p:extLst>
      <p:ext uri="{BB962C8B-B14F-4D97-AF65-F5344CB8AC3E}">
        <p14:creationId xmlns:p14="http://schemas.microsoft.com/office/powerpoint/2010/main" val="353449851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Segnaposto contenuto 5"/>
          <p:cNvPicPr>
            <a:picLocks noGrp="1" noChangeAspect="1"/>
          </p:cNvPicPr>
          <p:nvPr>
            <p:ph idx="1"/>
          </p:nvPr>
        </p:nvPicPr>
        <p:blipFill rotWithShape="1">
          <a:blip r:embed="rId3"/>
          <a:srcRect t="8714" b="14064"/>
          <a:stretch/>
        </p:blipFill>
        <p:spPr>
          <a:xfrm>
            <a:off x="252000" y="1268760"/>
            <a:ext cx="8640000" cy="3162300"/>
          </a:xfrm>
          <a:prstGeom prst="rect">
            <a:avLst/>
          </a:prstGeom>
        </p:spPr>
      </p:pic>
      <p:sp>
        <p:nvSpPr>
          <p:cNvPr id="4" name="Titolo 1"/>
          <p:cNvSpPr>
            <a:spLocks noGrp="1"/>
          </p:cNvSpPr>
          <p:nvPr>
            <p:ph type="title"/>
          </p:nvPr>
        </p:nvSpPr>
        <p:spPr/>
        <p:txBody>
          <a:bodyPr>
            <a:normAutofit/>
          </a:bodyPr>
          <a:lstStyle/>
          <a:p>
            <a:r>
              <a:rPr lang="it-IT" dirty="0"/>
              <a:t>Probiotici nella Diarrea Acuta</a:t>
            </a:r>
            <a:endParaRPr lang="it-IT" sz="3600" i="1" dirty="0"/>
          </a:p>
        </p:txBody>
      </p:sp>
      <p:pic>
        <p:nvPicPr>
          <p:cNvPr id="7" name="Immagine 6"/>
          <p:cNvPicPr>
            <a:picLocks noChangeAspect="1"/>
          </p:cNvPicPr>
          <p:nvPr/>
        </p:nvPicPr>
        <p:blipFill rotWithShape="1">
          <a:blip r:embed="rId4"/>
          <a:srcRect t="27360" r="39270" b="42867"/>
          <a:stretch/>
        </p:blipFill>
        <p:spPr>
          <a:xfrm>
            <a:off x="252000" y="4431060"/>
            <a:ext cx="7200000" cy="1672971"/>
          </a:xfrm>
          <a:prstGeom prst="rect">
            <a:avLst/>
          </a:prstGeom>
        </p:spPr>
      </p:pic>
    </p:spTree>
    <p:extLst>
      <p:ext uri="{BB962C8B-B14F-4D97-AF65-F5344CB8AC3E}">
        <p14:creationId xmlns:p14="http://schemas.microsoft.com/office/powerpoint/2010/main" val="47687943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a:t>Probiotici nella Diarrea Acuta</a:t>
            </a:r>
            <a:br>
              <a:rPr lang="it-IT" dirty="0"/>
            </a:br>
            <a:r>
              <a:rPr lang="it-IT" sz="3600" i="1" dirty="0"/>
              <a:t>Durata Media Diarrea</a:t>
            </a:r>
          </a:p>
        </p:txBody>
      </p:sp>
      <p:graphicFrame>
        <p:nvGraphicFramePr>
          <p:cNvPr id="9" name="Segnaposto contenuto 8"/>
          <p:cNvGraphicFramePr>
            <a:graphicFrameLocks noGrp="1"/>
          </p:cNvGraphicFramePr>
          <p:nvPr>
            <p:ph idx="1"/>
            <p:extLst>
              <p:ext uri="{D42A27DB-BD31-4B8C-83A1-F6EECF244321}">
                <p14:modId xmlns:p14="http://schemas.microsoft.com/office/powerpoint/2010/main" val="2924364933"/>
              </p:ext>
            </p:extLst>
          </p:nvPr>
        </p:nvGraphicFramePr>
        <p:xfrm>
          <a:off x="71438" y="1412875"/>
          <a:ext cx="9001125" cy="5106571"/>
        </p:xfrm>
        <a:graphic>
          <a:graphicData uri="http://schemas.openxmlformats.org/drawingml/2006/chart">
            <c:chart xmlns:c="http://schemas.openxmlformats.org/drawingml/2006/chart" xmlns:r="http://schemas.openxmlformats.org/officeDocument/2006/relationships" r:id="rId3"/>
          </a:graphicData>
        </a:graphic>
      </p:graphicFrame>
      <p:sp>
        <p:nvSpPr>
          <p:cNvPr id="6" name="Rectangle 1"/>
          <p:cNvSpPr>
            <a:spLocks noChangeArrowheads="1"/>
          </p:cNvSpPr>
          <p:nvPr/>
        </p:nvSpPr>
        <p:spPr bwMode="auto">
          <a:xfrm>
            <a:off x="0" y="6519446"/>
            <a:ext cx="5865645"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lang="it-IT" altLang="it-IT" sz="1600" i="1" dirty="0">
                <a:solidFill>
                  <a:srgbClr val="3333FF"/>
                </a:solidFill>
              </a:rPr>
              <a:t>Allen SJ. </a:t>
            </a:r>
            <a:r>
              <a:rPr lang="it-IT" altLang="it-IT" sz="1600" i="1" dirty="0" err="1">
                <a:solidFill>
                  <a:srgbClr val="3333FF"/>
                </a:solidFill>
              </a:rPr>
              <a:t>Cochrane</a:t>
            </a:r>
            <a:r>
              <a:rPr lang="it-IT" altLang="it-IT" sz="1600" i="1" dirty="0">
                <a:solidFill>
                  <a:srgbClr val="3333FF"/>
                </a:solidFill>
              </a:rPr>
              <a:t> Database </a:t>
            </a:r>
            <a:r>
              <a:rPr lang="it-IT" altLang="it-IT" sz="1600" i="1" dirty="0" err="1">
                <a:solidFill>
                  <a:srgbClr val="3333FF"/>
                </a:solidFill>
              </a:rPr>
              <a:t>Syst</a:t>
            </a:r>
            <a:r>
              <a:rPr lang="it-IT" altLang="it-IT" sz="1600" i="1" dirty="0">
                <a:solidFill>
                  <a:srgbClr val="3333FF"/>
                </a:solidFill>
              </a:rPr>
              <a:t> Rev. 2010; 11: CD003048</a:t>
            </a:r>
          </a:p>
        </p:txBody>
      </p:sp>
      <p:sp>
        <p:nvSpPr>
          <p:cNvPr id="10" name="CasellaDiTesto 9"/>
          <p:cNvSpPr txBox="1"/>
          <p:nvPr/>
        </p:nvSpPr>
        <p:spPr>
          <a:xfrm>
            <a:off x="5635884" y="1787236"/>
            <a:ext cx="2475358" cy="707886"/>
          </a:xfrm>
          <a:prstGeom prst="rect">
            <a:avLst/>
          </a:prstGeom>
          <a:noFill/>
        </p:spPr>
        <p:txBody>
          <a:bodyPr wrap="none" rtlCol="0">
            <a:spAutoFit/>
          </a:bodyPr>
          <a:lstStyle/>
          <a:p>
            <a:pPr algn="ctr"/>
            <a:r>
              <a:rPr lang="it-IT" sz="2000" b="1" dirty="0">
                <a:solidFill>
                  <a:srgbClr val="000000"/>
                </a:solidFill>
              </a:rPr>
              <a:t>– 24,76 ore</a:t>
            </a:r>
          </a:p>
          <a:p>
            <a:pPr algn="ctr"/>
            <a:r>
              <a:rPr lang="it-IT" sz="2000" b="1" dirty="0">
                <a:solidFill>
                  <a:srgbClr val="000000"/>
                </a:solidFill>
              </a:rPr>
              <a:t>95%CI (15,9 – 33,6)</a:t>
            </a:r>
          </a:p>
        </p:txBody>
      </p:sp>
    </p:spTree>
    <p:extLst>
      <p:ext uri="{BB962C8B-B14F-4D97-AF65-F5344CB8AC3E}">
        <p14:creationId xmlns:p14="http://schemas.microsoft.com/office/powerpoint/2010/main" val="268870872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a:t>Probiotici nella Diarrea Acuta</a:t>
            </a:r>
            <a:br>
              <a:rPr lang="it-IT" dirty="0"/>
            </a:br>
            <a:r>
              <a:rPr lang="it-IT" sz="3600" i="1" dirty="0"/>
              <a:t>Frequenza Scariche</a:t>
            </a:r>
          </a:p>
        </p:txBody>
      </p:sp>
      <p:graphicFrame>
        <p:nvGraphicFramePr>
          <p:cNvPr id="9" name="Segnaposto contenuto 8"/>
          <p:cNvGraphicFramePr>
            <a:graphicFrameLocks noGrp="1"/>
          </p:cNvGraphicFramePr>
          <p:nvPr>
            <p:ph idx="1"/>
            <p:extLst>
              <p:ext uri="{D42A27DB-BD31-4B8C-83A1-F6EECF244321}">
                <p14:modId xmlns:p14="http://schemas.microsoft.com/office/powerpoint/2010/main" val="2753786005"/>
              </p:ext>
            </p:extLst>
          </p:nvPr>
        </p:nvGraphicFramePr>
        <p:xfrm>
          <a:off x="71438" y="1412875"/>
          <a:ext cx="9001125" cy="5106571"/>
        </p:xfrm>
        <a:graphic>
          <a:graphicData uri="http://schemas.openxmlformats.org/drawingml/2006/chart">
            <c:chart xmlns:c="http://schemas.openxmlformats.org/drawingml/2006/chart" xmlns:r="http://schemas.openxmlformats.org/officeDocument/2006/relationships" r:id="rId3"/>
          </a:graphicData>
        </a:graphic>
      </p:graphicFrame>
      <p:sp>
        <p:nvSpPr>
          <p:cNvPr id="6" name="Rectangle 1"/>
          <p:cNvSpPr>
            <a:spLocks noChangeArrowheads="1"/>
          </p:cNvSpPr>
          <p:nvPr/>
        </p:nvSpPr>
        <p:spPr bwMode="auto">
          <a:xfrm>
            <a:off x="0" y="6519446"/>
            <a:ext cx="5865645"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lang="it-IT" altLang="it-IT" sz="1600" i="1" dirty="0">
                <a:solidFill>
                  <a:srgbClr val="3333FF"/>
                </a:solidFill>
              </a:rPr>
              <a:t>Allen SJ. </a:t>
            </a:r>
            <a:r>
              <a:rPr lang="it-IT" altLang="it-IT" sz="1600" i="1" dirty="0" err="1">
                <a:solidFill>
                  <a:srgbClr val="3333FF"/>
                </a:solidFill>
              </a:rPr>
              <a:t>Cochrane</a:t>
            </a:r>
            <a:r>
              <a:rPr lang="it-IT" altLang="it-IT" sz="1600" i="1" dirty="0">
                <a:solidFill>
                  <a:srgbClr val="3333FF"/>
                </a:solidFill>
              </a:rPr>
              <a:t> Database </a:t>
            </a:r>
            <a:r>
              <a:rPr lang="it-IT" altLang="it-IT" sz="1600" i="1" dirty="0" err="1">
                <a:solidFill>
                  <a:srgbClr val="3333FF"/>
                </a:solidFill>
              </a:rPr>
              <a:t>Syst</a:t>
            </a:r>
            <a:r>
              <a:rPr lang="it-IT" altLang="it-IT" sz="1600" i="1" dirty="0">
                <a:solidFill>
                  <a:srgbClr val="3333FF"/>
                </a:solidFill>
              </a:rPr>
              <a:t> Rev. 2010; 11: CD003048</a:t>
            </a:r>
          </a:p>
        </p:txBody>
      </p:sp>
      <p:sp>
        <p:nvSpPr>
          <p:cNvPr id="10" name="CasellaDiTesto 9"/>
          <p:cNvSpPr txBox="1"/>
          <p:nvPr/>
        </p:nvSpPr>
        <p:spPr>
          <a:xfrm>
            <a:off x="5459239" y="1641764"/>
            <a:ext cx="2475358" cy="707886"/>
          </a:xfrm>
          <a:prstGeom prst="rect">
            <a:avLst/>
          </a:prstGeom>
          <a:noFill/>
        </p:spPr>
        <p:txBody>
          <a:bodyPr wrap="none" rtlCol="0">
            <a:spAutoFit/>
          </a:bodyPr>
          <a:lstStyle/>
          <a:p>
            <a:pPr algn="ctr"/>
            <a:r>
              <a:rPr lang="it-IT" sz="2000" b="1" dirty="0">
                <a:solidFill>
                  <a:srgbClr val="000000"/>
                </a:solidFill>
              </a:rPr>
              <a:t>– 0,80 scariche</a:t>
            </a:r>
          </a:p>
          <a:p>
            <a:pPr algn="ctr"/>
            <a:r>
              <a:rPr lang="it-IT" sz="2000" b="1" dirty="0">
                <a:solidFill>
                  <a:srgbClr val="000000"/>
                </a:solidFill>
              </a:rPr>
              <a:t>95%CI (0,45 – 1,14)</a:t>
            </a:r>
          </a:p>
        </p:txBody>
      </p:sp>
    </p:spTree>
    <p:extLst>
      <p:ext uri="{BB962C8B-B14F-4D97-AF65-F5344CB8AC3E}">
        <p14:creationId xmlns:p14="http://schemas.microsoft.com/office/powerpoint/2010/main" val="374695128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Cosa sono i Probiotici?</a:t>
            </a:r>
          </a:p>
        </p:txBody>
      </p:sp>
      <p:sp>
        <p:nvSpPr>
          <p:cNvPr id="3" name="Segnaposto contenuto 2"/>
          <p:cNvSpPr>
            <a:spLocks noGrp="1"/>
          </p:cNvSpPr>
          <p:nvPr>
            <p:ph idx="1"/>
          </p:nvPr>
        </p:nvSpPr>
        <p:spPr>
          <a:xfrm>
            <a:off x="72000" y="1224373"/>
            <a:ext cx="9000000" cy="4427739"/>
          </a:xfrm>
        </p:spPr>
        <p:txBody>
          <a:bodyPr anchor="ctr">
            <a:normAutofit/>
          </a:bodyPr>
          <a:lstStyle/>
          <a:p>
            <a:pPr marL="0" indent="0" algn="ctr">
              <a:buNone/>
            </a:pPr>
            <a:r>
              <a:rPr lang="it-IT" dirty="0"/>
              <a:t>I Probiotici sono “</a:t>
            </a:r>
            <a:r>
              <a:rPr lang="it-IT" dirty="0">
                <a:solidFill>
                  <a:srgbClr val="3333FF"/>
                </a:solidFill>
              </a:rPr>
              <a:t>microrganismi viventi </a:t>
            </a:r>
            <a:r>
              <a:rPr lang="it-IT" dirty="0"/>
              <a:t>che, quando somministrati in quantità adeguate, sono in grado di esercitare funzioni benefiche sull’ organismo” (2001 FAO/OMS) </a:t>
            </a:r>
          </a:p>
          <a:p>
            <a:pPr marL="0" indent="0" algn="ctr">
              <a:buNone/>
            </a:pPr>
            <a:endParaRPr lang="it-IT" dirty="0"/>
          </a:p>
          <a:p>
            <a:pPr marL="0" indent="0" algn="ctr">
              <a:buNone/>
            </a:pPr>
            <a:endParaRPr lang="it-IT" dirty="0"/>
          </a:p>
          <a:p>
            <a:pPr marL="0" indent="0" algn="ctr">
              <a:buNone/>
            </a:pPr>
            <a:endParaRPr lang="it-IT" dirty="0"/>
          </a:p>
        </p:txBody>
      </p:sp>
      <p:pic>
        <p:nvPicPr>
          <p:cNvPr id="1026" name="Picture 2" descr="C:\Users\Novella Ceretti\Desktop\Nuova cartella\probiotici 16.jpg"/>
          <p:cNvPicPr>
            <a:picLocks noChangeAspect="1" noChangeArrowheads="1"/>
          </p:cNvPicPr>
          <p:nvPr/>
        </p:nvPicPr>
        <p:blipFill>
          <a:blip r:embed="rId3" cstate="print"/>
          <a:srcRect/>
          <a:stretch>
            <a:fillRect/>
          </a:stretch>
        </p:blipFill>
        <p:spPr bwMode="auto">
          <a:xfrm>
            <a:off x="3533632" y="3652422"/>
            <a:ext cx="2200759" cy="2944593"/>
          </a:xfrm>
          <a:prstGeom prst="rect">
            <a:avLst/>
          </a:prstGeom>
          <a:noFill/>
        </p:spPr>
      </p:pic>
    </p:spTree>
    <p:extLst>
      <p:ext uri="{BB962C8B-B14F-4D97-AF65-F5344CB8AC3E}">
        <p14:creationId xmlns:p14="http://schemas.microsoft.com/office/powerpoint/2010/main" val="32117272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p:txBody>
          <a:bodyPr anchor="ctr">
            <a:normAutofit/>
          </a:bodyPr>
          <a:lstStyle/>
          <a:p>
            <a:pPr marL="0" indent="0" algn="ctr">
              <a:buNone/>
            </a:pPr>
            <a:r>
              <a:rPr lang="en-US" sz="2800" i="1" dirty="0"/>
              <a:t>Probiotics administered in addition to rehydration therapy resulted in clear reductions in the duration and severity of </a:t>
            </a:r>
            <a:r>
              <a:rPr lang="en-US" sz="2800" i="1" dirty="0" err="1"/>
              <a:t>diarrhoea</a:t>
            </a:r>
            <a:r>
              <a:rPr lang="en-US" sz="2800" i="1" dirty="0"/>
              <a:t>, and were not associated with adverse effects. </a:t>
            </a:r>
            <a:r>
              <a:rPr lang="en-US" sz="2800" i="1" dirty="0">
                <a:solidFill>
                  <a:srgbClr val="3333FF"/>
                </a:solidFill>
              </a:rPr>
              <a:t>This review supports the use of probiotics in acute infectious </a:t>
            </a:r>
            <a:r>
              <a:rPr lang="en-US" sz="2800" i="1" dirty="0" err="1">
                <a:solidFill>
                  <a:srgbClr val="3333FF"/>
                </a:solidFill>
              </a:rPr>
              <a:t>diarrhoea</a:t>
            </a:r>
            <a:r>
              <a:rPr lang="en-US" sz="2800" i="1" dirty="0"/>
              <a:t>. However, marked clinical variability between studies resulted in insufficient studies of specific probiotic regimens in defined groups of children or adults to inform the development of evidence-based </a:t>
            </a:r>
            <a:r>
              <a:rPr lang="it-IT" sz="2800" i="1" dirty="0"/>
              <a:t>treatment </a:t>
            </a:r>
            <a:r>
              <a:rPr lang="it-IT" sz="2800" i="1" dirty="0" err="1"/>
              <a:t>guidelines</a:t>
            </a:r>
            <a:r>
              <a:rPr lang="it-IT" sz="2800" i="1" dirty="0"/>
              <a:t>.</a:t>
            </a:r>
          </a:p>
        </p:txBody>
      </p:sp>
      <p:sp>
        <p:nvSpPr>
          <p:cNvPr id="4" name="Titolo 1"/>
          <p:cNvSpPr>
            <a:spLocks noGrp="1"/>
          </p:cNvSpPr>
          <p:nvPr>
            <p:ph type="title"/>
          </p:nvPr>
        </p:nvSpPr>
        <p:spPr/>
        <p:txBody>
          <a:bodyPr>
            <a:normAutofit fontScale="90000"/>
          </a:bodyPr>
          <a:lstStyle/>
          <a:p>
            <a:r>
              <a:rPr lang="it-IT" dirty="0"/>
              <a:t>Probiotici nella Diarrea Acuta</a:t>
            </a:r>
            <a:br>
              <a:rPr lang="it-IT" dirty="0"/>
            </a:br>
            <a:r>
              <a:rPr lang="it-IT" sz="3600" i="1" dirty="0"/>
              <a:t>Conclusioni degli Autori</a:t>
            </a:r>
          </a:p>
        </p:txBody>
      </p:sp>
      <p:sp>
        <p:nvSpPr>
          <p:cNvPr id="5" name="Rectangle 1"/>
          <p:cNvSpPr>
            <a:spLocks noChangeArrowheads="1"/>
          </p:cNvSpPr>
          <p:nvPr/>
        </p:nvSpPr>
        <p:spPr bwMode="auto">
          <a:xfrm>
            <a:off x="0" y="6519446"/>
            <a:ext cx="5865645"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lang="it-IT" altLang="it-IT" sz="1600" i="1" dirty="0">
                <a:solidFill>
                  <a:srgbClr val="3333FF"/>
                </a:solidFill>
              </a:rPr>
              <a:t>Allen SJ. </a:t>
            </a:r>
            <a:r>
              <a:rPr lang="it-IT" altLang="it-IT" sz="1600" i="1" dirty="0" err="1">
                <a:solidFill>
                  <a:srgbClr val="3333FF"/>
                </a:solidFill>
              </a:rPr>
              <a:t>Cochrane</a:t>
            </a:r>
            <a:r>
              <a:rPr lang="it-IT" altLang="it-IT" sz="1600" i="1" dirty="0">
                <a:solidFill>
                  <a:srgbClr val="3333FF"/>
                </a:solidFill>
              </a:rPr>
              <a:t> Database </a:t>
            </a:r>
            <a:r>
              <a:rPr lang="it-IT" altLang="it-IT" sz="1600" i="1" dirty="0" err="1">
                <a:solidFill>
                  <a:srgbClr val="3333FF"/>
                </a:solidFill>
              </a:rPr>
              <a:t>Syst</a:t>
            </a:r>
            <a:r>
              <a:rPr lang="it-IT" altLang="it-IT" sz="1600" i="1" dirty="0">
                <a:solidFill>
                  <a:srgbClr val="3333FF"/>
                </a:solidFill>
              </a:rPr>
              <a:t> Rev. 2010; 11: CD003048</a:t>
            </a:r>
          </a:p>
        </p:txBody>
      </p:sp>
    </p:spTree>
    <p:extLst>
      <p:ext uri="{BB962C8B-B14F-4D97-AF65-F5344CB8AC3E}">
        <p14:creationId xmlns:p14="http://schemas.microsoft.com/office/powerpoint/2010/main" val="304833574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a:t>Probiotici nella Diarrea Acuta</a:t>
            </a:r>
            <a:br>
              <a:rPr lang="it-IT" dirty="0"/>
            </a:br>
            <a:r>
              <a:rPr lang="it-IT" sz="3600" i="1" dirty="0"/>
              <a:t>In pratica…</a:t>
            </a:r>
          </a:p>
        </p:txBody>
      </p:sp>
      <p:graphicFrame>
        <p:nvGraphicFramePr>
          <p:cNvPr id="9" name="Segnaposto contenuto 3"/>
          <p:cNvGraphicFramePr>
            <a:graphicFrameLocks noGrp="1"/>
          </p:cNvGraphicFramePr>
          <p:nvPr>
            <p:ph idx="1"/>
            <p:extLst>
              <p:ext uri="{D42A27DB-BD31-4B8C-83A1-F6EECF244321}">
                <p14:modId xmlns:p14="http://schemas.microsoft.com/office/powerpoint/2010/main" val="1596439271"/>
              </p:ext>
            </p:extLst>
          </p:nvPr>
        </p:nvGraphicFramePr>
        <p:xfrm>
          <a:off x="72000" y="2501900"/>
          <a:ext cx="9000000" cy="1854200"/>
        </p:xfrm>
        <a:graphic>
          <a:graphicData uri="http://schemas.openxmlformats.org/drawingml/2006/table">
            <a:tbl>
              <a:tblPr firstRow="1" bandRow="1">
                <a:tableStyleId>{5C22544A-7EE6-4342-B048-85BDC9FD1C3A}</a:tableStyleId>
              </a:tblPr>
              <a:tblGrid>
                <a:gridCol w="3155375">
                  <a:extLst>
                    <a:ext uri="{9D8B030D-6E8A-4147-A177-3AD203B41FA5}">
                      <a16:colId xmlns:a16="http://schemas.microsoft.com/office/drawing/2014/main" val="882987756"/>
                    </a:ext>
                  </a:extLst>
                </a:gridCol>
                <a:gridCol w="2167556">
                  <a:extLst>
                    <a:ext uri="{9D8B030D-6E8A-4147-A177-3AD203B41FA5}">
                      <a16:colId xmlns:a16="http://schemas.microsoft.com/office/drawing/2014/main" val="2482286622"/>
                    </a:ext>
                  </a:extLst>
                </a:gridCol>
                <a:gridCol w="2323686">
                  <a:extLst>
                    <a:ext uri="{9D8B030D-6E8A-4147-A177-3AD203B41FA5}">
                      <a16:colId xmlns:a16="http://schemas.microsoft.com/office/drawing/2014/main" val="2897010235"/>
                    </a:ext>
                  </a:extLst>
                </a:gridCol>
                <a:gridCol w="1353383">
                  <a:extLst>
                    <a:ext uri="{9D8B030D-6E8A-4147-A177-3AD203B41FA5}">
                      <a16:colId xmlns:a16="http://schemas.microsoft.com/office/drawing/2014/main" val="880142216"/>
                    </a:ext>
                  </a:extLst>
                </a:gridCol>
              </a:tblGrid>
              <a:tr h="370840">
                <a:tc>
                  <a:txBody>
                    <a:bodyPr/>
                    <a:lstStyle/>
                    <a:p>
                      <a:pPr algn="ctr"/>
                      <a:r>
                        <a:rPr lang="it-IT" dirty="0"/>
                        <a:t>Ceppo</a:t>
                      </a:r>
                    </a:p>
                  </a:txBody>
                  <a:tcPr/>
                </a:tc>
                <a:tc>
                  <a:txBody>
                    <a:bodyPr/>
                    <a:lstStyle/>
                    <a:p>
                      <a:pPr algn="ctr"/>
                      <a:r>
                        <a:rPr lang="it-IT" dirty="0"/>
                        <a:t>Quantità indicata</a:t>
                      </a:r>
                    </a:p>
                  </a:txBody>
                  <a:tcPr/>
                </a:tc>
                <a:tc>
                  <a:txBody>
                    <a:bodyPr/>
                    <a:lstStyle/>
                    <a:p>
                      <a:pPr algn="ctr"/>
                      <a:r>
                        <a:rPr lang="it-IT" dirty="0"/>
                        <a:t>Nome commerciale</a:t>
                      </a:r>
                    </a:p>
                  </a:txBody>
                  <a:tcPr/>
                </a:tc>
                <a:tc>
                  <a:txBody>
                    <a:bodyPr/>
                    <a:lstStyle/>
                    <a:p>
                      <a:pPr algn="ctr"/>
                      <a:r>
                        <a:rPr lang="it-IT" dirty="0"/>
                        <a:t>Dose</a:t>
                      </a:r>
                    </a:p>
                  </a:txBody>
                  <a:tcPr/>
                </a:tc>
                <a:extLst>
                  <a:ext uri="{0D108BD9-81ED-4DB2-BD59-A6C34878D82A}">
                    <a16:rowId xmlns:a16="http://schemas.microsoft.com/office/drawing/2014/main" val="2413686418"/>
                  </a:ext>
                </a:extLst>
              </a:tr>
              <a:tr h="370840">
                <a:tc>
                  <a:txBody>
                    <a:bodyPr/>
                    <a:lstStyle/>
                    <a:p>
                      <a:pPr algn="ctr"/>
                      <a:r>
                        <a:rPr lang="it-IT" dirty="0" err="1"/>
                        <a:t>Enterococcus</a:t>
                      </a:r>
                      <a:r>
                        <a:rPr lang="it-IT" baseline="0" dirty="0"/>
                        <a:t> </a:t>
                      </a:r>
                      <a:r>
                        <a:rPr lang="it-IT" baseline="0" dirty="0" err="1"/>
                        <a:t>faecium</a:t>
                      </a:r>
                      <a:endParaRPr lang="it-IT" dirty="0"/>
                    </a:p>
                  </a:txBody>
                  <a:tcPr/>
                </a:tc>
                <a:tc>
                  <a:txBody>
                    <a:bodyPr/>
                    <a:lstStyle/>
                    <a:p>
                      <a:pPr algn="ctr"/>
                      <a:r>
                        <a:rPr lang="it-IT" dirty="0"/>
                        <a:t>10</a:t>
                      </a:r>
                      <a:r>
                        <a:rPr lang="it-IT" baseline="30000" dirty="0"/>
                        <a:t>8</a:t>
                      </a:r>
                      <a:r>
                        <a:rPr lang="it-IT" dirty="0"/>
                        <a:t> UFC / </a:t>
                      </a:r>
                      <a:r>
                        <a:rPr lang="it-IT" dirty="0" err="1"/>
                        <a:t>tid</a:t>
                      </a:r>
                      <a:endParaRPr lang="it-IT" dirty="0"/>
                    </a:p>
                  </a:txBody>
                  <a:tcPr/>
                </a:tc>
                <a:tc>
                  <a:txBody>
                    <a:bodyPr/>
                    <a:lstStyle/>
                    <a:p>
                      <a:pPr algn="ctr"/>
                      <a:r>
                        <a:rPr lang="it-IT" dirty="0" err="1"/>
                        <a:t>Bioflorin</a:t>
                      </a:r>
                      <a:endParaRPr lang="it-IT" dirty="0"/>
                    </a:p>
                  </a:txBody>
                  <a:tcPr/>
                </a:tc>
                <a:tc>
                  <a:txBody>
                    <a:bodyPr/>
                    <a:lstStyle/>
                    <a:p>
                      <a:pPr algn="ctr"/>
                      <a:r>
                        <a:rPr lang="it-IT" dirty="0"/>
                        <a:t>1 </a:t>
                      </a:r>
                      <a:r>
                        <a:rPr lang="it-IT" dirty="0" err="1"/>
                        <a:t>cp</a:t>
                      </a:r>
                      <a:r>
                        <a:rPr lang="it-IT" dirty="0"/>
                        <a:t> / </a:t>
                      </a:r>
                      <a:r>
                        <a:rPr lang="it-IT" dirty="0" err="1"/>
                        <a:t>tid</a:t>
                      </a:r>
                      <a:endParaRPr lang="it-IT" dirty="0"/>
                    </a:p>
                  </a:txBody>
                  <a:tcPr/>
                </a:tc>
                <a:extLst>
                  <a:ext uri="{0D108BD9-81ED-4DB2-BD59-A6C34878D82A}">
                    <a16:rowId xmlns:a16="http://schemas.microsoft.com/office/drawing/2014/main" val="3667669952"/>
                  </a:ext>
                </a:extLst>
              </a:tr>
              <a:tr h="370840">
                <a:tc>
                  <a:txBody>
                    <a:bodyPr/>
                    <a:lstStyle/>
                    <a:p>
                      <a:pPr algn="ctr"/>
                      <a:r>
                        <a:rPr lang="it-IT" dirty="0" err="1"/>
                        <a:t>Saccaromices</a:t>
                      </a:r>
                      <a:r>
                        <a:rPr lang="it-IT" dirty="0"/>
                        <a:t> </a:t>
                      </a:r>
                      <a:r>
                        <a:rPr lang="it-IT" dirty="0" err="1"/>
                        <a:t>boulardii</a:t>
                      </a:r>
                      <a:endParaRPr lang="it-IT"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it-IT" dirty="0"/>
                        <a:t>10</a:t>
                      </a:r>
                      <a:r>
                        <a:rPr lang="it-IT" baseline="30000" dirty="0"/>
                        <a:t>9</a:t>
                      </a:r>
                      <a:r>
                        <a:rPr lang="it-IT" dirty="0"/>
                        <a:t> UFC / </a:t>
                      </a:r>
                      <a:r>
                        <a:rPr lang="it-IT" dirty="0" err="1"/>
                        <a:t>tid</a:t>
                      </a:r>
                      <a:endParaRPr lang="it-IT" dirty="0"/>
                    </a:p>
                  </a:txBody>
                  <a:tcPr/>
                </a:tc>
                <a:tc>
                  <a:txBody>
                    <a:bodyPr/>
                    <a:lstStyle/>
                    <a:p>
                      <a:pPr algn="ctr"/>
                      <a:r>
                        <a:rPr lang="it-IT" dirty="0" err="1"/>
                        <a:t>Codex</a:t>
                      </a:r>
                      <a:endParaRPr lang="it-IT" dirty="0"/>
                    </a:p>
                  </a:txBody>
                  <a:tcPr/>
                </a:tc>
                <a:tc>
                  <a:txBody>
                    <a:bodyPr/>
                    <a:lstStyle/>
                    <a:p>
                      <a:pPr algn="ctr"/>
                      <a:r>
                        <a:rPr lang="it-IT" dirty="0"/>
                        <a:t>2 </a:t>
                      </a:r>
                      <a:r>
                        <a:rPr lang="it-IT" dirty="0" err="1"/>
                        <a:t>cp</a:t>
                      </a:r>
                      <a:r>
                        <a:rPr lang="it-IT" dirty="0"/>
                        <a:t> / </a:t>
                      </a:r>
                      <a:r>
                        <a:rPr lang="it-IT" dirty="0" err="1"/>
                        <a:t>tid</a:t>
                      </a:r>
                      <a:endParaRPr lang="it-IT" dirty="0"/>
                    </a:p>
                  </a:txBody>
                  <a:tcPr/>
                </a:tc>
                <a:extLst>
                  <a:ext uri="{0D108BD9-81ED-4DB2-BD59-A6C34878D82A}">
                    <a16:rowId xmlns:a16="http://schemas.microsoft.com/office/drawing/2014/main" val="4202806457"/>
                  </a:ext>
                </a:extLst>
              </a:tr>
              <a:tr h="370840">
                <a:tc>
                  <a:txBody>
                    <a:bodyPr/>
                    <a:lstStyle/>
                    <a:p>
                      <a:pPr algn="ctr"/>
                      <a:r>
                        <a:rPr lang="it-IT" dirty="0" err="1"/>
                        <a:t>Lactobacillus</a:t>
                      </a:r>
                      <a:r>
                        <a:rPr lang="it-IT" dirty="0"/>
                        <a:t> </a:t>
                      </a:r>
                      <a:r>
                        <a:rPr lang="it-IT" dirty="0" err="1"/>
                        <a:t>rhamnosus</a:t>
                      </a:r>
                      <a:r>
                        <a:rPr lang="it-IT" dirty="0"/>
                        <a:t> GG</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it-IT" dirty="0"/>
                        <a:t>10</a:t>
                      </a:r>
                      <a:r>
                        <a:rPr lang="it-IT" baseline="30000" dirty="0"/>
                        <a:t>10</a:t>
                      </a:r>
                      <a:r>
                        <a:rPr lang="it-IT" baseline="0" dirty="0"/>
                        <a:t>-10</a:t>
                      </a:r>
                      <a:r>
                        <a:rPr lang="it-IT" baseline="30000" dirty="0"/>
                        <a:t>11</a:t>
                      </a:r>
                      <a:r>
                        <a:rPr lang="it-IT" dirty="0"/>
                        <a:t> UFC / die</a:t>
                      </a:r>
                    </a:p>
                  </a:txBody>
                  <a:tcPr/>
                </a:tc>
                <a:tc>
                  <a:txBody>
                    <a:bodyPr/>
                    <a:lstStyle/>
                    <a:p>
                      <a:pPr algn="ctr"/>
                      <a:r>
                        <a:rPr lang="it-IT" dirty="0" err="1"/>
                        <a:t>Dicoflor</a:t>
                      </a:r>
                      <a:endParaRPr lang="it-IT" dirty="0"/>
                    </a:p>
                  </a:txBody>
                  <a:tcPr/>
                </a:tc>
                <a:tc>
                  <a:txBody>
                    <a:bodyPr/>
                    <a:lstStyle/>
                    <a:p>
                      <a:pPr algn="ctr"/>
                      <a:r>
                        <a:rPr lang="it-IT" dirty="0"/>
                        <a:t>2 </a:t>
                      </a:r>
                      <a:r>
                        <a:rPr lang="it-IT" dirty="0" err="1"/>
                        <a:t>cps</a:t>
                      </a:r>
                      <a:r>
                        <a:rPr lang="it-IT" dirty="0"/>
                        <a:t> /</a:t>
                      </a:r>
                      <a:r>
                        <a:rPr lang="it-IT" baseline="0" dirty="0"/>
                        <a:t> die</a:t>
                      </a:r>
                      <a:endParaRPr lang="it-IT" dirty="0"/>
                    </a:p>
                  </a:txBody>
                  <a:tcPr/>
                </a:tc>
                <a:extLst>
                  <a:ext uri="{0D108BD9-81ED-4DB2-BD59-A6C34878D82A}">
                    <a16:rowId xmlns:a16="http://schemas.microsoft.com/office/drawing/2014/main" val="3190672986"/>
                  </a:ext>
                </a:extLst>
              </a:tr>
              <a:tr h="370840">
                <a:tc>
                  <a:txBody>
                    <a:bodyPr/>
                    <a:lstStyle/>
                    <a:p>
                      <a:pPr algn="ctr"/>
                      <a:r>
                        <a:rPr lang="it-IT" dirty="0" err="1"/>
                        <a:t>Lactobacillus</a:t>
                      </a:r>
                      <a:r>
                        <a:rPr lang="it-IT" dirty="0"/>
                        <a:t> </a:t>
                      </a:r>
                      <a:r>
                        <a:rPr lang="it-IT" dirty="0" err="1"/>
                        <a:t>reuteri</a:t>
                      </a:r>
                      <a:endParaRPr lang="it-IT"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it-IT" dirty="0"/>
                        <a:t>10</a:t>
                      </a:r>
                      <a:r>
                        <a:rPr lang="it-IT" baseline="30000" dirty="0"/>
                        <a:t>10</a:t>
                      </a:r>
                      <a:r>
                        <a:rPr lang="it-IT" baseline="0" dirty="0"/>
                        <a:t>-10</a:t>
                      </a:r>
                      <a:r>
                        <a:rPr lang="it-IT" baseline="30000" dirty="0"/>
                        <a:t>11</a:t>
                      </a:r>
                      <a:r>
                        <a:rPr lang="it-IT" dirty="0"/>
                        <a:t> UFC / </a:t>
                      </a:r>
                      <a:r>
                        <a:rPr lang="it-IT" dirty="0" err="1"/>
                        <a:t>bid</a:t>
                      </a:r>
                      <a:endParaRPr lang="it-IT" dirty="0"/>
                    </a:p>
                  </a:txBody>
                  <a:tcPr/>
                </a:tc>
                <a:tc>
                  <a:txBody>
                    <a:bodyPr/>
                    <a:lstStyle/>
                    <a:p>
                      <a:pPr algn="ctr"/>
                      <a:r>
                        <a:rPr lang="it-IT" dirty="0" err="1"/>
                        <a:t>Reuflor</a:t>
                      </a:r>
                      <a:endParaRPr lang="it-IT" dirty="0"/>
                    </a:p>
                  </a:txBody>
                  <a:tcPr/>
                </a:tc>
                <a:tc>
                  <a:txBody>
                    <a:bodyPr/>
                    <a:lstStyle/>
                    <a:p>
                      <a:pPr algn="ctr"/>
                      <a:r>
                        <a:rPr lang="it-IT" dirty="0"/>
                        <a:t>1 </a:t>
                      </a:r>
                      <a:r>
                        <a:rPr lang="it-IT" dirty="0" err="1"/>
                        <a:t>bust</a:t>
                      </a:r>
                      <a:r>
                        <a:rPr lang="it-IT" dirty="0"/>
                        <a:t> / </a:t>
                      </a:r>
                      <a:r>
                        <a:rPr lang="it-IT" dirty="0" err="1"/>
                        <a:t>bid</a:t>
                      </a:r>
                      <a:endParaRPr lang="it-IT" dirty="0"/>
                    </a:p>
                  </a:txBody>
                  <a:tcPr/>
                </a:tc>
                <a:extLst>
                  <a:ext uri="{0D108BD9-81ED-4DB2-BD59-A6C34878D82A}">
                    <a16:rowId xmlns:a16="http://schemas.microsoft.com/office/drawing/2014/main" val="222212182"/>
                  </a:ext>
                </a:extLst>
              </a:tr>
            </a:tbl>
          </a:graphicData>
        </a:graphic>
      </p:graphicFrame>
      <p:sp>
        <p:nvSpPr>
          <p:cNvPr id="3" name="Rectangle 1"/>
          <p:cNvSpPr>
            <a:spLocks noChangeArrowheads="1"/>
          </p:cNvSpPr>
          <p:nvPr/>
        </p:nvSpPr>
        <p:spPr bwMode="auto">
          <a:xfrm>
            <a:off x="0" y="6519446"/>
            <a:ext cx="5273688"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lang="it-IT" altLang="it-IT" sz="1600" i="1" dirty="0" err="1">
                <a:solidFill>
                  <a:srgbClr val="3333FF"/>
                </a:solidFill>
              </a:rPr>
              <a:t>Guarner</a:t>
            </a:r>
            <a:r>
              <a:rPr lang="it-IT" altLang="it-IT" sz="1600" i="1" dirty="0">
                <a:solidFill>
                  <a:srgbClr val="3333FF"/>
                </a:solidFill>
              </a:rPr>
              <a:t> F et al. J </a:t>
            </a:r>
            <a:r>
              <a:rPr lang="it-IT" altLang="it-IT" sz="1600" i="1" dirty="0" err="1">
                <a:solidFill>
                  <a:srgbClr val="3333FF"/>
                </a:solidFill>
              </a:rPr>
              <a:t>Clin</a:t>
            </a:r>
            <a:r>
              <a:rPr lang="it-IT" altLang="it-IT" sz="1600" i="1" dirty="0">
                <a:solidFill>
                  <a:srgbClr val="3333FF"/>
                </a:solidFill>
              </a:rPr>
              <a:t> </a:t>
            </a:r>
            <a:r>
              <a:rPr lang="it-IT" altLang="it-IT" sz="1600" i="1" dirty="0" err="1">
                <a:solidFill>
                  <a:srgbClr val="3333FF"/>
                </a:solidFill>
              </a:rPr>
              <a:t>Gastroenterol</a:t>
            </a:r>
            <a:r>
              <a:rPr lang="it-IT" altLang="it-IT" sz="1600" i="1" dirty="0">
                <a:solidFill>
                  <a:srgbClr val="3333FF"/>
                </a:solidFill>
              </a:rPr>
              <a:t>. 2012; 46: 468-81</a:t>
            </a:r>
          </a:p>
        </p:txBody>
      </p:sp>
    </p:spTree>
    <p:extLst>
      <p:ext uri="{BB962C8B-B14F-4D97-AF65-F5344CB8AC3E}">
        <p14:creationId xmlns:p14="http://schemas.microsoft.com/office/powerpoint/2010/main" val="59392767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olo 4"/>
          <p:cNvSpPr>
            <a:spLocks noGrp="1"/>
          </p:cNvSpPr>
          <p:nvPr>
            <p:ph type="title"/>
          </p:nvPr>
        </p:nvSpPr>
        <p:spPr/>
        <p:txBody>
          <a:bodyPr>
            <a:normAutofit/>
          </a:bodyPr>
          <a:lstStyle/>
          <a:p>
            <a:r>
              <a:rPr lang="it-IT" dirty="0"/>
              <a:t>Diarrea da Antibiotici</a:t>
            </a:r>
          </a:p>
        </p:txBody>
      </p:sp>
      <p:grpSp>
        <p:nvGrpSpPr>
          <p:cNvPr id="13" name="Gruppo 12"/>
          <p:cNvGrpSpPr/>
          <p:nvPr/>
        </p:nvGrpSpPr>
        <p:grpSpPr>
          <a:xfrm>
            <a:off x="252000" y="1268760"/>
            <a:ext cx="8640000" cy="4519222"/>
            <a:chOff x="252000" y="1268760"/>
            <a:chExt cx="8640000" cy="4519222"/>
          </a:xfrm>
        </p:grpSpPr>
        <p:pic>
          <p:nvPicPr>
            <p:cNvPr id="11" name="Immagine 10"/>
            <p:cNvPicPr>
              <a:picLocks noChangeAspect="1"/>
            </p:cNvPicPr>
            <p:nvPr/>
          </p:nvPicPr>
          <p:blipFill rotWithShape="1">
            <a:blip r:embed="rId3"/>
            <a:srcRect b="45716"/>
            <a:stretch/>
          </p:blipFill>
          <p:spPr>
            <a:xfrm>
              <a:off x="252000" y="1268760"/>
              <a:ext cx="8640000" cy="2222949"/>
            </a:xfrm>
            <a:prstGeom prst="rect">
              <a:avLst/>
            </a:prstGeom>
          </p:spPr>
        </p:pic>
        <p:pic>
          <p:nvPicPr>
            <p:cNvPr id="12" name="Immagine 11"/>
            <p:cNvPicPr>
              <a:picLocks noChangeAspect="1"/>
            </p:cNvPicPr>
            <p:nvPr/>
          </p:nvPicPr>
          <p:blipFill rotWithShape="1">
            <a:blip r:embed="rId4"/>
            <a:srcRect t="21169" b="22756"/>
            <a:stretch/>
          </p:blipFill>
          <p:spPr>
            <a:xfrm>
              <a:off x="252000" y="3491709"/>
              <a:ext cx="8640000" cy="2296273"/>
            </a:xfrm>
            <a:prstGeom prst="rect">
              <a:avLst/>
            </a:prstGeom>
          </p:spPr>
        </p:pic>
      </p:grpSp>
    </p:spTree>
    <p:extLst>
      <p:ext uri="{BB962C8B-B14F-4D97-AF65-F5344CB8AC3E}">
        <p14:creationId xmlns:p14="http://schemas.microsoft.com/office/powerpoint/2010/main" val="146261948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p:txBody>
          <a:bodyPr anchor="t">
            <a:normAutofit/>
          </a:bodyPr>
          <a:lstStyle/>
          <a:p>
            <a:r>
              <a:rPr lang="it-IT" sz="2800" dirty="0"/>
              <a:t>Età avanzata</a:t>
            </a:r>
          </a:p>
          <a:p>
            <a:r>
              <a:rPr lang="it-IT" sz="2800" dirty="0"/>
              <a:t>Sesso femminile</a:t>
            </a:r>
          </a:p>
          <a:p>
            <a:r>
              <a:rPr lang="it-IT" sz="2800" dirty="0"/>
              <a:t>Comorbidità</a:t>
            </a:r>
          </a:p>
          <a:p>
            <a:r>
              <a:rPr lang="it-IT" sz="2800" dirty="0">
                <a:solidFill>
                  <a:srgbClr val="3333FF"/>
                </a:solidFill>
              </a:rPr>
              <a:t>Terapie antibiotiche prolungate</a:t>
            </a:r>
          </a:p>
          <a:p>
            <a:r>
              <a:rPr lang="it-IT" sz="2800" dirty="0"/>
              <a:t>Anamnesi positiva per AAD</a:t>
            </a:r>
          </a:p>
          <a:p>
            <a:r>
              <a:rPr lang="it-IT" sz="2800" dirty="0">
                <a:solidFill>
                  <a:srgbClr val="3333FF"/>
                </a:solidFill>
              </a:rPr>
              <a:t>Tipo di antibiotico</a:t>
            </a:r>
          </a:p>
          <a:p>
            <a:pPr lvl="1"/>
            <a:r>
              <a:rPr lang="it-IT" sz="2400" dirty="0" err="1"/>
              <a:t>Clindamicina</a:t>
            </a:r>
            <a:endParaRPr lang="it-IT" sz="2400" dirty="0"/>
          </a:p>
          <a:p>
            <a:pPr lvl="1"/>
            <a:r>
              <a:rPr lang="it-IT" sz="2400" dirty="0" err="1"/>
              <a:t>Aminopenicilline</a:t>
            </a:r>
            <a:r>
              <a:rPr lang="it-IT" sz="2400" dirty="0"/>
              <a:t> (± acido </a:t>
            </a:r>
            <a:r>
              <a:rPr lang="it-IT" sz="2400" dirty="0" err="1"/>
              <a:t>claulanico</a:t>
            </a:r>
            <a:r>
              <a:rPr lang="it-IT" sz="2400" dirty="0"/>
              <a:t>)</a:t>
            </a:r>
          </a:p>
          <a:p>
            <a:pPr lvl="1"/>
            <a:r>
              <a:rPr lang="it-IT" sz="2400" dirty="0"/>
              <a:t>Cefalosporine di II e III generazione</a:t>
            </a:r>
          </a:p>
          <a:p>
            <a:pPr lvl="1"/>
            <a:r>
              <a:rPr lang="it-IT" sz="2400" dirty="0" err="1"/>
              <a:t>Fluorochinolonici</a:t>
            </a:r>
            <a:endParaRPr lang="it-IT" sz="2400" dirty="0"/>
          </a:p>
        </p:txBody>
      </p:sp>
      <p:sp>
        <p:nvSpPr>
          <p:cNvPr id="5" name="Titolo 4"/>
          <p:cNvSpPr>
            <a:spLocks noGrp="1"/>
          </p:cNvSpPr>
          <p:nvPr>
            <p:ph type="title"/>
          </p:nvPr>
        </p:nvSpPr>
        <p:spPr/>
        <p:txBody>
          <a:bodyPr>
            <a:normAutofit fontScale="90000"/>
          </a:bodyPr>
          <a:lstStyle/>
          <a:p>
            <a:r>
              <a:rPr lang="it-IT" dirty="0"/>
              <a:t>Diarrea da Antibiotici</a:t>
            </a:r>
            <a:br>
              <a:rPr lang="it-IT" sz="4000" dirty="0"/>
            </a:br>
            <a:r>
              <a:rPr lang="it-IT" sz="3600" i="1" dirty="0"/>
              <a:t>Fattori di Rischio</a:t>
            </a:r>
          </a:p>
        </p:txBody>
      </p:sp>
      <p:sp>
        <p:nvSpPr>
          <p:cNvPr id="7" name="Rectangle 1"/>
          <p:cNvSpPr>
            <a:spLocks noChangeArrowheads="1"/>
          </p:cNvSpPr>
          <p:nvPr/>
        </p:nvSpPr>
        <p:spPr bwMode="auto">
          <a:xfrm>
            <a:off x="0" y="6519446"/>
            <a:ext cx="3642344"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lang="it-IT" altLang="it-IT" sz="1600" i="1" dirty="0">
                <a:solidFill>
                  <a:srgbClr val="3333FF"/>
                </a:solidFill>
              </a:rPr>
              <a:t>Butler CC et al. BMJ. 2012; 344: e682</a:t>
            </a:r>
          </a:p>
        </p:txBody>
      </p:sp>
    </p:spTree>
    <p:extLst>
      <p:ext uri="{BB962C8B-B14F-4D97-AF65-F5344CB8AC3E}">
        <p14:creationId xmlns:p14="http://schemas.microsoft.com/office/powerpoint/2010/main" val="257246821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1"/>
          <p:cNvSpPr>
            <a:spLocks noGrp="1"/>
          </p:cNvSpPr>
          <p:nvPr>
            <p:ph type="title"/>
          </p:nvPr>
        </p:nvSpPr>
        <p:spPr/>
        <p:txBody>
          <a:bodyPr>
            <a:noAutofit/>
          </a:bodyPr>
          <a:lstStyle/>
          <a:p>
            <a:r>
              <a:rPr lang="it-IT" sz="4000" dirty="0"/>
              <a:t>Diarrea da Antibiotici</a:t>
            </a:r>
            <a:br>
              <a:rPr lang="it-IT" sz="4000" dirty="0"/>
            </a:br>
            <a:r>
              <a:rPr lang="it-IT" sz="3200" i="1" dirty="0"/>
              <a:t>Meccanismi patogenetici</a:t>
            </a:r>
          </a:p>
        </p:txBody>
      </p:sp>
      <p:sp>
        <p:nvSpPr>
          <p:cNvPr id="9" name="Segnaposto contenuto 8"/>
          <p:cNvSpPr>
            <a:spLocks noGrp="1"/>
          </p:cNvSpPr>
          <p:nvPr>
            <p:ph sz="half" idx="1"/>
          </p:nvPr>
        </p:nvSpPr>
        <p:spPr>
          <a:xfrm>
            <a:off x="72000" y="1268761"/>
            <a:ext cx="4392000" cy="5415818"/>
          </a:xfrm>
        </p:spPr>
        <p:txBody>
          <a:bodyPr anchor="ctr">
            <a:normAutofit/>
          </a:bodyPr>
          <a:lstStyle/>
          <a:p>
            <a:pPr marL="0" indent="0" algn="ctr">
              <a:buNone/>
            </a:pPr>
            <a:r>
              <a:rPr lang="it-IT" sz="2000" dirty="0"/>
              <a:t>Dopo un trattamento antibiotico, l’equilibrio del </a:t>
            </a:r>
            <a:r>
              <a:rPr lang="it-IT" sz="2000" dirty="0" err="1"/>
              <a:t>microbiota</a:t>
            </a:r>
            <a:r>
              <a:rPr lang="it-IT" sz="2000" dirty="0"/>
              <a:t> intestinale è alterato e di conseguenza la resistenza contro la colonizzazione da parte di potenziali patogeni risulta ridotta. In questa situazione </a:t>
            </a:r>
            <a:r>
              <a:rPr lang="it-IT" sz="2000" dirty="0">
                <a:solidFill>
                  <a:srgbClr val="3333FF"/>
                </a:solidFill>
              </a:rPr>
              <a:t>le spore di C. difficile possono germinare nella parte terminale dell’ileo e crescere nel colon</a:t>
            </a:r>
            <a:r>
              <a:rPr lang="it-IT" sz="2000" dirty="0"/>
              <a:t>.</a:t>
            </a:r>
          </a:p>
        </p:txBody>
      </p:sp>
      <p:sp>
        <p:nvSpPr>
          <p:cNvPr id="10" name="Segnaposto contenuto 9"/>
          <p:cNvSpPr>
            <a:spLocks noGrp="1"/>
          </p:cNvSpPr>
          <p:nvPr>
            <p:ph sz="half" idx="2"/>
          </p:nvPr>
        </p:nvSpPr>
        <p:spPr>
          <a:xfrm>
            <a:off x="4680000" y="1268761"/>
            <a:ext cx="4392000" cy="5415818"/>
          </a:xfrm>
        </p:spPr>
        <p:txBody>
          <a:bodyPr anchor="ctr">
            <a:normAutofit/>
          </a:bodyPr>
          <a:lstStyle/>
          <a:p>
            <a:pPr marL="0" indent="0" algn="ctr">
              <a:buNone/>
            </a:pPr>
            <a:r>
              <a:rPr lang="it-IT" sz="2000" dirty="0"/>
              <a:t>Oltre alla </a:t>
            </a:r>
            <a:r>
              <a:rPr lang="it-IT" sz="2000" dirty="0" err="1"/>
              <a:t>sovracrescita</a:t>
            </a:r>
            <a:r>
              <a:rPr lang="it-IT" sz="2000" dirty="0"/>
              <a:t> di patogeni, si ha una </a:t>
            </a:r>
            <a:r>
              <a:rPr lang="it-IT" sz="2000" dirty="0">
                <a:solidFill>
                  <a:srgbClr val="3333FF"/>
                </a:solidFill>
              </a:rPr>
              <a:t>riduzione del numero dei batteri costituenti il </a:t>
            </a:r>
            <a:r>
              <a:rPr lang="it-IT" sz="2000" dirty="0" err="1">
                <a:solidFill>
                  <a:srgbClr val="3333FF"/>
                </a:solidFill>
              </a:rPr>
              <a:t>microbiota</a:t>
            </a:r>
            <a:r>
              <a:rPr lang="it-IT" sz="2000" dirty="0">
                <a:solidFill>
                  <a:srgbClr val="3333FF"/>
                </a:solidFill>
              </a:rPr>
              <a:t> intestinale </a:t>
            </a:r>
            <a:r>
              <a:rPr lang="it-IT" sz="2000" dirty="0"/>
              <a:t>e una conseguente ridotta produzione di acidi grassi a catena corta che porta ad una </a:t>
            </a:r>
            <a:r>
              <a:rPr lang="it-IT" sz="2000" dirty="0">
                <a:solidFill>
                  <a:srgbClr val="3333FF"/>
                </a:solidFill>
              </a:rPr>
              <a:t>diarrea funzionale</a:t>
            </a:r>
            <a:r>
              <a:rPr lang="it-IT" sz="2000" dirty="0"/>
              <a:t>, per riduzione dell’assorbimento di acqua e sali.</a:t>
            </a:r>
          </a:p>
        </p:txBody>
      </p:sp>
    </p:spTree>
    <p:extLst>
      <p:ext uri="{BB962C8B-B14F-4D97-AF65-F5344CB8AC3E}">
        <p14:creationId xmlns:p14="http://schemas.microsoft.com/office/powerpoint/2010/main" val="408257328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Segnaposto contenuto 6"/>
          <p:cNvGraphicFramePr>
            <a:graphicFrameLocks noGrp="1"/>
          </p:cNvGraphicFramePr>
          <p:nvPr>
            <p:ph idx="1"/>
            <p:extLst>
              <p:ext uri="{D42A27DB-BD31-4B8C-83A1-F6EECF244321}">
                <p14:modId xmlns:p14="http://schemas.microsoft.com/office/powerpoint/2010/main" val="2513636869"/>
              </p:ext>
            </p:extLst>
          </p:nvPr>
        </p:nvGraphicFramePr>
        <p:xfrm>
          <a:off x="71438" y="1412875"/>
          <a:ext cx="9001125" cy="5308600"/>
        </p:xfrm>
        <a:graphic>
          <a:graphicData uri="http://schemas.openxmlformats.org/drawingml/2006/chart">
            <c:chart xmlns:c="http://schemas.openxmlformats.org/drawingml/2006/chart" xmlns:r="http://schemas.openxmlformats.org/officeDocument/2006/relationships" r:id="rId3"/>
          </a:graphicData>
        </a:graphic>
      </p:graphicFrame>
      <p:sp>
        <p:nvSpPr>
          <p:cNvPr id="9" name="Titolo 1"/>
          <p:cNvSpPr>
            <a:spLocks noGrp="1"/>
          </p:cNvSpPr>
          <p:nvPr>
            <p:ph type="title"/>
          </p:nvPr>
        </p:nvSpPr>
        <p:spPr/>
        <p:txBody>
          <a:bodyPr>
            <a:noAutofit/>
          </a:bodyPr>
          <a:lstStyle/>
          <a:p>
            <a:r>
              <a:rPr lang="it-IT" sz="4000" dirty="0"/>
              <a:t>Diarrea da Antibiotici</a:t>
            </a:r>
            <a:br>
              <a:rPr lang="it-IT" sz="4000" dirty="0"/>
            </a:br>
            <a:r>
              <a:rPr lang="it-IT" sz="3200" i="1" dirty="0"/>
              <a:t>Principali patogeni interessati</a:t>
            </a:r>
          </a:p>
        </p:txBody>
      </p:sp>
    </p:spTree>
    <p:extLst>
      <p:ext uri="{BB962C8B-B14F-4D97-AF65-F5344CB8AC3E}">
        <p14:creationId xmlns:p14="http://schemas.microsoft.com/office/powerpoint/2010/main" val="41649075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p:txBody>
          <a:bodyPr anchor="ctr">
            <a:normAutofit/>
          </a:bodyPr>
          <a:lstStyle/>
          <a:p>
            <a:pPr marL="0" indent="0" algn="ctr">
              <a:buNone/>
            </a:pPr>
            <a:r>
              <a:rPr lang="en-US" sz="2400" i="1" dirty="0"/>
              <a:t>There is an absence or </a:t>
            </a:r>
            <a:r>
              <a:rPr lang="en-US" sz="2400" i="1" dirty="0">
                <a:solidFill>
                  <a:srgbClr val="3333FF"/>
                </a:solidFill>
              </a:rPr>
              <a:t>insufficiency of high quality evidence to support routine use of probiotics </a:t>
            </a:r>
            <a:r>
              <a:rPr lang="en-US" sz="2400" i="1" dirty="0"/>
              <a:t>to prevent AAD in all people, regardless of age, </a:t>
            </a:r>
            <a:r>
              <a:rPr lang="it-IT" sz="2400" i="1" dirty="0" err="1"/>
              <a:t>comorbidity</a:t>
            </a:r>
            <a:r>
              <a:rPr lang="it-IT" sz="2400" i="1" dirty="0"/>
              <a:t>, and care setting.</a:t>
            </a:r>
          </a:p>
          <a:p>
            <a:pPr marL="0" indent="0" algn="ctr">
              <a:buNone/>
            </a:pPr>
            <a:r>
              <a:rPr lang="it-IT" sz="2400" i="1" dirty="0"/>
              <a:t>… </a:t>
            </a:r>
            <a:r>
              <a:rPr lang="it-IT" sz="2400" i="1" dirty="0" err="1"/>
              <a:t>we</a:t>
            </a:r>
            <a:r>
              <a:rPr lang="it-IT" sz="2400" i="1" dirty="0"/>
              <a:t> </a:t>
            </a:r>
            <a:r>
              <a:rPr lang="it-IT" sz="2400" i="1" dirty="0" err="1"/>
              <a:t>recommend</a:t>
            </a:r>
            <a:r>
              <a:rPr lang="it-IT" sz="2400" i="1" dirty="0"/>
              <a:t> </a:t>
            </a:r>
            <a:r>
              <a:rPr lang="en-US" sz="2400" i="1" dirty="0"/>
              <a:t>against routine use of probiotics in all people taking antibiotics to prevent AAD.</a:t>
            </a:r>
          </a:p>
          <a:p>
            <a:pPr marL="0" indent="0" algn="ctr">
              <a:buNone/>
            </a:pPr>
            <a:endParaRPr lang="en-US" sz="2400" i="1" dirty="0"/>
          </a:p>
          <a:p>
            <a:pPr marL="0" indent="0" algn="ctr">
              <a:buNone/>
            </a:pPr>
            <a:r>
              <a:rPr lang="en-US" sz="2400" i="1" dirty="0"/>
              <a:t>Nevertheless, probiotics are cheap and safe, so routine use with antibiotics is </a:t>
            </a:r>
            <a:r>
              <a:rPr lang="en-US" sz="2400" i="1" dirty="0">
                <a:solidFill>
                  <a:srgbClr val="3333FF"/>
                </a:solidFill>
              </a:rPr>
              <a:t>justified in frail patients </a:t>
            </a:r>
            <a:r>
              <a:rPr lang="en-US" sz="2400" i="1" dirty="0"/>
              <a:t>and in those who have </a:t>
            </a:r>
            <a:r>
              <a:rPr lang="en-US" sz="2400" i="1" dirty="0">
                <a:solidFill>
                  <a:srgbClr val="3333FF"/>
                </a:solidFill>
              </a:rPr>
              <a:t>previously had AAD</a:t>
            </a:r>
            <a:r>
              <a:rPr lang="en-US" sz="2400" i="1" dirty="0"/>
              <a:t> should be offered probiotics when they are treated with antibiotics, regardless of setting</a:t>
            </a:r>
            <a:r>
              <a:rPr lang="it-IT" sz="2400" i="1" dirty="0"/>
              <a:t>.</a:t>
            </a:r>
            <a:endParaRPr lang="en-US" sz="2400" i="1" dirty="0"/>
          </a:p>
        </p:txBody>
      </p:sp>
      <p:sp>
        <p:nvSpPr>
          <p:cNvPr id="4" name="Titolo 1"/>
          <p:cNvSpPr>
            <a:spLocks noGrp="1"/>
          </p:cNvSpPr>
          <p:nvPr>
            <p:ph type="title"/>
          </p:nvPr>
        </p:nvSpPr>
        <p:spPr/>
        <p:txBody>
          <a:bodyPr>
            <a:noAutofit/>
          </a:bodyPr>
          <a:lstStyle/>
          <a:p>
            <a:r>
              <a:rPr lang="it-IT" sz="3600" dirty="0"/>
              <a:t>Prevenzione della Diarrea da Antibiotici</a:t>
            </a:r>
            <a:br>
              <a:rPr lang="it-IT" sz="3600" dirty="0"/>
            </a:br>
            <a:r>
              <a:rPr lang="it-IT" sz="2800" i="1" dirty="0"/>
              <a:t>Conclusioni degli Autori</a:t>
            </a:r>
            <a:endParaRPr lang="it-IT" sz="3200" i="1" dirty="0"/>
          </a:p>
        </p:txBody>
      </p:sp>
      <p:sp>
        <p:nvSpPr>
          <p:cNvPr id="5" name="Rectangle 1"/>
          <p:cNvSpPr>
            <a:spLocks noChangeArrowheads="1"/>
          </p:cNvSpPr>
          <p:nvPr/>
        </p:nvSpPr>
        <p:spPr bwMode="auto">
          <a:xfrm>
            <a:off x="0" y="6519446"/>
            <a:ext cx="3642344"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lang="it-IT" altLang="it-IT" sz="1600" i="1" dirty="0">
                <a:solidFill>
                  <a:srgbClr val="3333FF"/>
                </a:solidFill>
              </a:rPr>
              <a:t>Butler CC et al. BMJ. 2012; 344: e682</a:t>
            </a:r>
          </a:p>
        </p:txBody>
      </p:sp>
    </p:spTree>
    <p:extLst>
      <p:ext uri="{BB962C8B-B14F-4D97-AF65-F5344CB8AC3E}">
        <p14:creationId xmlns:p14="http://schemas.microsoft.com/office/powerpoint/2010/main" val="260432545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1"/>
          <p:cNvSpPr>
            <a:spLocks noChangeArrowheads="1"/>
          </p:cNvSpPr>
          <p:nvPr/>
        </p:nvSpPr>
        <p:spPr bwMode="auto">
          <a:xfrm>
            <a:off x="0" y="6519446"/>
            <a:ext cx="3196709"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lang="it-IT" altLang="it-IT" sz="1600" i="1" dirty="0">
                <a:solidFill>
                  <a:srgbClr val="3333FF"/>
                </a:solidFill>
              </a:rPr>
              <a:t>Butler CC. BMJ. 2012; 344: e682</a:t>
            </a:r>
          </a:p>
        </p:txBody>
      </p:sp>
      <p:graphicFrame>
        <p:nvGraphicFramePr>
          <p:cNvPr id="7" name="Segnaposto contenuto 3"/>
          <p:cNvGraphicFramePr>
            <a:graphicFrameLocks noGrp="1"/>
          </p:cNvGraphicFramePr>
          <p:nvPr>
            <p:ph idx="1"/>
            <p:extLst>
              <p:ext uri="{D42A27DB-BD31-4B8C-83A1-F6EECF244321}">
                <p14:modId xmlns:p14="http://schemas.microsoft.com/office/powerpoint/2010/main" val="1071642551"/>
              </p:ext>
            </p:extLst>
          </p:nvPr>
        </p:nvGraphicFramePr>
        <p:xfrm>
          <a:off x="210902" y="2239840"/>
          <a:ext cx="8722197" cy="2378320"/>
        </p:xfrm>
        <a:graphic>
          <a:graphicData uri="http://schemas.openxmlformats.org/drawingml/2006/table">
            <a:tbl>
              <a:tblPr firstRow="1" bandRow="1">
                <a:tableStyleId>{5C22544A-7EE6-4342-B048-85BDC9FD1C3A}</a:tableStyleId>
              </a:tblPr>
              <a:tblGrid>
                <a:gridCol w="3164450">
                  <a:extLst>
                    <a:ext uri="{9D8B030D-6E8A-4147-A177-3AD203B41FA5}">
                      <a16:colId xmlns:a16="http://schemas.microsoft.com/office/drawing/2014/main" val="882987756"/>
                    </a:ext>
                  </a:extLst>
                </a:gridCol>
                <a:gridCol w="2073647">
                  <a:extLst>
                    <a:ext uri="{9D8B030D-6E8A-4147-A177-3AD203B41FA5}">
                      <a16:colId xmlns:a16="http://schemas.microsoft.com/office/drawing/2014/main" val="2482286622"/>
                    </a:ext>
                  </a:extLst>
                </a:gridCol>
                <a:gridCol w="2231000">
                  <a:extLst>
                    <a:ext uri="{9D8B030D-6E8A-4147-A177-3AD203B41FA5}">
                      <a16:colId xmlns:a16="http://schemas.microsoft.com/office/drawing/2014/main" val="2897010235"/>
                    </a:ext>
                  </a:extLst>
                </a:gridCol>
                <a:gridCol w="1253100">
                  <a:extLst>
                    <a:ext uri="{9D8B030D-6E8A-4147-A177-3AD203B41FA5}">
                      <a16:colId xmlns:a16="http://schemas.microsoft.com/office/drawing/2014/main" val="880142216"/>
                    </a:ext>
                  </a:extLst>
                </a:gridCol>
              </a:tblGrid>
              <a:tr h="370840">
                <a:tc>
                  <a:txBody>
                    <a:bodyPr/>
                    <a:lstStyle/>
                    <a:p>
                      <a:pPr algn="ctr"/>
                      <a:r>
                        <a:rPr lang="it-IT" dirty="0"/>
                        <a:t>Ceppo</a:t>
                      </a:r>
                    </a:p>
                  </a:txBody>
                  <a:tcPr marL="36000" marR="36000" marT="36000" marB="36000" anchor="ctr"/>
                </a:tc>
                <a:tc>
                  <a:txBody>
                    <a:bodyPr/>
                    <a:lstStyle/>
                    <a:p>
                      <a:pPr algn="ctr"/>
                      <a:r>
                        <a:rPr lang="it-IT" dirty="0"/>
                        <a:t>Quantità indicata</a:t>
                      </a:r>
                    </a:p>
                  </a:txBody>
                  <a:tcPr marL="36000" marR="36000" marT="36000" marB="36000" anchor="ctr"/>
                </a:tc>
                <a:tc>
                  <a:txBody>
                    <a:bodyPr/>
                    <a:lstStyle/>
                    <a:p>
                      <a:pPr algn="ctr"/>
                      <a:r>
                        <a:rPr lang="it-IT" dirty="0"/>
                        <a:t>Nome commerciale</a:t>
                      </a:r>
                    </a:p>
                  </a:txBody>
                  <a:tcPr marL="36000" marR="36000" marT="36000" marB="36000" anchor="ctr"/>
                </a:tc>
                <a:tc>
                  <a:txBody>
                    <a:bodyPr/>
                    <a:lstStyle/>
                    <a:p>
                      <a:pPr algn="ctr"/>
                      <a:r>
                        <a:rPr lang="it-IT" dirty="0"/>
                        <a:t>Dose</a:t>
                      </a:r>
                    </a:p>
                  </a:txBody>
                  <a:tcPr marL="36000" marR="36000" marT="36000" marB="36000" anchor="ctr"/>
                </a:tc>
                <a:extLst>
                  <a:ext uri="{0D108BD9-81ED-4DB2-BD59-A6C34878D82A}">
                    <a16:rowId xmlns:a16="http://schemas.microsoft.com/office/drawing/2014/main" val="2413686418"/>
                  </a:ext>
                </a:extLst>
              </a:tr>
              <a:tr h="370840">
                <a:tc>
                  <a:txBody>
                    <a:bodyPr/>
                    <a:lstStyle/>
                    <a:p>
                      <a:pPr algn="ctr"/>
                      <a:r>
                        <a:rPr lang="it-IT" dirty="0" err="1"/>
                        <a:t>Saccaromices</a:t>
                      </a:r>
                      <a:r>
                        <a:rPr lang="it-IT" dirty="0"/>
                        <a:t> </a:t>
                      </a:r>
                      <a:r>
                        <a:rPr lang="it-IT" dirty="0" err="1"/>
                        <a:t>boulardii</a:t>
                      </a:r>
                      <a:endParaRPr lang="it-IT" dirty="0"/>
                    </a:p>
                  </a:txBody>
                  <a:tcPr marL="36000" marR="36000" marT="36000" marB="3600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it-IT" dirty="0"/>
                        <a:t>10</a:t>
                      </a:r>
                      <a:r>
                        <a:rPr lang="it-IT" baseline="30000" dirty="0"/>
                        <a:t>9</a:t>
                      </a:r>
                      <a:r>
                        <a:rPr lang="it-IT" dirty="0"/>
                        <a:t> UFC / </a:t>
                      </a:r>
                      <a:r>
                        <a:rPr lang="it-IT" dirty="0" err="1"/>
                        <a:t>bid</a:t>
                      </a:r>
                      <a:endParaRPr lang="it-IT" dirty="0"/>
                    </a:p>
                  </a:txBody>
                  <a:tcPr marL="36000" marR="36000" marT="36000" marB="36000" anchor="ctr"/>
                </a:tc>
                <a:tc>
                  <a:txBody>
                    <a:bodyPr/>
                    <a:lstStyle/>
                    <a:p>
                      <a:pPr algn="ctr"/>
                      <a:r>
                        <a:rPr lang="it-IT" dirty="0" err="1"/>
                        <a:t>Codex</a:t>
                      </a:r>
                      <a:endParaRPr lang="it-IT" dirty="0"/>
                    </a:p>
                  </a:txBody>
                  <a:tcPr marL="36000" marR="36000" marT="36000" marB="36000" anchor="ctr"/>
                </a:tc>
                <a:tc>
                  <a:txBody>
                    <a:bodyPr/>
                    <a:lstStyle/>
                    <a:p>
                      <a:pPr algn="ctr"/>
                      <a:r>
                        <a:rPr lang="it-IT" dirty="0"/>
                        <a:t>2 </a:t>
                      </a:r>
                      <a:r>
                        <a:rPr lang="it-IT" dirty="0" err="1"/>
                        <a:t>cp</a:t>
                      </a:r>
                      <a:r>
                        <a:rPr lang="it-IT" dirty="0"/>
                        <a:t> / </a:t>
                      </a:r>
                      <a:r>
                        <a:rPr lang="it-IT" dirty="0" err="1"/>
                        <a:t>bid</a:t>
                      </a:r>
                      <a:endParaRPr lang="it-IT" dirty="0"/>
                    </a:p>
                  </a:txBody>
                  <a:tcPr marL="36000" marR="36000" marT="36000" marB="36000" anchor="ctr"/>
                </a:tc>
                <a:extLst>
                  <a:ext uri="{0D108BD9-81ED-4DB2-BD59-A6C34878D82A}">
                    <a16:rowId xmlns:a16="http://schemas.microsoft.com/office/drawing/2014/main" val="2137152063"/>
                  </a:ext>
                </a:extLst>
              </a:tr>
              <a:tr h="370840">
                <a:tc>
                  <a:txBody>
                    <a:bodyPr/>
                    <a:lstStyle/>
                    <a:p>
                      <a:pPr algn="ctr"/>
                      <a:r>
                        <a:rPr lang="it-IT" dirty="0" err="1"/>
                        <a:t>Lactobacillus</a:t>
                      </a:r>
                      <a:r>
                        <a:rPr lang="it-IT" dirty="0"/>
                        <a:t> </a:t>
                      </a:r>
                      <a:r>
                        <a:rPr lang="it-IT" dirty="0" err="1"/>
                        <a:t>rhamnosus</a:t>
                      </a:r>
                      <a:r>
                        <a:rPr lang="it-IT" dirty="0"/>
                        <a:t> GG</a:t>
                      </a:r>
                    </a:p>
                  </a:txBody>
                  <a:tcPr marL="36000" marR="36000" marT="36000" marB="3600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it-IT" dirty="0"/>
                        <a:t>10</a:t>
                      </a:r>
                      <a:r>
                        <a:rPr lang="it-IT" baseline="30000" dirty="0"/>
                        <a:t>10</a:t>
                      </a:r>
                      <a:r>
                        <a:rPr lang="it-IT" dirty="0"/>
                        <a:t> UFC / </a:t>
                      </a:r>
                      <a:r>
                        <a:rPr lang="it-IT" dirty="0" err="1"/>
                        <a:t>bid</a:t>
                      </a:r>
                      <a:endParaRPr lang="it-IT" dirty="0"/>
                    </a:p>
                  </a:txBody>
                  <a:tcPr marL="36000" marR="36000" marT="36000" marB="36000" anchor="ctr"/>
                </a:tc>
                <a:tc>
                  <a:txBody>
                    <a:bodyPr/>
                    <a:lstStyle/>
                    <a:p>
                      <a:pPr algn="ctr"/>
                      <a:r>
                        <a:rPr lang="it-IT" dirty="0" err="1"/>
                        <a:t>Dicoflor</a:t>
                      </a:r>
                      <a:endParaRPr lang="it-IT" dirty="0"/>
                    </a:p>
                  </a:txBody>
                  <a:tcPr marL="36000" marR="36000" marT="36000" marB="36000" anchor="ctr"/>
                </a:tc>
                <a:tc>
                  <a:txBody>
                    <a:bodyPr/>
                    <a:lstStyle/>
                    <a:p>
                      <a:pPr algn="ctr"/>
                      <a:r>
                        <a:rPr lang="it-IT" dirty="0"/>
                        <a:t>2 </a:t>
                      </a:r>
                      <a:r>
                        <a:rPr lang="it-IT" dirty="0" err="1"/>
                        <a:t>cps</a:t>
                      </a:r>
                      <a:r>
                        <a:rPr lang="it-IT" dirty="0"/>
                        <a:t> /</a:t>
                      </a:r>
                      <a:r>
                        <a:rPr lang="it-IT" baseline="0" dirty="0"/>
                        <a:t> </a:t>
                      </a:r>
                      <a:r>
                        <a:rPr lang="it-IT" baseline="0" dirty="0" err="1"/>
                        <a:t>bid</a:t>
                      </a:r>
                      <a:endParaRPr lang="it-IT" dirty="0"/>
                    </a:p>
                  </a:txBody>
                  <a:tcPr marL="36000" marR="36000" marT="36000" marB="36000" anchor="ctr"/>
                </a:tc>
                <a:extLst>
                  <a:ext uri="{0D108BD9-81ED-4DB2-BD59-A6C34878D82A}">
                    <a16:rowId xmlns:a16="http://schemas.microsoft.com/office/drawing/2014/main" val="3667669952"/>
                  </a:ext>
                </a:extLst>
              </a:tr>
              <a:tr h="37084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it-IT" dirty="0" err="1"/>
                        <a:t>Lactobacillus</a:t>
                      </a:r>
                      <a:r>
                        <a:rPr lang="it-IT" dirty="0"/>
                        <a:t> </a:t>
                      </a:r>
                      <a:r>
                        <a:rPr lang="it-IT" dirty="0" err="1"/>
                        <a:t>acidophilus</a:t>
                      </a:r>
                      <a:r>
                        <a:rPr lang="it-IT" dirty="0"/>
                        <a:t> mix</a:t>
                      </a:r>
                    </a:p>
                  </a:txBody>
                  <a:tcPr marL="36000" marR="36000" marT="36000" marB="3600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it-IT" dirty="0"/>
                        <a:t>450x10</a:t>
                      </a:r>
                      <a:r>
                        <a:rPr lang="it-IT" baseline="30000" dirty="0"/>
                        <a:t>9</a:t>
                      </a:r>
                      <a:r>
                        <a:rPr lang="it-IT" dirty="0"/>
                        <a:t> UFC / </a:t>
                      </a:r>
                      <a:r>
                        <a:rPr lang="it-IT" dirty="0" err="1"/>
                        <a:t>bid</a:t>
                      </a:r>
                      <a:endParaRPr lang="it-IT" dirty="0"/>
                    </a:p>
                  </a:txBody>
                  <a:tcPr marL="36000" marR="36000" marT="36000" marB="36000" anchor="ctr"/>
                </a:tc>
                <a:tc>
                  <a:txBody>
                    <a:bodyPr/>
                    <a:lstStyle/>
                    <a:p>
                      <a:pPr algn="ctr"/>
                      <a:r>
                        <a:rPr lang="it-IT" dirty="0"/>
                        <a:t>VSL#3</a:t>
                      </a:r>
                    </a:p>
                  </a:txBody>
                  <a:tcPr marL="36000" marR="36000" marT="36000" marB="36000" anchor="ctr"/>
                </a:tc>
                <a:tc>
                  <a:txBody>
                    <a:bodyPr/>
                    <a:lstStyle/>
                    <a:p>
                      <a:pPr algn="ctr"/>
                      <a:r>
                        <a:rPr lang="it-IT" dirty="0"/>
                        <a:t>1 </a:t>
                      </a:r>
                      <a:r>
                        <a:rPr lang="it-IT" dirty="0" err="1"/>
                        <a:t>bust</a:t>
                      </a:r>
                      <a:r>
                        <a:rPr lang="it-IT" dirty="0"/>
                        <a:t> / </a:t>
                      </a:r>
                      <a:r>
                        <a:rPr lang="it-IT" dirty="0" err="1"/>
                        <a:t>bid</a:t>
                      </a:r>
                      <a:r>
                        <a:rPr lang="it-IT" dirty="0"/>
                        <a:t> </a:t>
                      </a:r>
                    </a:p>
                  </a:txBody>
                  <a:tcPr marL="36000" marR="36000" marT="36000" marB="36000" anchor="ctr"/>
                </a:tc>
                <a:extLst>
                  <a:ext uri="{0D108BD9-81ED-4DB2-BD59-A6C34878D82A}">
                    <a16:rowId xmlns:a16="http://schemas.microsoft.com/office/drawing/2014/main" val="1538605492"/>
                  </a:ext>
                </a:extLst>
              </a:tr>
              <a:tr h="370840">
                <a:tc>
                  <a:txBody>
                    <a:bodyPr/>
                    <a:lstStyle/>
                    <a:p>
                      <a:pPr algn="ctr"/>
                      <a:r>
                        <a:rPr lang="it-IT" dirty="0" err="1"/>
                        <a:t>Lactobacillus</a:t>
                      </a:r>
                      <a:r>
                        <a:rPr lang="it-IT" dirty="0"/>
                        <a:t> casei </a:t>
                      </a:r>
                      <a:r>
                        <a:rPr lang="it-IT" dirty="0" err="1"/>
                        <a:t>defensis</a:t>
                      </a:r>
                      <a:r>
                        <a:rPr lang="it-IT" dirty="0"/>
                        <a:t> +</a:t>
                      </a:r>
                    </a:p>
                    <a:p>
                      <a:pPr algn="ctr"/>
                      <a:r>
                        <a:rPr lang="it-IT" dirty="0" err="1"/>
                        <a:t>Lactobacillus</a:t>
                      </a:r>
                      <a:r>
                        <a:rPr lang="it-IT" dirty="0"/>
                        <a:t> </a:t>
                      </a:r>
                      <a:r>
                        <a:rPr lang="it-IT" dirty="0" err="1"/>
                        <a:t>bulgaricus</a:t>
                      </a:r>
                      <a:r>
                        <a:rPr lang="it-IT" dirty="0"/>
                        <a:t> +</a:t>
                      </a:r>
                    </a:p>
                    <a:p>
                      <a:pPr algn="ctr"/>
                      <a:r>
                        <a:rPr lang="it-IT" dirty="0" err="1"/>
                        <a:t>Streptococcus</a:t>
                      </a:r>
                      <a:r>
                        <a:rPr lang="it-IT" baseline="0" dirty="0"/>
                        <a:t> </a:t>
                      </a:r>
                      <a:r>
                        <a:rPr lang="it-IT" baseline="0" dirty="0" err="1"/>
                        <a:t>thermophilus</a:t>
                      </a:r>
                      <a:endParaRPr lang="it-IT" dirty="0"/>
                    </a:p>
                  </a:txBody>
                  <a:tcPr marL="36000" marR="36000" marT="36000" marB="3600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it-IT" dirty="0"/>
                        <a:t>10</a:t>
                      </a:r>
                      <a:r>
                        <a:rPr lang="it-IT" baseline="30000" dirty="0"/>
                        <a:t>10</a:t>
                      </a:r>
                      <a:r>
                        <a:rPr lang="it-IT" dirty="0"/>
                        <a:t> UFC / </a:t>
                      </a:r>
                      <a:r>
                        <a:rPr lang="it-IT" dirty="0" err="1"/>
                        <a:t>bid</a:t>
                      </a:r>
                      <a:endParaRPr lang="it-IT" dirty="0"/>
                    </a:p>
                  </a:txBody>
                  <a:tcPr marL="36000" marR="36000" marT="36000" marB="36000" anchor="ctr"/>
                </a:tc>
                <a:tc>
                  <a:txBody>
                    <a:bodyPr/>
                    <a:lstStyle/>
                    <a:p>
                      <a:pPr algn="ctr"/>
                      <a:r>
                        <a:rPr lang="it-IT" dirty="0" err="1"/>
                        <a:t>Actimel</a:t>
                      </a:r>
                      <a:endParaRPr lang="it-IT" dirty="0"/>
                    </a:p>
                  </a:txBody>
                  <a:tcPr marL="36000" marR="36000" marT="36000" marB="36000" anchor="ctr"/>
                </a:tc>
                <a:tc>
                  <a:txBody>
                    <a:bodyPr/>
                    <a:lstStyle/>
                    <a:p>
                      <a:pPr algn="ctr"/>
                      <a:r>
                        <a:rPr lang="it-IT" dirty="0"/>
                        <a:t>1 </a:t>
                      </a:r>
                      <a:r>
                        <a:rPr lang="it-IT" dirty="0" err="1"/>
                        <a:t>flac</a:t>
                      </a:r>
                      <a:r>
                        <a:rPr lang="it-IT" dirty="0"/>
                        <a:t> / </a:t>
                      </a:r>
                      <a:r>
                        <a:rPr lang="it-IT" dirty="0" err="1"/>
                        <a:t>bid</a:t>
                      </a:r>
                      <a:endParaRPr lang="it-IT" dirty="0"/>
                    </a:p>
                  </a:txBody>
                  <a:tcPr marL="36000" marR="36000" marT="36000" marB="36000" anchor="ctr"/>
                </a:tc>
                <a:extLst>
                  <a:ext uri="{0D108BD9-81ED-4DB2-BD59-A6C34878D82A}">
                    <a16:rowId xmlns:a16="http://schemas.microsoft.com/office/drawing/2014/main" val="222212182"/>
                  </a:ext>
                </a:extLst>
              </a:tr>
            </a:tbl>
          </a:graphicData>
        </a:graphic>
      </p:graphicFrame>
      <p:sp>
        <p:nvSpPr>
          <p:cNvPr id="5" name="Rectangle 1"/>
          <p:cNvSpPr>
            <a:spLocks noChangeArrowheads="1"/>
          </p:cNvSpPr>
          <p:nvPr/>
        </p:nvSpPr>
        <p:spPr bwMode="auto">
          <a:xfrm>
            <a:off x="0" y="6180892"/>
            <a:ext cx="5273688"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lang="it-IT" altLang="it-IT" sz="1600" i="1" dirty="0" err="1">
                <a:solidFill>
                  <a:srgbClr val="3333FF"/>
                </a:solidFill>
              </a:rPr>
              <a:t>Guarner</a:t>
            </a:r>
            <a:r>
              <a:rPr lang="it-IT" altLang="it-IT" sz="1600" i="1" dirty="0">
                <a:solidFill>
                  <a:srgbClr val="3333FF"/>
                </a:solidFill>
              </a:rPr>
              <a:t> F et al. J </a:t>
            </a:r>
            <a:r>
              <a:rPr lang="it-IT" altLang="it-IT" sz="1600" i="1" dirty="0" err="1">
                <a:solidFill>
                  <a:srgbClr val="3333FF"/>
                </a:solidFill>
              </a:rPr>
              <a:t>Clin</a:t>
            </a:r>
            <a:r>
              <a:rPr lang="it-IT" altLang="it-IT" sz="1600" i="1" dirty="0">
                <a:solidFill>
                  <a:srgbClr val="3333FF"/>
                </a:solidFill>
              </a:rPr>
              <a:t> </a:t>
            </a:r>
            <a:r>
              <a:rPr lang="it-IT" altLang="it-IT" sz="1600" i="1" dirty="0" err="1">
                <a:solidFill>
                  <a:srgbClr val="3333FF"/>
                </a:solidFill>
              </a:rPr>
              <a:t>Gastroenterol</a:t>
            </a:r>
            <a:r>
              <a:rPr lang="it-IT" altLang="it-IT" sz="1600" i="1" dirty="0">
                <a:solidFill>
                  <a:srgbClr val="3333FF"/>
                </a:solidFill>
              </a:rPr>
              <a:t>. 2012; 46: 468-81</a:t>
            </a:r>
          </a:p>
        </p:txBody>
      </p:sp>
      <p:sp>
        <p:nvSpPr>
          <p:cNvPr id="8" name="Titolo 1"/>
          <p:cNvSpPr>
            <a:spLocks noGrp="1"/>
          </p:cNvSpPr>
          <p:nvPr>
            <p:ph type="title"/>
          </p:nvPr>
        </p:nvSpPr>
        <p:spPr/>
        <p:txBody>
          <a:bodyPr>
            <a:noAutofit/>
          </a:bodyPr>
          <a:lstStyle/>
          <a:p>
            <a:r>
              <a:rPr lang="it-IT" sz="3600" dirty="0"/>
              <a:t>Prevenzione della Diarrea da Antibiotici</a:t>
            </a:r>
            <a:br>
              <a:rPr lang="it-IT" sz="3600" dirty="0"/>
            </a:br>
            <a:r>
              <a:rPr lang="it-IT" sz="2800" i="1" dirty="0"/>
              <a:t>In pratica…</a:t>
            </a:r>
            <a:endParaRPr lang="it-IT" sz="3200" i="1" dirty="0"/>
          </a:p>
        </p:txBody>
      </p:sp>
    </p:spTree>
    <p:extLst>
      <p:ext uri="{BB962C8B-B14F-4D97-AF65-F5344CB8AC3E}">
        <p14:creationId xmlns:p14="http://schemas.microsoft.com/office/powerpoint/2010/main" val="17047120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magin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47940" y="0"/>
            <a:ext cx="5848120" cy="6858000"/>
          </a:xfrm>
          <a:prstGeom prst="rect">
            <a:avLst/>
          </a:prstGeom>
        </p:spPr>
      </p:pic>
    </p:spTree>
    <p:extLst>
      <p:ext uri="{BB962C8B-B14F-4D97-AF65-F5344CB8AC3E}">
        <p14:creationId xmlns:p14="http://schemas.microsoft.com/office/powerpoint/2010/main" val="227586044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0" y="1565319"/>
            <a:ext cx="4014063" cy="5579386"/>
          </a:xfrm>
        </p:spPr>
        <p:txBody>
          <a:bodyPr anchor="ctr">
            <a:normAutofit fontScale="92500" lnSpcReduction="20000"/>
          </a:bodyPr>
          <a:lstStyle/>
          <a:p>
            <a:pPr marL="514350" indent="-514350" algn="ctr">
              <a:buFont typeface="+mj-lt"/>
              <a:buAutoNum type="arabicPeriod"/>
            </a:pPr>
            <a:r>
              <a:rPr lang="it-IT" sz="3000" b="1" dirty="0">
                <a:solidFill>
                  <a:srgbClr val="002060"/>
                </a:solidFill>
              </a:rPr>
              <a:t>EFFICACIA</a:t>
            </a:r>
            <a:r>
              <a:rPr lang="it-IT" sz="3000" dirty="0">
                <a:solidFill>
                  <a:schemeClr val="bg1"/>
                </a:solidFill>
              </a:rPr>
              <a:t>: un prodotto alimentare o un integratore ‘</a:t>
            </a:r>
            <a:r>
              <a:rPr lang="it-IT" sz="3000" dirty="0" err="1">
                <a:solidFill>
                  <a:schemeClr val="bg1"/>
                </a:solidFill>
              </a:rPr>
              <a:t>probiotico</a:t>
            </a:r>
            <a:r>
              <a:rPr lang="it-IT" sz="3000" dirty="0">
                <a:solidFill>
                  <a:schemeClr val="bg1"/>
                </a:solidFill>
              </a:rPr>
              <a:t>’ contiene </a:t>
            </a:r>
            <a:r>
              <a:rPr lang="it-IT" sz="3000" dirty="0">
                <a:solidFill>
                  <a:srgbClr val="002060"/>
                </a:solidFill>
              </a:rPr>
              <a:t>microorganismi vivi </a:t>
            </a:r>
            <a:r>
              <a:rPr lang="it-IT" sz="3000" dirty="0">
                <a:solidFill>
                  <a:schemeClr val="bg1"/>
                </a:solidFill>
              </a:rPr>
              <a:t>selezionati con un </a:t>
            </a:r>
            <a:r>
              <a:rPr lang="it-IT" sz="3000" dirty="0">
                <a:solidFill>
                  <a:srgbClr val="002060"/>
                </a:solidFill>
              </a:rPr>
              <a:t>dimostrato effetto benefico </a:t>
            </a:r>
            <a:r>
              <a:rPr lang="it-IT" sz="3000" dirty="0">
                <a:solidFill>
                  <a:schemeClr val="bg1"/>
                </a:solidFill>
              </a:rPr>
              <a:t>sulla salute e non può essere definito ‘</a:t>
            </a:r>
            <a:r>
              <a:rPr lang="it-IT" sz="3000" dirty="0" err="1">
                <a:solidFill>
                  <a:schemeClr val="bg1"/>
                </a:solidFill>
              </a:rPr>
              <a:t>probiotico</a:t>
            </a:r>
            <a:r>
              <a:rPr lang="it-IT" sz="3000" dirty="0">
                <a:solidFill>
                  <a:schemeClr val="bg1"/>
                </a:solidFill>
              </a:rPr>
              <a:t>’ senza riportare </a:t>
            </a:r>
            <a:r>
              <a:rPr lang="it-IT" sz="3000" dirty="0">
                <a:solidFill>
                  <a:srgbClr val="002060"/>
                </a:solidFill>
              </a:rPr>
              <a:t>studi di efficacia</a:t>
            </a:r>
            <a:r>
              <a:rPr lang="it-IT" sz="3000" dirty="0">
                <a:solidFill>
                  <a:schemeClr val="bg1"/>
                </a:solidFill>
              </a:rPr>
              <a:t> sulla popolazione umana (Ministero della Salute 2005).</a:t>
            </a:r>
          </a:p>
          <a:p>
            <a:pPr marL="514350" indent="-514350" algn="ctr">
              <a:buNone/>
            </a:pPr>
            <a:r>
              <a:rPr lang="it-IT" sz="2500" dirty="0">
                <a:solidFill>
                  <a:schemeClr val="bg1"/>
                </a:solidFill>
              </a:rPr>
              <a:t> </a:t>
            </a:r>
          </a:p>
          <a:p>
            <a:pPr marL="514350" indent="-514350" algn="ctr">
              <a:buNone/>
            </a:pPr>
            <a:endParaRPr lang="it-IT" sz="2500" dirty="0">
              <a:solidFill>
                <a:schemeClr val="bg1"/>
              </a:solidFill>
            </a:endParaRPr>
          </a:p>
        </p:txBody>
      </p:sp>
      <p:sp>
        <p:nvSpPr>
          <p:cNvPr id="4" name="Titolo 1"/>
          <p:cNvSpPr>
            <a:spLocks noGrp="1"/>
          </p:cNvSpPr>
          <p:nvPr>
            <p:ph type="title"/>
          </p:nvPr>
        </p:nvSpPr>
        <p:spPr/>
        <p:txBody>
          <a:bodyPr/>
          <a:lstStyle/>
          <a:p>
            <a:r>
              <a:rPr lang="it-IT" dirty="0"/>
              <a:t>Aspetti </a:t>
            </a:r>
            <a:r>
              <a:rPr lang="it-IT" dirty="0" err="1"/>
              <a:t>salienti…</a:t>
            </a:r>
            <a:endParaRPr lang="it-IT" dirty="0"/>
          </a:p>
        </p:txBody>
      </p:sp>
      <p:pic>
        <p:nvPicPr>
          <p:cNvPr id="3078" name="Picture 6" descr="C:\Users\Novella Ceretti\Desktop\Nuova cartella\probiotici 18.jpg"/>
          <p:cNvPicPr>
            <a:picLocks noChangeAspect="1" noChangeArrowheads="1"/>
          </p:cNvPicPr>
          <p:nvPr/>
        </p:nvPicPr>
        <p:blipFill>
          <a:blip r:embed="rId3" cstate="print"/>
          <a:srcRect/>
          <a:stretch>
            <a:fillRect/>
          </a:stretch>
        </p:blipFill>
        <p:spPr bwMode="auto">
          <a:xfrm>
            <a:off x="4160540" y="1641610"/>
            <a:ext cx="4751388" cy="4573211"/>
          </a:xfrm>
          <a:prstGeom prst="rect">
            <a:avLst/>
          </a:prstGeom>
          <a:noFill/>
        </p:spPr>
      </p:pic>
    </p:spTree>
    <p:extLst>
      <p:ext uri="{BB962C8B-B14F-4D97-AF65-F5344CB8AC3E}">
        <p14:creationId xmlns:p14="http://schemas.microsoft.com/office/powerpoint/2010/main" val="135100371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p:txBody>
          <a:bodyPr anchor="ctr">
            <a:normAutofit/>
          </a:bodyPr>
          <a:lstStyle/>
          <a:p>
            <a:pPr marL="514350" indent="-514350" algn="ctr">
              <a:buFont typeface="+mj-lt"/>
              <a:buAutoNum type="arabicPeriod" startAt="2"/>
            </a:pPr>
            <a:r>
              <a:rPr lang="it-IT" sz="2800" b="1" dirty="0">
                <a:solidFill>
                  <a:srgbClr val="002060"/>
                </a:solidFill>
              </a:rPr>
              <a:t>IDENTIFICAZIONE DEI BATTERI</a:t>
            </a:r>
            <a:r>
              <a:rPr lang="it-IT" sz="2800" dirty="0"/>
              <a:t>: necessaria sia per motivi di sicurezza che per avere la certezza  dello svolgimento di un’azione benefica vera e propria. </a:t>
            </a:r>
            <a:r>
              <a:rPr lang="it-IT" sz="2800" b="1" dirty="0">
                <a:solidFill>
                  <a:srgbClr val="002060"/>
                </a:solidFill>
              </a:rPr>
              <a:t>Gli effetti potenziali sulla salute dei </a:t>
            </a:r>
            <a:r>
              <a:rPr lang="it-IT" sz="2800" b="1" dirty="0" err="1">
                <a:solidFill>
                  <a:srgbClr val="002060"/>
                </a:solidFill>
              </a:rPr>
              <a:t>probiotici</a:t>
            </a:r>
            <a:r>
              <a:rPr lang="it-IT" sz="2800" b="1" dirty="0">
                <a:solidFill>
                  <a:srgbClr val="002060"/>
                </a:solidFill>
              </a:rPr>
              <a:t> possono essere attribuiti solo al ceppo o ai ceppi testati e non alla specie o ad altri </a:t>
            </a:r>
            <a:r>
              <a:rPr lang="it-IT" sz="2800" b="1" dirty="0" err="1">
                <a:solidFill>
                  <a:srgbClr val="002060"/>
                </a:solidFill>
              </a:rPr>
              <a:t>probiotici</a:t>
            </a:r>
            <a:r>
              <a:rPr lang="it-IT" sz="2800" b="1" dirty="0">
                <a:solidFill>
                  <a:srgbClr val="002060"/>
                </a:solidFill>
              </a:rPr>
              <a:t>.</a:t>
            </a:r>
            <a:endParaRPr lang="it-IT" sz="2800" dirty="0">
              <a:solidFill>
                <a:srgbClr val="002060"/>
              </a:solidFill>
            </a:endParaRPr>
          </a:p>
        </p:txBody>
      </p:sp>
      <p:sp>
        <p:nvSpPr>
          <p:cNvPr id="4" name="Titolo 1"/>
          <p:cNvSpPr>
            <a:spLocks noGrp="1"/>
          </p:cNvSpPr>
          <p:nvPr>
            <p:ph type="title"/>
          </p:nvPr>
        </p:nvSpPr>
        <p:spPr/>
        <p:txBody>
          <a:bodyPr/>
          <a:lstStyle/>
          <a:p>
            <a:r>
              <a:rPr lang="it-IT" dirty="0"/>
              <a:t>Aspetti </a:t>
            </a:r>
            <a:r>
              <a:rPr lang="it-IT" dirty="0" err="1"/>
              <a:t>salienti…</a:t>
            </a:r>
            <a:endParaRPr lang="it-IT" dirty="0"/>
          </a:p>
        </p:txBody>
      </p:sp>
    </p:spTree>
    <p:extLst>
      <p:ext uri="{BB962C8B-B14F-4D97-AF65-F5344CB8AC3E}">
        <p14:creationId xmlns:p14="http://schemas.microsoft.com/office/powerpoint/2010/main" val="269715712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p:txBody>
          <a:bodyPr anchor="ctr">
            <a:normAutofit/>
          </a:bodyPr>
          <a:lstStyle/>
          <a:p>
            <a:pPr marL="0" indent="0">
              <a:buNone/>
            </a:pPr>
            <a:r>
              <a:rPr lang="it-IT" sz="2800" dirty="0"/>
              <a:t>La specificità degli effetti di ogni ceppo presenta le seguenti implicazioni:</a:t>
            </a:r>
          </a:p>
          <a:p>
            <a:r>
              <a:rPr lang="it-IT" sz="2800" dirty="0"/>
              <a:t>Gli effetti sanitari di ogni ceppo presente nel prodotto in vendita devono essere documentati.</a:t>
            </a:r>
          </a:p>
          <a:p>
            <a:r>
              <a:rPr lang="it-IT" sz="2800" dirty="0"/>
              <a:t>I risultati degli studi condotti su ceppi specifici non possono essere utilizzati come evidenza per supportare gli effetti sanitari di ceppi non testati.</a:t>
            </a:r>
          </a:p>
          <a:p>
            <a:r>
              <a:rPr lang="it-IT" sz="2800" dirty="0"/>
              <a:t>Lo studi dei possibili effetti favorevoli di miscele di ceppi deve essere specifico, e non limitarsi a sommare le evidenze relative agli effetti dei vari ceppi miscelati</a:t>
            </a:r>
          </a:p>
        </p:txBody>
      </p:sp>
      <p:sp>
        <p:nvSpPr>
          <p:cNvPr id="4" name="Titolo 1"/>
          <p:cNvSpPr>
            <a:spLocks noGrp="1"/>
          </p:cNvSpPr>
          <p:nvPr>
            <p:ph type="title"/>
          </p:nvPr>
        </p:nvSpPr>
        <p:spPr/>
        <p:txBody>
          <a:bodyPr/>
          <a:lstStyle/>
          <a:p>
            <a:r>
              <a:rPr lang="it-IT" dirty="0"/>
              <a:t>Aspetti </a:t>
            </a:r>
            <a:r>
              <a:rPr lang="it-IT" dirty="0" err="1"/>
              <a:t>salienti…</a:t>
            </a:r>
            <a:endParaRPr lang="it-IT" dirty="0"/>
          </a:p>
        </p:txBody>
      </p:sp>
    </p:spTree>
    <p:extLst>
      <p:ext uri="{BB962C8B-B14F-4D97-AF65-F5344CB8AC3E}">
        <p14:creationId xmlns:p14="http://schemas.microsoft.com/office/powerpoint/2010/main" val="48593779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1"/>
          <p:cNvSpPr>
            <a:spLocks noGrp="1"/>
          </p:cNvSpPr>
          <p:nvPr>
            <p:ph type="title"/>
          </p:nvPr>
        </p:nvSpPr>
        <p:spPr/>
        <p:txBody>
          <a:bodyPr/>
          <a:lstStyle/>
          <a:p>
            <a:r>
              <a:rPr lang="it-IT" dirty="0"/>
              <a:t>Aspetti </a:t>
            </a:r>
            <a:r>
              <a:rPr lang="it-IT" dirty="0" err="1"/>
              <a:t>salienti…</a:t>
            </a:r>
            <a:endParaRPr lang="it-IT" dirty="0"/>
          </a:p>
        </p:txBody>
      </p:sp>
      <p:sp>
        <p:nvSpPr>
          <p:cNvPr id="2" name="Segnaposto contenuto 1"/>
          <p:cNvSpPr>
            <a:spLocks noGrp="1"/>
          </p:cNvSpPr>
          <p:nvPr>
            <p:ph idx="1"/>
          </p:nvPr>
        </p:nvSpPr>
        <p:spPr/>
        <p:txBody>
          <a:bodyPr anchor="ctr">
            <a:normAutofit fontScale="92500"/>
          </a:bodyPr>
          <a:lstStyle/>
          <a:p>
            <a:pPr marL="0" indent="0" algn="ctr">
              <a:buNone/>
            </a:pPr>
            <a:r>
              <a:rPr lang="it-IT" dirty="0"/>
              <a:t>Un ceppo di probiotici è classificato in base al genere, alla specie e ad un codice alfa-numerico.</a:t>
            </a:r>
          </a:p>
          <a:p>
            <a:pPr marL="0" indent="0" algn="ctr">
              <a:buNone/>
            </a:pPr>
            <a:endParaRPr lang="it-IT" dirty="0"/>
          </a:p>
          <a:p>
            <a:pPr marL="0" indent="0" algn="ctr">
              <a:buNone/>
            </a:pPr>
            <a:endParaRPr lang="it-IT" dirty="0"/>
          </a:p>
          <a:p>
            <a:pPr marL="0" indent="0" algn="ctr">
              <a:buNone/>
            </a:pPr>
            <a:endParaRPr lang="it-IT" dirty="0"/>
          </a:p>
          <a:p>
            <a:pPr marL="0" indent="0" algn="ctr">
              <a:buNone/>
            </a:pPr>
            <a:endParaRPr lang="it-IT" dirty="0"/>
          </a:p>
          <a:p>
            <a:pPr marL="0" indent="0" algn="ctr">
              <a:buNone/>
            </a:pPr>
            <a:r>
              <a:rPr lang="it-IT" dirty="0"/>
              <a:t>Non esiste un regolamento per i nomi commerciali e per le marche, pertanto le ditte produttrici possono chiamare i loro prodotti come preferiscono.</a:t>
            </a:r>
          </a:p>
        </p:txBody>
      </p:sp>
      <p:graphicFrame>
        <p:nvGraphicFramePr>
          <p:cNvPr id="6" name="Tabella 5"/>
          <p:cNvGraphicFramePr>
            <a:graphicFrameLocks noGrp="1"/>
          </p:cNvGraphicFramePr>
          <p:nvPr>
            <p:extLst>
              <p:ext uri="{D42A27DB-BD31-4B8C-83A1-F6EECF244321}">
                <p14:modId xmlns:p14="http://schemas.microsoft.com/office/powerpoint/2010/main" val="3890927194"/>
              </p:ext>
            </p:extLst>
          </p:nvPr>
        </p:nvGraphicFramePr>
        <p:xfrm>
          <a:off x="1332000" y="2815896"/>
          <a:ext cx="6480000" cy="1112520"/>
        </p:xfrm>
        <a:graphic>
          <a:graphicData uri="http://schemas.openxmlformats.org/drawingml/2006/table">
            <a:tbl>
              <a:tblPr firstRow="1">
                <a:tableStyleId>{D113A9D2-9D6B-4929-AA2D-F23B5EE8CBE7}</a:tableStyleId>
              </a:tblPr>
              <a:tblGrid>
                <a:gridCol w="2160000">
                  <a:extLst>
                    <a:ext uri="{9D8B030D-6E8A-4147-A177-3AD203B41FA5}">
                      <a16:colId xmlns:a16="http://schemas.microsoft.com/office/drawing/2014/main" val="1941349258"/>
                    </a:ext>
                  </a:extLst>
                </a:gridCol>
                <a:gridCol w="2160000">
                  <a:extLst>
                    <a:ext uri="{9D8B030D-6E8A-4147-A177-3AD203B41FA5}">
                      <a16:colId xmlns:a16="http://schemas.microsoft.com/office/drawing/2014/main" val="2637553393"/>
                    </a:ext>
                  </a:extLst>
                </a:gridCol>
                <a:gridCol w="2160000">
                  <a:extLst>
                    <a:ext uri="{9D8B030D-6E8A-4147-A177-3AD203B41FA5}">
                      <a16:colId xmlns:a16="http://schemas.microsoft.com/office/drawing/2014/main" val="3159396523"/>
                    </a:ext>
                  </a:extLst>
                </a:gridCol>
              </a:tblGrid>
              <a:tr h="370840">
                <a:tc>
                  <a:txBody>
                    <a:bodyPr/>
                    <a:lstStyle/>
                    <a:p>
                      <a:pPr algn="ctr"/>
                      <a:r>
                        <a:rPr lang="it-IT" dirty="0"/>
                        <a:t>Genere</a:t>
                      </a:r>
                    </a:p>
                  </a:txBody>
                  <a:tcPr/>
                </a:tc>
                <a:tc>
                  <a:txBody>
                    <a:bodyPr/>
                    <a:lstStyle/>
                    <a:p>
                      <a:pPr algn="ctr"/>
                      <a:r>
                        <a:rPr lang="it-IT" dirty="0"/>
                        <a:t>Specie</a:t>
                      </a:r>
                    </a:p>
                  </a:txBody>
                  <a:tcPr/>
                </a:tc>
                <a:tc>
                  <a:txBody>
                    <a:bodyPr/>
                    <a:lstStyle/>
                    <a:p>
                      <a:pPr algn="ctr"/>
                      <a:r>
                        <a:rPr lang="it-IT" dirty="0"/>
                        <a:t>Ceppo</a:t>
                      </a:r>
                    </a:p>
                  </a:txBody>
                  <a:tcPr/>
                </a:tc>
                <a:extLst>
                  <a:ext uri="{0D108BD9-81ED-4DB2-BD59-A6C34878D82A}">
                    <a16:rowId xmlns:a16="http://schemas.microsoft.com/office/drawing/2014/main" val="3802991705"/>
                  </a:ext>
                </a:extLst>
              </a:tr>
              <a:tr h="370840">
                <a:tc>
                  <a:txBody>
                    <a:bodyPr/>
                    <a:lstStyle/>
                    <a:p>
                      <a:pPr algn="ctr"/>
                      <a:r>
                        <a:rPr lang="it-IT" dirty="0" err="1"/>
                        <a:t>Lactobacillus</a:t>
                      </a:r>
                      <a:endParaRPr lang="it-IT" dirty="0"/>
                    </a:p>
                  </a:txBody>
                  <a:tcPr/>
                </a:tc>
                <a:tc>
                  <a:txBody>
                    <a:bodyPr/>
                    <a:lstStyle/>
                    <a:p>
                      <a:pPr algn="ctr"/>
                      <a:r>
                        <a:rPr lang="it-IT" dirty="0" err="1"/>
                        <a:t>rhamnosus</a:t>
                      </a:r>
                      <a:endParaRPr lang="it-IT" dirty="0"/>
                    </a:p>
                  </a:txBody>
                  <a:tcPr/>
                </a:tc>
                <a:tc>
                  <a:txBody>
                    <a:bodyPr/>
                    <a:lstStyle/>
                    <a:p>
                      <a:pPr algn="ctr"/>
                      <a:r>
                        <a:rPr lang="it-IT" dirty="0"/>
                        <a:t>GG</a:t>
                      </a:r>
                    </a:p>
                  </a:txBody>
                  <a:tcPr/>
                </a:tc>
                <a:extLst>
                  <a:ext uri="{0D108BD9-81ED-4DB2-BD59-A6C34878D82A}">
                    <a16:rowId xmlns:a16="http://schemas.microsoft.com/office/drawing/2014/main" val="1082234011"/>
                  </a:ext>
                </a:extLst>
              </a:tr>
              <a:tr h="37084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it-IT" dirty="0" err="1"/>
                        <a:t>Lactobacillus</a:t>
                      </a:r>
                      <a:endParaRPr lang="it-IT" dirty="0"/>
                    </a:p>
                  </a:txBody>
                  <a:tcPr/>
                </a:tc>
                <a:tc>
                  <a:txBody>
                    <a:bodyPr/>
                    <a:lstStyle/>
                    <a:p>
                      <a:pPr algn="ctr"/>
                      <a:r>
                        <a:rPr lang="it-IT" dirty="0"/>
                        <a:t>casei</a:t>
                      </a:r>
                    </a:p>
                  </a:txBody>
                  <a:tcPr/>
                </a:tc>
                <a:tc>
                  <a:txBody>
                    <a:bodyPr/>
                    <a:lstStyle/>
                    <a:p>
                      <a:pPr algn="ctr"/>
                      <a:r>
                        <a:rPr lang="it-IT" dirty="0"/>
                        <a:t>DN-114 001</a:t>
                      </a:r>
                    </a:p>
                  </a:txBody>
                  <a:tcPr/>
                </a:tc>
                <a:extLst>
                  <a:ext uri="{0D108BD9-81ED-4DB2-BD59-A6C34878D82A}">
                    <a16:rowId xmlns:a16="http://schemas.microsoft.com/office/drawing/2014/main" val="1137474138"/>
                  </a:ext>
                </a:extLst>
              </a:tr>
            </a:tbl>
          </a:graphicData>
        </a:graphic>
      </p:graphicFrame>
    </p:spTree>
    <p:extLst>
      <p:ext uri="{BB962C8B-B14F-4D97-AF65-F5344CB8AC3E}">
        <p14:creationId xmlns:p14="http://schemas.microsoft.com/office/powerpoint/2010/main" val="105552250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p:txBody>
          <a:bodyPr anchor="ctr">
            <a:normAutofit/>
          </a:bodyPr>
          <a:lstStyle/>
          <a:p>
            <a:pPr marL="514350" indent="-514350" algn="ctr">
              <a:buFont typeface="+mj-lt"/>
              <a:buAutoNum type="arabicPeriod" startAt="3"/>
            </a:pPr>
            <a:r>
              <a:rPr lang="it-IT" sz="2800" b="1" dirty="0">
                <a:solidFill>
                  <a:srgbClr val="002060"/>
                </a:solidFill>
              </a:rPr>
              <a:t>QUANTITA’ DA SOMMINISTRARE</a:t>
            </a:r>
            <a:r>
              <a:rPr lang="it-IT" sz="2800" dirty="0"/>
              <a:t>: si ritiene che sia necessaria una quantità minima di microorganismi vitali di almeno </a:t>
            </a:r>
            <a:r>
              <a:rPr lang="it-IT" sz="2800" b="1" dirty="0">
                <a:solidFill>
                  <a:srgbClr val="002060"/>
                </a:solidFill>
              </a:rPr>
              <a:t>10</a:t>
            </a:r>
            <a:r>
              <a:rPr lang="it-IT" sz="2400" b="1" dirty="0">
                <a:solidFill>
                  <a:srgbClr val="002060"/>
                </a:solidFill>
              </a:rPr>
              <a:t>⁹</a:t>
            </a:r>
            <a:r>
              <a:rPr lang="it-IT" sz="2800" b="1" dirty="0">
                <a:solidFill>
                  <a:srgbClr val="002060"/>
                </a:solidFill>
              </a:rPr>
              <a:t> </a:t>
            </a:r>
            <a:r>
              <a:rPr lang="it-IT" sz="2800" b="1" dirty="0" err="1">
                <a:solidFill>
                  <a:srgbClr val="002060"/>
                </a:solidFill>
              </a:rPr>
              <a:t>cfu</a:t>
            </a:r>
            <a:r>
              <a:rPr lang="it-IT" sz="2800" b="1" dirty="0">
                <a:solidFill>
                  <a:srgbClr val="002060"/>
                </a:solidFill>
              </a:rPr>
              <a:t>/g </a:t>
            </a:r>
            <a:r>
              <a:rPr lang="it-IT" sz="2800" dirty="0"/>
              <a:t>per garantire il loro arrivo nell’ intestino distale e se si intende influenzare in modo misurabile la </a:t>
            </a:r>
            <a:r>
              <a:rPr lang="it-IT" sz="2800" dirty="0">
                <a:solidFill>
                  <a:schemeClr val="bg1"/>
                </a:solidFill>
              </a:rPr>
              <a:t>composizione del </a:t>
            </a:r>
            <a:r>
              <a:rPr lang="it-IT" sz="2800" dirty="0" err="1">
                <a:solidFill>
                  <a:schemeClr val="bg1"/>
                </a:solidFill>
              </a:rPr>
              <a:t>microbiota</a:t>
            </a:r>
            <a:r>
              <a:rPr lang="it-IT" sz="2800" dirty="0">
                <a:solidFill>
                  <a:schemeClr val="bg1"/>
                </a:solidFill>
              </a:rPr>
              <a:t> del ricevente. Tale dosaggio minimo è tuttavia solo indicativo e diversi dosaggi possono essere efficaci variando il ceppo o la combinazione di ceppi. </a:t>
            </a:r>
            <a:r>
              <a:rPr lang="it-IT" sz="2800" dirty="0">
                <a:solidFill>
                  <a:srgbClr val="002060"/>
                </a:solidFill>
              </a:rPr>
              <a:t>In ogni caso il quantitativo giornaliero efficace deve essere stabilito sulla base di adeguati studi clinici sull’uomo</a:t>
            </a:r>
            <a:r>
              <a:rPr lang="it-IT" sz="2800" dirty="0">
                <a:solidFill>
                  <a:schemeClr val="bg1"/>
                </a:solidFill>
              </a:rPr>
              <a:t>.</a:t>
            </a:r>
          </a:p>
        </p:txBody>
      </p:sp>
      <p:sp>
        <p:nvSpPr>
          <p:cNvPr id="4" name="Titolo 1"/>
          <p:cNvSpPr>
            <a:spLocks noGrp="1"/>
          </p:cNvSpPr>
          <p:nvPr>
            <p:ph type="title"/>
          </p:nvPr>
        </p:nvSpPr>
        <p:spPr/>
        <p:txBody>
          <a:bodyPr/>
          <a:lstStyle/>
          <a:p>
            <a:r>
              <a:rPr lang="it-IT" dirty="0"/>
              <a:t>Aspetti </a:t>
            </a:r>
            <a:r>
              <a:rPr lang="it-IT" dirty="0" err="1"/>
              <a:t>salienti…</a:t>
            </a:r>
            <a:endParaRPr lang="it-IT" dirty="0"/>
          </a:p>
        </p:txBody>
      </p:sp>
    </p:spTree>
    <p:extLst>
      <p:ext uri="{BB962C8B-B14F-4D97-AF65-F5344CB8AC3E}">
        <p14:creationId xmlns:p14="http://schemas.microsoft.com/office/powerpoint/2010/main" val="83468422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72000" y="929918"/>
            <a:ext cx="9000000" cy="3761318"/>
          </a:xfrm>
        </p:spPr>
        <p:txBody>
          <a:bodyPr anchor="ctr">
            <a:normAutofit/>
          </a:bodyPr>
          <a:lstStyle/>
          <a:p>
            <a:pPr marL="514350" indent="-514350" algn="ctr">
              <a:buFont typeface="+mj-lt"/>
              <a:buAutoNum type="arabicPeriod" startAt="4"/>
            </a:pPr>
            <a:r>
              <a:rPr lang="it-IT" sz="2800" b="1" dirty="0">
                <a:solidFill>
                  <a:srgbClr val="002060"/>
                </a:solidFill>
              </a:rPr>
              <a:t>SICUREZZA</a:t>
            </a:r>
            <a:r>
              <a:rPr lang="it-IT" sz="2800" dirty="0">
                <a:solidFill>
                  <a:schemeClr val="bg1"/>
                </a:solidFill>
              </a:rPr>
              <a:t>: la qualificazione di uno specifico ceppo si basa sull’assenza di fattori di virulenza  e sull’assenza di resistenza ad antibiotici di interesse clinico o veterinario ( non devono essere portatori di antibiotico-resistenza </a:t>
            </a:r>
            <a:r>
              <a:rPr lang="it-IT" sz="2800" dirty="0" err="1">
                <a:solidFill>
                  <a:schemeClr val="bg1"/>
                </a:solidFill>
              </a:rPr>
              <a:t>acqusita</a:t>
            </a:r>
            <a:r>
              <a:rPr lang="it-IT" sz="2800" dirty="0">
                <a:solidFill>
                  <a:schemeClr val="bg1"/>
                </a:solidFill>
              </a:rPr>
              <a:t> e/o trasmissibile</a:t>
            </a:r>
          </a:p>
          <a:p>
            <a:pPr marL="514350" indent="-514350" algn="ctr">
              <a:buNone/>
            </a:pPr>
            <a:endParaRPr lang="it-IT" sz="2800" dirty="0">
              <a:solidFill>
                <a:schemeClr val="bg1"/>
              </a:solidFill>
            </a:endParaRPr>
          </a:p>
        </p:txBody>
      </p:sp>
      <p:sp>
        <p:nvSpPr>
          <p:cNvPr id="4" name="Titolo 1"/>
          <p:cNvSpPr>
            <a:spLocks noGrp="1"/>
          </p:cNvSpPr>
          <p:nvPr>
            <p:ph type="title"/>
          </p:nvPr>
        </p:nvSpPr>
        <p:spPr/>
        <p:txBody>
          <a:bodyPr/>
          <a:lstStyle/>
          <a:p>
            <a:r>
              <a:rPr lang="it-IT" dirty="0"/>
              <a:t>Aspetti </a:t>
            </a:r>
            <a:r>
              <a:rPr lang="it-IT" dirty="0" err="1"/>
              <a:t>salienti…</a:t>
            </a:r>
            <a:endParaRPr lang="it-IT" dirty="0"/>
          </a:p>
        </p:txBody>
      </p:sp>
      <p:pic>
        <p:nvPicPr>
          <p:cNvPr id="5" name="Immagine 4" descr="un-batterio-per-amico-l-invisibile-lotta-tra-buoni-e-cattivi-nell-intestino-foto.jpg"/>
          <p:cNvPicPr>
            <a:picLocks noChangeAspect="1"/>
          </p:cNvPicPr>
          <p:nvPr/>
        </p:nvPicPr>
        <p:blipFill>
          <a:blip r:embed="rId3" cstate="print"/>
          <a:stretch>
            <a:fillRect/>
          </a:stretch>
        </p:blipFill>
        <p:spPr>
          <a:xfrm>
            <a:off x="1007436" y="3782938"/>
            <a:ext cx="3934525" cy="2912803"/>
          </a:xfrm>
          <a:prstGeom prst="rect">
            <a:avLst/>
          </a:prstGeom>
        </p:spPr>
      </p:pic>
      <p:pic>
        <p:nvPicPr>
          <p:cNvPr id="6" name="Immagine 5" descr="batterio-buono.jpg"/>
          <p:cNvPicPr>
            <a:picLocks noChangeAspect="1"/>
          </p:cNvPicPr>
          <p:nvPr/>
        </p:nvPicPr>
        <p:blipFill>
          <a:blip r:embed="rId4" cstate="print"/>
          <a:stretch>
            <a:fillRect/>
          </a:stretch>
        </p:blipFill>
        <p:spPr>
          <a:xfrm>
            <a:off x="5362416" y="3752691"/>
            <a:ext cx="2905690" cy="2781287"/>
          </a:xfrm>
          <a:prstGeom prst="rect">
            <a:avLst/>
          </a:prstGeom>
        </p:spPr>
      </p:pic>
    </p:spTree>
    <p:extLst>
      <p:ext uri="{BB962C8B-B14F-4D97-AF65-F5344CB8AC3E}">
        <p14:creationId xmlns:p14="http://schemas.microsoft.com/office/powerpoint/2010/main" val="225313352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p:txBody>
          <a:bodyPr anchor="ctr">
            <a:normAutofit/>
          </a:bodyPr>
          <a:lstStyle/>
          <a:p>
            <a:pPr marL="0" indent="0">
              <a:buNone/>
            </a:pPr>
            <a:r>
              <a:rPr lang="it-IT" dirty="0"/>
              <a:t>È consigliabile che sulle etichette sia sempre indicato</a:t>
            </a:r>
          </a:p>
          <a:p>
            <a:r>
              <a:rPr lang="it-IT" sz="2800" dirty="0"/>
              <a:t>Genere, specie e ceppo di ogni probiotico</a:t>
            </a:r>
          </a:p>
          <a:p>
            <a:r>
              <a:rPr lang="it-IT" sz="2800" dirty="0"/>
              <a:t>Numero di cellule vitali di ogni ceppo</a:t>
            </a:r>
          </a:p>
          <a:p>
            <a:pPr marL="0" indent="0">
              <a:buNone/>
            </a:pPr>
            <a:endParaRPr lang="it-IT" sz="2800" dirty="0"/>
          </a:p>
          <a:p>
            <a:pPr marL="0" indent="0">
              <a:buNone/>
            </a:pPr>
            <a:r>
              <a:rPr lang="it-IT" dirty="0"/>
              <a:t>Le specie più comunemente utilizzate sono</a:t>
            </a:r>
          </a:p>
          <a:p>
            <a:r>
              <a:rPr lang="it-IT" sz="2800" dirty="0" err="1"/>
              <a:t>Lactobacillus</a:t>
            </a:r>
            <a:endParaRPr lang="it-IT" sz="2800" dirty="0"/>
          </a:p>
          <a:p>
            <a:r>
              <a:rPr lang="it-IT" sz="2800" dirty="0" err="1"/>
              <a:t>Bifidobacterium</a:t>
            </a:r>
            <a:endParaRPr lang="it-IT" sz="2800" dirty="0"/>
          </a:p>
          <a:p>
            <a:r>
              <a:rPr lang="it-IT" sz="2800" dirty="0" err="1"/>
              <a:t>Saccharomyces</a:t>
            </a:r>
            <a:r>
              <a:rPr lang="it-IT" sz="2800" dirty="0"/>
              <a:t> </a:t>
            </a:r>
            <a:r>
              <a:rPr lang="it-IT" sz="2800" dirty="0" err="1"/>
              <a:t>cerevisiae</a:t>
            </a:r>
            <a:endParaRPr lang="it-IT" sz="2800" dirty="0"/>
          </a:p>
          <a:p>
            <a:r>
              <a:rPr lang="it-IT" sz="2800" dirty="0"/>
              <a:t>Alcune specie di E. coli e </a:t>
            </a:r>
            <a:r>
              <a:rPr lang="it-IT" sz="2800" dirty="0" err="1"/>
              <a:t>Bacillus</a:t>
            </a:r>
            <a:endParaRPr lang="it-IT" sz="2800" dirty="0"/>
          </a:p>
        </p:txBody>
      </p:sp>
      <p:sp>
        <p:nvSpPr>
          <p:cNvPr id="4" name="Titolo 1"/>
          <p:cNvSpPr>
            <a:spLocks noGrp="1"/>
          </p:cNvSpPr>
          <p:nvPr>
            <p:ph type="title"/>
          </p:nvPr>
        </p:nvSpPr>
        <p:spPr/>
        <p:txBody>
          <a:bodyPr/>
          <a:lstStyle/>
          <a:p>
            <a:r>
              <a:rPr lang="it-IT" dirty="0"/>
              <a:t>Come si chiamano i Probiotici?</a:t>
            </a:r>
          </a:p>
        </p:txBody>
      </p:sp>
    </p:spTree>
    <p:extLst>
      <p:ext uri="{BB962C8B-B14F-4D97-AF65-F5344CB8AC3E}">
        <p14:creationId xmlns:p14="http://schemas.microsoft.com/office/powerpoint/2010/main" val="3158269354"/>
      </p:ext>
    </p:extLst>
  </p:cSld>
  <p:clrMapOvr>
    <a:masterClrMapping/>
  </p:clrMapOvr>
</p:sld>
</file>

<file path=ppt/theme/theme1.xml><?xml version="1.0" encoding="utf-8"?>
<a:theme xmlns:a="http://schemas.openxmlformats.org/drawingml/2006/main" name="diapo">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classico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diapo" id="{4F9E796F-4768-42B8-BADD-444BCF663B16}" vid="{865E9074-F7EB-4FDA-863E-DBD4E2C4BA75}"/>
    </a:ext>
  </a:ext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diapo</Template>
  <TotalTime>8299</TotalTime>
  <Words>1970</Words>
  <Application>Microsoft Office PowerPoint</Application>
  <PresentationFormat>Presentazione su schermo (4:3)</PresentationFormat>
  <Paragraphs>295</Paragraphs>
  <Slides>28</Slides>
  <Notes>18</Notes>
  <HiddenSlides>0</HiddenSlides>
  <MMClips>0</MMClips>
  <ScaleCrop>false</ScaleCrop>
  <HeadingPairs>
    <vt:vector size="6" baseType="variant">
      <vt:variant>
        <vt:lpstr>Caratteri utilizzati</vt:lpstr>
      </vt:variant>
      <vt:variant>
        <vt:i4>2</vt:i4>
      </vt:variant>
      <vt:variant>
        <vt:lpstr>Tema</vt:lpstr>
      </vt:variant>
      <vt:variant>
        <vt:i4>1</vt:i4>
      </vt:variant>
      <vt:variant>
        <vt:lpstr>Titoli diapositive</vt:lpstr>
      </vt:variant>
      <vt:variant>
        <vt:i4>28</vt:i4>
      </vt:variant>
    </vt:vector>
  </HeadingPairs>
  <TitlesOfParts>
    <vt:vector size="31" baseType="lpstr">
      <vt:lpstr>Arial</vt:lpstr>
      <vt:lpstr>Calibri</vt:lpstr>
      <vt:lpstr>diapo</vt:lpstr>
      <vt:lpstr>Probiotici nella Diarrea</vt:lpstr>
      <vt:lpstr>Cosa sono i Probiotici?</vt:lpstr>
      <vt:lpstr>Aspetti salienti…</vt:lpstr>
      <vt:lpstr>Aspetti salienti…</vt:lpstr>
      <vt:lpstr>Aspetti salienti…</vt:lpstr>
      <vt:lpstr>Aspetti salienti…</vt:lpstr>
      <vt:lpstr>Aspetti salienti…</vt:lpstr>
      <vt:lpstr>Aspetti salienti…</vt:lpstr>
      <vt:lpstr>Come si chiamano i Probiotici?</vt:lpstr>
      <vt:lpstr>Come si chiamano i Probiotici?</vt:lpstr>
      <vt:lpstr>Dove sono i Probiotici?</vt:lpstr>
      <vt:lpstr>Dove sono i Probiotici?</vt:lpstr>
      <vt:lpstr>Dove sono i Probiotici?</vt:lpstr>
      <vt:lpstr>Riassumendo…</vt:lpstr>
      <vt:lpstr>Perché uso i Probiotici?</vt:lpstr>
      <vt:lpstr>Perché uso i Probiotici?</vt:lpstr>
      <vt:lpstr>Probiotici nella Diarrea Acuta</vt:lpstr>
      <vt:lpstr>Probiotici nella Diarrea Acuta Durata Media Diarrea</vt:lpstr>
      <vt:lpstr>Probiotici nella Diarrea Acuta Frequenza Scariche</vt:lpstr>
      <vt:lpstr>Probiotici nella Diarrea Acuta Conclusioni degli Autori</vt:lpstr>
      <vt:lpstr>Probiotici nella Diarrea Acuta In pratica…</vt:lpstr>
      <vt:lpstr>Diarrea da Antibiotici</vt:lpstr>
      <vt:lpstr>Diarrea da Antibiotici Fattori di Rischio</vt:lpstr>
      <vt:lpstr>Diarrea da Antibiotici Meccanismi patogenetici</vt:lpstr>
      <vt:lpstr>Diarrea da Antibiotici Principali patogeni interessati</vt:lpstr>
      <vt:lpstr>Prevenzione della Diarrea da Antibiotici Conclusioni degli Autori</vt:lpstr>
      <vt:lpstr>Prevenzione della Diarrea da Antibiotici In pratica…</vt:lpstr>
      <vt:lpstr>Presentazione standard di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Spasmofilia</dc:title>
  <dc:creator>Federico Bontardelli</dc:creator>
  <cp:lastModifiedBy>Federico Bontardelli</cp:lastModifiedBy>
  <cp:revision>606</cp:revision>
  <cp:lastPrinted>2015-09-15T17:03:58Z</cp:lastPrinted>
  <dcterms:created xsi:type="dcterms:W3CDTF">2015-08-26T11:01:28Z</dcterms:created>
  <dcterms:modified xsi:type="dcterms:W3CDTF">2016-06-21T15:55:00Z</dcterms:modified>
</cp:coreProperties>
</file>