
<file path=[Content_Types].xml><?xml version="1.0" encoding="utf-8"?>
<Types xmlns="http://schemas.openxmlformats.org/package/2006/content-types">
  <Override PartName="/ppt/diagrams/drawing2.xml" ContentType="application/vnd.ms-office.drawingml.diagramDrawing+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quickStyle13.xml" ContentType="application/vnd.openxmlformats-officedocument.drawingml.diagramStyle+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diagrams/quickStyle11.xml" ContentType="application/vnd.openxmlformats-officedocument.drawingml.diagramStyle+xml"/>
  <Override PartName="/ppt/notesSlides/notesSlide7.xml" ContentType="application/vnd.openxmlformats-officedocument.presentationml.notesSlide+xml"/>
  <Override PartName="/ppt/diagrams/drawing12.xml" ContentType="application/vnd.ms-office.drawingml.diagramDrawing+xml"/>
  <Default Extension="xlsx" ContentType="application/vnd.openxmlformats-officedocument.spreadsheetml.sheet"/>
  <Override PartName="/ppt/diagrams/layout13.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notesSlides/notesSlide5.xml" ContentType="application/vnd.openxmlformats-officedocument.presentationml.notesSlide+xml"/>
  <Override PartName="/ppt/diagrams/drawing10.xml" ContentType="application/vnd.ms-office.drawingml.diagramDrawing+xml"/>
  <Override PartName="/ppt/diagrams/layout11.xml" ContentType="application/vnd.openxmlformats-officedocument.drawingml.diagram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Default Extension="png" ContentType="image/png"/>
  <Override PartName="/ppt/diagrams/drawing3.xml" ContentType="application/vnd.ms-office.drawingml.diagramDrawing+xml"/>
  <Override PartName="/ppt/notesSlides/notesSlide3.xml" ContentType="application/vnd.openxmlformats-officedocument.presentationml.notesSlide+xml"/>
  <Override PartName="/ppt/diagrams/quickStyle5.xml" ContentType="application/vnd.openxmlformats-officedocument.drawingml.diagramStyle+xml"/>
  <Override PartName="/ppt/diagrams/colors1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notesSlides/notesSlide8.xml" ContentType="application/vnd.openxmlformats-officedocument.presentationml.notesSlide+xml"/>
  <Override PartName="/ppt/diagrams/drawing13.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notesSlides/notesSlide6.xml" ContentType="application/vnd.openxmlformats-officedocument.presentationml.notesSlide+xml"/>
  <Override PartName="/ppt/diagrams/drawing11.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notesSlides/notesSlide4.xml" ContentType="application/vnd.openxmlformats-officedocument.presentationml.notesSlide+xml"/>
  <Override PartName="/ppt/diagrams/layout12.xml" ContentType="application/vnd.openxmlformats-officedocument.drawingml.diagramLayout+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25"/>
  </p:notesMasterIdLst>
  <p:sldIdLst>
    <p:sldId id="256" r:id="rId2"/>
    <p:sldId id="297" r:id="rId3"/>
    <p:sldId id="298" r:id="rId4"/>
    <p:sldId id="296" r:id="rId5"/>
    <p:sldId id="259" r:id="rId6"/>
    <p:sldId id="260" r:id="rId7"/>
    <p:sldId id="261" r:id="rId8"/>
    <p:sldId id="271" r:id="rId9"/>
    <p:sldId id="287" r:id="rId10"/>
    <p:sldId id="262" r:id="rId11"/>
    <p:sldId id="299" r:id="rId12"/>
    <p:sldId id="263" r:id="rId13"/>
    <p:sldId id="266" r:id="rId14"/>
    <p:sldId id="270" r:id="rId15"/>
    <p:sldId id="264" r:id="rId16"/>
    <p:sldId id="282" r:id="rId17"/>
    <p:sldId id="283" r:id="rId18"/>
    <p:sldId id="285" r:id="rId19"/>
    <p:sldId id="286" r:id="rId20"/>
    <p:sldId id="265" r:id="rId21"/>
    <p:sldId id="292" r:id="rId22"/>
    <p:sldId id="294" r:id="rId23"/>
    <p:sldId id="293" r:id="rId24"/>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D113A9D2-9D6B-4929-AA2D-F23B5EE8CBE7}" styleName="Stile con tema 2 - Colore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Stile con tema 2 - Colore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Stile con tema 2 - Colore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Stile con tema 1 - Colore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94" y="-96"/>
      </p:cViewPr>
      <p:guideLst>
        <p:guide orient="horz" pos="2160"/>
        <p:guide pos="2880"/>
      </p:guideLst>
    </p:cSldViewPr>
  </p:slideViewPr>
  <p:notesTextViewPr>
    <p:cViewPr>
      <p:scale>
        <a:sx n="100" d="100"/>
        <a:sy n="100" d="100"/>
      </p:scale>
      <p:origin x="0" y="2454"/>
    </p:cViewPr>
  </p:notesTextViewPr>
  <p:notesViewPr>
    <p:cSldViewPr>
      <p:cViewPr varScale="1">
        <p:scale>
          <a:sx n="51" d="100"/>
          <a:sy n="51" d="100"/>
        </p:scale>
        <p:origin x="-2934"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Foglio_di_lavoro_di_Microsoft_Office_Excel1.xlsx"/></Relationships>
</file>

<file path=ppt/charts/_rels/chart2.xml.rels><?xml version="1.0" encoding="UTF-8" standalone="yes"?>
<Relationships xmlns="http://schemas.openxmlformats.org/package/2006/relationships"><Relationship Id="rId1"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it-IT"/>
  <c:style val="4"/>
  <c:chart>
    <c:title>
      <c:layout>
        <c:manualLayout>
          <c:xMode val="edge"/>
          <c:yMode val="edge"/>
          <c:x val="0.10095934516499051"/>
          <c:y val="0.10680130103403078"/>
        </c:manualLayout>
      </c:layout>
      <c:txPr>
        <a:bodyPr/>
        <a:lstStyle/>
        <a:p>
          <a:pPr>
            <a:defRPr sz="1600"/>
          </a:pPr>
          <a:endParaRPr lang="it-IT"/>
        </a:p>
      </c:txPr>
    </c:title>
    <c:plotArea>
      <c:layout>
        <c:manualLayout>
          <c:layoutTarget val="inner"/>
          <c:xMode val="edge"/>
          <c:yMode val="edge"/>
          <c:x val="5.8000962268710307E-2"/>
          <c:y val="0.31890789182024443"/>
          <c:w val="0.47977968145885147"/>
          <c:h val="0.49789225684967586"/>
        </c:manualLayout>
      </c:layout>
      <c:pieChart>
        <c:varyColors val="1"/>
        <c:ser>
          <c:idx val="0"/>
          <c:order val="0"/>
          <c:tx>
            <c:strRef>
              <c:f>Foglio1!$B$1</c:f>
              <c:strCache>
                <c:ptCount val="1"/>
                <c:pt idx="0">
                  <c:v>Pazienti (64) sottoposti a valutazione diagnostica</c:v>
                </c:pt>
              </c:strCache>
            </c:strRef>
          </c:tx>
          <c:dPt>
            <c:idx val="0"/>
            <c:spPr>
              <a:solidFill>
                <a:schemeClr val="tx2"/>
              </a:solidFill>
            </c:spPr>
          </c:dPt>
          <c:dPt>
            <c:idx val="3"/>
            <c:spPr>
              <a:solidFill>
                <a:srgbClr val="00B0F0"/>
              </a:solidFill>
            </c:spPr>
          </c:dPt>
          <c:dLbls>
            <c:dLbl>
              <c:idx val="0"/>
              <c:layout>
                <c:manualLayout>
                  <c:x val="-0.15012454721573237"/>
                  <c:y val="5.1203599550056322E-2"/>
                </c:manualLayout>
              </c:layout>
              <c:showPercent val="1"/>
            </c:dLbl>
            <c:dLbl>
              <c:idx val="3"/>
              <c:layout>
                <c:manualLayout>
                  <c:x val="0.14516864395259324"/>
                  <c:y val="-8.9873453318335211E-2"/>
                </c:manualLayout>
              </c:layout>
              <c:showPercent val="1"/>
            </c:dLbl>
            <c:txPr>
              <a:bodyPr/>
              <a:lstStyle/>
              <a:p>
                <a:pPr>
                  <a:defRPr sz="1400" b="1">
                    <a:solidFill>
                      <a:schemeClr val="bg1"/>
                    </a:solidFill>
                  </a:defRPr>
                </a:pPr>
                <a:endParaRPr lang="it-IT"/>
              </a:p>
            </c:txPr>
            <c:showPercent val="1"/>
            <c:showLeaderLines val="1"/>
          </c:dLbls>
          <c:cat>
            <c:strRef>
              <c:f>Foglio1!$A$2:$A$5</c:f>
              <c:strCache>
                <c:ptCount val="4"/>
                <c:pt idx="0">
                  <c:v>Ipertensione di nuova diagnosi 26</c:v>
                </c:pt>
                <c:pt idx="3">
                  <c:v>Ipertensione da camice bianco 38</c:v>
                </c:pt>
              </c:strCache>
            </c:strRef>
          </c:cat>
          <c:val>
            <c:numRef>
              <c:f>Foglio1!$B$2:$B$5</c:f>
              <c:numCache>
                <c:formatCode>General</c:formatCode>
                <c:ptCount val="4"/>
                <c:pt idx="0">
                  <c:v>26</c:v>
                </c:pt>
                <c:pt idx="3">
                  <c:v>38</c:v>
                </c:pt>
              </c:numCache>
            </c:numRef>
          </c:val>
        </c:ser>
        <c:dLbls>
          <c:showPercent val="1"/>
        </c:dLbls>
        <c:firstSliceAng val="0"/>
      </c:pieChart>
    </c:plotArea>
    <c:legend>
      <c:legendPos val="r"/>
      <c:legendEntry>
        <c:idx val="1"/>
        <c:delete val="1"/>
      </c:legendEntry>
      <c:legendEntry>
        <c:idx val="2"/>
        <c:delete val="1"/>
      </c:legendEntry>
      <c:layout>
        <c:manualLayout>
          <c:xMode val="edge"/>
          <c:yMode val="edge"/>
          <c:x val="0.53240915997060589"/>
          <c:y val="0.42193597789654486"/>
          <c:w val="0.4512265309583231"/>
          <c:h val="0.3242857014914014"/>
        </c:manualLayout>
      </c:layout>
      <c:txPr>
        <a:bodyPr/>
        <a:lstStyle/>
        <a:p>
          <a:pPr>
            <a:defRPr sz="1400" b="1"/>
          </a:pPr>
          <a:endParaRPr lang="it-IT"/>
        </a:p>
      </c:txPr>
    </c:legend>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it-IT"/>
  <c:style val="4"/>
  <c:chart>
    <c:title>
      <c:tx>
        <c:rich>
          <a:bodyPr/>
          <a:lstStyle/>
          <a:p>
            <a:pPr>
              <a:defRPr sz="1600"/>
            </a:pPr>
            <a:r>
              <a:rPr lang="it-IT" dirty="0"/>
              <a:t>Follow-up di pazienti in </a:t>
            </a:r>
            <a:r>
              <a:rPr lang="it-IT" sz="1400" dirty="0"/>
              <a:t>trattamento</a:t>
            </a:r>
            <a:r>
              <a:rPr lang="it-IT" dirty="0"/>
              <a:t> 126</a:t>
            </a:r>
          </a:p>
        </c:rich>
      </c:tx>
      <c:layout>
        <c:manualLayout>
          <c:xMode val="edge"/>
          <c:yMode val="edge"/>
          <c:x val="0.12833252213598831"/>
          <c:y val="0.11183112777825538"/>
        </c:manualLayout>
      </c:layout>
    </c:title>
    <c:plotArea>
      <c:layout>
        <c:manualLayout>
          <c:layoutTarget val="inner"/>
          <c:xMode val="edge"/>
          <c:yMode val="edge"/>
          <c:x val="2.9081645249293322E-2"/>
          <c:y val="0.20619145042584378"/>
          <c:w val="0.60316225886718067"/>
          <c:h val="0.71696645865344144"/>
        </c:manualLayout>
      </c:layout>
      <c:pieChart>
        <c:varyColors val="1"/>
        <c:ser>
          <c:idx val="0"/>
          <c:order val="0"/>
          <c:tx>
            <c:strRef>
              <c:f>Foglio1!$B$1</c:f>
              <c:strCache>
                <c:ptCount val="1"/>
                <c:pt idx="0">
                  <c:v>Follow-up di pazienti in trattamento 126</c:v>
                </c:pt>
              </c:strCache>
            </c:strRef>
          </c:tx>
          <c:explosion val="34"/>
          <c:dPt>
            <c:idx val="0"/>
            <c:explosion val="0"/>
            <c:spPr>
              <a:solidFill>
                <a:srgbClr val="00B0F0"/>
              </a:solidFill>
            </c:spPr>
          </c:dPt>
          <c:dPt>
            <c:idx val="2"/>
            <c:explosion val="0"/>
            <c:spPr>
              <a:solidFill>
                <a:srgbClr val="0070C0"/>
              </a:solidFill>
            </c:spPr>
          </c:dPt>
          <c:dLbls>
            <c:dLbl>
              <c:idx val="0"/>
              <c:layout>
                <c:manualLayout>
                  <c:x val="-0.1183100029163022"/>
                  <c:y val="-0.15427665291838522"/>
                </c:manualLayout>
              </c:layout>
              <c:showPercent val="1"/>
            </c:dLbl>
            <c:dLbl>
              <c:idx val="2"/>
              <c:layout>
                <c:manualLayout>
                  <c:x val="0.12877023184601924"/>
                  <c:y val="0.13336457942757152"/>
                </c:manualLayout>
              </c:layout>
              <c:showPercent val="1"/>
            </c:dLbl>
            <c:txPr>
              <a:bodyPr/>
              <a:lstStyle/>
              <a:p>
                <a:pPr>
                  <a:defRPr sz="1600" b="1">
                    <a:solidFill>
                      <a:schemeClr val="bg1"/>
                    </a:solidFill>
                  </a:defRPr>
                </a:pPr>
                <a:endParaRPr lang="it-IT"/>
              </a:p>
            </c:txPr>
            <c:showPercent val="1"/>
            <c:showLeaderLines val="1"/>
          </c:dLbls>
          <c:cat>
            <c:strRef>
              <c:f>Foglio1!$A$2:$A$5</c:f>
              <c:strCache>
                <c:ptCount val="3"/>
                <c:pt idx="0">
                  <c:v>A target 88</c:v>
                </c:pt>
                <c:pt idx="2">
                  <c:v>Non a target 38</c:v>
                </c:pt>
              </c:strCache>
            </c:strRef>
          </c:cat>
          <c:val>
            <c:numRef>
              <c:f>Foglio1!$B$2:$B$5</c:f>
              <c:numCache>
                <c:formatCode>General</c:formatCode>
                <c:ptCount val="4"/>
                <c:pt idx="0">
                  <c:v>88</c:v>
                </c:pt>
                <c:pt idx="2">
                  <c:v>38</c:v>
                </c:pt>
              </c:numCache>
            </c:numRef>
          </c:val>
        </c:ser>
        <c:dLbls>
          <c:showPercent val="1"/>
        </c:dLbls>
        <c:firstSliceAng val="0"/>
      </c:pieChart>
    </c:plotArea>
    <c:legend>
      <c:legendPos val="r"/>
      <c:legendEntry>
        <c:idx val="1"/>
        <c:delete val="1"/>
      </c:legendEntry>
      <c:legendEntry>
        <c:idx val="3"/>
        <c:delete val="1"/>
      </c:legendEntry>
      <c:layout>
        <c:manualLayout>
          <c:xMode val="edge"/>
          <c:yMode val="edge"/>
          <c:x val="0.60140517896600554"/>
          <c:y val="0.43286516382875739"/>
          <c:w val="0.37671894480860185"/>
          <c:h val="0.31111113440225718"/>
        </c:manualLayout>
      </c:layout>
      <c:txPr>
        <a:bodyPr/>
        <a:lstStyle/>
        <a:p>
          <a:pPr>
            <a:defRPr sz="1600" b="1"/>
          </a:pPr>
          <a:endParaRPr lang="it-IT"/>
        </a:p>
      </c:txPr>
    </c:legend>
    <c:plotVisOnly val="1"/>
  </c:chart>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dgm:t>
        <a:bodyPr/>
        <a:lstStyle/>
        <a:p>
          <a:pPr algn="ctr"/>
          <a:r>
            <a:rPr lang="it-IT" sz="3400" dirty="0" smtClean="0"/>
            <a:t>IPERTENSIONE: L’ENTITÀ DEL PROBLEMA </a:t>
          </a:r>
          <a:endParaRPr lang="it-IT" sz="3400" dirty="0"/>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Y="68881" custLinFactY="70550" custLinFactNeighborY="100000">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CA032703-59BE-421F-BE3B-4C2842C971B4}" type="presOf" srcId="{35453745-AE62-4AF6-BEE1-EA09EA909580}" destId="{93F2C0EE-E464-4957-AA16-B90CC00AFDC4}" srcOrd="0" destOrd="0" presId="urn:microsoft.com/office/officeart/2005/8/layout/vList2"/>
    <dgm:cxn modelId="{7F171404-0AEE-470F-A1E8-D81533C0EDF7}" type="presOf" srcId="{09D72F23-C2E3-4774-B130-0F12BE662B11}" destId="{9CC97AB0-144C-4A05-9903-1564FA61770F}" srcOrd="0" destOrd="0" presId="urn:microsoft.com/office/officeart/2005/8/layout/vList2"/>
    <dgm:cxn modelId="{20354DE0-D837-4728-A374-259E15E23CD0}"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AB186F5-1385-4ADE-8824-BA293982DE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BA4866D6-359E-411D-AF3B-75B01076E8CC}">
      <dgm:prSet custT="1"/>
      <dgm:spPr/>
      <dgm:t>
        <a:bodyPr/>
        <a:lstStyle/>
        <a:p>
          <a:r>
            <a:rPr lang="it-IT" sz="2000" b="1" dirty="0" smtClean="0"/>
            <a:t>LE LINEE GUIDA INCENTIVANO UN USO MAGGIORE DELL’ABPM DA PARTE DEI MMG</a:t>
          </a:r>
        </a:p>
        <a:p>
          <a:r>
            <a:rPr lang="it-IT" sz="1800" dirty="0" smtClean="0">
              <a:sym typeface="Symbol"/>
            </a:rPr>
            <a:t>COSTO EFFICACIA DELLA METODICA</a:t>
          </a:r>
        </a:p>
        <a:p>
          <a:r>
            <a:rPr lang="it-IT" sz="1800" dirty="0" smtClean="0">
              <a:sym typeface="Symbol"/>
            </a:rPr>
            <a:t>LA MAGGIOR PARTE DEI PAZIENTI CON IA È GESTITA DAL MMG</a:t>
          </a:r>
          <a:endParaRPr lang="it-IT" sz="1800" dirty="0" smtClean="0"/>
        </a:p>
        <a:p>
          <a:r>
            <a:rPr lang="it-IT" sz="1800" dirty="0" smtClean="0">
              <a:sym typeface="Symbol"/>
            </a:rPr>
            <a:t></a:t>
          </a:r>
          <a:r>
            <a:rPr lang="it-IT" sz="1800" dirty="0" smtClean="0"/>
            <a:t>DIVERSI STUDI CONDOTTI ANCHE NELL’AMBITO DELLE CURE PRIMARIE NE HANNO CONFERMATO LA SUPERIORITÀ RISPETTO ALLA MISURAZIONE CONVENZIONALE</a:t>
          </a:r>
        </a:p>
        <a:p>
          <a:r>
            <a:rPr lang="it-IT" sz="1800" dirty="0" smtClean="0">
              <a:sym typeface="Symbol"/>
            </a:rPr>
            <a:t>VANTAGGI PER IL PAZIENTE</a:t>
          </a:r>
          <a:endParaRPr lang="it-IT" sz="1800" dirty="0" smtClean="0"/>
        </a:p>
      </dgm:t>
    </dgm:pt>
    <dgm:pt modelId="{2CD0E02F-F8D4-444E-B845-DDE7291D98B2}" type="parTrans" cxnId="{C11E6E6F-77B3-4954-86E1-79209ED13D61}">
      <dgm:prSet/>
      <dgm:spPr/>
      <dgm:t>
        <a:bodyPr/>
        <a:lstStyle/>
        <a:p>
          <a:endParaRPr lang="it-IT"/>
        </a:p>
      </dgm:t>
    </dgm:pt>
    <dgm:pt modelId="{770D34B8-AD4E-42B5-9B31-215A8159AFE6}" type="sibTrans" cxnId="{C11E6E6F-77B3-4954-86E1-79209ED13D61}">
      <dgm:prSet/>
      <dgm:spPr/>
      <dgm:t>
        <a:bodyPr/>
        <a:lstStyle/>
        <a:p>
          <a:endParaRPr lang="it-IT"/>
        </a:p>
      </dgm:t>
    </dgm:pt>
    <dgm:pt modelId="{58A2EC51-A1EE-436E-BF85-85B6C23F0639}" type="pres">
      <dgm:prSet presAssocID="{0AB186F5-1385-4ADE-8824-BA293982DE36}" presName="linear" presStyleCnt="0">
        <dgm:presLayoutVars>
          <dgm:animLvl val="lvl"/>
          <dgm:resizeHandles val="exact"/>
        </dgm:presLayoutVars>
      </dgm:prSet>
      <dgm:spPr/>
      <dgm:t>
        <a:bodyPr/>
        <a:lstStyle/>
        <a:p>
          <a:endParaRPr lang="it-IT"/>
        </a:p>
      </dgm:t>
    </dgm:pt>
    <dgm:pt modelId="{FC8E1CA2-DCD1-49FE-B5FA-3F33ED6D3938}" type="pres">
      <dgm:prSet presAssocID="{BA4866D6-359E-411D-AF3B-75B01076E8CC}" presName="parentText" presStyleLbl="node1" presStyleIdx="0" presStyleCnt="1" custScaleX="214358" custScaleY="298018" custLinFactNeighborY="-203">
        <dgm:presLayoutVars>
          <dgm:chMax val="0"/>
          <dgm:bulletEnabled val="1"/>
        </dgm:presLayoutVars>
      </dgm:prSet>
      <dgm:spPr/>
      <dgm:t>
        <a:bodyPr/>
        <a:lstStyle/>
        <a:p>
          <a:endParaRPr lang="it-IT"/>
        </a:p>
      </dgm:t>
    </dgm:pt>
  </dgm:ptLst>
  <dgm:cxnLst>
    <dgm:cxn modelId="{23A03BA8-452D-4E2A-A62B-B2F40A7AEB47}" type="presOf" srcId="{0AB186F5-1385-4ADE-8824-BA293982DE36}" destId="{58A2EC51-A1EE-436E-BF85-85B6C23F0639}" srcOrd="0" destOrd="0" presId="urn:microsoft.com/office/officeart/2005/8/layout/vList2"/>
    <dgm:cxn modelId="{8CBB3A31-4E45-421A-BA59-2D916EB44512}" type="presOf" srcId="{BA4866D6-359E-411D-AF3B-75B01076E8CC}" destId="{FC8E1CA2-DCD1-49FE-B5FA-3F33ED6D3938}" srcOrd="0" destOrd="0" presId="urn:microsoft.com/office/officeart/2005/8/layout/vList2"/>
    <dgm:cxn modelId="{C11E6E6F-77B3-4954-86E1-79209ED13D61}" srcId="{0AB186F5-1385-4ADE-8824-BA293982DE36}" destId="{BA4866D6-359E-411D-AF3B-75B01076E8CC}" srcOrd="0" destOrd="0" parTransId="{2CD0E02F-F8D4-444E-B845-DDE7291D98B2}" sibTransId="{770D34B8-AD4E-42B5-9B31-215A8159AFE6}"/>
    <dgm:cxn modelId="{7EE1778E-9ACE-48D3-8976-4B1B782CFEE8}" type="presParOf" srcId="{58A2EC51-A1EE-436E-BF85-85B6C23F0639}" destId="{FC8E1CA2-DCD1-49FE-B5FA-3F33ED6D3938}" srcOrd="0" destOrd="0" presId="urn:microsoft.com/office/officeart/2005/8/layout/vList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dgm:t>
        <a:bodyPr/>
        <a:lstStyle/>
        <a:p>
          <a:pPr algn="ctr"/>
          <a:r>
            <a:rPr lang="it-IT" sz="3400" dirty="0" smtClean="0"/>
            <a:t>MATERIALI E METODI</a:t>
          </a:r>
          <a:endParaRPr lang="it-IT" sz="3400" dirty="0"/>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Y="68881" custLinFactNeighborY="-37518">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4D167341-9B9B-4A93-A615-6626CA103FE4}" type="presOf" srcId="{35453745-AE62-4AF6-BEE1-EA09EA909580}" destId="{93F2C0EE-E464-4957-AA16-B90CC00AFDC4}" srcOrd="0" destOrd="0" presId="urn:microsoft.com/office/officeart/2005/8/layout/vList2"/>
    <dgm:cxn modelId="{839FE4FE-1625-447C-8D81-96805731E16D}" type="presOf" srcId="{09D72F23-C2E3-4774-B130-0F12BE662B11}" destId="{9CC97AB0-144C-4A05-9903-1564FA61770F}" srcOrd="0" destOrd="0" presId="urn:microsoft.com/office/officeart/2005/8/layout/vList2"/>
    <dgm:cxn modelId="{91C7FD63-17F5-4CDC-81BA-44B32B9242C9}"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dgm:t>
        <a:bodyPr/>
        <a:lstStyle/>
        <a:p>
          <a:pPr algn="ctr"/>
          <a:r>
            <a:rPr lang="it-IT" sz="3400" dirty="0" smtClean="0"/>
            <a:t>RISULTATI</a:t>
          </a:r>
          <a:endParaRPr lang="it-IT" sz="3400" dirty="0"/>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X="100000" custScaleY="68881" custLinFactNeighborY="-37518">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80CEE95C-6EEE-4DFE-8736-4DD84B2115FB}" type="presOf" srcId="{35453745-AE62-4AF6-BEE1-EA09EA909580}" destId="{93F2C0EE-E464-4957-AA16-B90CC00AFDC4}" srcOrd="0" destOrd="0" presId="urn:microsoft.com/office/officeart/2005/8/layout/vList2"/>
    <dgm:cxn modelId="{C1B04F58-DEB1-402D-96A0-BEA2939CF8C9}" type="presOf" srcId="{09D72F23-C2E3-4774-B130-0F12BE662B11}" destId="{9CC97AB0-144C-4A05-9903-1564FA61770F}" srcOrd="0" destOrd="0" presId="urn:microsoft.com/office/officeart/2005/8/layout/vList2"/>
    <dgm:cxn modelId="{3006B66C-018C-49CF-937C-BA8AA71CB106}"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dgm:t>
        <a:bodyPr/>
        <a:lstStyle/>
        <a:p>
          <a:pPr algn="ctr"/>
          <a:r>
            <a:rPr lang="it-IT" sz="3400" dirty="0" smtClean="0"/>
            <a:t>RISULTATI</a:t>
          </a:r>
          <a:endParaRPr lang="it-IT" sz="3400" dirty="0"/>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X="100000" custScaleY="68881" custLinFactNeighborY="-37518">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9EA2B487-3BE8-4682-B41F-EC647A3D91EF}" type="presOf" srcId="{09D72F23-C2E3-4774-B130-0F12BE662B11}" destId="{9CC97AB0-144C-4A05-9903-1564FA61770F}" srcOrd="0" destOrd="0" presId="urn:microsoft.com/office/officeart/2005/8/layout/vList2"/>
    <dgm:cxn modelId="{6F1A88BC-FF04-47BF-9693-4D68268EC8D9}" type="presOf" srcId="{35453745-AE62-4AF6-BEE1-EA09EA909580}" destId="{93F2C0EE-E464-4957-AA16-B90CC00AFDC4}" srcOrd="0" destOrd="0" presId="urn:microsoft.com/office/officeart/2005/8/layout/vList2"/>
    <dgm:cxn modelId="{4123A0DB-2BBB-4D49-9AF6-FD7ADAECF598}"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AB186F5-1385-4ADE-8824-BA293982DE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BA4866D6-359E-411D-AF3B-75B01076E8CC}">
      <dgm:prSet custT="1"/>
      <dgm:spPr/>
      <dgm:t>
        <a:bodyPr/>
        <a:lstStyle/>
        <a:p>
          <a:r>
            <a:rPr kumimoji="0" lang="en-US" sz="1600" b="0" i="0" u="none" strike="noStrike" cap="none" normalizeH="0" baseline="0" dirty="0" smtClean="0">
              <a:ln>
                <a:noFill/>
              </a:ln>
              <a:solidFill>
                <a:schemeClr val="bg1"/>
              </a:solidFill>
              <a:effectLst/>
              <a:ea typeface="Times New Roman" pitchFamily="18" charset="0"/>
              <a:cs typeface="Times New Roman" pitchFamily="18" charset="0"/>
            </a:rPr>
            <a:t>L’IPERTENSIONE ARTERIOSA </a:t>
          </a:r>
          <a:r>
            <a:rPr kumimoji="0" lang="en-US" sz="1600" b="0" i="0" u="none" strike="noStrike" cap="none" normalizeH="0" dirty="0" smtClean="0">
              <a:ln>
                <a:noFill/>
              </a:ln>
              <a:solidFill>
                <a:schemeClr val="bg1"/>
              </a:solidFill>
              <a:effectLst/>
              <a:ea typeface="Times New Roman" pitchFamily="18" charset="0"/>
              <a:cs typeface="Times New Roman" pitchFamily="18" charset="0"/>
            </a:rPr>
            <a:t> </a:t>
          </a:r>
          <a:r>
            <a:rPr kumimoji="0" lang="en-US" sz="1600" b="0" i="0" u="none" strike="noStrike" cap="none" normalizeH="0" baseline="0" dirty="0" smtClean="0">
              <a:ln>
                <a:noFill/>
              </a:ln>
              <a:solidFill>
                <a:schemeClr val="bg1"/>
              </a:solidFill>
              <a:effectLst/>
              <a:ea typeface="Times New Roman" pitchFamily="18" charset="0"/>
              <a:cs typeface="Times New Roman" pitchFamily="18" charset="0"/>
            </a:rPr>
            <a:t>RAPPRESENTA IL PIÙ IMPORTANTE FATTORE DI RISCHIO CARDIOVASCOLARE MODIFICABILE. LA PRESSIONE CLINICA MOSTRA INFATTI UNA RELAZIONE CONTINUA ED INDIPENDENTE CON L’INCIDENZA DI ALCUNI EVENTI CV  COSÌ COME CON L’INSUFFICIENZA RENALE TERMINALE</a:t>
          </a:r>
          <a:endParaRPr lang="it-IT" sz="1600" dirty="0" smtClean="0">
            <a:solidFill>
              <a:schemeClr val="bg1"/>
            </a:solidFill>
          </a:endParaRPr>
        </a:p>
      </dgm:t>
    </dgm:pt>
    <dgm:pt modelId="{770D34B8-AD4E-42B5-9B31-215A8159AFE6}" type="sibTrans" cxnId="{C11E6E6F-77B3-4954-86E1-79209ED13D61}">
      <dgm:prSet/>
      <dgm:spPr/>
      <dgm:t>
        <a:bodyPr/>
        <a:lstStyle/>
        <a:p>
          <a:endParaRPr lang="it-IT"/>
        </a:p>
      </dgm:t>
    </dgm:pt>
    <dgm:pt modelId="{2CD0E02F-F8D4-444E-B845-DDE7291D98B2}" type="parTrans" cxnId="{C11E6E6F-77B3-4954-86E1-79209ED13D61}">
      <dgm:prSet/>
      <dgm:spPr/>
      <dgm:t>
        <a:bodyPr/>
        <a:lstStyle/>
        <a:p>
          <a:endParaRPr lang="it-IT"/>
        </a:p>
      </dgm:t>
    </dgm:pt>
    <dgm:pt modelId="{58A2EC51-A1EE-436E-BF85-85B6C23F0639}" type="pres">
      <dgm:prSet presAssocID="{0AB186F5-1385-4ADE-8824-BA293982DE36}" presName="linear" presStyleCnt="0">
        <dgm:presLayoutVars>
          <dgm:animLvl val="lvl"/>
          <dgm:resizeHandles val="exact"/>
        </dgm:presLayoutVars>
      </dgm:prSet>
      <dgm:spPr/>
      <dgm:t>
        <a:bodyPr/>
        <a:lstStyle/>
        <a:p>
          <a:endParaRPr lang="it-IT"/>
        </a:p>
      </dgm:t>
    </dgm:pt>
    <dgm:pt modelId="{FC8E1CA2-DCD1-49FE-B5FA-3F33ED6D3938}" type="pres">
      <dgm:prSet presAssocID="{BA4866D6-359E-411D-AF3B-75B01076E8CC}" presName="parentText" presStyleLbl="node1" presStyleIdx="0" presStyleCnt="1">
        <dgm:presLayoutVars>
          <dgm:chMax val="0"/>
          <dgm:bulletEnabled val="1"/>
        </dgm:presLayoutVars>
      </dgm:prSet>
      <dgm:spPr/>
      <dgm:t>
        <a:bodyPr/>
        <a:lstStyle/>
        <a:p>
          <a:endParaRPr lang="it-IT"/>
        </a:p>
      </dgm:t>
    </dgm:pt>
  </dgm:ptLst>
  <dgm:cxnLst>
    <dgm:cxn modelId="{B300D76E-7CCF-4C6D-B5BE-CACE41E04909}" type="presOf" srcId="{0AB186F5-1385-4ADE-8824-BA293982DE36}" destId="{58A2EC51-A1EE-436E-BF85-85B6C23F0639}" srcOrd="0" destOrd="0" presId="urn:microsoft.com/office/officeart/2005/8/layout/vList2"/>
    <dgm:cxn modelId="{3AC548F4-1E07-418A-B6C0-13C250B97A8A}" type="presOf" srcId="{BA4866D6-359E-411D-AF3B-75B01076E8CC}" destId="{FC8E1CA2-DCD1-49FE-B5FA-3F33ED6D3938}" srcOrd="0" destOrd="0" presId="urn:microsoft.com/office/officeart/2005/8/layout/vList2"/>
    <dgm:cxn modelId="{C11E6E6F-77B3-4954-86E1-79209ED13D61}" srcId="{0AB186F5-1385-4ADE-8824-BA293982DE36}" destId="{BA4866D6-359E-411D-AF3B-75B01076E8CC}" srcOrd="0" destOrd="0" parTransId="{2CD0E02F-F8D4-444E-B845-DDE7291D98B2}" sibTransId="{770D34B8-AD4E-42B5-9B31-215A8159AFE6}"/>
    <dgm:cxn modelId="{1FCADA00-6A53-45E6-9F8B-CF98E86511D1}" type="presParOf" srcId="{58A2EC51-A1EE-436E-BF85-85B6C23F0639}" destId="{FC8E1CA2-DCD1-49FE-B5FA-3F33ED6D3938}" srcOrd="0" destOrd="0" presId="urn:microsoft.com/office/officeart/2005/8/layout/vList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dgm:t>
        <a:bodyPr/>
        <a:lstStyle/>
        <a:p>
          <a:pPr algn="ctr"/>
          <a:r>
            <a:rPr lang="it-IT" sz="3400" dirty="0" smtClean="0"/>
            <a:t>IPERTENSIONE: L’ENTITÀ DEL PROBLEMA </a:t>
          </a:r>
          <a:endParaRPr lang="it-IT" sz="3400" dirty="0"/>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Y="68881" custLinFactNeighborY="-37518">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C9801118-A18F-471C-BCC7-311794AEBF02}" type="presOf" srcId="{35453745-AE62-4AF6-BEE1-EA09EA909580}" destId="{93F2C0EE-E464-4957-AA16-B90CC00AFDC4}" srcOrd="0" destOrd="0" presId="urn:microsoft.com/office/officeart/2005/8/layout/vList2"/>
    <dgm:cxn modelId="{81D4B872-0EFF-40BF-BAD4-98C2C78AB9CA}" type="presOf" srcId="{09D72F23-C2E3-4774-B130-0F12BE662B11}" destId="{9CC97AB0-144C-4A05-9903-1564FA61770F}" srcOrd="0" destOrd="0" presId="urn:microsoft.com/office/officeart/2005/8/layout/vList2"/>
    <dgm:cxn modelId="{22C6E17E-7496-4F6C-B35E-2DB8703F3C8B}"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AB186F5-1385-4ADE-8824-BA293982DE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BA4866D6-359E-411D-AF3B-75B01076E8CC}">
      <dgm:prSet custT="1"/>
      <dgm:spPr/>
      <dgm:t>
        <a:bodyPr/>
        <a:lstStyle/>
        <a:p>
          <a:r>
            <a:rPr lang="it-IT" sz="2000" dirty="0" smtClean="0">
              <a:ea typeface="Times New Roman" pitchFamily="18" charset="0"/>
              <a:cs typeface="Arial" pitchFamily="34" charset="0"/>
            </a:rPr>
            <a:t>UN TRATTAMENTO EFFICACE DELL’IPERTENSIONE ARTERIOSA RIDUCE IN MODO SOSTANZIALE IL RISCHIO </a:t>
          </a:r>
          <a:r>
            <a:rPr lang="it-IT" sz="2000" dirty="0" err="1" smtClean="0">
              <a:ea typeface="Times New Roman" pitchFamily="18" charset="0"/>
              <a:cs typeface="Arial" pitchFamily="34" charset="0"/>
            </a:rPr>
            <a:t>DI</a:t>
          </a:r>
          <a:r>
            <a:rPr lang="it-IT" sz="2000" dirty="0" smtClean="0">
              <a:ea typeface="Times New Roman" pitchFamily="18" charset="0"/>
              <a:cs typeface="Arial" pitchFamily="34" charset="0"/>
            </a:rPr>
            <a:t> SVILUPPARE COMPLICANZE.</a:t>
          </a:r>
          <a:endParaRPr lang="it-IT" sz="2000" dirty="0" smtClean="0"/>
        </a:p>
      </dgm:t>
    </dgm:pt>
    <dgm:pt modelId="{2CD0E02F-F8D4-444E-B845-DDE7291D98B2}" type="parTrans" cxnId="{C11E6E6F-77B3-4954-86E1-79209ED13D61}">
      <dgm:prSet/>
      <dgm:spPr/>
      <dgm:t>
        <a:bodyPr/>
        <a:lstStyle/>
        <a:p>
          <a:endParaRPr lang="it-IT"/>
        </a:p>
      </dgm:t>
    </dgm:pt>
    <dgm:pt modelId="{770D34B8-AD4E-42B5-9B31-215A8159AFE6}" type="sibTrans" cxnId="{C11E6E6F-77B3-4954-86E1-79209ED13D61}">
      <dgm:prSet/>
      <dgm:spPr/>
      <dgm:t>
        <a:bodyPr/>
        <a:lstStyle/>
        <a:p>
          <a:endParaRPr lang="it-IT"/>
        </a:p>
      </dgm:t>
    </dgm:pt>
    <dgm:pt modelId="{58A2EC51-A1EE-436E-BF85-85B6C23F0639}" type="pres">
      <dgm:prSet presAssocID="{0AB186F5-1385-4ADE-8824-BA293982DE36}" presName="linear" presStyleCnt="0">
        <dgm:presLayoutVars>
          <dgm:animLvl val="lvl"/>
          <dgm:resizeHandles val="exact"/>
        </dgm:presLayoutVars>
      </dgm:prSet>
      <dgm:spPr/>
      <dgm:t>
        <a:bodyPr/>
        <a:lstStyle/>
        <a:p>
          <a:endParaRPr lang="it-IT"/>
        </a:p>
      </dgm:t>
    </dgm:pt>
    <dgm:pt modelId="{FC8E1CA2-DCD1-49FE-B5FA-3F33ED6D3938}" type="pres">
      <dgm:prSet presAssocID="{BA4866D6-359E-411D-AF3B-75B01076E8CC}" presName="parentText" presStyleLbl="node1" presStyleIdx="0" presStyleCnt="1">
        <dgm:presLayoutVars>
          <dgm:chMax val="0"/>
          <dgm:bulletEnabled val="1"/>
        </dgm:presLayoutVars>
      </dgm:prSet>
      <dgm:spPr/>
      <dgm:t>
        <a:bodyPr/>
        <a:lstStyle/>
        <a:p>
          <a:endParaRPr lang="it-IT"/>
        </a:p>
      </dgm:t>
    </dgm:pt>
  </dgm:ptLst>
  <dgm:cxnLst>
    <dgm:cxn modelId="{19745CB9-30FE-407B-B419-47DDF0C651EC}" type="presOf" srcId="{0AB186F5-1385-4ADE-8824-BA293982DE36}" destId="{58A2EC51-A1EE-436E-BF85-85B6C23F0639}" srcOrd="0" destOrd="0" presId="urn:microsoft.com/office/officeart/2005/8/layout/vList2"/>
    <dgm:cxn modelId="{C11E6E6F-77B3-4954-86E1-79209ED13D61}" srcId="{0AB186F5-1385-4ADE-8824-BA293982DE36}" destId="{BA4866D6-359E-411D-AF3B-75B01076E8CC}" srcOrd="0" destOrd="0" parTransId="{2CD0E02F-F8D4-444E-B845-DDE7291D98B2}" sibTransId="{770D34B8-AD4E-42B5-9B31-215A8159AFE6}"/>
    <dgm:cxn modelId="{E9DCAF2F-A4D7-44C0-A628-8BA271DC5F03}" type="presOf" srcId="{BA4866D6-359E-411D-AF3B-75B01076E8CC}" destId="{FC8E1CA2-DCD1-49FE-B5FA-3F33ED6D3938}" srcOrd="0" destOrd="0" presId="urn:microsoft.com/office/officeart/2005/8/layout/vList2"/>
    <dgm:cxn modelId="{D19CA128-48D5-4F38-AFFF-BF5F22B904C3}" type="presParOf" srcId="{58A2EC51-A1EE-436E-BF85-85B6C23F0639}" destId="{FC8E1CA2-DCD1-49FE-B5FA-3F33ED6D3938}" srcOrd="0" destOrd="0" presId="urn:microsoft.com/office/officeart/2005/8/layout/vList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dgm:t>
        <a:bodyPr/>
        <a:lstStyle/>
        <a:p>
          <a:pPr algn="ctr"/>
          <a:r>
            <a:rPr lang="it-IT" sz="3400" dirty="0" smtClean="0"/>
            <a:t>L’UTILIZZO DELL’ABPM IN MEDICINA GENERALE </a:t>
          </a:r>
          <a:endParaRPr lang="it-IT" sz="3400" dirty="0"/>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Y="68881" custLinFactNeighborY="-37518">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666FD0FB-2831-4795-8763-E8B6D4675B3F}" type="presOf" srcId="{09D72F23-C2E3-4774-B130-0F12BE662B11}" destId="{9CC97AB0-144C-4A05-9903-1564FA61770F}" srcOrd="0" destOrd="0" presId="urn:microsoft.com/office/officeart/2005/8/layout/vList2"/>
    <dgm:cxn modelId="{7CB3F15B-EF27-4267-BE45-1423BDF8F63D}" type="presOf" srcId="{35453745-AE62-4AF6-BEE1-EA09EA909580}" destId="{93F2C0EE-E464-4957-AA16-B90CC00AFDC4}" srcOrd="0" destOrd="0" presId="urn:microsoft.com/office/officeart/2005/8/layout/vList2"/>
    <dgm:cxn modelId="{3F953B4B-096E-4AE8-9396-5BEC1A045E5F}"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AB186F5-1385-4ADE-8824-BA293982DE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BA4866D6-359E-411D-AF3B-75B01076E8CC}">
      <dgm:prSet custT="1"/>
      <dgm:spPr/>
      <dgm:t>
        <a:bodyPr/>
        <a:lstStyle/>
        <a:p>
          <a:r>
            <a:rPr lang="it-IT" sz="2000" dirty="0" smtClean="0"/>
            <a:t>PERCHÉ? PREVALENZA ELEVATA (27%) E PIÙ COMUNE CAUSA </a:t>
          </a:r>
          <a:r>
            <a:rPr lang="it-IT" sz="2000" dirty="0" err="1" smtClean="0"/>
            <a:t>DI</a:t>
          </a:r>
          <a:r>
            <a:rPr lang="it-IT" sz="2000" dirty="0" smtClean="0"/>
            <a:t> ACCESSO IN AMBULATORIO (19,7%)*</a:t>
          </a:r>
        </a:p>
      </dgm:t>
    </dgm:pt>
    <dgm:pt modelId="{2CD0E02F-F8D4-444E-B845-DDE7291D98B2}" type="parTrans" cxnId="{C11E6E6F-77B3-4954-86E1-79209ED13D61}">
      <dgm:prSet/>
      <dgm:spPr/>
      <dgm:t>
        <a:bodyPr/>
        <a:lstStyle/>
        <a:p>
          <a:endParaRPr lang="it-IT"/>
        </a:p>
      </dgm:t>
    </dgm:pt>
    <dgm:pt modelId="{770D34B8-AD4E-42B5-9B31-215A8159AFE6}" type="sibTrans" cxnId="{C11E6E6F-77B3-4954-86E1-79209ED13D61}">
      <dgm:prSet/>
      <dgm:spPr/>
      <dgm:t>
        <a:bodyPr/>
        <a:lstStyle/>
        <a:p>
          <a:endParaRPr lang="it-IT"/>
        </a:p>
      </dgm:t>
    </dgm:pt>
    <dgm:pt modelId="{58A2EC51-A1EE-436E-BF85-85B6C23F0639}" type="pres">
      <dgm:prSet presAssocID="{0AB186F5-1385-4ADE-8824-BA293982DE36}" presName="linear" presStyleCnt="0">
        <dgm:presLayoutVars>
          <dgm:animLvl val="lvl"/>
          <dgm:resizeHandles val="exact"/>
        </dgm:presLayoutVars>
      </dgm:prSet>
      <dgm:spPr/>
      <dgm:t>
        <a:bodyPr/>
        <a:lstStyle/>
        <a:p>
          <a:endParaRPr lang="it-IT"/>
        </a:p>
      </dgm:t>
    </dgm:pt>
    <dgm:pt modelId="{FC8E1CA2-DCD1-49FE-B5FA-3F33ED6D3938}" type="pres">
      <dgm:prSet presAssocID="{BA4866D6-359E-411D-AF3B-75B01076E8CC}" presName="parentText" presStyleLbl="node1" presStyleIdx="0" presStyleCnt="1">
        <dgm:presLayoutVars>
          <dgm:chMax val="0"/>
          <dgm:bulletEnabled val="1"/>
        </dgm:presLayoutVars>
      </dgm:prSet>
      <dgm:spPr/>
      <dgm:t>
        <a:bodyPr/>
        <a:lstStyle/>
        <a:p>
          <a:endParaRPr lang="it-IT"/>
        </a:p>
      </dgm:t>
    </dgm:pt>
  </dgm:ptLst>
  <dgm:cxnLst>
    <dgm:cxn modelId="{AE8AEB52-7709-4931-A84C-5975FABB73BD}" type="presOf" srcId="{0AB186F5-1385-4ADE-8824-BA293982DE36}" destId="{58A2EC51-A1EE-436E-BF85-85B6C23F0639}" srcOrd="0" destOrd="0" presId="urn:microsoft.com/office/officeart/2005/8/layout/vList2"/>
    <dgm:cxn modelId="{4B21ECD6-E51A-4F65-B358-48C69BE76764}" type="presOf" srcId="{BA4866D6-359E-411D-AF3B-75B01076E8CC}" destId="{FC8E1CA2-DCD1-49FE-B5FA-3F33ED6D3938}" srcOrd="0" destOrd="0" presId="urn:microsoft.com/office/officeart/2005/8/layout/vList2"/>
    <dgm:cxn modelId="{C11E6E6F-77B3-4954-86E1-79209ED13D61}" srcId="{0AB186F5-1385-4ADE-8824-BA293982DE36}" destId="{BA4866D6-359E-411D-AF3B-75B01076E8CC}" srcOrd="0" destOrd="0" parTransId="{2CD0E02F-F8D4-444E-B845-DDE7291D98B2}" sibTransId="{770D34B8-AD4E-42B5-9B31-215A8159AFE6}"/>
    <dgm:cxn modelId="{BA660D8F-C29E-4CCF-9474-E5533A18FBBF}" type="presParOf" srcId="{58A2EC51-A1EE-436E-BF85-85B6C23F0639}" destId="{FC8E1CA2-DCD1-49FE-B5FA-3F33ED6D3938}" srcOrd="0" destOrd="0" presId="urn:microsoft.com/office/officeart/2005/8/layout/vList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dgm:t>
        <a:bodyPr/>
        <a:lstStyle/>
        <a:p>
          <a:pPr algn="ctr"/>
          <a:r>
            <a:rPr lang="it-IT" sz="3400" dirty="0" smtClean="0"/>
            <a:t>L’UTILIZZO DELL’ABPM IN MEDICINA GENERALE </a:t>
          </a:r>
          <a:endParaRPr lang="it-IT" sz="3400" dirty="0"/>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Y="68881" custLinFactNeighborY="-37518">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380E16F8-E7A7-45CC-953D-3B507E713FF4}" type="presOf" srcId="{35453745-AE62-4AF6-BEE1-EA09EA909580}" destId="{93F2C0EE-E464-4957-AA16-B90CC00AFDC4}" srcOrd="0" destOrd="0" presId="urn:microsoft.com/office/officeart/2005/8/layout/vList2"/>
    <dgm:cxn modelId="{20EBD936-A872-47C4-8588-3C4565310F41}" type="presOf" srcId="{09D72F23-C2E3-4774-B130-0F12BE662B11}" destId="{9CC97AB0-144C-4A05-9903-1564FA61770F}" srcOrd="0" destOrd="0" presId="urn:microsoft.com/office/officeart/2005/8/layout/vList2"/>
    <dgm:cxn modelId="{1845B69A-5C79-40D5-BC1F-07E866C0D45A}"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AB186F5-1385-4ADE-8824-BA293982DE3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BA4866D6-359E-411D-AF3B-75B01076E8CC}">
      <dgm:prSet custT="1"/>
      <dgm:spPr/>
      <dgm:t>
        <a:bodyPr/>
        <a:lstStyle/>
        <a:p>
          <a:r>
            <a:rPr lang="it-IT" sz="2000" dirty="0" smtClean="0"/>
            <a:t>PERCHÉ? PREVALENZA ELEVATA DELL’IA (27%) E PIÙ COMUNE CAUSA </a:t>
          </a:r>
          <a:r>
            <a:rPr lang="it-IT" sz="2000" dirty="0" err="1" smtClean="0"/>
            <a:t>DI</a:t>
          </a:r>
          <a:r>
            <a:rPr lang="it-IT" sz="2000" dirty="0" smtClean="0"/>
            <a:t> ACCESSO IN AMBULATORIO (19,7%)*</a:t>
          </a:r>
        </a:p>
      </dgm:t>
    </dgm:pt>
    <dgm:pt modelId="{2CD0E02F-F8D4-444E-B845-DDE7291D98B2}" type="parTrans" cxnId="{C11E6E6F-77B3-4954-86E1-79209ED13D61}">
      <dgm:prSet/>
      <dgm:spPr/>
      <dgm:t>
        <a:bodyPr/>
        <a:lstStyle/>
        <a:p>
          <a:endParaRPr lang="it-IT"/>
        </a:p>
      </dgm:t>
    </dgm:pt>
    <dgm:pt modelId="{770D34B8-AD4E-42B5-9B31-215A8159AFE6}" type="sibTrans" cxnId="{C11E6E6F-77B3-4954-86E1-79209ED13D61}">
      <dgm:prSet/>
      <dgm:spPr/>
      <dgm:t>
        <a:bodyPr/>
        <a:lstStyle/>
        <a:p>
          <a:endParaRPr lang="it-IT"/>
        </a:p>
      </dgm:t>
    </dgm:pt>
    <dgm:pt modelId="{58A2EC51-A1EE-436E-BF85-85B6C23F0639}" type="pres">
      <dgm:prSet presAssocID="{0AB186F5-1385-4ADE-8824-BA293982DE36}" presName="linear" presStyleCnt="0">
        <dgm:presLayoutVars>
          <dgm:animLvl val="lvl"/>
          <dgm:resizeHandles val="exact"/>
        </dgm:presLayoutVars>
      </dgm:prSet>
      <dgm:spPr/>
      <dgm:t>
        <a:bodyPr/>
        <a:lstStyle/>
        <a:p>
          <a:endParaRPr lang="it-IT"/>
        </a:p>
      </dgm:t>
    </dgm:pt>
    <dgm:pt modelId="{FC8E1CA2-DCD1-49FE-B5FA-3F33ED6D3938}" type="pres">
      <dgm:prSet presAssocID="{BA4866D6-359E-411D-AF3B-75B01076E8CC}" presName="parentText" presStyleLbl="node1" presStyleIdx="0" presStyleCnt="1">
        <dgm:presLayoutVars>
          <dgm:chMax val="0"/>
          <dgm:bulletEnabled val="1"/>
        </dgm:presLayoutVars>
      </dgm:prSet>
      <dgm:spPr/>
      <dgm:t>
        <a:bodyPr/>
        <a:lstStyle/>
        <a:p>
          <a:endParaRPr lang="it-IT"/>
        </a:p>
      </dgm:t>
    </dgm:pt>
  </dgm:ptLst>
  <dgm:cxnLst>
    <dgm:cxn modelId="{10EDFB69-F331-4AEE-B47F-5F92750CE110}" type="presOf" srcId="{BA4866D6-359E-411D-AF3B-75B01076E8CC}" destId="{FC8E1CA2-DCD1-49FE-B5FA-3F33ED6D3938}" srcOrd="0" destOrd="0" presId="urn:microsoft.com/office/officeart/2005/8/layout/vList2"/>
    <dgm:cxn modelId="{A1C2D6C3-07D9-459A-BDC9-4A6D4B5E90AC}" type="presOf" srcId="{0AB186F5-1385-4ADE-8824-BA293982DE36}" destId="{58A2EC51-A1EE-436E-BF85-85B6C23F0639}" srcOrd="0" destOrd="0" presId="urn:microsoft.com/office/officeart/2005/8/layout/vList2"/>
    <dgm:cxn modelId="{C11E6E6F-77B3-4954-86E1-79209ED13D61}" srcId="{0AB186F5-1385-4ADE-8824-BA293982DE36}" destId="{BA4866D6-359E-411D-AF3B-75B01076E8CC}" srcOrd="0" destOrd="0" parTransId="{2CD0E02F-F8D4-444E-B845-DDE7291D98B2}" sibTransId="{770D34B8-AD4E-42B5-9B31-215A8159AFE6}"/>
    <dgm:cxn modelId="{7105B5F7-4DF2-47BE-BDF4-EAE0D231F0FA}" type="presParOf" srcId="{58A2EC51-A1EE-436E-BF85-85B6C23F0639}" destId="{FC8E1CA2-DCD1-49FE-B5FA-3F33ED6D3938}" srcOrd="0" destOrd="0" presId="urn:microsoft.com/office/officeart/2005/8/layout/vList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9D72F23-C2E3-4774-B130-0F12BE662B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35453745-AE62-4AF6-BEE1-EA09EA909580}">
      <dgm:prSet phldrT="[Testo]" custT="1"/>
      <dgm:spPr/>
      <dgm:t>
        <a:bodyPr/>
        <a:lstStyle/>
        <a:p>
          <a:pPr algn="ctr"/>
          <a:r>
            <a:rPr lang="it-IT" sz="3400" dirty="0" smtClean="0"/>
            <a:t>L’UTILIZZO DELL’ABPM IN MEDICINA GENERALE </a:t>
          </a:r>
          <a:endParaRPr lang="it-IT" sz="3400" dirty="0"/>
        </a:p>
      </dgm:t>
    </dgm:pt>
    <dgm:pt modelId="{5FBB672F-CF23-4B62-ADA3-EE0C549A4CA0}" type="parTrans" cxnId="{26F319DF-FD02-48CB-BF49-82943C8CA813}">
      <dgm:prSet/>
      <dgm:spPr/>
      <dgm:t>
        <a:bodyPr/>
        <a:lstStyle/>
        <a:p>
          <a:endParaRPr lang="it-IT"/>
        </a:p>
      </dgm:t>
    </dgm:pt>
    <dgm:pt modelId="{08AB8807-1C1A-44E6-858E-F5CEB1C5952D}" type="sibTrans" cxnId="{26F319DF-FD02-48CB-BF49-82943C8CA813}">
      <dgm:prSet/>
      <dgm:spPr/>
      <dgm:t>
        <a:bodyPr/>
        <a:lstStyle/>
        <a:p>
          <a:endParaRPr lang="it-IT"/>
        </a:p>
      </dgm:t>
    </dgm:pt>
    <dgm:pt modelId="{9CC97AB0-144C-4A05-9903-1564FA61770F}" type="pres">
      <dgm:prSet presAssocID="{09D72F23-C2E3-4774-B130-0F12BE662B11}" presName="linear" presStyleCnt="0">
        <dgm:presLayoutVars>
          <dgm:animLvl val="lvl"/>
          <dgm:resizeHandles val="exact"/>
        </dgm:presLayoutVars>
      </dgm:prSet>
      <dgm:spPr/>
      <dgm:t>
        <a:bodyPr/>
        <a:lstStyle/>
        <a:p>
          <a:endParaRPr lang="it-IT"/>
        </a:p>
      </dgm:t>
    </dgm:pt>
    <dgm:pt modelId="{93F2C0EE-E464-4957-AA16-B90CC00AFDC4}" type="pres">
      <dgm:prSet presAssocID="{35453745-AE62-4AF6-BEE1-EA09EA909580}" presName="parentText" presStyleLbl="node1" presStyleIdx="0" presStyleCnt="1" custScaleX="100000" custScaleY="68881" custLinFactNeighborY="-37518">
        <dgm:presLayoutVars>
          <dgm:chMax val="0"/>
          <dgm:bulletEnabled val="1"/>
        </dgm:presLayoutVars>
      </dgm:prSet>
      <dgm:spPr/>
      <dgm:t>
        <a:bodyPr/>
        <a:lstStyle/>
        <a:p>
          <a:endParaRPr lang="it-IT"/>
        </a:p>
      </dgm:t>
    </dgm:pt>
  </dgm:ptLst>
  <dgm:cxnLst>
    <dgm:cxn modelId="{26F319DF-FD02-48CB-BF49-82943C8CA813}" srcId="{09D72F23-C2E3-4774-B130-0F12BE662B11}" destId="{35453745-AE62-4AF6-BEE1-EA09EA909580}" srcOrd="0" destOrd="0" parTransId="{5FBB672F-CF23-4B62-ADA3-EE0C549A4CA0}" sibTransId="{08AB8807-1C1A-44E6-858E-F5CEB1C5952D}"/>
    <dgm:cxn modelId="{B0B554D5-8800-40C3-BCF2-934B8AC4DEBD}" type="presOf" srcId="{09D72F23-C2E3-4774-B130-0F12BE662B11}" destId="{9CC97AB0-144C-4A05-9903-1564FA61770F}" srcOrd="0" destOrd="0" presId="urn:microsoft.com/office/officeart/2005/8/layout/vList2"/>
    <dgm:cxn modelId="{D1627F77-A804-4DA4-B2C8-127ED40853C4}" type="presOf" srcId="{35453745-AE62-4AF6-BEE1-EA09EA909580}" destId="{93F2C0EE-E464-4957-AA16-B90CC00AFDC4}" srcOrd="0" destOrd="0" presId="urn:microsoft.com/office/officeart/2005/8/layout/vList2"/>
    <dgm:cxn modelId="{D78C97A9-6C43-4651-A43A-ED5615C369B3}" type="presParOf" srcId="{9CC97AB0-144C-4A05-9903-1564FA61770F}" destId="{93F2C0EE-E464-4957-AA16-B90CC00AFDC4}" srcOrd="0"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25951"/>
          <a:ext cx="9144000" cy="8381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t>IPERTENSIONE: L’ENTITÀ DEL PROBLEMA </a:t>
          </a:r>
          <a:endParaRPr lang="it-IT" sz="3400" kern="1200" dirty="0"/>
        </a:p>
      </dsp:txBody>
      <dsp:txXfrm>
        <a:off x="0" y="25951"/>
        <a:ext cx="9144000" cy="838144"/>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8E1CA2-DCD1-49FE-B5FA-3F33ED6D3938}">
      <dsp:nvSpPr>
        <dsp:cNvPr id="0" name=""/>
        <dsp:cNvSpPr/>
      </dsp:nvSpPr>
      <dsp:spPr>
        <a:xfrm>
          <a:off x="0" y="618"/>
          <a:ext cx="9108000" cy="208392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t-IT" sz="2000" b="1" kern="1200" dirty="0" smtClean="0"/>
            <a:t>LE LINEE GUIDA INCENTIVANO UN USO MAGGIORE DELL’ABPM DA PARTE DEI MMG</a:t>
          </a:r>
        </a:p>
        <a:p>
          <a:pPr lvl="0" algn="l" defTabSz="889000">
            <a:lnSpc>
              <a:spcPct val="90000"/>
            </a:lnSpc>
            <a:spcBef>
              <a:spcPct val="0"/>
            </a:spcBef>
            <a:spcAft>
              <a:spcPct val="35000"/>
            </a:spcAft>
          </a:pPr>
          <a:r>
            <a:rPr lang="it-IT" sz="1800" kern="1200" dirty="0" smtClean="0">
              <a:sym typeface="Symbol"/>
            </a:rPr>
            <a:t>COSTO EFFICACIA DELLA METODICA</a:t>
          </a:r>
        </a:p>
        <a:p>
          <a:pPr lvl="0" algn="l" defTabSz="889000">
            <a:lnSpc>
              <a:spcPct val="90000"/>
            </a:lnSpc>
            <a:spcBef>
              <a:spcPct val="0"/>
            </a:spcBef>
            <a:spcAft>
              <a:spcPct val="35000"/>
            </a:spcAft>
          </a:pPr>
          <a:r>
            <a:rPr lang="it-IT" sz="1800" kern="1200" dirty="0" smtClean="0">
              <a:sym typeface="Symbol"/>
            </a:rPr>
            <a:t>LA MAGGIOR PARTE DEI PAZIENTI CON IA È GESTITA DAL MMG</a:t>
          </a:r>
          <a:endParaRPr lang="it-IT" sz="1800" kern="1200" dirty="0" smtClean="0"/>
        </a:p>
        <a:p>
          <a:pPr lvl="0" algn="l" defTabSz="889000">
            <a:lnSpc>
              <a:spcPct val="90000"/>
            </a:lnSpc>
            <a:spcBef>
              <a:spcPct val="0"/>
            </a:spcBef>
            <a:spcAft>
              <a:spcPct val="35000"/>
            </a:spcAft>
          </a:pPr>
          <a:r>
            <a:rPr lang="it-IT" sz="1800" kern="1200" dirty="0" smtClean="0">
              <a:sym typeface="Symbol"/>
            </a:rPr>
            <a:t></a:t>
          </a:r>
          <a:r>
            <a:rPr lang="it-IT" sz="1800" kern="1200" dirty="0" smtClean="0"/>
            <a:t>DIVERSI STUDI CONDOTTI ANCHE NELL’AMBITO DELLE CURE PRIMARIE NE HANNO CONFERMATO LA SUPERIORITÀ RISPETTO ALLA MISURAZIONE CONVENZIONALE</a:t>
          </a:r>
        </a:p>
        <a:p>
          <a:pPr lvl="0" algn="l" defTabSz="889000">
            <a:lnSpc>
              <a:spcPct val="90000"/>
            </a:lnSpc>
            <a:spcBef>
              <a:spcPct val="0"/>
            </a:spcBef>
            <a:spcAft>
              <a:spcPct val="35000"/>
            </a:spcAft>
          </a:pPr>
          <a:r>
            <a:rPr lang="it-IT" sz="1800" kern="1200" dirty="0" smtClean="0">
              <a:sym typeface="Symbol"/>
            </a:rPr>
            <a:t>VANTAGGI PER IL PAZIENTE</a:t>
          </a:r>
          <a:endParaRPr lang="it-IT" sz="1800" kern="1200" dirty="0" smtClean="0"/>
        </a:p>
      </dsp:txBody>
      <dsp:txXfrm>
        <a:off x="0" y="618"/>
        <a:ext cx="9108000" cy="2083923"/>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0"/>
          <a:ext cx="9144000" cy="8381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t>MATERIALI E METODI</a:t>
          </a:r>
          <a:endParaRPr lang="it-IT" sz="3400" kern="1200" dirty="0"/>
        </a:p>
      </dsp:txBody>
      <dsp:txXfrm>
        <a:off x="0" y="0"/>
        <a:ext cx="9144000" cy="838144"/>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0"/>
          <a:ext cx="9144000" cy="8381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t>RISULTATI</a:t>
          </a:r>
          <a:endParaRPr lang="it-IT" sz="3400" kern="1200" dirty="0"/>
        </a:p>
      </dsp:txBody>
      <dsp:txXfrm>
        <a:off x="0" y="0"/>
        <a:ext cx="9144000" cy="838144"/>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0"/>
          <a:ext cx="9144000" cy="8381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t>RISULTATI</a:t>
          </a:r>
          <a:endParaRPr lang="it-IT" sz="3400" kern="1200" dirty="0"/>
        </a:p>
      </dsp:txBody>
      <dsp:txXfrm>
        <a:off x="0" y="0"/>
        <a:ext cx="9144000" cy="83814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8E1CA2-DCD1-49FE-B5FA-3F33ED6D3938}">
      <dsp:nvSpPr>
        <dsp:cNvPr id="0" name=""/>
        <dsp:cNvSpPr/>
      </dsp:nvSpPr>
      <dsp:spPr>
        <a:xfrm>
          <a:off x="0" y="105"/>
          <a:ext cx="9144000" cy="71986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kumimoji="0" lang="en-US" sz="1600" b="0" i="0" u="none" strike="noStrike" kern="1200" cap="none" normalizeH="0" baseline="0" dirty="0" smtClean="0">
              <a:ln>
                <a:noFill/>
              </a:ln>
              <a:solidFill>
                <a:schemeClr val="bg1"/>
              </a:solidFill>
              <a:effectLst/>
              <a:ea typeface="Times New Roman" pitchFamily="18" charset="0"/>
              <a:cs typeface="Times New Roman" pitchFamily="18" charset="0"/>
            </a:rPr>
            <a:t>L’IPERTENSIONE ARTERIOSA </a:t>
          </a:r>
          <a:r>
            <a:rPr kumimoji="0" lang="en-US" sz="1600" b="0" i="0" u="none" strike="noStrike" kern="1200" cap="none" normalizeH="0" dirty="0" smtClean="0">
              <a:ln>
                <a:noFill/>
              </a:ln>
              <a:solidFill>
                <a:schemeClr val="bg1"/>
              </a:solidFill>
              <a:effectLst/>
              <a:ea typeface="Times New Roman" pitchFamily="18" charset="0"/>
              <a:cs typeface="Times New Roman" pitchFamily="18" charset="0"/>
            </a:rPr>
            <a:t> </a:t>
          </a:r>
          <a:r>
            <a:rPr kumimoji="0" lang="en-US" sz="1600" b="0" i="0" u="none" strike="noStrike" kern="1200" cap="none" normalizeH="0" baseline="0" dirty="0" smtClean="0">
              <a:ln>
                <a:noFill/>
              </a:ln>
              <a:solidFill>
                <a:schemeClr val="bg1"/>
              </a:solidFill>
              <a:effectLst/>
              <a:ea typeface="Times New Roman" pitchFamily="18" charset="0"/>
              <a:cs typeface="Times New Roman" pitchFamily="18" charset="0"/>
            </a:rPr>
            <a:t>RAPPRESENTA IL PIÙ IMPORTANTE FATTORE DI RISCHIO CARDIOVASCOLARE MODIFICABILE. LA PRESSIONE CLINICA MOSTRA INFATTI UNA RELAZIONE CONTINUA ED INDIPENDENTE CON L’INCIDENZA DI ALCUNI EVENTI CV  COSÌ COME CON L’INSUFFICIENZA RENALE TERMINALE</a:t>
          </a:r>
          <a:endParaRPr lang="it-IT" sz="1600" kern="1200" dirty="0" smtClean="0">
            <a:solidFill>
              <a:schemeClr val="bg1"/>
            </a:solidFill>
          </a:endParaRPr>
        </a:p>
      </dsp:txBody>
      <dsp:txXfrm>
        <a:off x="0" y="105"/>
        <a:ext cx="9144000" cy="71986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0"/>
          <a:ext cx="9144000" cy="8381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t>IPERTENSIONE: L’ENTITÀ DEL PROBLEMA </a:t>
          </a:r>
          <a:endParaRPr lang="it-IT" sz="3400" kern="1200" dirty="0"/>
        </a:p>
      </dsp:txBody>
      <dsp:txXfrm>
        <a:off x="0" y="0"/>
        <a:ext cx="9144000" cy="838144"/>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8E1CA2-DCD1-49FE-B5FA-3F33ED6D3938}">
      <dsp:nvSpPr>
        <dsp:cNvPr id="0" name=""/>
        <dsp:cNvSpPr/>
      </dsp:nvSpPr>
      <dsp:spPr>
        <a:xfrm>
          <a:off x="0" y="310"/>
          <a:ext cx="9144000" cy="7194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t-IT" sz="2000" kern="1200" dirty="0" smtClean="0">
              <a:ea typeface="Times New Roman" pitchFamily="18" charset="0"/>
              <a:cs typeface="Arial" pitchFamily="34" charset="0"/>
            </a:rPr>
            <a:t>UN TRATTAMENTO EFFICACE DELL’IPERTENSIONE ARTERIOSA RIDUCE IN MODO SOSTANZIALE IL RISCHIO </a:t>
          </a:r>
          <a:r>
            <a:rPr lang="it-IT" sz="2000" kern="1200" dirty="0" err="1" smtClean="0">
              <a:ea typeface="Times New Roman" pitchFamily="18" charset="0"/>
              <a:cs typeface="Arial" pitchFamily="34" charset="0"/>
            </a:rPr>
            <a:t>DI</a:t>
          </a:r>
          <a:r>
            <a:rPr lang="it-IT" sz="2000" kern="1200" dirty="0" smtClean="0">
              <a:ea typeface="Times New Roman" pitchFamily="18" charset="0"/>
              <a:cs typeface="Arial" pitchFamily="34" charset="0"/>
            </a:rPr>
            <a:t> SVILUPPARE COMPLICANZE.</a:t>
          </a:r>
          <a:endParaRPr lang="it-IT" sz="2000" kern="1200" dirty="0" smtClean="0"/>
        </a:p>
      </dsp:txBody>
      <dsp:txXfrm>
        <a:off x="0" y="310"/>
        <a:ext cx="9144000" cy="719458"/>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0"/>
          <a:ext cx="9144000" cy="8381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t>L’UTILIZZO DELL’ABPM IN MEDICINA GENERALE </a:t>
          </a:r>
          <a:endParaRPr lang="it-IT" sz="3400" kern="1200" dirty="0"/>
        </a:p>
      </dsp:txBody>
      <dsp:txXfrm>
        <a:off x="0" y="0"/>
        <a:ext cx="9144000" cy="838144"/>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8E1CA2-DCD1-49FE-B5FA-3F33ED6D3938}">
      <dsp:nvSpPr>
        <dsp:cNvPr id="0" name=""/>
        <dsp:cNvSpPr/>
      </dsp:nvSpPr>
      <dsp:spPr>
        <a:xfrm>
          <a:off x="0" y="310"/>
          <a:ext cx="9144000" cy="7194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t-IT" sz="2000" kern="1200" dirty="0" smtClean="0"/>
            <a:t>PERCHÉ? PREVALENZA ELEVATA (27%) E PIÙ COMUNE CAUSA </a:t>
          </a:r>
          <a:r>
            <a:rPr lang="it-IT" sz="2000" kern="1200" dirty="0" err="1" smtClean="0"/>
            <a:t>DI</a:t>
          </a:r>
          <a:r>
            <a:rPr lang="it-IT" sz="2000" kern="1200" dirty="0" smtClean="0"/>
            <a:t> ACCESSO IN AMBULATORIO (19,7%)*</a:t>
          </a:r>
        </a:p>
      </dsp:txBody>
      <dsp:txXfrm>
        <a:off x="0" y="310"/>
        <a:ext cx="9144000" cy="719458"/>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0"/>
          <a:ext cx="9144000" cy="8381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t>L’UTILIZZO DELL’ABPM IN MEDICINA GENERALE </a:t>
          </a:r>
          <a:endParaRPr lang="it-IT" sz="3400" kern="1200" dirty="0"/>
        </a:p>
      </dsp:txBody>
      <dsp:txXfrm>
        <a:off x="0" y="0"/>
        <a:ext cx="9144000" cy="838144"/>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C8E1CA2-DCD1-49FE-B5FA-3F33ED6D3938}">
      <dsp:nvSpPr>
        <dsp:cNvPr id="0" name=""/>
        <dsp:cNvSpPr/>
      </dsp:nvSpPr>
      <dsp:spPr>
        <a:xfrm>
          <a:off x="0" y="310"/>
          <a:ext cx="9144000" cy="71945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it-IT" sz="2000" kern="1200" dirty="0" smtClean="0"/>
            <a:t>PERCHÉ? PREVALENZA ELEVATA DELL’IA (27%) E PIÙ COMUNE CAUSA </a:t>
          </a:r>
          <a:r>
            <a:rPr lang="it-IT" sz="2000" kern="1200" dirty="0" err="1" smtClean="0"/>
            <a:t>DI</a:t>
          </a:r>
          <a:r>
            <a:rPr lang="it-IT" sz="2000" kern="1200" dirty="0" smtClean="0"/>
            <a:t> ACCESSO IN AMBULATORIO (19,7%)*</a:t>
          </a:r>
        </a:p>
      </dsp:txBody>
      <dsp:txXfrm>
        <a:off x="0" y="310"/>
        <a:ext cx="9144000" cy="719458"/>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3F2C0EE-E464-4957-AA16-B90CC00AFDC4}">
      <dsp:nvSpPr>
        <dsp:cNvPr id="0" name=""/>
        <dsp:cNvSpPr/>
      </dsp:nvSpPr>
      <dsp:spPr>
        <a:xfrm>
          <a:off x="0" y="0"/>
          <a:ext cx="9144000" cy="83814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it-IT" sz="3400" kern="1200" dirty="0" smtClean="0"/>
            <a:t>L’UTILIZZO DELL’ABPM IN MEDICINA GENERALE </a:t>
          </a:r>
          <a:endParaRPr lang="it-IT" sz="3400" kern="1200" dirty="0"/>
        </a:p>
      </dsp:txBody>
      <dsp:txXfrm>
        <a:off x="0" y="0"/>
        <a:ext cx="9144000" cy="83814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8569F8-0B17-4798-8C6A-D8E80E7B82ED}" type="datetimeFigureOut">
              <a:rPr lang="it-IT" smtClean="0"/>
              <a:pPr/>
              <a:t>04/12/2016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0FAF7A-2D23-413B-955F-F4B97E85094A}"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 La mortalità per ictus è risultata essere un valido </a:t>
            </a:r>
            <a:r>
              <a:rPr lang="it-IT" dirty="0" err="1" smtClean="0"/>
              <a:t>endpoint</a:t>
            </a:r>
            <a:r>
              <a:rPr lang="it-IT" dirty="0" smtClean="0"/>
              <a:t> in quanto l’ipertensione è la principale causa di questa complicanza. È stata osservata una consistente relazione tra la prevalenza di ipertensione e la mortalità per ictus.</a:t>
            </a:r>
          </a:p>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Diversi e ampi</a:t>
            </a:r>
            <a:r>
              <a:rPr lang="it-IT" baseline="0" dirty="0" smtClean="0"/>
              <a:t> </a:t>
            </a:r>
            <a:r>
              <a:rPr lang="it-IT" dirty="0" smtClean="0"/>
              <a:t>studi </a:t>
            </a:r>
            <a:r>
              <a:rPr lang="it-IT" dirty="0" err="1" smtClean="0"/>
              <a:t>osservazionali</a:t>
            </a:r>
            <a:r>
              <a:rPr lang="it-IT" baseline="0" dirty="0" smtClean="0"/>
              <a:t> hanno mostrato come in realtà il controllo pressorio sia persistentemente inadeguato. </a:t>
            </a:r>
            <a:r>
              <a:rPr lang="en-US" sz="1200" kern="1200" dirty="0" smtClean="0">
                <a:solidFill>
                  <a:schemeClr val="tx1"/>
                </a:solidFill>
                <a:latin typeface="+mn-lt"/>
                <a:ea typeface="+mn-ea"/>
                <a:cs typeface="+mn-cs"/>
              </a:rPr>
              <a:t>In Italia solo il 37%</a:t>
            </a:r>
            <a:r>
              <a:rPr lang="en-US" sz="1200" kern="1200" baseline="30000" dirty="0" smtClean="0">
                <a:solidFill>
                  <a:schemeClr val="tx1"/>
                </a:solidFill>
                <a:latin typeface="+mn-lt"/>
                <a:ea typeface="+mn-ea"/>
                <a:cs typeface="+mn-cs"/>
              </a:rPr>
              <a:t> (1)</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dei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pazienti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raggiunge</a:t>
            </a:r>
            <a:r>
              <a:rPr lang="en-US" sz="1200" kern="1200" dirty="0" smtClean="0">
                <a:solidFill>
                  <a:schemeClr val="tx1"/>
                </a:solidFill>
                <a:latin typeface="+mn-lt"/>
                <a:ea typeface="+mn-ea"/>
                <a:cs typeface="+mn-cs"/>
              </a:rPr>
              <a:t> un </a:t>
            </a:r>
            <a:r>
              <a:rPr lang="en-US" sz="1200" kern="1200" dirty="0" err="1" smtClean="0">
                <a:solidFill>
                  <a:schemeClr val="tx1"/>
                </a:solidFill>
                <a:latin typeface="+mn-lt"/>
                <a:ea typeface="+mn-ea"/>
                <a:cs typeface="+mn-cs"/>
              </a:rPr>
              <a:t>controllo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pressorio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adeguato</a:t>
            </a:r>
            <a:r>
              <a:rPr lang="en-US" sz="1200" kern="1200" dirty="0" smtClean="0">
                <a:solidFill>
                  <a:schemeClr val="tx1"/>
                </a:solidFill>
                <a:latin typeface="+mn-lt"/>
                <a:ea typeface="+mn-ea"/>
                <a:cs typeface="+mn-cs"/>
              </a:rPr>
              <a:t> e per tale </a:t>
            </a:r>
            <a:r>
              <a:rPr lang="en-US" sz="1200" kern="1200" dirty="0" err="1" smtClean="0">
                <a:solidFill>
                  <a:schemeClr val="tx1"/>
                </a:solidFill>
                <a:latin typeface="+mn-lt"/>
                <a:ea typeface="+mn-ea"/>
                <a:cs typeface="+mn-cs"/>
              </a:rPr>
              <a:t>motivo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si</a:t>
            </a:r>
            <a:r>
              <a:rPr lang="en-US" sz="1200" kern="1200" dirty="0" smtClean="0">
                <a:solidFill>
                  <a:schemeClr val="tx1"/>
                </a:solidFill>
                <a:latin typeface="+mn-lt"/>
                <a:ea typeface="+mn-ea"/>
                <a:cs typeface="+mn-cs"/>
              </a:rPr>
              <a:t> veriﬁcano </a:t>
            </a:r>
            <a:r>
              <a:rPr lang="en-US" sz="1200" kern="1200" dirty="0" err="1" smtClean="0">
                <a:solidFill>
                  <a:schemeClr val="tx1"/>
                </a:solidFill>
                <a:latin typeface="+mn-lt"/>
                <a:ea typeface="+mn-ea"/>
                <a:cs typeface="+mn-cs"/>
              </a:rPr>
              <a:t>ogni</a:t>
            </a:r>
            <a:r>
              <a:rPr lang="en-US" sz="1200" kern="1200" dirty="0" smtClean="0">
                <a:solidFill>
                  <a:schemeClr val="tx1"/>
                </a:solidFill>
                <a:latin typeface="+mn-lt"/>
                <a:ea typeface="+mn-ea"/>
                <a:cs typeface="+mn-cs"/>
              </a:rPr>
              <a:t> anno </a:t>
            </a:r>
            <a:r>
              <a:rPr lang="en-US" sz="1200" kern="1200" dirty="0" err="1" smtClean="0">
                <a:solidFill>
                  <a:schemeClr val="tx1"/>
                </a:solidFill>
                <a:latin typeface="+mn-lt"/>
                <a:ea typeface="+mn-ea"/>
                <a:cs typeface="+mn-cs"/>
              </a:rPr>
              <a:t>migliaia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eventi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cardiovascolari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potenzialmente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evitabili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che</a:t>
            </a:r>
            <a:r>
              <a:rPr lang="en-US" sz="1200" kern="1200" dirty="0" smtClean="0">
                <a:solidFill>
                  <a:schemeClr val="tx1"/>
                </a:solidFill>
                <a:latin typeface="+mn-lt"/>
                <a:ea typeface="+mn-ea"/>
                <a:cs typeface="+mn-cs"/>
              </a:rPr>
              <a:t> a </a:t>
            </a:r>
            <a:r>
              <a:rPr lang="en-US" sz="1200" kern="1200" dirty="0" err="1" smtClean="0">
                <a:solidFill>
                  <a:schemeClr val="tx1"/>
                </a:solidFill>
                <a:latin typeface="+mn-lt"/>
                <a:ea typeface="+mn-ea"/>
                <a:cs typeface="+mn-cs"/>
              </a:rPr>
              <a:t>loro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volta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sono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causa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decessi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disabilità</a:t>
            </a:r>
            <a:r>
              <a:rPr lang="en-US" sz="1200" kern="1200" dirty="0" smtClean="0">
                <a:solidFill>
                  <a:schemeClr val="tx1"/>
                </a:solidFill>
                <a:latin typeface="+mn-lt"/>
                <a:ea typeface="+mn-ea"/>
                <a:cs typeface="+mn-cs"/>
              </a:rPr>
              <a:t> e soﬀerenze </a:t>
            </a:r>
            <a:r>
              <a:rPr lang="en-US" sz="1200" kern="1200" dirty="0" err="1" smtClean="0">
                <a:solidFill>
                  <a:schemeClr val="tx1"/>
                </a:solidFill>
                <a:latin typeface="+mn-lt"/>
                <a:ea typeface="+mn-ea"/>
                <a:cs typeface="+mn-cs"/>
              </a:rPr>
              <a:t>oltre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che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avere</a:t>
            </a:r>
            <a:r>
              <a:rPr lang="en-US" sz="1200" kern="1200" dirty="0" smtClean="0">
                <a:solidFill>
                  <a:schemeClr val="tx1"/>
                </a:solidFill>
                <a:latin typeface="+mn-lt"/>
                <a:ea typeface="+mn-ea"/>
                <a:cs typeface="+mn-cs"/>
              </a:rPr>
              <a:t> un </a:t>
            </a:r>
            <a:r>
              <a:rPr lang="en-US" sz="1200" kern="1200" dirty="0" err="1" smtClean="0">
                <a:solidFill>
                  <a:schemeClr val="tx1"/>
                </a:solidFill>
                <a:latin typeface="+mn-lt"/>
                <a:ea typeface="+mn-ea"/>
                <a:cs typeface="+mn-cs"/>
              </a:rPr>
              <a:t>impatto</a:t>
            </a:r>
            <a:r>
              <a:rPr lang="en-US" sz="1200" kern="1200" dirty="0" smtClean="0">
                <a:solidFill>
                  <a:schemeClr val="tx1"/>
                </a:solidFill>
                <a:latin typeface="+mn-lt"/>
                <a:ea typeface="+mn-ea"/>
                <a:cs typeface="+mn-cs"/>
              </a:rPr>
              <a:t> negative in termini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spesa</a:t>
            </a:r>
            <a:r>
              <a:rPr lang="en-US" sz="1200" kern="1200" dirty="0" smtClean="0">
                <a:solidFill>
                  <a:schemeClr val="tx1"/>
                </a:solidFill>
                <a:latin typeface="+mn-lt"/>
                <a:ea typeface="+mn-ea"/>
                <a:cs typeface="+mn-cs"/>
              </a:rPr>
              <a:t> sanitaria.</a:t>
            </a:r>
            <a:endParaRPr lang="it-IT" sz="1200" kern="1200" dirty="0" smtClean="0">
              <a:solidFill>
                <a:schemeClr val="tx1"/>
              </a:solidFill>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3</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en-US" dirty="0" smtClean="0"/>
              <a:t>In the other blood pressure difference trials (excluding CHD events in trials of beta blockers in people with CHD), there was a 22% reduction in CHD events (17% to 27%) and a 41% (33% to 48%) reduction in stroke for a blood pressure reduction of 10 mm Hg systolic or 5 mm Hg diastolic, similar to the reductions of 25% (CHD) and 36% (stroke) expected for the same difference in blood pressure from the cohort study meta-analysis, indicating that the benefit is explained by blood pressure </a:t>
            </a:r>
            <a:r>
              <a:rPr lang="it-IT" dirty="0" smtClean="0"/>
              <a:t>Nei trial di differenza pressoria i beta-bloccanti esercitavano un effetto speciale nella prevenzione delle CHD in pazienti con una storia pregressa, superiore a quello dovuto all'abbassamento della pressione: riduzione del rischio del 29% (IC al 95% 22%-34%) rispetto al 15% (11%-19%) osservato nei trial con altri farmaci. L'effetto extra era limitato a pochi anni dopo l'infarto miocardico, con una riduzione del rischio del 31% rispetto a 13% nei pazienti senza infarto recente (p=0,04). Negli altri studi clinici di differenza pressoria (escludendo gli eventi CHD nei trial con beta-bloccanti in persone con CHD), si evidenziava una riduzione degli eventi CHD del 22% (17%-27%) e degli ictus del 41% (33%-48%) per una diminuzione di 10 mm Hg della pressione sistolica o di 5 mm Hg della diastolica. Questo effetto era simile a quello osservato nelle </a:t>
            </a:r>
            <a:r>
              <a:rPr lang="it-IT" dirty="0" err="1" smtClean="0"/>
              <a:t>metanalisi</a:t>
            </a:r>
            <a:r>
              <a:rPr lang="it-IT" dirty="0" smtClean="0"/>
              <a:t> di studi di coorte in cui alla stessa differenza di pressione corrispondeva una riduzione del rischio di CHD del 25% e di ictus del 36%, indicando che il beneficio prodotto è spiegabile con l'effetto ipotensivo. Le 5 principali classi di farmaci antipertensivi (</a:t>
            </a:r>
            <a:r>
              <a:rPr lang="it-IT" dirty="0" err="1" smtClean="0"/>
              <a:t>tiazidi</a:t>
            </a:r>
            <a:r>
              <a:rPr lang="it-IT" dirty="0" smtClean="0"/>
              <a:t>, beta-bloccanti, ACE-inibitori, </a:t>
            </a:r>
            <a:r>
              <a:rPr lang="it-IT" dirty="0" err="1" smtClean="0"/>
              <a:t>sartani</a:t>
            </a:r>
            <a:r>
              <a:rPr lang="it-IT" dirty="0" smtClean="0"/>
              <a:t> e bloccanti dei canali del calcio) erano similmente efficaci (entro un ristretto intervallo di punti percentuali) nel prevenire CHD e ictus, ad eccezione dei bloccanti dei canali del calcio che esercitavano un maggiore effetto preventivo sull'ictus (rischio relativo 0,92; 0,85-0,98). Le riduzioni percentuali negli eventi CHD e </a:t>
            </a:r>
            <a:r>
              <a:rPr lang="it-IT" dirty="0" err="1" smtClean="0"/>
              <a:t>icuts</a:t>
            </a:r>
            <a:r>
              <a:rPr lang="it-IT" dirty="0" smtClean="0"/>
              <a:t> erano simili negli individui con e senza malattie cardiovascolari (CVD), indipendentemente dal trattamento antipertensivo (abbassamento fino a 110 mm Hg -sistolica- e 70 mm Hg -diastolica-). Combinando i dati della presente </a:t>
            </a:r>
            <a:r>
              <a:rPr lang="it-IT" dirty="0" err="1" smtClean="0"/>
              <a:t>metanalisi</a:t>
            </a:r>
            <a:r>
              <a:rPr lang="it-IT" dirty="0" smtClean="0"/>
              <a:t> con quelli di altri due studi (</a:t>
            </a:r>
            <a:r>
              <a:rPr lang="it-IT" dirty="0" err="1" smtClean="0"/>
              <a:t>metanalisi</a:t>
            </a:r>
            <a:r>
              <a:rPr lang="it-IT" dirty="0" smtClean="0"/>
              <a:t> di studi epidemiologici e trial di dose-risposta) si è osservato che nei pazienti di età 60-69 anni, con una pressione diastolica pre-trattamento di 90 mm Hg, tre farmaci in combinazione con una dose pari al 50% di quella standard potevano ridurre il rischio di CHD del 46% e di ictus del 62% (valori stimati); il singolo farmaco alla dose standard aveva metà di questo effetto. La presente </a:t>
            </a:r>
            <a:r>
              <a:rPr lang="it-IT" dirty="0" err="1" smtClean="0"/>
              <a:t>metanalisi</a:t>
            </a:r>
            <a:r>
              <a:rPr lang="it-IT" dirty="0" smtClean="0"/>
              <a:t> ha anche mostrato che tutti i farmaci, ad esclusione dei bloccanti dei canali del calcio (con la sola eccezione dei beta-bloccanti non </a:t>
            </a:r>
            <a:r>
              <a:rPr lang="it-IT" dirty="0" err="1" smtClean="0"/>
              <a:t>cardioselettivi</a:t>
            </a:r>
            <a:r>
              <a:rPr lang="it-IT" dirty="0" smtClean="0"/>
              <a:t>) riducevano anche l'incidenza di insufficienza cardiaca del 24% (19%-28%), mentre i bloccanti dei canali del calcio del 19% (6%-31%). </a:t>
            </a:r>
            <a:r>
              <a:rPr lang="en-US" dirty="0" smtClean="0"/>
              <a:t>reduction itself. </a:t>
            </a:r>
          </a:p>
          <a:p>
            <a:r>
              <a:rPr lang="it-IT" dirty="0" smtClean="0"/>
              <a:t>Ogni riduzione della pressione arteriosa sistolica di 10 millimetri Hg ha ridotto significativamente il rischio di eventi cardiovascolari ( rischio relativo, RR=0.80 ), malattia coronarica ( RR=0.83 ), ictus ( RR=0.73 ), e insufficienza cardiaca ( RR=0.72 ), che, nelle popolazioni studiate, ha portato a una significativa riduzione del 13% nella mortalità per qualsiasi causa ( RR=0.87 ). </a:t>
            </a:r>
            <a:r>
              <a:rPr lang="it-IT" smtClean="0"/>
              <a:t>Tuttavia, l'effetto sulla insufficienza renale non è risultato significativo ( RR=0.95 ). </a:t>
            </a:r>
            <a:endParaRPr lang="it-IT"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4</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Conoscenza della persona e approccio olistico “</a:t>
            </a:r>
            <a:r>
              <a:rPr lang="it-IT" dirty="0" err="1" smtClean="0"/>
              <a:t>bio-psico-sociale</a:t>
            </a:r>
            <a:r>
              <a:rPr lang="it-IT" dirty="0" smtClean="0"/>
              <a:t>”(quale rischio in quale paziente...) </a:t>
            </a:r>
            <a:r>
              <a:rPr lang="it-IT" dirty="0" err="1" smtClean="0"/>
              <a:t>ØPossibilità</a:t>
            </a:r>
            <a:r>
              <a:rPr lang="it-IT" dirty="0" smtClean="0"/>
              <a:t> / Capacità di intervento sul “contesto”(conoscenza del contesto familiare e socio-sanitario...) </a:t>
            </a:r>
            <a:r>
              <a:rPr lang="it-IT" dirty="0" err="1" smtClean="0"/>
              <a:t>ØApproccio</a:t>
            </a:r>
            <a:r>
              <a:rPr lang="it-IT" dirty="0" smtClean="0"/>
              <a:t> trasversale, continuativo, fiduciario, di facile accesso (continuità assistenziale e relazionale...) </a:t>
            </a:r>
          </a:p>
          <a:p>
            <a:endParaRPr lang="it-IT"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16</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Conoscenza della persona e approccio olistico “</a:t>
            </a:r>
            <a:r>
              <a:rPr lang="it-IT" dirty="0" err="1" smtClean="0"/>
              <a:t>bio-psico-sociale</a:t>
            </a:r>
            <a:r>
              <a:rPr lang="it-IT" dirty="0" smtClean="0"/>
              <a:t>”(quale rischio in quale paziente...),</a:t>
            </a:r>
            <a:r>
              <a:rPr lang="it-IT" baseline="0" dirty="0" smtClean="0"/>
              <a:t> </a:t>
            </a:r>
            <a:r>
              <a:rPr lang="it-IT" dirty="0" smtClean="0"/>
              <a:t>Possibilità / Capacità di intervento sul “contesto”(conoscenza del contesto familiare e socio-sanitario...) ,</a:t>
            </a:r>
            <a:r>
              <a:rPr lang="it-IT" baseline="0" dirty="0" smtClean="0"/>
              <a:t> </a:t>
            </a:r>
            <a:r>
              <a:rPr lang="it-IT" dirty="0" smtClean="0"/>
              <a:t>Approccio trasversale, continuativo, fiduciario, di facile accesso (continuità assistenziale e relazionale...) </a:t>
            </a:r>
          </a:p>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QUINDI NON SOLO L’ACQUISIZIONE </a:t>
            </a:r>
            <a:r>
              <a:rPr lang="it-IT" dirty="0" err="1" smtClean="0"/>
              <a:t>DI</a:t>
            </a:r>
            <a:r>
              <a:rPr lang="it-IT" dirty="0" smtClean="0"/>
              <a:t> NUOVE COMPETENZE MA ANCHE </a:t>
            </a:r>
            <a:r>
              <a:rPr lang="it-IT" dirty="0" err="1" smtClean="0"/>
              <a:t>DI</a:t>
            </a:r>
            <a:r>
              <a:rPr lang="it-IT" dirty="0" smtClean="0"/>
              <a:t> STRUMENTI DIAGNOSTICI E PROFESSIONALI PER LA GESTIONE DELLA PATOLOGIA CRONICA</a:t>
            </a:r>
          </a:p>
          <a:p>
            <a:endParaRPr lang="it-IT"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17</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sz="1000" dirty="0" smtClean="0"/>
              <a:t>Progressivo</a:t>
            </a:r>
            <a:r>
              <a:rPr lang="it-IT" sz="1000" baseline="0" dirty="0" smtClean="0"/>
              <a:t> declino dei costi dell’apparecchiatura, forme di rimborso, risparmio spesa farmaceutica, risparmio in termini di salute. Necessità però di personale infermieristico e di studio. Vantaggi per il paziente che è seguito direttamente dal proprio </a:t>
            </a:r>
            <a:r>
              <a:rPr lang="it-IT" sz="1000" baseline="0" dirty="0" err="1" smtClean="0"/>
              <a:t>mmg</a:t>
            </a:r>
            <a:r>
              <a:rPr lang="it-IT" sz="1000" baseline="0" dirty="0" smtClean="0"/>
              <a:t> senza doversi recare in strutture esterne, riducendo in questo modo il proprio disagio (e anche le lunghe liste di attesa).</a:t>
            </a:r>
          </a:p>
          <a:p>
            <a:pPr lvl="0"/>
            <a:r>
              <a:rPr lang="en-US" sz="1200" kern="1200" dirty="0" err="1" smtClean="0">
                <a:solidFill>
                  <a:schemeClr val="tx1"/>
                </a:solidFill>
                <a:latin typeface="+mn-lt"/>
                <a:ea typeface="+mn-ea"/>
                <a:cs typeface="+mn-cs"/>
              </a:rPr>
              <a:t>Individuare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pazienti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affetti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ipertensione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camice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bianco</a:t>
            </a:r>
            <a:r>
              <a:rPr lang="en-US" sz="1200" kern="1200" dirty="0" smtClean="0">
                <a:solidFill>
                  <a:schemeClr val="tx1"/>
                </a:solidFill>
                <a:latin typeface="+mn-lt"/>
                <a:ea typeface="+mn-ea"/>
                <a:cs typeface="+mn-cs"/>
              </a:rPr>
              <a:t> per </a:t>
            </a:r>
            <a:r>
              <a:rPr lang="en-US" sz="1200" kern="1200" dirty="0" err="1" smtClean="0">
                <a:solidFill>
                  <a:schemeClr val="tx1"/>
                </a:solidFill>
                <a:latin typeface="+mn-lt"/>
                <a:ea typeface="+mn-ea"/>
                <a:cs typeface="+mn-cs"/>
              </a:rPr>
              <a:t>evitarne</a:t>
            </a:r>
            <a:r>
              <a:rPr lang="en-US" sz="1200" kern="1200" dirty="0" smtClean="0">
                <a:solidFill>
                  <a:schemeClr val="tx1"/>
                </a:solidFill>
                <a:latin typeface="+mn-lt"/>
                <a:ea typeface="+mn-ea"/>
                <a:cs typeface="+mn-cs"/>
              </a:rPr>
              <a:t> il </a:t>
            </a:r>
            <a:r>
              <a:rPr lang="en-US" sz="1200" kern="1200" dirty="0" err="1" smtClean="0">
                <a:solidFill>
                  <a:schemeClr val="tx1"/>
                </a:solidFill>
                <a:latin typeface="+mn-lt"/>
                <a:ea typeface="+mn-ea"/>
                <a:cs typeface="+mn-cs"/>
              </a:rPr>
              <a:t>trattamento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inadeguato</a:t>
            </a:r>
            <a:r>
              <a:rPr lang="en-US" sz="1200" kern="1200" dirty="0" smtClean="0">
                <a:solidFill>
                  <a:schemeClr val="tx1"/>
                </a:solidFill>
                <a:latin typeface="+mn-lt"/>
                <a:ea typeface="+mn-ea"/>
                <a:cs typeface="+mn-cs"/>
              </a:rPr>
              <a:t>;</a:t>
            </a:r>
            <a:r>
              <a:rPr lang="it-IT" sz="1200" kern="1200" baseline="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Confermare</a:t>
            </a:r>
            <a:r>
              <a:rPr lang="en-US" sz="1200" kern="1200" dirty="0" smtClean="0">
                <a:solidFill>
                  <a:schemeClr val="tx1"/>
                </a:solidFill>
                <a:latin typeface="+mn-lt"/>
                <a:ea typeface="+mn-ea"/>
                <a:cs typeface="+mn-cs"/>
              </a:rPr>
              <a:t> il </a:t>
            </a:r>
            <a:r>
              <a:rPr lang="en-US" sz="1200" kern="1200" dirty="0" err="1" smtClean="0">
                <a:solidFill>
                  <a:schemeClr val="tx1"/>
                </a:solidFill>
                <a:latin typeface="+mn-lt"/>
                <a:ea typeface="+mn-ea"/>
                <a:cs typeface="+mn-cs"/>
              </a:rPr>
              <a:t>sospetto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diagnostico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ipertensione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arteriosa</a:t>
            </a:r>
            <a:r>
              <a:rPr lang="en-US" sz="1200" kern="1200" dirty="0" smtClean="0">
                <a:solidFill>
                  <a:schemeClr val="tx1"/>
                </a:solidFill>
                <a:latin typeface="+mn-lt"/>
                <a:ea typeface="+mn-ea"/>
                <a:cs typeface="+mn-cs"/>
              </a:rPr>
              <a:t> in </a:t>
            </a:r>
            <a:r>
              <a:rPr lang="en-US" sz="1200" kern="1200" dirty="0" err="1" smtClean="0">
                <a:solidFill>
                  <a:schemeClr val="tx1"/>
                </a:solidFill>
                <a:latin typeface="+mn-lt"/>
                <a:ea typeface="+mn-ea"/>
                <a:cs typeface="+mn-cs"/>
              </a:rPr>
              <a:t>pazienti</a:t>
            </a:r>
            <a:r>
              <a:rPr lang="en-US" sz="1200" kern="1200" dirty="0" smtClean="0">
                <a:solidFill>
                  <a:schemeClr val="tx1"/>
                </a:solidFill>
                <a:latin typeface="+mn-lt"/>
                <a:ea typeface="+mn-ea"/>
                <a:cs typeface="+mn-cs"/>
              </a:rPr>
              <a:t> con PA ≥140/90 mmHg </a:t>
            </a:r>
            <a:r>
              <a:rPr lang="en-US" sz="1200" kern="1200" dirty="0" err="1" smtClean="0">
                <a:solidFill>
                  <a:schemeClr val="tx1"/>
                </a:solidFill>
                <a:latin typeface="+mn-lt"/>
                <a:ea typeface="+mn-ea"/>
                <a:cs typeface="+mn-cs"/>
              </a:rPr>
              <a:t>alla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misurazione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convenzionale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nello</a:t>
            </a:r>
            <a:r>
              <a:rPr lang="en-US" sz="1200" kern="1200" dirty="0" smtClean="0">
                <a:solidFill>
                  <a:schemeClr val="tx1"/>
                </a:solidFill>
                <a:latin typeface="+mn-lt"/>
                <a:ea typeface="+mn-ea"/>
                <a:cs typeface="+mn-cs"/>
              </a:rPr>
              <a:t> studio medico;</a:t>
            </a:r>
            <a:r>
              <a:rPr lang="it-IT" sz="1200" kern="1200" baseline="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valutare</a:t>
            </a:r>
            <a:r>
              <a:rPr lang="en-US" sz="1200" kern="1200" dirty="0" smtClean="0">
                <a:solidFill>
                  <a:schemeClr val="tx1"/>
                </a:solidFill>
                <a:latin typeface="+mn-lt"/>
                <a:ea typeface="+mn-ea"/>
                <a:cs typeface="+mn-cs"/>
              </a:rPr>
              <a:t> il </a:t>
            </a:r>
            <a:r>
              <a:rPr lang="en-US" sz="1200" kern="1200" dirty="0" err="1" smtClean="0">
                <a:solidFill>
                  <a:schemeClr val="tx1"/>
                </a:solidFill>
                <a:latin typeface="+mn-lt"/>
                <a:ea typeface="+mn-ea"/>
                <a:cs typeface="+mn-cs"/>
              </a:rPr>
              <a:t>grado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controllo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pressorio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nei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pazienti</a:t>
            </a:r>
            <a:r>
              <a:rPr lang="en-US" sz="1200" kern="1200" dirty="0" smtClean="0">
                <a:solidFill>
                  <a:schemeClr val="tx1"/>
                </a:solidFill>
                <a:latin typeface="+mn-lt"/>
                <a:ea typeface="+mn-ea"/>
                <a:cs typeface="+mn-cs"/>
              </a:rPr>
              <a:t> in </a:t>
            </a:r>
            <a:r>
              <a:rPr lang="en-US" sz="1200" kern="1200" dirty="0" err="1" smtClean="0">
                <a:solidFill>
                  <a:schemeClr val="tx1"/>
                </a:solidFill>
                <a:latin typeface="+mn-lt"/>
                <a:ea typeface="+mn-ea"/>
                <a:cs typeface="+mn-cs"/>
              </a:rPr>
              <a:t>trattamento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farmacologico</a:t>
            </a:r>
            <a:r>
              <a:rPr lang="en-US" sz="1200" kern="1200" dirty="0" smtClean="0">
                <a:solidFill>
                  <a:schemeClr val="tx1"/>
                </a:solidFill>
                <a:latin typeface="+mn-lt"/>
                <a:ea typeface="+mn-ea"/>
                <a:cs typeface="+mn-cs"/>
              </a:rPr>
              <a:t> in </a:t>
            </a:r>
            <a:r>
              <a:rPr lang="en-US" sz="1200" kern="1200" dirty="0" err="1" smtClean="0">
                <a:solidFill>
                  <a:schemeClr val="tx1"/>
                </a:solidFill>
                <a:latin typeface="+mn-lt"/>
                <a:ea typeface="+mn-ea"/>
                <a:cs typeface="+mn-cs"/>
              </a:rPr>
              <a:t>modo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ottimizzare</a:t>
            </a:r>
            <a:r>
              <a:rPr lang="en-US" sz="1200" kern="1200" dirty="0" smtClean="0">
                <a:solidFill>
                  <a:schemeClr val="tx1"/>
                </a:solidFill>
                <a:latin typeface="+mn-lt"/>
                <a:ea typeface="+mn-ea"/>
                <a:cs typeface="+mn-cs"/>
              </a:rPr>
              <a:t> la </a:t>
            </a:r>
            <a:r>
              <a:rPr lang="en-US" sz="1200" kern="1200" dirty="0" err="1" smtClean="0">
                <a:solidFill>
                  <a:schemeClr val="tx1"/>
                </a:solidFill>
                <a:latin typeface="+mn-lt"/>
                <a:ea typeface="+mn-ea"/>
                <a:cs typeface="+mn-cs"/>
              </a:rPr>
              <a:t>terapia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raggiungere</a:t>
            </a:r>
            <a:r>
              <a:rPr lang="en-US" sz="1200" kern="1200" dirty="0" smtClean="0">
                <a:solidFill>
                  <a:schemeClr val="tx1"/>
                </a:solidFill>
                <a:latin typeface="+mn-lt"/>
                <a:ea typeface="+mn-ea"/>
                <a:cs typeface="+mn-cs"/>
              </a:rPr>
              <a:t> il target </a:t>
            </a:r>
            <a:r>
              <a:rPr lang="en-US" sz="1200" kern="1200" dirty="0" err="1" smtClean="0">
                <a:solidFill>
                  <a:schemeClr val="tx1"/>
                </a:solidFill>
                <a:latin typeface="+mn-lt"/>
                <a:ea typeface="+mn-ea"/>
                <a:cs typeface="+mn-cs"/>
              </a:rPr>
              <a:t>stabiliti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dalle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linee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guida</a:t>
            </a:r>
            <a:r>
              <a:rPr lang="en-US" sz="1200" kern="1200" dirty="0" smtClean="0">
                <a:solidFill>
                  <a:schemeClr val="tx1"/>
                </a:solidFill>
                <a:latin typeface="+mn-lt"/>
                <a:ea typeface="+mn-ea"/>
                <a:cs typeface="+mn-cs"/>
              </a:rPr>
              <a:t> e </a:t>
            </a:r>
            <a:r>
              <a:rPr lang="en-US" sz="1200" kern="1200" dirty="0" err="1" smtClean="0">
                <a:solidFill>
                  <a:schemeClr val="tx1"/>
                </a:solidFill>
                <a:latin typeface="+mn-lt"/>
                <a:ea typeface="+mn-ea"/>
                <a:cs typeface="+mn-cs"/>
              </a:rPr>
              <a:t>documentare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eventuali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ipotensioni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di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origine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iatrogena</a:t>
            </a:r>
            <a:r>
              <a:rPr lang="en-US" sz="1200" kern="1200" dirty="0" smtClean="0">
                <a:solidFill>
                  <a:schemeClr val="tx1"/>
                </a:solidFill>
                <a:latin typeface="+mn-lt"/>
                <a:ea typeface="+mn-ea"/>
                <a:cs typeface="+mn-cs"/>
              </a:rPr>
              <a:t>;</a:t>
            </a:r>
            <a:r>
              <a:rPr lang="it-IT" sz="1200" kern="1200" baseline="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valutare</a:t>
            </a:r>
            <a:r>
              <a:rPr lang="en-US" sz="1200" kern="1200" dirty="0" smtClean="0">
                <a:solidFill>
                  <a:schemeClr val="tx1"/>
                </a:solidFill>
                <a:latin typeface="+mn-lt"/>
                <a:ea typeface="+mn-ea"/>
                <a:cs typeface="+mn-cs"/>
              </a:rPr>
              <a:t> il </a:t>
            </a:r>
            <a:r>
              <a:rPr lang="en-US" sz="1200" kern="1200" dirty="0" err="1" smtClean="0">
                <a:solidFill>
                  <a:schemeClr val="tx1"/>
                </a:solidFill>
                <a:latin typeface="+mn-lt"/>
                <a:ea typeface="+mn-ea"/>
                <a:cs typeface="+mn-cs"/>
              </a:rPr>
              <a:t>profilo</a:t>
            </a:r>
            <a:r>
              <a:rPr lang="en-US" sz="1200" kern="1200" dirty="0" smtClean="0">
                <a:solidFill>
                  <a:schemeClr val="tx1"/>
                </a:solidFill>
                <a:latin typeface="+mn-lt"/>
                <a:ea typeface="+mn-ea"/>
                <a:cs typeface="+mn-cs"/>
              </a:rPr>
              <a:t> ‘dipping’;</a:t>
            </a:r>
            <a:r>
              <a:rPr lang="it-IT" sz="1200" kern="1200" baseline="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correlare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eventuali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sintomi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manifestati</a:t>
            </a:r>
            <a:r>
              <a:rPr lang="en-US" sz="1200" kern="1200" dirty="0" smtClean="0">
                <a:solidFill>
                  <a:schemeClr val="tx1"/>
                </a:solidFill>
                <a:latin typeface="+mn-lt"/>
                <a:ea typeface="+mn-ea"/>
                <a:cs typeface="+mn-cs"/>
              </a:rPr>
              <a:t> dal </a:t>
            </a:r>
            <a:r>
              <a:rPr lang="en-US" sz="1200" kern="1200" dirty="0" err="1" smtClean="0">
                <a:solidFill>
                  <a:schemeClr val="tx1"/>
                </a:solidFill>
                <a:latin typeface="+mn-lt"/>
                <a:ea typeface="+mn-ea"/>
                <a:cs typeface="+mn-cs"/>
              </a:rPr>
              <a:t>paziente</a:t>
            </a:r>
            <a:r>
              <a:rPr lang="en-US" sz="1200" kern="1200" dirty="0" smtClean="0">
                <a:solidFill>
                  <a:schemeClr val="tx1"/>
                </a:solidFill>
                <a:latin typeface="+mn-lt"/>
                <a:ea typeface="+mn-ea"/>
                <a:cs typeface="+mn-cs"/>
              </a:rPr>
              <a:t> a </a:t>
            </a:r>
            <a:r>
              <a:rPr lang="en-US" sz="1200" kern="1200" dirty="0" err="1" smtClean="0">
                <a:solidFill>
                  <a:schemeClr val="tx1"/>
                </a:solidFill>
                <a:latin typeface="+mn-lt"/>
                <a:ea typeface="+mn-ea"/>
                <a:cs typeface="+mn-cs"/>
              </a:rPr>
              <a:t>modificazioni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pressorie</a:t>
            </a:r>
            <a:r>
              <a:rPr lang="en-US" sz="1200" kern="1200" dirty="0" smtClean="0">
                <a:solidFill>
                  <a:schemeClr val="tx1"/>
                </a:solidFill>
                <a:latin typeface="+mn-lt"/>
                <a:ea typeface="+mn-ea"/>
                <a:cs typeface="+mn-cs"/>
              </a:rPr>
              <a:t> (il </a:t>
            </a:r>
            <a:r>
              <a:rPr lang="en-US" sz="1200" kern="1200" dirty="0" err="1" smtClean="0">
                <a:solidFill>
                  <a:schemeClr val="tx1"/>
                </a:solidFill>
                <a:latin typeface="+mn-lt"/>
                <a:ea typeface="+mn-ea"/>
                <a:cs typeface="+mn-cs"/>
              </a:rPr>
              <a:t>paziente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può</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attivare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manualmente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l’apparecchio</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alla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comparsa</a:t>
            </a:r>
            <a:r>
              <a:rPr lang="en-US" sz="1200" kern="1200" dirty="0" smtClean="0">
                <a:solidFill>
                  <a:schemeClr val="tx1"/>
                </a:solidFill>
                <a:latin typeface="+mn-lt"/>
                <a:ea typeface="+mn-ea"/>
                <a:cs typeface="+mn-cs"/>
              </a:rPr>
              <a:t> della </a:t>
            </a:r>
            <a:r>
              <a:rPr lang="en-US" sz="1200" kern="1200" dirty="0" err="1" smtClean="0">
                <a:solidFill>
                  <a:schemeClr val="tx1"/>
                </a:solidFill>
                <a:latin typeface="+mn-lt"/>
                <a:ea typeface="+mn-ea"/>
                <a:cs typeface="+mn-cs"/>
              </a:rPr>
              <a:t>sintomatologia</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clinica</a:t>
            </a:r>
            <a:r>
              <a:rPr lang="en-US" sz="1200" kern="1200" dirty="0" smtClean="0">
                <a:solidFill>
                  <a:schemeClr val="tx1"/>
                </a:solidFill>
                <a:latin typeface="+mn-lt"/>
                <a:ea typeface="+mn-ea"/>
                <a:cs typeface="+mn-cs"/>
              </a:rPr>
              <a:t>).</a:t>
            </a:r>
            <a:endParaRPr lang="it-IT" sz="1200" kern="1200" dirty="0" smtClean="0">
              <a:solidFill>
                <a:schemeClr val="tx1"/>
              </a:solidFill>
              <a:latin typeface="+mn-lt"/>
              <a:ea typeface="+mn-ea"/>
              <a:cs typeface="+mn-cs"/>
            </a:endParaRPr>
          </a:p>
          <a:p>
            <a:endParaRPr lang="it-IT" sz="1000" baseline="0" dirty="0" smtClean="0"/>
          </a:p>
          <a:p>
            <a:r>
              <a:rPr lang="it-IT" sz="1000" baseline="0" dirty="0" smtClean="0"/>
              <a:t>Senza rinunciare alla collaborazione coi centri di secondo livello in caso di ipertensione resistente o nel sospetto di una forma </a:t>
            </a:r>
            <a:r>
              <a:rPr lang="it-IT" sz="1000" baseline="0" dirty="0" err="1" smtClean="0"/>
              <a:t>seconaria</a:t>
            </a:r>
            <a:r>
              <a:rPr lang="it-IT" sz="1000" baseline="0" dirty="0" smtClean="0"/>
              <a:t> di ipertensione.</a:t>
            </a:r>
            <a:endParaRPr lang="it-IT" sz="1000"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18</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dirty="0" smtClean="0"/>
          </a:p>
          <a:p>
            <a:endParaRPr lang="it-IT"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19</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sz="1000"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21</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sz="1000" dirty="0"/>
          </a:p>
        </p:txBody>
      </p:sp>
      <p:sp>
        <p:nvSpPr>
          <p:cNvPr id="4" name="Segnaposto numero diapositiva 3"/>
          <p:cNvSpPr>
            <a:spLocks noGrp="1"/>
          </p:cNvSpPr>
          <p:nvPr>
            <p:ph type="sldNum" sz="quarter" idx="10"/>
          </p:nvPr>
        </p:nvSpPr>
        <p:spPr/>
        <p:txBody>
          <a:bodyPr/>
          <a:lstStyle/>
          <a:p>
            <a:fld id="{C00FAF7A-2D23-413B-955F-F4B97E85094A}" type="slidenum">
              <a:rPr lang="it-IT" smtClean="0"/>
              <a:pPr/>
              <a:t>22</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A76F6AF8-CEDA-41F9-BC54-796D5842B669}" type="datetimeFigureOut">
              <a:rPr lang="it-IT" smtClean="0"/>
              <a:pPr/>
              <a:t>04/12/2016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76F6AF8-CEDA-41F9-BC54-796D5842B669}" type="datetimeFigureOut">
              <a:rPr lang="it-IT" smtClean="0"/>
              <a:pPr/>
              <a:t>04/12/2016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76F6AF8-CEDA-41F9-BC54-796D5842B669}" type="datetimeFigureOut">
              <a:rPr lang="it-IT" smtClean="0"/>
              <a:pPr/>
              <a:t>04/12/2016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A76F6AF8-CEDA-41F9-BC54-796D5842B669}" type="datetimeFigureOut">
              <a:rPr lang="it-IT" smtClean="0"/>
              <a:pPr/>
              <a:t>04/12/2016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A76F6AF8-CEDA-41F9-BC54-796D5842B669}" type="datetimeFigureOut">
              <a:rPr lang="it-IT" smtClean="0"/>
              <a:pPr/>
              <a:t>04/12/2016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A76F6AF8-CEDA-41F9-BC54-796D5842B669}" type="datetimeFigureOut">
              <a:rPr lang="it-IT" smtClean="0"/>
              <a:pPr/>
              <a:t>04/12/2016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A76F6AF8-CEDA-41F9-BC54-796D5842B669}" type="datetimeFigureOut">
              <a:rPr lang="it-IT" smtClean="0"/>
              <a:pPr/>
              <a:t>04/12/2016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A76F6AF8-CEDA-41F9-BC54-796D5842B669}" type="datetimeFigureOut">
              <a:rPr lang="it-IT" smtClean="0"/>
              <a:pPr/>
              <a:t>04/12/2016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76F6AF8-CEDA-41F9-BC54-796D5842B669}" type="datetimeFigureOut">
              <a:rPr lang="it-IT" smtClean="0"/>
              <a:pPr/>
              <a:t>04/12/2016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76F6AF8-CEDA-41F9-BC54-796D5842B669}" type="datetimeFigureOut">
              <a:rPr lang="it-IT" smtClean="0"/>
              <a:pPr/>
              <a:t>04/12/2016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A76F6AF8-CEDA-41F9-BC54-796D5842B669}" type="datetimeFigureOut">
              <a:rPr lang="it-IT" smtClean="0"/>
              <a:pPr/>
              <a:t>04/12/2016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C373D62-ED00-4BEE-A0E1-17F49803C02F}"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6F6AF8-CEDA-41F9-BC54-796D5842B669}" type="datetimeFigureOut">
              <a:rPr lang="it-IT" smtClean="0"/>
              <a:pPr/>
              <a:t>04/12/2016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373D62-ED00-4BEE-A0E1-17F49803C02F}"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10.xml"/><Relationship Id="rId13" Type="http://schemas.openxmlformats.org/officeDocument/2006/relationships/image" Target="../media/image13.jpeg"/><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_rels/slide1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chart" Target="../charts/chart1.xml"/><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2.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 Id="rId9"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2.gif"/><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4.pn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endParaRPr lang="it-IT"/>
          </a:p>
        </p:txBody>
      </p:sp>
      <p:sp>
        <p:nvSpPr>
          <p:cNvPr id="3" name="Sottotitolo 2"/>
          <p:cNvSpPr>
            <a:spLocks noGrp="1"/>
          </p:cNvSpPr>
          <p:nvPr>
            <p:ph type="subTitle" idx="1"/>
          </p:nvPr>
        </p:nvSpPr>
        <p:spPr/>
        <p:txBody>
          <a:bodyPr/>
          <a:lstStyle/>
          <a:p>
            <a:endParaRPr lang="it-IT"/>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Maggiori </a:t>
            </a:r>
            <a:r>
              <a:rPr lang="it-IT" dirty="0" err="1" smtClean="0"/>
              <a:t>predittori</a:t>
            </a:r>
            <a:r>
              <a:rPr lang="it-IT" dirty="0" smtClean="0"/>
              <a:t> di </a:t>
            </a:r>
            <a:r>
              <a:rPr lang="it-IT" dirty="0" err="1" smtClean="0"/>
              <a:t>outcome</a:t>
            </a:r>
            <a:endParaRPr lang="it-IT" dirty="0"/>
          </a:p>
        </p:txBody>
      </p:sp>
      <p:sp>
        <p:nvSpPr>
          <p:cNvPr id="7" name="Segnaposto contenuto 6"/>
          <p:cNvSpPr>
            <a:spLocks noGrp="1"/>
          </p:cNvSpPr>
          <p:nvPr>
            <p:ph idx="1"/>
          </p:nvPr>
        </p:nvSpPr>
        <p:spPr>
          <a:xfrm>
            <a:off x="457200" y="1600201"/>
            <a:ext cx="8229600" cy="892696"/>
          </a:xfrm>
        </p:spPr>
        <p:txBody>
          <a:bodyPr/>
          <a:lstStyle/>
          <a:p>
            <a:endParaRPr lang="it-IT"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4" name="Picture 6" descr="Figure 1"/>
          <p:cNvPicPr>
            <a:picLocks noChangeAspect="1" noChangeArrowheads="1"/>
          </p:cNvPicPr>
          <p:nvPr/>
        </p:nvPicPr>
        <p:blipFill>
          <a:blip r:embed="rId2" cstate="print"/>
          <a:srcRect/>
          <a:stretch>
            <a:fillRect/>
          </a:stretch>
        </p:blipFill>
        <p:spPr bwMode="auto">
          <a:xfrm>
            <a:off x="467544" y="2348880"/>
            <a:ext cx="5238750" cy="2105026"/>
          </a:xfrm>
          <a:prstGeom prst="rect">
            <a:avLst/>
          </a:prstGeom>
          <a:noFill/>
        </p:spPr>
      </p:pic>
      <p:pic>
        <p:nvPicPr>
          <p:cNvPr id="5" name="Picture 2" descr="Risultati immagini per ABPM"/>
          <p:cNvPicPr>
            <a:picLocks noChangeAspect="1" noChangeArrowheads="1"/>
          </p:cNvPicPr>
          <p:nvPr/>
        </p:nvPicPr>
        <p:blipFill>
          <a:blip r:embed="rId3" cstate="print"/>
          <a:srcRect/>
          <a:stretch>
            <a:fillRect/>
          </a:stretch>
        </p:blipFill>
        <p:spPr bwMode="auto">
          <a:xfrm>
            <a:off x="0" y="2060848"/>
            <a:ext cx="4610100" cy="3333750"/>
          </a:xfrm>
          <a:prstGeom prst="rect">
            <a:avLst/>
          </a:prstGeom>
          <a:noFill/>
        </p:spPr>
      </p:pic>
      <p:pic>
        <p:nvPicPr>
          <p:cNvPr id="6" name="Picture 2"/>
          <p:cNvPicPr>
            <a:picLocks noChangeAspect="1" noChangeArrowheads="1"/>
          </p:cNvPicPr>
          <p:nvPr/>
        </p:nvPicPr>
        <p:blipFill>
          <a:blip r:embed="rId4" cstate="print"/>
          <a:srcRect/>
          <a:stretch>
            <a:fillRect/>
          </a:stretch>
        </p:blipFill>
        <p:spPr bwMode="auto">
          <a:xfrm>
            <a:off x="2699792" y="332656"/>
            <a:ext cx="5591175" cy="3886200"/>
          </a:xfrm>
          <a:prstGeom prst="rect">
            <a:avLst/>
          </a:prstGeom>
          <a:noFill/>
          <a:ln w="9525">
            <a:noFill/>
            <a:miter lim="800000"/>
            <a:headEnd/>
            <a:tailEnd/>
          </a:ln>
        </p:spPr>
      </p:pic>
      <p:pic>
        <p:nvPicPr>
          <p:cNvPr id="7" name="Picture 4" descr="Best ABPM services from our best heart clinic"/>
          <p:cNvPicPr>
            <a:picLocks noChangeAspect="1" noChangeArrowheads="1"/>
          </p:cNvPicPr>
          <p:nvPr/>
        </p:nvPicPr>
        <p:blipFill>
          <a:blip r:embed="rId5" cstate="print"/>
          <a:srcRect/>
          <a:stretch>
            <a:fillRect/>
          </a:stretch>
        </p:blipFill>
        <p:spPr bwMode="auto">
          <a:xfrm>
            <a:off x="4139952" y="3717032"/>
            <a:ext cx="4286250" cy="2571751"/>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1000" dirty="0" err="1" smtClean="0"/>
              <a:t>Prognostic</a:t>
            </a:r>
            <a:r>
              <a:rPr lang="it-IT" sz="1000" dirty="0" smtClean="0"/>
              <a:t> </a:t>
            </a:r>
            <a:r>
              <a:rPr lang="it-IT" sz="1000" dirty="0" err="1" smtClean="0"/>
              <a:t>Value</a:t>
            </a:r>
            <a:r>
              <a:rPr lang="it-IT" sz="1000" dirty="0" smtClean="0"/>
              <a:t> </a:t>
            </a:r>
            <a:r>
              <a:rPr lang="it-IT" sz="1000" dirty="0" err="1" smtClean="0"/>
              <a:t>of</a:t>
            </a:r>
            <a:r>
              <a:rPr lang="it-IT" sz="1000" dirty="0" smtClean="0"/>
              <a:t> </a:t>
            </a:r>
            <a:r>
              <a:rPr lang="it-IT" sz="1000" dirty="0" err="1" smtClean="0"/>
              <a:t>Ambulatory</a:t>
            </a:r>
            <a:r>
              <a:rPr lang="it-IT" sz="1000" dirty="0" smtClean="0"/>
              <a:t> and Home </a:t>
            </a:r>
            <a:r>
              <a:rPr lang="it-IT" sz="1000" dirty="0" err="1" smtClean="0"/>
              <a:t>Blood</a:t>
            </a:r>
            <a:r>
              <a:rPr lang="it-IT" sz="1000" dirty="0" smtClean="0"/>
              <a:t> </a:t>
            </a:r>
            <a:r>
              <a:rPr lang="it-IT" sz="1000" dirty="0" err="1" smtClean="0"/>
              <a:t>Pressures</a:t>
            </a:r>
            <a:r>
              <a:rPr lang="it-IT" sz="1000" dirty="0" smtClean="0"/>
              <a:t> </a:t>
            </a:r>
            <a:r>
              <a:rPr lang="it-IT" sz="1000" dirty="0" err="1" smtClean="0"/>
              <a:t>Compared</a:t>
            </a:r>
            <a:r>
              <a:rPr lang="it-IT" sz="1000" dirty="0" smtClean="0"/>
              <a:t> </a:t>
            </a:r>
            <a:r>
              <a:rPr lang="it-IT" sz="1000" dirty="0" err="1" smtClean="0"/>
              <a:t>With</a:t>
            </a:r>
            <a:r>
              <a:rPr lang="it-IT" sz="1000" dirty="0" smtClean="0"/>
              <a:t> Office </a:t>
            </a:r>
            <a:r>
              <a:rPr lang="it-IT" sz="1000" dirty="0" err="1" smtClean="0"/>
              <a:t>Blood</a:t>
            </a:r>
            <a:r>
              <a:rPr lang="it-IT" sz="1000" dirty="0" smtClean="0"/>
              <a:t> </a:t>
            </a:r>
            <a:r>
              <a:rPr lang="it-IT" sz="1000" dirty="0" err="1" smtClean="0"/>
              <a:t>Pressure</a:t>
            </a:r>
            <a:r>
              <a:rPr lang="it-IT" sz="1000" dirty="0" smtClean="0"/>
              <a:t> in the </a:t>
            </a:r>
            <a:r>
              <a:rPr lang="it-IT" sz="1000" dirty="0" err="1" smtClean="0"/>
              <a:t>General</a:t>
            </a:r>
            <a:r>
              <a:rPr lang="it-IT" sz="1000" dirty="0" smtClean="0"/>
              <a:t> </a:t>
            </a:r>
            <a:r>
              <a:rPr lang="it-IT" sz="1000" dirty="0" err="1" smtClean="0"/>
              <a:t>Population</a:t>
            </a:r>
            <a:r>
              <a:rPr lang="it-IT" sz="1000" dirty="0" smtClean="0"/>
              <a:t> Follow-Up </a:t>
            </a:r>
            <a:r>
              <a:rPr lang="it-IT" sz="1000" dirty="0" err="1" smtClean="0"/>
              <a:t>Results</a:t>
            </a:r>
            <a:r>
              <a:rPr lang="it-IT" sz="1000" dirty="0" smtClean="0"/>
              <a:t> </a:t>
            </a:r>
            <a:r>
              <a:rPr lang="it-IT" sz="1000" dirty="0" err="1" smtClean="0"/>
              <a:t>From</a:t>
            </a:r>
            <a:r>
              <a:rPr lang="it-IT" sz="1000" dirty="0" smtClean="0"/>
              <a:t> the Pressioni Arteriose Monitorate e Loro Associazioni (PAMELA) </a:t>
            </a:r>
            <a:r>
              <a:rPr lang="it-IT" sz="1000" dirty="0" err="1" smtClean="0"/>
              <a:t>Study</a:t>
            </a:r>
            <a:r>
              <a:rPr lang="it-IT" sz="1000" dirty="0" smtClean="0"/>
              <a:t/>
            </a:r>
            <a:br>
              <a:rPr lang="it-IT" sz="1000" dirty="0" smtClean="0"/>
            </a:br>
            <a:r>
              <a:rPr lang="it-IT" sz="1000" dirty="0" smtClean="0"/>
              <a:t>Roberto Sega, MD; Rita Facchetti, </a:t>
            </a:r>
            <a:r>
              <a:rPr lang="it-IT" sz="1000" dirty="0" err="1" smtClean="0"/>
              <a:t>PhD</a:t>
            </a:r>
            <a:r>
              <a:rPr lang="it-IT" sz="1000" dirty="0" smtClean="0"/>
              <a:t>; Michele </a:t>
            </a:r>
            <a:r>
              <a:rPr lang="it-IT" sz="1000" dirty="0" err="1" smtClean="0"/>
              <a:t>Bombelli</a:t>
            </a:r>
            <a:r>
              <a:rPr lang="it-IT" sz="1000" dirty="0" smtClean="0"/>
              <a:t>, MD; Giancarlo </a:t>
            </a:r>
            <a:r>
              <a:rPr lang="it-IT" sz="1000" dirty="0" err="1" smtClean="0"/>
              <a:t>Cesana</a:t>
            </a:r>
            <a:r>
              <a:rPr lang="it-IT" sz="1000" dirty="0" smtClean="0"/>
              <a:t>, MD; Giovanni </a:t>
            </a:r>
            <a:r>
              <a:rPr lang="it-IT" sz="1000" dirty="0" err="1" smtClean="0"/>
              <a:t>Corrao</a:t>
            </a:r>
            <a:r>
              <a:rPr lang="it-IT" sz="1000" dirty="0" smtClean="0"/>
              <a:t>, </a:t>
            </a:r>
            <a:r>
              <a:rPr lang="it-IT" sz="1000" dirty="0" err="1" smtClean="0"/>
              <a:t>PhD</a:t>
            </a:r>
            <a:r>
              <a:rPr lang="it-IT" sz="1000" dirty="0" smtClean="0"/>
              <a:t>; Guido Grassi, MD; Giuseppe Mancia, MD(</a:t>
            </a:r>
            <a:r>
              <a:rPr lang="it-IT" sz="1000" dirty="0" err="1" smtClean="0"/>
              <a:t>Circulation</a:t>
            </a:r>
            <a:r>
              <a:rPr lang="it-IT" sz="1000" dirty="0" smtClean="0"/>
              <a:t>. 2005;111:1777-1783</a:t>
            </a:r>
            <a:br>
              <a:rPr lang="it-IT" sz="1000" dirty="0" smtClean="0"/>
            </a:br>
            <a:endParaRPr lang="it-IT" sz="1000" dirty="0"/>
          </a:p>
        </p:txBody>
      </p:sp>
      <p:sp>
        <p:nvSpPr>
          <p:cNvPr id="3" name="Segnaposto contenuto 2"/>
          <p:cNvSpPr>
            <a:spLocks noGrp="1"/>
          </p:cNvSpPr>
          <p:nvPr>
            <p:ph idx="1"/>
          </p:nvPr>
        </p:nvSpPr>
        <p:spPr/>
        <p:txBody>
          <a:bodyPr/>
          <a:lstStyle/>
          <a:p>
            <a:endParaRPr lang="it-IT"/>
          </a:p>
        </p:txBody>
      </p:sp>
      <p:pic>
        <p:nvPicPr>
          <p:cNvPr id="4098" name="Picture 2" descr="http://circ.ahajournals.org/content/circulationaha/111/14/1777/F2.large.jpg?width=800&amp;height=600&amp;carousel=1"/>
          <p:cNvPicPr>
            <a:picLocks noChangeAspect="1" noChangeArrowheads="1"/>
          </p:cNvPicPr>
          <p:nvPr/>
        </p:nvPicPr>
        <p:blipFill>
          <a:blip r:embed="rId2" cstate="print"/>
          <a:srcRect/>
          <a:stretch>
            <a:fillRect/>
          </a:stretch>
        </p:blipFill>
        <p:spPr bwMode="auto">
          <a:xfrm>
            <a:off x="-972616" y="1052736"/>
            <a:ext cx="12306300" cy="508635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La PA media 24 h del monitoraggio ambulatorio  correla meglio della PA convenzionale (PA clinica, PA casuale) con il danno d’organo, la </a:t>
            </a:r>
            <a:r>
              <a:rPr lang="it-IT" dirty="0" err="1" smtClean="0"/>
              <a:t>morbidità</a:t>
            </a:r>
            <a:r>
              <a:rPr lang="it-IT" dirty="0" smtClean="0"/>
              <a:t> e mortalità cardiovascolare. </a:t>
            </a:r>
            <a:endParaRPr lang="it-IT"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VANTAGGI DELL’ABPM</a:t>
            </a:r>
            <a:endParaRPr lang="it-IT" dirty="0"/>
          </a:p>
        </p:txBody>
      </p:sp>
      <p:sp>
        <p:nvSpPr>
          <p:cNvPr id="3" name="Segnaposto contenuto 2"/>
          <p:cNvSpPr>
            <a:spLocks noGrp="1"/>
          </p:cNvSpPr>
          <p:nvPr>
            <p:ph idx="1"/>
          </p:nvPr>
        </p:nvSpPr>
        <p:spPr/>
        <p:txBody>
          <a:bodyPr/>
          <a:lstStyle/>
          <a:p>
            <a:endParaRPr lang="it-IT"/>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INDICAZIONI ALL’</a:t>
            </a:r>
            <a:r>
              <a:rPr lang="it-IT" dirty="0"/>
              <a:t>A</a:t>
            </a:r>
            <a:r>
              <a:rPr lang="it-IT" dirty="0" smtClean="0"/>
              <a:t>BPM</a:t>
            </a:r>
            <a:endParaRPr lang="it-IT" dirty="0"/>
          </a:p>
        </p:txBody>
      </p:sp>
      <p:sp>
        <p:nvSpPr>
          <p:cNvPr id="3" name="Segnaposto contenuto 2"/>
          <p:cNvSpPr>
            <a:spLocks noGrp="1"/>
          </p:cNvSpPr>
          <p:nvPr>
            <p:ph idx="1"/>
          </p:nvPr>
        </p:nvSpPr>
        <p:spPr/>
        <p:txBody>
          <a:bodyPr>
            <a:normAutofit fontScale="70000" lnSpcReduction="20000"/>
          </a:bodyPr>
          <a:lstStyle/>
          <a:p>
            <a:r>
              <a:rPr lang="it-IT" dirty="0" smtClean="0"/>
              <a:t>1 Diagnosi di ipertensione arteriosa clinica isolata e mascherata</a:t>
            </a:r>
          </a:p>
          <a:p>
            <a:r>
              <a:rPr lang="it-IT" dirty="0" smtClean="0"/>
              <a:t>2. Diagnosi di alterato pattern pressorio 24h: valutazione calo pressorio notturno</a:t>
            </a:r>
          </a:p>
          <a:p>
            <a:r>
              <a:rPr lang="it-IT" dirty="0" smtClean="0"/>
              <a:t>3. </a:t>
            </a:r>
            <a:r>
              <a:rPr lang="it-IT" dirty="0" err="1" smtClean="0"/>
              <a:t>Veriﬁca</a:t>
            </a:r>
            <a:r>
              <a:rPr lang="it-IT" dirty="0" smtClean="0"/>
              <a:t> della risposta alla terapia farmacologica</a:t>
            </a:r>
          </a:p>
          <a:p>
            <a:r>
              <a:rPr lang="it-IT" dirty="0" smtClean="0"/>
              <a:t>4. Valutazione dell’ipertensione in popolazioni speciali: anziano,bambino e adolescente, donna in gravidanza, pazienti ad alto rischio</a:t>
            </a:r>
          </a:p>
          <a:p>
            <a:r>
              <a:rPr lang="it-IT" dirty="0" smtClean="0"/>
              <a:t>5. Valutazione ambulatoriale dell’ipotensione</a:t>
            </a:r>
          </a:p>
          <a:p>
            <a:r>
              <a:rPr lang="it-IT" dirty="0" smtClean="0"/>
              <a:t>6. Valutazione del pattern pressorio nel morbo di Parkinson</a:t>
            </a:r>
          </a:p>
          <a:p>
            <a:r>
              <a:rPr lang="it-IT" dirty="0" smtClean="0"/>
              <a:t>7. Valutazione nel paziente con ipertensione endocrina</a:t>
            </a:r>
          </a:p>
          <a:p>
            <a:endParaRPr lang="it-IT" dirty="0" smtClean="0"/>
          </a:p>
          <a:p>
            <a:r>
              <a:rPr lang="it-IT" dirty="0" smtClean="0"/>
              <a:t>J </a:t>
            </a:r>
            <a:r>
              <a:rPr lang="it-IT" dirty="0" err="1" smtClean="0"/>
              <a:t>Hypertens</a:t>
            </a:r>
            <a:r>
              <a:rPr lang="it-IT" dirty="0" smtClean="0"/>
              <a:t> 2014 </a:t>
            </a:r>
          </a:p>
          <a:p>
            <a:endParaRPr lang="it-IT"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ccia a sinistra 10"/>
          <p:cNvSpPr/>
          <p:nvPr/>
        </p:nvSpPr>
        <p:spPr>
          <a:xfrm rot="19682819">
            <a:off x="4668551" y="3365028"/>
            <a:ext cx="1036147" cy="661530"/>
          </a:xfrm>
          <a:prstGeom prst="leftArrow">
            <a:avLst>
              <a:gd name="adj1" fmla="val 60000"/>
              <a:gd name="adj2" fmla="val 50000"/>
            </a:avLst>
          </a:prstGeom>
          <a:solidFill>
            <a:srgbClr val="FFC00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10" name="Freccia a sinistra 9"/>
          <p:cNvSpPr/>
          <p:nvPr/>
        </p:nvSpPr>
        <p:spPr>
          <a:xfrm rot="13523340" flipV="1">
            <a:off x="2751548" y="3127548"/>
            <a:ext cx="1253900" cy="669779"/>
          </a:xfrm>
          <a:prstGeom prst="leftArrow">
            <a:avLst>
              <a:gd name="adj1" fmla="val 60000"/>
              <a:gd name="adj2" fmla="val 50000"/>
            </a:avLst>
          </a:prstGeom>
          <a:solidFill>
            <a:srgbClr val="92D05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graphicFrame>
        <p:nvGraphicFramePr>
          <p:cNvPr id="4" name="Diagramma 3"/>
          <p:cNvGraphicFramePr/>
          <p:nvPr/>
        </p:nvGraphicFramePr>
        <p:xfrm>
          <a:off x="0" y="44624"/>
          <a:ext cx="9144000"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asellaDiTesto 8"/>
          <p:cNvSpPr txBox="1"/>
          <p:nvPr/>
        </p:nvSpPr>
        <p:spPr>
          <a:xfrm>
            <a:off x="35496" y="6639163"/>
            <a:ext cx="4248472" cy="246221"/>
          </a:xfrm>
          <a:prstGeom prst="rect">
            <a:avLst/>
          </a:prstGeom>
          <a:noFill/>
        </p:spPr>
        <p:txBody>
          <a:bodyPr wrap="square" rtlCol="0">
            <a:spAutoFit/>
          </a:bodyPr>
          <a:lstStyle/>
          <a:p>
            <a:r>
              <a:rPr lang="it-IT" sz="1000" dirty="0" err="1" smtClean="0"/>
              <a:t>*IX</a:t>
            </a:r>
            <a:r>
              <a:rPr lang="it-IT" sz="1000" dirty="0" smtClean="0"/>
              <a:t> REPORT HEALTH SEARCH</a:t>
            </a:r>
            <a:endParaRPr lang="it-IT" sz="1000" dirty="0"/>
          </a:p>
        </p:txBody>
      </p:sp>
      <p:graphicFrame>
        <p:nvGraphicFramePr>
          <p:cNvPr id="14" name="Diagramma 13"/>
          <p:cNvGraphicFramePr/>
          <p:nvPr/>
        </p:nvGraphicFramePr>
        <p:xfrm>
          <a:off x="0" y="908720"/>
          <a:ext cx="9144000" cy="7200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0" name="Rettangolo arrotondato 19"/>
          <p:cNvSpPr/>
          <p:nvPr/>
        </p:nvSpPr>
        <p:spPr>
          <a:xfrm>
            <a:off x="251520" y="1916832"/>
            <a:ext cx="3240360" cy="180020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dirty="0" smtClean="0">
                <a:latin typeface="Century Schoolbook"/>
              </a:rPr>
              <a:t>●</a:t>
            </a:r>
            <a:r>
              <a:rPr lang="it-IT" sz="1600" dirty="0" smtClean="0"/>
              <a:t>CONOSCENZA DELLA PERSONA E APPROCCIO OLISTICO</a:t>
            </a:r>
          </a:p>
          <a:p>
            <a:pPr lvl="0"/>
            <a:r>
              <a:rPr lang="it-IT" sz="1600" dirty="0" smtClean="0">
                <a:latin typeface="Century Schoolbook"/>
              </a:rPr>
              <a:t>●</a:t>
            </a:r>
            <a:r>
              <a:rPr lang="it-IT" sz="1600" dirty="0" smtClean="0"/>
              <a:t>POSSIBILITÀ </a:t>
            </a:r>
            <a:r>
              <a:rPr lang="it-IT" sz="1600" dirty="0" err="1" smtClean="0"/>
              <a:t>DI</a:t>
            </a:r>
            <a:r>
              <a:rPr lang="it-IT" sz="1600" dirty="0" smtClean="0"/>
              <a:t> INTERVENTO SUL ‘CONTESTO’</a:t>
            </a:r>
          </a:p>
          <a:p>
            <a:pPr lvl="0"/>
            <a:r>
              <a:rPr lang="it-IT" sz="1600" dirty="0" smtClean="0">
                <a:latin typeface="Century Schoolbook"/>
              </a:rPr>
              <a:t>●</a:t>
            </a:r>
            <a:r>
              <a:rPr lang="it-IT" sz="1600" dirty="0" smtClean="0"/>
              <a:t>APPROCCIO CONTINUATICO, FIDUCIARIO, </a:t>
            </a:r>
            <a:r>
              <a:rPr lang="it-IT" sz="1600" dirty="0" err="1" smtClean="0"/>
              <a:t>DI</a:t>
            </a:r>
            <a:r>
              <a:rPr lang="it-IT" sz="1600" dirty="0" smtClean="0"/>
              <a:t> FACILE ACCESSO</a:t>
            </a:r>
          </a:p>
        </p:txBody>
      </p:sp>
      <p:sp>
        <p:nvSpPr>
          <p:cNvPr id="21" name="Rettangolo arrotondato 20"/>
          <p:cNvSpPr/>
          <p:nvPr/>
        </p:nvSpPr>
        <p:spPr>
          <a:xfrm>
            <a:off x="5292080" y="1916832"/>
            <a:ext cx="3528392" cy="2376264"/>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1600" dirty="0" smtClean="0">
                <a:latin typeface="Century Schoolbook"/>
              </a:rPr>
              <a:t>●</a:t>
            </a:r>
            <a:r>
              <a:rPr lang="it-IT" sz="1600" dirty="0" smtClean="0"/>
              <a:t>MANCATA PROGRAMMAZIONE DEL CONTATTO (SCREENING) E DEI CONTROLLI (FOLLOW-UP)</a:t>
            </a:r>
          </a:p>
          <a:p>
            <a:pPr lvl="0"/>
            <a:r>
              <a:rPr lang="it-IT" sz="1600" dirty="0" smtClean="0">
                <a:latin typeface="Century Schoolbook"/>
              </a:rPr>
              <a:t>●</a:t>
            </a:r>
            <a:r>
              <a:rPr lang="it-IT" sz="1600" dirty="0" smtClean="0"/>
              <a:t>MANCANZA DEL DATO PRESSORIO</a:t>
            </a:r>
          </a:p>
          <a:p>
            <a:pPr lvl="0"/>
            <a:r>
              <a:rPr lang="it-IT" sz="1600" dirty="0" smtClean="0">
                <a:latin typeface="Century Schoolbook"/>
              </a:rPr>
              <a:t>●</a:t>
            </a:r>
            <a:r>
              <a:rPr lang="it-IT" sz="1600" dirty="0" smtClean="0"/>
              <a:t>INERZIA TERAPEUTICA </a:t>
            </a:r>
          </a:p>
          <a:p>
            <a:pPr lvl="0"/>
            <a:r>
              <a:rPr lang="it-IT" sz="1600" dirty="0" smtClean="0">
                <a:latin typeface="Century Schoolbook"/>
              </a:rPr>
              <a:t>●</a:t>
            </a:r>
            <a:r>
              <a:rPr lang="it-IT" sz="1600" b="1" dirty="0" smtClean="0"/>
              <a:t>SCARSO UTILIZZO </a:t>
            </a:r>
            <a:r>
              <a:rPr lang="it-IT" sz="1600" b="1" dirty="0" err="1" smtClean="0"/>
              <a:t>DI</a:t>
            </a:r>
            <a:r>
              <a:rPr lang="it-IT" sz="1600" b="1" dirty="0" smtClean="0"/>
              <a:t> HBPM E ABPM E DELLA  DIAGNOSTICA </a:t>
            </a:r>
            <a:r>
              <a:rPr lang="it-IT" sz="1600" b="1" dirty="0" err="1" smtClean="0"/>
              <a:t>DI</a:t>
            </a:r>
            <a:r>
              <a:rPr lang="it-IT" sz="1600" b="1" dirty="0" smtClean="0"/>
              <a:t> PRIMO LIVELLO</a:t>
            </a:r>
          </a:p>
          <a:p>
            <a:pPr lvl="0"/>
            <a:r>
              <a:rPr lang="it-IT" sz="1600" dirty="0" smtClean="0">
                <a:latin typeface="Century Schoolbook"/>
              </a:rPr>
              <a:t>●</a:t>
            </a:r>
            <a:r>
              <a:rPr lang="it-IT" sz="1600" dirty="0" smtClean="0"/>
              <a:t>ADERENZA TERAPEUTICA</a:t>
            </a:r>
            <a:endParaRPr lang="it-IT" sz="1600" dirty="0"/>
          </a:p>
        </p:txBody>
      </p:sp>
      <p:sp>
        <p:nvSpPr>
          <p:cNvPr id="22" name="Ovale 21"/>
          <p:cNvSpPr/>
          <p:nvPr/>
        </p:nvSpPr>
        <p:spPr>
          <a:xfrm>
            <a:off x="3347864" y="3933056"/>
            <a:ext cx="1728192" cy="129614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t>GESTIONE DELL’IA IN MG</a:t>
            </a:r>
            <a:endParaRPr lang="it-IT"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reccia a sinistra 27"/>
          <p:cNvSpPr/>
          <p:nvPr/>
        </p:nvSpPr>
        <p:spPr>
          <a:xfrm rot="19682819">
            <a:off x="5383517" y="2649588"/>
            <a:ext cx="1036147" cy="661530"/>
          </a:xfrm>
          <a:prstGeom prst="leftArrow">
            <a:avLst>
              <a:gd name="adj1" fmla="val 60000"/>
              <a:gd name="adj2" fmla="val 50000"/>
            </a:avLst>
          </a:prstGeom>
          <a:solidFill>
            <a:srgbClr val="FFC00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27" name="Freccia a sinistra 26"/>
          <p:cNvSpPr/>
          <p:nvPr/>
        </p:nvSpPr>
        <p:spPr>
          <a:xfrm rot="13523340" flipV="1">
            <a:off x="2607532" y="2479476"/>
            <a:ext cx="1253900" cy="669779"/>
          </a:xfrm>
          <a:prstGeom prst="leftArrow">
            <a:avLst>
              <a:gd name="adj1" fmla="val 60000"/>
              <a:gd name="adj2" fmla="val 50000"/>
            </a:avLst>
          </a:prstGeom>
          <a:solidFill>
            <a:srgbClr val="92D050"/>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graphicFrame>
        <p:nvGraphicFramePr>
          <p:cNvPr id="4" name="Diagramma 3"/>
          <p:cNvGraphicFramePr/>
          <p:nvPr/>
        </p:nvGraphicFramePr>
        <p:xfrm>
          <a:off x="0" y="44624"/>
          <a:ext cx="9144000"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asellaDiTesto 8"/>
          <p:cNvSpPr txBox="1"/>
          <p:nvPr/>
        </p:nvSpPr>
        <p:spPr>
          <a:xfrm>
            <a:off x="35496" y="6639163"/>
            <a:ext cx="4248472" cy="246221"/>
          </a:xfrm>
          <a:prstGeom prst="rect">
            <a:avLst/>
          </a:prstGeom>
          <a:noFill/>
        </p:spPr>
        <p:txBody>
          <a:bodyPr wrap="square" rtlCol="0">
            <a:spAutoFit/>
          </a:bodyPr>
          <a:lstStyle/>
          <a:p>
            <a:r>
              <a:rPr lang="it-IT" sz="1000" dirty="0" err="1" smtClean="0"/>
              <a:t>*IX</a:t>
            </a:r>
            <a:r>
              <a:rPr lang="it-IT" sz="1000" dirty="0" smtClean="0"/>
              <a:t> REPORT HEALTH SEARCH</a:t>
            </a:r>
            <a:endParaRPr lang="it-IT" sz="1000" dirty="0"/>
          </a:p>
        </p:txBody>
      </p:sp>
      <p:graphicFrame>
        <p:nvGraphicFramePr>
          <p:cNvPr id="14" name="Diagramma 13"/>
          <p:cNvGraphicFramePr/>
          <p:nvPr/>
        </p:nvGraphicFramePr>
        <p:xfrm>
          <a:off x="0" y="908720"/>
          <a:ext cx="9144000" cy="7200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0" name="Rettangolo arrotondato 19"/>
          <p:cNvSpPr/>
          <p:nvPr/>
        </p:nvSpPr>
        <p:spPr>
          <a:xfrm>
            <a:off x="611560" y="1916832"/>
            <a:ext cx="2664296" cy="108012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1000" dirty="0" smtClean="0">
                <a:latin typeface="Century Schoolbook"/>
              </a:rPr>
              <a:t>●</a:t>
            </a:r>
            <a:r>
              <a:rPr lang="it-IT" sz="1000" dirty="0" smtClean="0"/>
              <a:t>CONOSCENZA DELLA PERSONA E APPROCCIO OLISTICO</a:t>
            </a:r>
          </a:p>
          <a:p>
            <a:pPr lvl="0"/>
            <a:r>
              <a:rPr lang="it-IT" sz="1000" dirty="0" smtClean="0">
                <a:latin typeface="Century Schoolbook"/>
              </a:rPr>
              <a:t>●</a:t>
            </a:r>
            <a:r>
              <a:rPr lang="it-IT" sz="1000" dirty="0" smtClean="0"/>
              <a:t>POSSIBILITÀ </a:t>
            </a:r>
            <a:r>
              <a:rPr lang="it-IT" sz="1000" dirty="0" err="1" smtClean="0"/>
              <a:t>DI</a:t>
            </a:r>
            <a:r>
              <a:rPr lang="it-IT" sz="1000" dirty="0" smtClean="0"/>
              <a:t> INTERVENTO SUL ‘CONTESTO’</a:t>
            </a:r>
          </a:p>
          <a:p>
            <a:pPr lvl="0"/>
            <a:r>
              <a:rPr lang="it-IT" sz="1000" dirty="0" smtClean="0">
                <a:latin typeface="Century Schoolbook"/>
              </a:rPr>
              <a:t>●</a:t>
            </a:r>
            <a:r>
              <a:rPr lang="it-IT" sz="1000" dirty="0" smtClean="0"/>
              <a:t>APPROCCIO CONTINUATICO, FIDUCIARIO, </a:t>
            </a:r>
            <a:r>
              <a:rPr lang="it-IT" sz="1000" dirty="0" err="1" smtClean="0"/>
              <a:t>DI</a:t>
            </a:r>
            <a:r>
              <a:rPr lang="it-IT" sz="1000" dirty="0" smtClean="0"/>
              <a:t> FACILE ACCESSO</a:t>
            </a:r>
          </a:p>
        </p:txBody>
      </p:sp>
      <p:sp>
        <p:nvSpPr>
          <p:cNvPr id="21" name="Rettangolo arrotondato 20"/>
          <p:cNvSpPr/>
          <p:nvPr/>
        </p:nvSpPr>
        <p:spPr>
          <a:xfrm>
            <a:off x="5868144" y="1916832"/>
            <a:ext cx="3024336" cy="1296144"/>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1000" dirty="0" smtClean="0">
                <a:latin typeface="Century Schoolbook"/>
              </a:rPr>
              <a:t>●</a:t>
            </a:r>
            <a:r>
              <a:rPr lang="it-IT" sz="1000" dirty="0" smtClean="0"/>
              <a:t>MANCATA PROGRAMMAZIONE DEL CONTATTO (SCREENING) E DEI CONTROLLI (FOLLOW-UP)</a:t>
            </a:r>
          </a:p>
          <a:p>
            <a:pPr lvl="0"/>
            <a:r>
              <a:rPr lang="it-IT" sz="1000" dirty="0" smtClean="0">
                <a:latin typeface="Century Schoolbook"/>
              </a:rPr>
              <a:t>●</a:t>
            </a:r>
            <a:r>
              <a:rPr lang="it-IT" sz="1000" dirty="0" smtClean="0"/>
              <a:t>MANCANZA DEL DATO PRESSORIO</a:t>
            </a:r>
          </a:p>
          <a:p>
            <a:pPr lvl="0"/>
            <a:r>
              <a:rPr lang="it-IT" sz="1000" dirty="0" smtClean="0">
                <a:latin typeface="Century Schoolbook"/>
              </a:rPr>
              <a:t>●</a:t>
            </a:r>
            <a:r>
              <a:rPr lang="it-IT" sz="1000" dirty="0" smtClean="0"/>
              <a:t>INERZIA TERAPEUTICA </a:t>
            </a:r>
          </a:p>
          <a:p>
            <a:pPr lvl="0"/>
            <a:r>
              <a:rPr lang="it-IT" sz="1000" dirty="0" smtClean="0">
                <a:latin typeface="Century Schoolbook"/>
              </a:rPr>
              <a:t>●</a:t>
            </a:r>
            <a:r>
              <a:rPr lang="it-IT" sz="1000" dirty="0" smtClean="0"/>
              <a:t>SCARSO UTILIZZO </a:t>
            </a:r>
            <a:r>
              <a:rPr lang="it-IT" sz="1000" dirty="0" err="1" smtClean="0"/>
              <a:t>DI</a:t>
            </a:r>
            <a:r>
              <a:rPr lang="it-IT" sz="1000" dirty="0" smtClean="0"/>
              <a:t> HBPM E ABPM E DELLA  DIAGNOSTICA </a:t>
            </a:r>
            <a:r>
              <a:rPr lang="it-IT" sz="1000" dirty="0" err="1" smtClean="0"/>
              <a:t>DI</a:t>
            </a:r>
            <a:r>
              <a:rPr lang="it-IT" sz="1000" dirty="0" smtClean="0"/>
              <a:t> PRIMO LIVELLO</a:t>
            </a:r>
          </a:p>
          <a:p>
            <a:pPr lvl="0"/>
            <a:r>
              <a:rPr lang="it-IT" sz="1000" dirty="0" smtClean="0">
                <a:latin typeface="Century Schoolbook"/>
              </a:rPr>
              <a:t>●</a:t>
            </a:r>
            <a:r>
              <a:rPr lang="it-IT" sz="1000" dirty="0" smtClean="0"/>
              <a:t>ADERENZA TERAPEUTICA</a:t>
            </a:r>
            <a:endParaRPr lang="it-IT" sz="1000" dirty="0"/>
          </a:p>
        </p:txBody>
      </p:sp>
      <p:sp>
        <p:nvSpPr>
          <p:cNvPr id="22" name="Ovale 21"/>
          <p:cNvSpPr/>
          <p:nvPr/>
        </p:nvSpPr>
        <p:spPr>
          <a:xfrm>
            <a:off x="3707904" y="2708920"/>
            <a:ext cx="1728192" cy="129614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smtClean="0"/>
              <a:t>GESTIONE DELL’IA IN MG</a:t>
            </a:r>
            <a:endParaRPr lang="it-IT" b="1" dirty="0"/>
          </a:p>
        </p:txBody>
      </p:sp>
      <p:sp>
        <p:nvSpPr>
          <p:cNvPr id="10" name="Rettangolo arrotondato 9"/>
          <p:cNvSpPr/>
          <p:nvPr/>
        </p:nvSpPr>
        <p:spPr>
          <a:xfrm>
            <a:off x="179952" y="4293096"/>
            <a:ext cx="3960000" cy="216024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t-IT" sz="1600" dirty="0" smtClean="0">
                <a:latin typeface="Century Schoolbook"/>
              </a:rPr>
              <a:t>●</a:t>
            </a:r>
            <a:r>
              <a:rPr lang="it-IT" sz="1600" dirty="0" smtClean="0"/>
              <a:t>INCENTIVARE LA MEDICINA </a:t>
            </a:r>
            <a:r>
              <a:rPr lang="it-IT" sz="1600" dirty="0" err="1" smtClean="0"/>
              <a:t>DI</a:t>
            </a:r>
            <a:r>
              <a:rPr lang="it-IT" sz="1600" dirty="0" smtClean="0"/>
              <a:t> INIZIATIVA</a:t>
            </a:r>
          </a:p>
          <a:p>
            <a:pPr lvl="0"/>
            <a:r>
              <a:rPr lang="it-IT" sz="1600" dirty="0" smtClean="0">
                <a:latin typeface="Century Schoolbook"/>
              </a:rPr>
              <a:t>●</a:t>
            </a:r>
            <a:r>
              <a:rPr lang="it-IT" sz="1600" dirty="0" smtClean="0"/>
              <a:t>SEMPLIFICAZIONE DELLA TERAPIA E INCENTIVO ALL’USO DELL’HBPM</a:t>
            </a:r>
          </a:p>
          <a:p>
            <a:pPr lvl="0"/>
            <a:r>
              <a:rPr lang="it-IT" sz="1600" dirty="0" smtClean="0">
                <a:latin typeface="Century Schoolbook"/>
              </a:rPr>
              <a:t>●</a:t>
            </a:r>
            <a:r>
              <a:rPr lang="it-IT" sz="1600" dirty="0" smtClean="0"/>
              <a:t>CONOSCENZA E UTILIZZAZIONE INTEGRATA DELLE TRE METODICHE </a:t>
            </a:r>
            <a:r>
              <a:rPr lang="it-IT" sz="1600" dirty="0" err="1" smtClean="0"/>
              <a:t>DI</a:t>
            </a:r>
            <a:r>
              <a:rPr lang="it-IT" sz="1600" dirty="0" smtClean="0"/>
              <a:t> MISURAZIONE DELLA  PA</a:t>
            </a:r>
            <a:r>
              <a:rPr lang="it-IT" sz="1600" dirty="0" smtClean="0">
                <a:sym typeface="Symbol"/>
              </a:rPr>
              <a:t></a:t>
            </a:r>
            <a:r>
              <a:rPr lang="it-IT" sz="1600" b="1" dirty="0" smtClean="0">
                <a:sym typeface="Symbol"/>
              </a:rPr>
              <a:t>NECESSITÀ </a:t>
            </a:r>
            <a:r>
              <a:rPr lang="it-IT" sz="1600" b="1" dirty="0" err="1" smtClean="0">
                <a:sym typeface="Symbol"/>
              </a:rPr>
              <a:t>DI</a:t>
            </a:r>
            <a:r>
              <a:rPr lang="it-IT" sz="1600" b="1" dirty="0" smtClean="0">
                <a:sym typeface="Symbol"/>
              </a:rPr>
              <a:t> UNA DIAGNOSTICA </a:t>
            </a:r>
            <a:r>
              <a:rPr lang="it-IT" sz="1600" b="1" dirty="0" err="1" smtClean="0">
                <a:sym typeface="Symbol"/>
              </a:rPr>
              <a:t>DI</a:t>
            </a:r>
            <a:r>
              <a:rPr lang="it-IT" sz="1600" b="1" dirty="0" smtClean="0">
                <a:sym typeface="Symbol"/>
              </a:rPr>
              <a:t> PRIMO LIVELLO IN MG (ABPM)</a:t>
            </a:r>
            <a:endParaRPr lang="it-IT" sz="1600" b="1" dirty="0" smtClean="0"/>
          </a:p>
        </p:txBody>
      </p:sp>
      <p:sp>
        <p:nvSpPr>
          <p:cNvPr id="23" name="Freccia tridirezionale 22"/>
          <p:cNvSpPr/>
          <p:nvPr/>
        </p:nvSpPr>
        <p:spPr>
          <a:xfrm>
            <a:off x="4139952" y="4077072"/>
            <a:ext cx="864096" cy="792088"/>
          </a:xfrm>
          <a:prstGeom prst="leftRightUp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Rettangolo arrotondato 23"/>
          <p:cNvSpPr/>
          <p:nvPr/>
        </p:nvSpPr>
        <p:spPr>
          <a:xfrm>
            <a:off x="5004488" y="4293096"/>
            <a:ext cx="3960000" cy="2160240"/>
          </a:xfrm>
          <a:prstGeom prst="round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1600" dirty="0" smtClean="0">
                <a:latin typeface="Century Schoolbook"/>
              </a:rPr>
              <a:t>●</a:t>
            </a:r>
            <a:r>
              <a:rPr lang="it-IT" sz="1600" dirty="0" smtClean="0"/>
              <a:t>INDIRIZZO VERSO LO SVILUPPO </a:t>
            </a:r>
            <a:r>
              <a:rPr lang="it-IT" sz="1600" dirty="0" err="1" smtClean="0"/>
              <a:t>DI</a:t>
            </a:r>
            <a:r>
              <a:rPr lang="it-IT" sz="1600" dirty="0" smtClean="0"/>
              <a:t> </a:t>
            </a:r>
            <a:r>
              <a:rPr lang="it-IT" sz="1600" b="1" dirty="0" smtClean="0"/>
              <a:t>FORME ASSOCIATIVE COMPLESSE</a:t>
            </a:r>
            <a:r>
              <a:rPr lang="it-IT" sz="1600" dirty="0" smtClean="0"/>
              <a:t>/STRUTTURE ORGANIZZATE </a:t>
            </a:r>
            <a:r>
              <a:rPr lang="it-IT" sz="1600" dirty="0" smtClean="0">
                <a:latin typeface="Century Schoolbook"/>
              </a:rPr>
              <a:t>●</a:t>
            </a:r>
            <a:r>
              <a:rPr lang="it-IT" sz="1600" dirty="0" smtClean="0"/>
              <a:t>ACQUISIZIONE </a:t>
            </a:r>
            <a:r>
              <a:rPr lang="it-IT" sz="1600" b="1" dirty="0" err="1" smtClean="0"/>
              <a:t>DI</a:t>
            </a:r>
            <a:r>
              <a:rPr lang="it-IT" sz="1600" b="1" dirty="0" smtClean="0"/>
              <a:t> NUOVE ABILITÀ PROFESSIONALI</a:t>
            </a:r>
            <a:r>
              <a:rPr lang="it-IT" sz="1600" dirty="0" smtClean="0"/>
              <a:t> E NUOVE ‘EXPERTISE’ PER LA GESTIONE DELLE MALATTIE AD ALTA PREVALENZA ED ELEVATO CARICO ASSISTENZIALE</a:t>
            </a:r>
            <a:endParaRPr lang="it-IT"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0" y="44624"/>
          <a:ext cx="9144000"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ma 13"/>
          <p:cNvGraphicFramePr/>
          <p:nvPr/>
        </p:nvGraphicFramePr>
        <p:xfrm>
          <a:off x="0" y="908720"/>
          <a:ext cx="9108000" cy="2088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2" name="Segnaposto contenuto 3" descr="casa-salute-colorno.jpg"/>
          <p:cNvPicPr>
            <a:picLocks noGrp="1" noChangeAspect="1"/>
          </p:cNvPicPr>
          <p:nvPr>
            <p:ph idx="1"/>
          </p:nvPr>
        </p:nvPicPr>
        <p:blipFill>
          <a:blip r:embed="rId13" cstate="print"/>
          <a:stretch>
            <a:fillRect/>
          </a:stretch>
        </p:blipFill>
        <p:spPr>
          <a:xfrm>
            <a:off x="6156176" y="3544416"/>
            <a:ext cx="2764904" cy="2764904"/>
          </a:xfrm>
        </p:spPr>
      </p:pic>
      <p:sp>
        <p:nvSpPr>
          <p:cNvPr id="5" name="CasellaDiTesto 4"/>
          <p:cNvSpPr txBox="1"/>
          <p:nvPr/>
        </p:nvSpPr>
        <p:spPr>
          <a:xfrm>
            <a:off x="179512" y="3784972"/>
            <a:ext cx="5904656" cy="2308324"/>
          </a:xfrm>
          <a:prstGeom prst="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it-IT" b="1" dirty="0" smtClean="0"/>
              <a:t>PER LA GESTIONE DEI PAZIENTI CON IA I MMG DELLA CASA DELLA SALUTE </a:t>
            </a:r>
            <a:r>
              <a:rPr lang="it-IT" b="1" dirty="0" err="1" smtClean="0"/>
              <a:t>DI</a:t>
            </a:r>
            <a:r>
              <a:rPr lang="it-IT" b="1" dirty="0" smtClean="0"/>
              <a:t> COLORNO SI SONO DOTATI DELLA STRUMENTAZIONE NECESSARIA PER L’ESECUZIONE DELL’ABPM</a:t>
            </a:r>
            <a:r>
              <a:rPr lang="it-IT" dirty="0" smtClean="0"/>
              <a:t>:</a:t>
            </a:r>
          </a:p>
          <a:p>
            <a:r>
              <a:rPr lang="it-IT" dirty="0" smtClean="0">
                <a:latin typeface="Century Schoolbook"/>
              </a:rPr>
              <a:t>●</a:t>
            </a:r>
            <a:r>
              <a:rPr lang="it-IT" dirty="0" smtClean="0"/>
              <a:t>PER LA CONFERMA DIAGNOSTICA E IL MONITORAGGIO TERAPEUTICO</a:t>
            </a:r>
          </a:p>
          <a:p>
            <a:r>
              <a:rPr lang="it-IT" dirty="0" smtClean="0">
                <a:latin typeface="Century Schoolbook"/>
              </a:rPr>
              <a:t>●</a:t>
            </a:r>
            <a:r>
              <a:rPr lang="it-IT" dirty="0" smtClean="0"/>
              <a:t>PERSONALE AMMINISTRATIVO E INFERMIERISTICO</a:t>
            </a:r>
          </a:p>
          <a:p>
            <a:r>
              <a:rPr lang="it-IT" dirty="0" smtClean="0">
                <a:latin typeface="Century Schoolbook"/>
              </a:rPr>
              <a:t>●</a:t>
            </a:r>
            <a:r>
              <a:rPr lang="it-IT" dirty="0" smtClean="0"/>
              <a:t>MEDICO REFERTATORE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0" y="44624"/>
          <a:ext cx="9144000"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asellaDiTesto 5"/>
          <p:cNvSpPr txBox="1"/>
          <p:nvPr/>
        </p:nvSpPr>
        <p:spPr>
          <a:xfrm>
            <a:off x="3384376" y="976660"/>
            <a:ext cx="5759624" cy="2308324"/>
          </a:xfrm>
          <a:prstGeom prst="rect">
            <a:avLst/>
          </a:prstGeom>
          <a:noFill/>
        </p:spPr>
        <p:txBody>
          <a:bodyPr wrap="square" numCol="1" rtlCol="0">
            <a:spAutoFit/>
          </a:bodyPr>
          <a:lstStyle/>
          <a:p>
            <a:r>
              <a:rPr lang="it-IT" b="1" dirty="0" smtClean="0"/>
              <a:t>APPARECCHIO DOTATO </a:t>
            </a:r>
            <a:r>
              <a:rPr lang="it-IT" b="1" dirty="0" err="1" smtClean="0"/>
              <a:t>DI</a:t>
            </a:r>
            <a:r>
              <a:rPr lang="it-IT" b="1" dirty="0" smtClean="0"/>
              <a:t> TECNICA OSCILLOMETRICA</a:t>
            </a:r>
          </a:p>
          <a:p>
            <a:r>
              <a:rPr lang="it-IT" b="1" dirty="0" smtClean="0"/>
              <a:t>L’APPARECCHIATURA VIENE SEMPRE TESTATA NEL SINGOLO PAZIENTE</a:t>
            </a:r>
          </a:p>
          <a:p>
            <a:r>
              <a:rPr lang="it-IT" b="1" dirty="0" smtClean="0"/>
              <a:t>MISURAZIONI A INTERVALLI </a:t>
            </a:r>
            <a:r>
              <a:rPr lang="it-IT" b="1" dirty="0" err="1" smtClean="0"/>
              <a:t>DI</a:t>
            </a:r>
            <a:r>
              <a:rPr lang="it-IT" b="1" dirty="0" smtClean="0"/>
              <a:t> 20 MIN NEL SOTTOPERIODO DIURNO (7-23) E 30 MINUTI NEL SOTTOPERIODO NOTTURNO (23-7)</a:t>
            </a:r>
          </a:p>
          <a:p>
            <a:r>
              <a:rPr lang="it-IT" b="1" dirty="0" smtClean="0"/>
              <a:t>ESAME VALIDO SE PRESENTI IL 70% DELLE MISURAZIONI ATTESE</a:t>
            </a:r>
          </a:p>
        </p:txBody>
      </p:sp>
      <p:pic>
        <p:nvPicPr>
          <p:cNvPr id="9" name="Immagine 8" descr="Immagine.png"/>
          <p:cNvPicPr>
            <a:picLocks noChangeAspect="1"/>
          </p:cNvPicPr>
          <p:nvPr/>
        </p:nvPicPr>
        <p:blipFill>
          <a:blip r:embed="rId8" cstate="print"/>
          <a:stretch>
            <a:fillRect/>
          </a:stretch>
        </p:blipFill>
        <p:spPr>
          <a:xfrm>
            <a:off x="107504" y="1046855"/>
            <a:ext cx="2580356" cy="1590057"/>
          </a:xfrm>
          <a:prstGeom prst="rect">
            <a:avLst/>
          </a:prstGeom>
        </p:spPr>
      </p:pic>
      <p:sp>
        <p:nvSpPr>
          <p:cNvPr id="12" name="Parentesi graffa chiusa 11"/>
          <p:cNvSpPr/>
          <p:nvPr/>
        </p:nvSpPr>
        <p:spPr>
          <a:xfrm>
            <a:off x="2987824" y="980728"/>
            <a:ext cx="216024" cy="2232248"/>
          </a:xfrm>
          <a:prstGeom prst="rightBrace">
            <a:avLst/>
          </a:prstGeom>
          <a:ln w="38100">
            <a:solidFill>
              <a:schemeClr val="tx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it-IT"/>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6" name="Segnaposto contenuto 5"/>
          <p:cNvSpPr>
            <a:spLocks noGrp="1"/>
          </p:cNvSpPr>
          <p:nvPr>
            <p:ph idx="1"/>
          </p:nvPr>
        </p:nvSpPr>
        <p:spPr/>
        <p:txBody>
          <a:bodyPr/>
          <a:lstStyle/>
          <a:p>
            <a:endParaRPr lang="it-IT"/>
          </a:p>
        </p:txBody>
      </p:sp>
      <p:pic>
        <p:nvPicPr>
          <p:cNvPr id="4" name="Picture 2" descr="Risultati immagini per hypertension consequences"/>
          <p:cNvPicPr>
            <a:picLocks noChangeAspect="1" noChangeArrowheads="1"/>
          </p:cNvPicPr>
          <p:nvPr/>
        </p:nvPicPr>
        <p:blipFill>
          <a:blip r:embed="rId2" cstate="print"/>
          <a:srcRect/>
          <a:stretch>
            <a:fillRect/>
          </a:stretch>
        </p:blipFill>
        <p:spPr bwMode="auto">
          <a:xfrm>
            <a:off x="2254528" y="1988840"/>
            <a:ext cx="6889472" cy="4080873"/>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VALORI SOGLIA</a:t>
            </a:r>
            <a:endParaRPr lang="it-IT" dirty="0"/>
          </a:p>
        </p:txBody>
      </p:sp>
      <p:sp>
        <p:nvSpPr>
          <p:cNvPr id="3" name="Segnaposto contenuto 2"/>
          <p:cNvSpPr>
            <a:spLocks noGrp="1"/>
          </p:cNvSpPr>
          <p:nvPr>
            <p:ph idx="1"/>
          </p:nvPr>
        </p:nvSpPr>
        <p:spPr/>
        <p:txBody>
          <a:bodyPr>
            <a:normAutofit fontScale="85000" lnSpcReduction="20000"/>
          </a:bodyPr>
          <a:lstStyle/>
          <a:p>
            <a:pPr lvl="0"/>
            <a:r>
              <a:rPr lang="en-US" dirty="0" smtClean="0"/>
              <a:t>PER PAS, PAD, FC:</a:t>
            </a:r>
          </a:p>
          <a:p>
            <a:pPr lvl="0"/>
            <a:r>
              <a:rPr lang="en-US" dirty="0" err="1" smtClean="0"/>
              <a:t>Elenco</a:t>
            </a:r>
            <a:r>
              <a:rPr lang="en-US" dirty="0" smtClean="0"/>
              <a:t> </a:t>
            </a:r>
            <a:r>
              <a:rPr lang="en-US" dirty="0" err="1" smtClean="0"/>
              <a:t>di</a:t>
            </a:r>
            <a:r>
              <a:rPr lang="en-US" dirty="0" smtClean="0"/>
              <a:t> </a:t>
            </a:r>
            <a:r>
              <a:rPr lang="en-US" dirty="0" err="1" smtClean="0"/>
              <a:t>ogni</a:t>
            </a:r>
            <a:r>
              <a:rPr lang="en-US" dirty="0" smtClean="0"/>
              <a:t> </a:t>
            </a:r>
            <a:r>
              <a:rPr lang="en-US" dirty="0" err="1" smtClean="0"/>
              <a:t>singola</a:t>
            </a:r>
            <a:r>
              <a:rPr lang="en-US" dirty="0" smtClean="0"/>
              <a:t> </a:t>
            </a:r>
            <a:r>
              <a:rPr lang="en-US" dirty="0" err="1" smtClean="0"/>
              <a:t>misurazione</a:t>
            </a:r>
            <a:r>
              <a:rPr lang="en-US" dirty="0" smtClean="0"/>
              <a:t> con </a:t>
            </a:r>
            <a:r>
              <a:rPr lang="en-US" dirty="0" err="1" smtClean="0"/>
              <a:t>ora</a:t>
            </a:r>
            <a:r>
              <a:rPr lang="en-US" dirty="0" smtClean="0"/>
              <a:t> e </a:t>
            </a:r>
            <a:r>
              <a:rPr lang="en-US" dirty="0" err="1" smtClean="0"/>
              <a:t>minuti</a:t>
            </a:r>
            <a:r>
              <a:rPr lang="en-US" dirty="0" smtClean="0"/>
              <a:t> </a:t>
            </a:r>
            <a:r>
              <a:rPr lang="en-US" dirty="0" err="1" smtClean="0"/>
              <a:t>dell’evento</a:t>
            </a:r>
            <a:endParaRPr lang="it-IT" dirty="0" smtClean="0"/>
          </a:p>
          <a:p>
            <a:pPr lvl="0"/>
            <a:r>
              <a:rPr lang="en-US" dirty="0" err="1" smtClean="0"/>
              <a:t>Grafico</a:t>
            </a:r>
            <a:r>
              <a:rPr lang="en-US" dirty="0" smtClean="0"/>
              <a:t> </a:t>
            </a:r>
            <a:r>
              <a:rPr lang="en-US" dirty="0" err="1" smtClean="0"/>
              <a:t>dell’andamento</a:t>
            </a:r>
            <a:r>
              <a:rPr lang="en-US" dirty="0" smtClean="0"/>
              <a:t> della PA e della </a:t>
            </a:r>
            <a:r>
              <a:rPr lang="en-US" dirty="0" err="1" smtClean="0"/>
              <a:t>frequenza</a:t>
            </a:r>
            <a:r>
              <a:rPr lang="en-US" dirty="0" smtClean="0"/>
              <a:t> </a:t>
            </a:r>
            <a:r>
              <a:rPr lang="en-US" dirty="0" err="1" smtClean="0"/>
              <a:t>cardiaca</a:t>
            </a:r>
            <a:endParaRPr lang="it-IT" dirty="0" smtClean="0"/>
          </a:p>
          <a:p>
            <a:pPr lvl="0"/>
            <a:r>
              <a:rPr lang="en-US" dirty="0" err="1" smtClean="0"/>
              <a:t>Valore</a:t>
            </a:r>
            <a:r>
              <a:rPr lang="en-US" dirty="0" smtClean="0"/>
              <a:t> </a:t>
            </a:r>
            <a:r>
              <a:rPr lang="en-US" dirty="0" err="1" smtClean="0"/>
              <a:t>massimo</a:t>
            </a:r>
            <a:r>
              <a:rPr lang="en-US" dirty="0" smtClean="0"/>
              <a:t> e </a:t>
            </a:r>
            <a:r>
              <a:rPr lang="en-US" dirty="0" err="1" smtClean="0"/>
              <a:t>minimo</a:t>
            </a:r>
            <a:r>
              <a:rPr lang="en-US" dirty="0" smtClean="0"/>
              <a:t> </a:t>
            </a:r>
            <a:r>
              <a:rPr lang="en-US" dirty="0" err="1" smtClean="0"/>
              <a:t>che</a:t>
            </a:r>
            <a:r>
              <a:rPr lang="en-US" dirty="0" smtClean="0"/>
              <a:t> </a:t>
            </a:r>
            <a:r>
              <a:rPr lang="en-US" dirty="0" err="1" smtClean="0"/>
              <a:t>si</a:t>
            </a:r>
            <a:r>
              <a:rPr lang="en-US" dirty="0" smtClean="0"/>
              <a:t> </a:t>
            </a:r>
            <a:r>
              <a:rPr lang="en-US" dirty="0" err="1" smtClean="0"/>
              <a:t>sono</a:t>
            </a:r>
            <a:r>
              <a:rPr lang="en-US" dirty="0" smtClean="0"/>
              <a:t> </a:t>
            </a:r>
            <a:r>
              <a:rPr lang="en-US" dirty="0" err="1" smtClean="0"/>
              <a:t>verificati</a:t>
            </a:r>
            <a:r>
              <a:rPr lang="en-US" dirty="0" smtClean="0"/>
              <a:t> </a:t>
            </a:r>
            <a:r>
              <a:rPr lang="en-US" dirty="0" err="1" smtClean="0"/>
              <a:t>nel</a:t>
            </a:r>
            <a:r>
              <a:rPr lang="en-US" dirty="0" smtClean="0"/>
              <a:t> </a:t>
            </a:r>
            <a:r>
              <a:rPr lang="en-US" dirty="0" err="1" smtClean="0"/>
              <a:t>corso</a:t>
            </a:r>
            <a:r>
              <a:rPr lang="en-US" dirty="0" smtClean="0"/>
              <a:t> della </a:t>
            </a:r>
            <a:r>
              <a:rPr lang="en-US" dirty="0" err="1" smtClean="0"/>
              <a:t>registrazione</a:t>
            </a:r>
            <a:endParaRPr lang="it-IT" dirty="0" smtClean="0"/>
          </a:p>
          <a:p>
            <a:pPr lvl="0"/>
            <a:r>
              <a:rPr lang="en-US" dirty="0" err="1" smtClean="0"/>
              <a:t>Valore</a:t>
            </a:r>
            <a:r>
              <a:rPr lang="en-US" dirty="0" smtClean="0"/>
              <a:t> </a:t>
            </a:r>
            <a:r>
              <a:rPr lang="en-US" dirty="0" err="1" smtClean="0"/>
              <a:t>medio</a:t>
            </a:r>
            <a:r>
              <a:rPr lang="en-US" dirty="0" smtClean="0"/>
              <a:t> </a:t>
            </a:r>
            <a:r>
              <a:rPr lang="en-US" dirty="0" err="1" smtClean="0"/>
              <a:t>delle</a:t>
            </a:r>
            <a:r>
              <a:rPr lang="en-US" dirty="0" smtClean="0"/>
              <a:t> 24 ore</a:t>
            </a:r>
            <a:endParaRPr lang="it-IT" dirty="0" smtClean="0"/>
          </a:p>
          <a:p>
            <a:pPr lvl="0"/>
            <a:r>
              <a:rPr lang="en-US" dirty="0" err="1" smtClean="0"/>
              <a:t>Valore</a:t>
            </a:r>
            <a:r>
              <a:rPr lang="en-US" dirty="0" smtClean="0"/>
              <a:t> </a:t>
            </a:r>
            <a:r>
              <a:rPr lang="en-US" dirty="0" err="1" smtClean="0"/>
              <a:t>medio</a:t>
            </a:r>
            <a:r>
              <a:rPr lang="en-US" dirty="0" smtClean="0"/>
              <a:t> del </a:t>
            </a:r>
            <a:r>
              <a:rPr lang="en-US" dirty="0" err="1" smtClean="0"/>
              <a:t>sottoperiodo</a:t>
            </a:r>
            <a:r>
              <a:rPr lang="en-US" dirty="0" smtClean="0"/>
              <a:t> </a:t>
            </a:r>
            <a:r>
              <a:rPr lang="en-US" dirty="0" err="1" smtClean="0"/>
              <a:t>diurno</a:t>
            </a:r>
            <a:r>
              <a:rPr lang="en-US" dirty="0" smtClean="0"/>
              <a:t> e </a:t>
            </a:r>
            <a:r>
              <a:rPr lang="en-US" dirty="0" err="1" smtClean="0"/>
              <a:t>notturno</a:t>
            </a:r>
            <a:endParaRPr lang="it-IT" dirty="0" smtClean="0"/>
          </a:p>
          <a:p>
            <a:pPr lvl="0"/>
            <a:r>
              <a:rPr lang="en-US" dirty="0" err="1" smtClean="0"/>
              <a:t>Differenza</a:t>
            </a:r>
            <a:r>
              <a:rPr lang="en-US" dirty="0" smtClean="0"/>
              <a:t> </a:t>
            </a:r>
            <a:r>
              <a:rPr lang="en-US" dirty="0" err="1" smtClean="0"/>
              <a:t>assoluta</a:t>
            </a:r>
            <a:r>
              <a:rPr lang="en-US" dirty="0" smtClean="0"/>
              <a:t> e </a:t>
            </a:r>
            <a:r>
              <a:rPr lang="en-US" dirty="0" err="1" smtClean="0"/>
              <a:t>relativa</a:t>
            </a:r>
            <a:r>
              <a:rPr lang="en-US" dirty="0" smtClean="0"/>
              <a:t>, in termini </a:t>
            </a:r>
            <a:r>
              <a:rPr lang="en-US" dirty="0" err="1" smtClean="0"/>
              <a:t>percentuali</a:t>
            </a:r>
            <a:r>
              <a:rPr lang="en-US" dirty="0" smtClean="0"/>
              <a:t>, </a:t>
            </a:r>
            <a:r>
              <a:rPr lang="en-US" dirty="0" err="1" smtClean="0"/>
              <a:t>di</a:t>
            </a:r>
            <a:r>
              <a:rPr lang="en-US" dirty="0" smtClean="0"/>
              <a:t> </a:t>
            </a:r>
            <a:r>
              <a:rPr lang="en-US" dirty="0" err="1" smtClean="0"/>
              <a:t>pressione</a:t>
            </a:r>
            <a:r>
              <a:rPr lang="en-US" dirty="0" smtClean="0"/>
              <a:t> </a:t>
            </a:r>
            <a:r>
              <a:rPr lang="en-US" dirty="0" err="1" smtClean="0"/>
              <a:t>tra</a:t>
            </a:r>
            <a:r>
              <a:rPr lang="en-US" dirty="0" smtClean="0"/>
              <a:t> </a:t>
            </a:r>
            <a:r>
              <a:rPr lang="en-US" dirty="0" err="1" smtClean="0"/>
              <a:t>giorno</a:t>
            </a:r>
            <a:r>
              <a:rPr lang="en-US" dirty="0" smtClean="0"/>
              <a:t> e </a:t>
            </a:r>
            <a:r>
              <a:rPr lang="en-US" dirty="0" err="1" smtClean="0"/>
              <a:t>notte</a:t>
            </a:r>
            <a:endParaRPr lang="it-IT" dirty="0" smtClean="0"/>
          </a:p>
          <a:p>
            <a:endParaRPr lang="it-IT"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0" y="44624"/>
          <a:ext cx="9144000"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Tabella 6"/>
          <p:cNvGraphicFramePr>
            <a:graphicFrameLocks noGrp="1"/>
          </p:cNvGraphicFramePr>
          <p:nvPr/>
        </p:nvGraphicFramePr>
        <p:xfrm>
          <a:off x="179512" y="4329280"/>
          <a:ext cx="5184408" cy="1620000"/>
        </p:xfrm>
        <a:graphic>
          <a:graphicData uri="http://schemas.openxmlformats.org/drawingml/2006/table">
            <a:tbl>
              <a:tblPr>
                <a:tableStyleId>{35758FB7-9AC5-4552-8A53-C91805E547FA}</a:tableStyleId>
              </a:tblPr>
              <a:tblGrid>
                <a:gridCol w="1728192"/>
                <a:gridCol w="1944216"/>
                <a:gridCol w="756000"/>
                <a:gridCol w="756000"/>
              </a:tblGrid>
              <a:tr h="540000">
                <a:tc rowSpan="3">
                  <a:txBody>
                    <a:bodyPr/>
                    <a:lstStyle/>
                    <a:p>
                      <a:pPr algn="ctr">
                        <a:lnSpc>
                          <a:spcPct val="115000"/>
                        </a:lnSpc>
                        <a:spcAft>
                          <a:spcPts val="0"/>
                        </a:spcAft>
                      </a:pPr>
                      <a:r>
                        <a:rPr lang="en-US" sz="1400" b="1" dirty="0" err="1" smtClean="0"/>
                        <a:t>Pazienti</a:t>
                      </a:r>
                      <a:r>
                        <a:rPr lang="en-US" sz="1400" b="1" dirty="0" smtClean="0"/>
                        <a:t> </a:t>
                      </a:r>
                      <a:r>
                        <a:rPr lang="en-US" sz="1400" b="1" dirty="0" err="1" smtClean="0"/>
                        <a:t>reclutati</a:t>
                      </a:r>
                      <a:r>
                        <a:rPr lang="en-US" sz="1400" b="1" dirty="0" smtClean="0"/>
                        <a:t> 190</a:t>
                      </a:r>
                      <a:endParaRPr lang="it-IT" sz="1400" b="1" dirty="0">
                        <a:solidFill>
                          <a:schemeClr val="tx1"/>
                        </a:solidFill>
                        <a:latin typeface="Calibri"/>
                        <a:ea typeface="Times New Roman"/>
                        <a:cs typeface="Times New Roman"/>
                      </a:endParaRPr>
                    </a:p>
                  </a:txBody>
                  <a:tcPr marL="68401" marR="68401" marT="0" marB="0" anchor="ctr"/>
                </a:tc>
                <a:tc>
                  <a:txBody>
                    <a:bodyPr/>
                    <a:lstStyle/>
                    <a:p>
                      <a:pPr algn="l">
                        <a:lnSpc>
                          <a:spcPct val="115000"/>
                        </a:lnSpc>
                        <a:spcAft>
                          <a:spcPts val="0"/>
                        </a:spcAft>
                      </a:pPr>
                      <a:r>
                        <a:rPr lang="en-US" sz="1400" b="1" dirty="0" err="1"/>
                        <a:t>Nuove</a:t>
                      </a:r>
                      <a:r>
                        <a:rPr lang="en-US" sz="1400" b="1" dirty="0"/>
                        <a:t> </a:t>
                      </a:r>
                      <a:r>
                        <a:rPr lang="en-US" sz="1400" b="1" dirty="0" err="1"/>
                        <a:t>diagnosi</a:t>
                      </a:r>
                      <a:endParaRPr lang="it-IT" sz="1400" b="1" dirty="0">
                        <a:solidFill>
                          <a:schemeClr val="tx1"/>
                        </a:solidFill>
                        <a:latin typeface="Calibri"/>
                        <a:ea typeface="Times New Roman"/>
                        <a:cs typeface="Times New Roman"/>
                      </a:endParaRPr>
                    </a:p>
                  </a:txBody>
                  <a:tcPr marL="68401" marR="68401" marT="0" marB="0" anchor="ctr"/>
                </a:tc>
                <a:tc>
                  <a:txBody>
                    <a:bodyPr/>
                    <a:lstStyle/>
                    <a:p>
                      <a:pPr algn="ctr">
                        <a:lnSpc>
                          <a:spcPct val="115000"/>
                        </a:lnSpc>
                        <a:spcAft>
                          <a:spcPts val="0"/>
                        </a:spcAft>
                      </a:pPr>
                      <a:r>
                        <a:rPr lang="en-US" sz="1800" b="1" dirty="0">
                          <a:solidFill>
                            <a:srgbClr val="FF0000"/>
                          </a:solidFill>
                        </a:rPr>
                        <a:t>26</a:t>
                      </a:r>
                      <a:endParaRPr lang="it-IT" sz="1800" b="1" dirty="0">
                        <a:solidFill>
                          <a:srgbClr val="FF0000"/>
                        </a:solidFill>
                        <a:latin typeface="Calibri"/>
                        <a:ea typeface="Times New Roman"/>
                        <a:cs typeface="Times New Roman"/>
                      </a:endParaRPr>
                    </a:p>
                  </a:txBody>
                  <a:tcPr marL="68401" marR="68401" marT="0" marB="0" anchor="ctr"/>
                </a:tc>
                <a:tc>
                  <a:txBody>
                    <a:bodyPr/>
                    <a:lstStyle/>
                    <a:p>
                      <a:pPr algn="ctr">
                        <a:lnSpc>
                          <a:spcPct val="115000"/>
                        </a:lnSpc>
                        <a:spcAft>
                          <a:spcPts val="0"/>
                        </a:spcAft>
                      </a:pPr>
                      <a:r>
                        <a:rPr lang="en-US" sz="1400"/>
                        <a:t>13,6%</a:t>
                      </a:r>
                      <a:endParaRPr lang="it-IT" sz="1400">
                        <a:solidFill>
                          <a:schemeClr val="tx1"/>
                        </a:solidFill>
                        <a:latin typeface="Calibri"/>
                        <a:ea typeface="Times New Roman"/>
                        <a:cs typeface="Times New Roman"/>
                      </a:endParaRPr>
                    </a:p>
                  </a:txBody>
                  <a:tcPr marL="68401" marR="68401" marT="0" marB="0" anchor="ctr"/>
                </a:tc>
              </a:tr>
              <a:tr h="540000">
                <a:tc vMerge="1">
                  <a:txBody>
                    <a:bodyPr/>
                    <a:lstStyle/>
                    <a:p>
                      <a:endParaRPr lang="it-IT"/>
                    </a:p>
                  </a:txBody>
                  <a:tcPr/>
                </a:tc>
                <a:tc>
                  <a:txBody>
                    <a:bodyPr/>
                    <a:lstStyle/>
                    <a:p>
                      <a:pPr algn="l">
                        <a:lnSpc>
                          <a:spcPct val="115000"/>
                        </a:lnSpc>
                        <a:spcAft>
                          <a:spcPts val="0"/>
                        </a:spcAft>
                      </a:pPr>
                      <a:r>
                        <a:rPr lang="en-US" sz="1400" b="1" dirty="0" err="1"/>
                        <a:t>Ipertensione</a:t>
                      </a:r>
                      <a:r>
                        <a:rPr lang="en-US" sz="1400" b="1" dirty="0"/>
                        <a:t> </a:t>
                      </a:r>
                      <a:r>
                        <a:rPr lang="en-US" sz="1400" b="1" dirty="0" err="1"/>
                        <a:t>da</a:t>
                      </a:r>
                      <a:r>
                        <a:rPr lang="en-US" sz="1400" b="1" dirty="0"/>
                        <a:t> </a:t>
                      </a:r>
                      <a:r>
                        <a:rPr lang="en-US" sz="1400" b="1" dirty="0" err="1"/>
                        <a:t>camice</a:t>
                      </a:r>
                      <a:r>
                        <a:rPr lang="en-US" sz="1400" b="1" dirty="0"/>
                        <a:t> </a:t>
                      </a:r>
                      <a:r>
                        <a:rPr lang="en-US" sz="1400" b="1" dirty="0" err="1"/>
                        <a:t>bianco</a:t>
                      </a:r>
                      <a:endParaRPr lang="it-IT" sz="1400" b="1" dirty="0">
                        <a:solidFill>
                          <a:schemeClr val="tx1"/>
                        </a:solidFill>
                        <a:latin typeface="Calibri"/>
                        <a:ea typeface="Times New Roman"/>
                        <a:cs typeface="Times New Roman"/>
                      </a:endParaRPr>
                    </a:p>
                  </a:txBody>
                  <a:tcPr marL="68401" marR="68401" marT="0" marB="0" anchor="ctr"/>
                </a:tc>
                <a:tc>
                  <a:txBody>
                    <a:bodyPr/>
                    <a:lstStyle/>
                    <a:p>
                      <a:pPr algn="ctr">
                        <a:lnSpc>
                          <a:spcPct val="115000"/>
                        </a:lnSpc>
                        <a:spcAft>
                          <a:spcPts val="0"/>
                        </a:spcAft>
                      </a:pPr>
                      <a:r>
                        <a:rPr lang="en-US" sz="1800" b="1" dirty="0">
                          <a:solidFill>
                            <a:srgbClr val="FF0000"/>
                          </a:solidFill>
                        </a:rPr>
                        <a:t>38</a:t>
                      </a:r>
                      <a:endParaRPr lang="it-IT" sz="1800" b="1" dirty="0">
                        <a:solidFill>
                          <a:srgbClr val="FF0000"/>
                        </a:solidFill>
                        <a:latin typeface="Calibri"/>
                        <a:ea typeface="Times New Roman"/>
                        <a:cs typeface="Times New Roman"/>
                      </a:endParaRPr>
                    </a:p>
                  </a:txBody>
                  <a:tcPr marL="68401" marR="68401" marT="0" marB="0" anchor="ctr"/>
                </a:tc>
                <a:tc>
                  <a:txBody>
                    <a:bodyPr/>
                    <a:lstStyle/>
                    <a:p>
                      <a:pPr algn="ctr">
                        <a:lnSpc>
                          <a:spcPct val="115000"/>
                        </a:lnSpc>
                        <a:spcAft>
                          <a:spcPts val="0"/>
                        </a:spcAft>
                      </a:pPr>
                      <a:r>
                        <a:rPr lang="en-US" sz="1400" dirty="0"/>
                        <a:t>20%</a:t>
                      </a:r>
                      <a:endParaRPr lang="it-IT" sz="1400" dirty="0">
                        <a:solidFill>
                          <a:schemeClr val="tx1"/>
                        </a:solidFill>
                        <a:latin typeface="Calibri"/>
                        <a:ea typeface="Times New Roman"/>
                        <a:cs typeface="Times New Roman"/>
                      </a:endParaRPr>
                    </a:p>
                  </a:txBody>
                  <a:tcPr marL="68401" marR="68401" marT="0" marB="0" anchor="ctr"/>
                </a:tc>
              </a:tr>
              <a:tr h="540000">
                <a:tc vMerge="1">
                  <a:txBody>
                    <a:bodyPr/>
                    <a:lstStyle/>
                    <a:p>
                      <a:endParaRPr lang="it-IT"/>
                    </a:p>
                  </a:txBody>
                  <a:tcPr/>
                </a:tc>
                <a:tc>
                  <a:txBody>
                    <a:bodyPr/>
                    <a:lstStyle/>
                    <a:p>
                      <a:pPr algn="l">
                        <a:lnSpc>
                          <a:spcPct val="115000"/>
                        </a:lnSpc>
                        <a:spcAft>
                          <a:spcPts val="0"/>
                        </a:spcAft>
                      </a:pPr>
                      <a:r>
                        <a:rPr lang="en-US" sz="1400" b="1" dirty="0"/>
                        <a:t>Follow-up </a:t>
                      </a:r>
                      <a:r>
                        <a:rPr lang="en-US" sz="1400" b="1" dirty="0" err="1"/>
                        <a:t>di</a:t>
                      </a:r>
                      <a:r>
                        <a:rPr lang="en-US" sz="1400" b="1" dirty="0"/>
                        <a:t> </a:t>
                      </a:r>
                      <a:r>
                        <a:rPr lang="en-US" sz="1400" b="1" dirty="0" err="1"/>
                        <a:t>ipertesi</a:t>
                      </a:r>
                      <a:r>
                        <a:rPr lang="en-US" sz="1400" b="1" dirty="0"/>
                        <a:t> in </a:t>
                      </a:r>
                      <a:r>
                        <a:rPr lang="en-US" sz="1400" b="1" dirty="0" err="1"/>
                        <a:t>trattamento</a:t>
                      </a:r>
                      <a:endParaRPr lang="it-IT" sz="1400" b="1" dirty="0">
                        <a:solidFill>
                          <a:schemeClr val="tx1"/>
                        </a:solidFill>
                        <a:latin typeface="Calibri"/>
                        <a:ea typeface="Times New Roman"/>
                        <a:cs typeface="Times New Roman"/>
                      </a:endParaRPr>
                    </a:p>
                  </a:txBody>
                  <a:tcPr marL="68401" marR="68401" marT="0" marB="0" anchor="ctr"/>
                </a:tc>
                <a:tc>
                  <a:txBody>
                    <a:bodyPr/>
                    <a:lstStyle/>
                    <a:p>
                      <a:pPr algn="ctr">
                        <a:lnSpc>
                          <a:spcPct val="115000"/>
                        </a:lnSpc>
                        <a:spcAft>
                          <a:spcPts val="0"/>
                        </a:spcAft>
                      </a:pPr>
                      <a:r>
                        <a:rPr lang="en-US" sz="1800" b="1" dirty="0">
                          <a:solidFill>
                            <a:srgbClr val="FF0000"/>
                          </a:solidFill>
                        </a:rPr>
                        <a:t>126</a:t>
                      </a:r>
                      <a:endParaRPr lang="it-IT" sz="1800" b="1" dirty="0">
                        <a:solidFill>
                          <a:srgbClr val="FF0000"/>
                        </a:solidFill>
                        <a:latin typeface="Calibri"/>
                        <a:ea typeface="Times New Roman"/>
                        <a:cs typeface="Times New Roman"/>
                      </a:endParaRPr>
                    </a:p>
                  </a:txBody>
                  <a:tcPr marL="68401" marR="68401" marT="0" marB="0" anchor="ctr"/>
                </a:tc>
                <a:tc>
                  <a:txBody>
                    <a:bodyPr/>
                    <a:lstStyle/>
                    <a:p>
                      <a:pPr algn="ctr">
                        <a:lnSpc>
                          <a:spcPct val="115000"/>
                        </a:lnSpc>
                        <a:spcAft>
                          <a:spcPts val="0"/>
                        </a:spcAft>
                      </a:pPr>
                      <a:r>
                        <a:rPr lang="en-US" sz="1400" dirty="0" smtClean="0"/>
                        <a:t>66,4%</a:t>
                      </a:r>
                      <a:endParaRPr lang="it-IT" sz="1400" dirty="0">
                        <a:solidFill>
                          <a:schemeClr val="tx1"/>
                        </a:solidFill>
                        <a:latin typeface="Calibri"/>
                        <a:ea typeface="Times New Roman"/>
                        <a:cs typeface="Times New Roman"/>
                      </a:endParaRPr>
                    </a:p>
                  </a:txBody>
                  <a:tcPr marL="68401" marR="68401" marT="0" marB="0" anchor="ctr"/>
                </a:tc>
              </a:tr>
            </a:tbl>
          </a:graphicData>
        </a:graphic>
      </p:graphicFrame>
      <p:graphicFrame>
        <p:nvGraphicFramePr>
          <p:cNvPr id="8" name="Grafico 7"/>
          <p:cNvGraphicFramePr/>
          <p:nvPr/>
        </p:nvGraphicFramePr>
        <p:xfrm>
          <a:off x="5436096" y="3284984"/>
          <a:ext cx="3707904" cy="3573016"/>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5" name="Tabella 4"/>
          <p:cNvGraphicFramePr>
            <a:graphicFrameLocks noGrp="1"/>
          </p:cNvGraphicFramePr>
          <p:nvPr/>
        </p:nvGraphicFramePr>
        <p:xfrm>
          <a:off x="299864" y="1196752"/>
          <a:ext cx="3840088" cy="2310321"/>
        </p:xfrm>
        <a:graphic>
          <a:graphicData uri="http://schemas.openxmlformats.org/drawingml/2006/table">
            <a:tbl>
              <a:tblPr/>
              <a:tblGrid>
                <a:gridCol w="1376040"/>
                <a:gridCol w="1232024"/>
                <a:gridCol w="1232024"/>
              </a:tblGrid>
              <a:tr h="443865">
                <a:tc>
                  <a:txBody>
                    <a:bodyPr/>
                    <a:lstStyle/>
                    <a:p>
                      <a:pPr algn="ctr">
                        <a:lnSpc>
                          <a:spcPct val="100000"/>
                        </a:lnSpc>
                        <a:spcAft>
                          <a:spcPts val="0"/>
                        </a:spcAft>
                      </a:pPr>
                      <a:r>
                        <a:rPr lang="en-US" sz="1100" b="1" dirty="0" err="1">
                          <a:solidFill>
                            <a:srgbClr val="000000"/>
                          </a:solidFill>
                          <a:latin typeface="Calibri"/>
                          <a:ea typeface="Times New Roman"/>
                          <a:cs typeface="Times New Roman"/>
                        </a:rPr>
                        <a:t>Categoria</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100" b="1" dirty="0">
                          <a:solidFill>
                            <a:srgbClr val="000000"/>
                          </a:solidFill>
                          <a:latin typeface="Calibri"/>
                          <a:ea typeface="Times New Roman"/>
                          <a:cs typeface="Times New Roman"/>
                        </a:rPr>
                        <a:t>PA </a:t>
                      </a:r>
                      <a:r>
                        <a:rPr lang="en-US" sz="1100" b="1" dirty="0" err="1">
                          <a:solidFill>
                            <a:srgbClr val="000000"/>
                          </a:solidFill>
                          <a:latin typeface="Calibri"/>
                          <a:ea typeface="Times New Roman"/>
                          <a:cs typeface="Times New Roman"/>
                        </a:rPr>
                        <a:t>sistolica</a:t>
                      </a:r>
                      <a:endParaRPr lang="it-IT" sz="1100" dirty="0">
                        <a:solidFill>
                          <a:srgbClr val="000000"/>
                        </a:solidFill>
                        <a:latin typeface="Calibri"/>
                        <a:ea typeface="Times New Roman"/>
                        <a:cs typeface="Times New Roman"/>
                      </a:endParaRPr>
                    </a:p>
                    <a:p>
                      <a:pPr algn="ctr">
                        <a:lnSpc>
                          <a:spcPct val="100000"/>
                        </a:lnSpc>
                        <a:spcAft>
                          <a:spcPts val="0"/>
                        </a:spcAft>
                      </a:pPr>
                      <a:r>
                        <a:rPr lang="en-US" sz="1100" b="1" dirty="0">
                          <a:solidFill>
                            <a:srgbClr val="000000"/>
                          </a:solidFill>
                          <a:latin typeface="Calibri"/>
                          <a:ea typeface="Times New Roman"/>
                          <a:cs typeface="Times New Roman"/>
                        </a:rPr>
                        <a:t>(mmHg)</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100" b="1" dirty="0">
                          <a:solidFill>
                            <a:srgbClr val="000000"/>
                          </a:solidFill>
                          <a:latin typeface="Calibri"/>
                          <a:ea typeface="Times New Roman"/>
                          <a:cs typeface="Times New Roman"/>
                        </a:rPr>
                        <a:t>PA </a:t>
                      </a:r>
                      <a:r>
                        <a:rPr lang="en-US" sz="1100" b="1" dirty="0" err="1">
                          <a:solidFill>
                            <a:srgbClr val="000000"/>
                          </a:solidFill>
                          <a:latin typeface="Calibri"/>
                          <a:ea typeface="Times New Roman"/>
                          <a:cs typeface="Times New Roman"/>
                        </a:rPr>
                        <a:t>diastolica</a:t>
                      </a:r>
                      <a:endParaRPr lang="it-IT" sz="1100" dirty="0">
                        <a:solidFill>
                          <a:srgbClr val="000000"/>
                        </a:solidFill>
                        <a:latin typeface="Calibri"/>
                        <a:ea typeface="Times New Roman"/>
                        <a:cs typeface="Times New Roman"/>
                      </a:endParaRPr>
                    </a:p>
                    <a:p>
                      <a:pPr algn="ctr">
                        <a:lnSpc>
                          <a:spcPct val="100000"/>
                        </a:lnSpc>
                        <a:spcAft>
                          <a:spcPts val="0"/>
                        </a:spcAft>
                      </a:pPr>
                      <a:r>
                        <a:rPr lang="en-US" sz="1100" b="1" dirty="0">
                          <a:solidFill>
                            <a:srgbClr val="000000"/>
                          </a:solidFill>
                          <a:latin typeface="Calibri"/>
                          <a:ea typeface="Times New Roman"/>
                          <a:cs typeface="Times New Roman"/>
                        </a:rPr>
                        <a:t>(mmHg)</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252000">
                <a:tc>
                  <a:txBody>
                    <a:bodyPr/>
                    <a:lstStyle/>
                    <a:p>
                      <a:pPr algn="just">
                        <a:lnSpc>
                          <a:spcPct val="115000"/>
                        </a:lnSpc>
                        <a:spcAft>
                          <a:spcPts val="1000"/>
                        </a:spcAft>
                      </a:pPr>
                      <a:r>
                        <a:rPr lang="en-US" sz="1100" b="0" dirty="0">
                          <a:solidFill>
                            <a:srgbClr val="000000"/>
                          </a:solidFill>
                          <a:latin typeface="Calibri"/>
                          <a:ea typeface="Times New Roman"/>
                          <a:cs typeface="Times New Roman"/>
                        </a:rPr>
                        <a:t>PA </a:t>
                      </a:r>
                      <a:r>
                        <a:rPr lang="en-US" sz="1100" b="0" dirty="0" err="1">
                          <a:solidFill>
                            <a:srgbClr val="000000"/>
                          </a:solidFill>
                          <a:latin typeface="Calibri"/>
                          <a:ea typeface="Times New Roman"/>
                          <a:cs typeface="Times New Roman"/>
                        </a:rPr>
                        <a:t>clinica</a:t>
                      </a:r>
                      <a:endParaRPr lang="it-IT" sz="1100" b="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≥140</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≥90</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260000">
                <a:tc>
                  <a:txBody>
                    <a:bodyPr/>
                    <a:lstStyle/>
                    <a:p>
                      <a:pPr algn="just">
                        <a:lnSpc>
                          <a:spcPct val="115000"/>
                        </a:lnSpc>
                        <a:spcAft>
                          <a:spcPts val="1000"/>
                        </a:spcAft>
                      </a:pPr>
                      <a:r>
                        <a:rPr lang="en-US" sz="1400" b="1" dirty="0">
                          <a:solidFill>
                            <a:srgbClr val="000000"/>
                          </a:solidFill>
                          <a:latin typeface="Calibri"/>
                          <a:ea typeface="Times New Roman"/>
                          <a:cs typeface="Times New Roman"/>
                        </a:rPr>
                        <a:t>PA </a:t>
                      </a:r>
                      <a:r>
                        <a:rPr lang="en-US" sz="1400" b="1" dirty="0" err="1">
                          <a:solidFill>
                            <a:srgbClr val="000000"/>
                          </a:solidFill>
                          <a:latin typeface="Calibri"/>
                          <a:ea typeface="Times New Roman"/>
                          <a:cs typeface="Times New Roman"/>
                        </a:rPr>
                        <a:t>ambulatoria</a:t>
                      </a:r>
                      <a:endParaRPr lang="it-IT" sz="1400" b="1" dirty="0">
                        <a:solidFill>
                          <a:srgbClr val="000000"/>
                        </a:solidFill>
                        <a:latin typeface="Calibri"/>
                        <a:ea typeface="Times New Roman"/>
                        <a:cs typeface="Times New Roman"/>
                      </a:endParaRPr>
                    </a:p>
                    <a:p>
                      <a:pPr marL="449580" algn="just">
                        <a:lnSpc>
                          <a:spcPct val="115000"/>
                        </a:lnSpc>
                        <a:spcAft>
                          <a:spcPts val="1000"/>
                        </a:spcAft>
                      </a:pPr>
                      <a:r>
                        <a:rPr lang="en-US" sz="1400" b="1" dirty="0" err="1">
                          <a:solidFill>
                            <a:srgbClr val="000000"/>
                          </a:solidFill>
                          <a:latin typeface="Calibri"/>
                          <a:ea typeface="Times New Roman"/>
                          <a:cs typeface="Times New Roman"/>
                        </a:rPr>
                        <a:t>Diurna</a:t>
                      </a:r>
                      <a:endParaRPr lang="it-IT" sz="1400" b="1" dirty="0">
                        <a:solidFill>
                          <a:srgbClr val="000000"/>
                        </a:solidFill>
                        <a:latin typeface="Calibri"/>
                        <a:ea typeface="Times New Roman"/>
                        <a:cs typeface="Times New Roman"/>
                      </a:endParaRPr>
                    </a:p>
                    <a:p>
                      <a:pPr marL="449580" algn="just">
                        <a:lnSpc>
                          <a:spcPct val="115000"/>
                        </a:lnSpc>
                        <a:spcAft>
                          <a:spcPts val="1000"/>
                        </a:spcAft>
                      </a:pPr>
                      <a:r>
                        <a:rPr lang="en-US" sz="1400" b="1" dirty="0" err="1">
                          <a:solidFill>
                            <a:srgbClr val="000000"/>
                          </a:solidFill>
                          <a:latin typeface="Calibri"/>
                          <a:ea typeface="Times New Roman"/>
                          <a:cs typeface="Times New Roman"/>
                        </a:rPr>
                        <a:t>Notturna</a:t>
                      </a:r>
                      <a:endParaRPr lang="it-IT" sz="1400" b="1" dirty="0">
                        <a:solidFill>
                          <a:srgbClr val="000000"/>
                        </a:solidFill>
                        <a:latin typeface="Calibri"/>
                        <a:ea typeface="Times New Roman"/>
                        <a:cs typeface="Times New Roman"/>
                      </a:endParaRPr>
                    </a:p>
                    <a:p>
                      <a:pPr marL="449580" algn="just">
                        <a:lnSpc>
                          <a:spcPct val="115000"/>
                        </a:lnSpc>
                        <a:spcAft>
                          <a:spcPts val="1000"/>
                        </a:spcAft>
                      </a:pPr>
                      <a:r>
                        <a:rPr lang="en-US" sz="1400" b="1" dirty="0">
                          <a:solidFill>
                            <a:srgbClr val="000000"/>
                          </a:solidFill>
                          <a:latin typeface="Calibri"/>
                          <a:ea typeface="Times New Roman"/>
                          <a:cs typeface="Times New Roman"/>
                        </a:rPr>
                        <a:t>24 ore</a:t>
                      </a:r>
                      <a:endParaRPr lang="it-IT" sz="1400" b="1" dirty="0">
                        <a:solidFill>
                          <a:srgbClr val="000000"/>
                        </a:solidFill>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1000"/>
                        </a:spcAft>
                      </a:pPr>
                      <a:endParaRPr lang="en-US" sz="1400" b="1" dirty="0">
                        <a:solidFill>
                          <a:srgbClr val="000000"/>
                        </a:solidFill>
                        <a:latin typeface="Calibri"/>
                        <a:ea typeface="Times New Roman"/>
                        <a:cs typeface="Times New Roman"/>
                      </a:endParaRPr>
                    </a:p>
                    <a:p>
                      <a:pPr algn="ctr">
                        <a:lnSpc>
                          <a:spcPct val="115000"/>
                        </a:lnSpc>
                        <a:spcAft>
                          <a:spcPts val="1000"/>
                        </a:spcAft>
                      </a:pPr>
                      <a:r>
                        <a:rPr lang="en-US" sz="1400" b="1" dirty="0">
                          <a:solidFill>
                            <a:srgbClr val="000000"/>
                          </a:solidFill>
                          <a:latin typeface="Calibri"/>
                          <a:ea typeface="Times New Roman"/>
                          <a:cs typeface="Times New Roman"/>
                        </a:rPr>
                        <a:t>≥135</a:t>
                      </a:r>
                      <a:endParaRPr lang="it-IT" sz="1400" b="1" dirty="0">
                        <a:solidFill>
                          <a:srgbClr val="000000"/>
                        </a:solidFill>
                        <a:latin typeface="Calibri"/>
                        <a:ea typeface="Times New Roman"/>
                        <a:cs typeface="Times New Roman"/>
                      </a:endParaRPr>
                    </a:p>
                    <a:p>
                      <a:pPr algn="ctr">
                        <a:lnSpc>
                          <a:spcPct val="115000"/>
                        </a:lnSpc>
                        <a:spcAft>
                          <a:spcPts val="1000"/>
                        </a:spcAft>
                      </a:pPr>
                      <a:r>
                        <a:rPr lang="en-US" sz="1400" b="1" dirty="0">
                          <a:solidFill>
                            <a:srgbClr val="000000"/>
                          </a:solidFill>
                          <a:latin typeface="Calibri"/>
                          <a:ea typeface="Times New Roman"/>
                          <a:cs typeface="Times New Roman"/>
                        </a:rPr>
                        <a:t>≥120</a:t>
                      </a:r>
                      <a:endParaRPr lang="it-IT" sz="1400" b="1" dirty="0">
                        <a:solidFill>
                          <a:srgbClr val="000000"/>
                        </a:solidFill>
                        <a:latin typeface="Calibri"/>
                        <a:ea typeface="Times New Roman"/>
                        <a:cs typeface="Times New Roman"/>
                      </a:endParaRPr>
                    </a:p>
                    <a:p>
                      <a:pPr algn="ctr">
                        <a:lnSpc>
                          <a:spcPct val="115000"/>
                        </a:lnSpc>
                        <a:spcAft>
                          <a:spcPts val="1000"/>
                        </a:spcAft>
                      </a:pPr>
                      <a:r>
                        <a:rPr lang="en-US" sz="1400" b="1" dirty="0">
                          <a:solidFill>
                            <a:srgbClr val="000000"/>
                          </a:solidFill>
                          <a:latin typeface="Calibri"/>
                          <a:ea typeface="Times New Roman"/>
                          <a:cs typeface="Times New Roman"/>
                        </a:rPr>
                        <a:t>≥130</a:t>
                      </a:r>
                      <a:endParaRPr lang="it-IT" sz="1400" b="1" dirty="0">
                        <a:solidFill>
                          <a:srgbClr val="000000"/>
                        </a:solidFill>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1000"/>
                        </a:spcAft>
                      </a:pPr>
                      <a:endParaRPr lang="en-US" sz="1400" b="1" dirty="0">
                        <a:solidFill>
                          <a:srgbClr val="000000"/>
                        </a:solidFill>
                        <a:latin typeface="Calibri"/>
                        <a:ea typeface="Times New Roman"/>
                        <a:cs typeface="Times New Roman"/>
                      </a:endParaRPr>
                    </a:p>
                    <a:p>
                      <a:pPr algn="ctr">
                        <a:lnSpc>
                          <a:spcPct val="115000"/>
                        </a:lnSpc>
                        <a:spcAft>
                          <a:spcPts val="1000"/>
                        </a:spcAft>
                      </a:pPr>
                      <a:r>
                        <a:rPr lang="en-US" sz="1400" b="1" dirty="0">
                          <a:solidFill>
                            <a:srgbClr val="000000"/>
                          </a:solidFill>
                          <a:latin typeface="Calibri"/>
                          <a:ea typeface="Times New Roman"/>
                          <a:cs typeface="Times New Roman"/>
                        </a:rPr>
                        <a:t>≥85</a:t>
                      </a:r>
                      <a:endParaRPr lang="it-IT" sz="1400" b="1" dirty="0">
                        <a:solidFill>
                          <a:srgbClr val="000000"/>
                        </a:solidFill>
                        <a:latin typeface="Calibri"/>
                        <a:ea typeface="Times New Roman"/>
                        <a:cs typeface="Times New Roman"/>
                      </a:endParaRPr>
                    </a:p>
                    <a:p>
                      <a:pPr algn="ctr">
                        <a:lnSpc>
                          <a:spcPct val="115000"/>
                        </a:lnSpc>
                        <a:spcAft>
                          <a:spcPts val="1000"/>
                        </a:spcAft>
                      </a:pPr>
                      <a:r>
                        <a:rPr lang="en-US" sz="1400" b="1" dirty="0">
                          <a:solidFill>
                            <a:srgbClr val="000000"/>
                          </a:solidFill>
                          <a:latin typeface="Calibri"/>
                          <a:ea typeface="Times New Roman"/>
                          <a:cs typeface="Times New Roman"/>
                        </a:rPr>
                        <a:t>≥70</a:t>
                      </a:r>
                      <a:endParaRPr lang="it-IT" sz="1400" b="1" dirty="0">
                        <a:solidFill>
                          <a:srgbClr val="000000"/>
                        </a:solidFill>
                        <a:latin typeface="Calibri"/>
                        <a:ea typeface="Times New Roman"/>
                        <a:cs typeface="Times New Roman"/>
                      </a:endParaRPr>
                    </a:p>
                    <a:p>
                      <a:pPr algn="ctr">
                        <a:lnSpc>
                          <a:spcPct val="115000"/>
                        </a:lnSpc>
                        <a:spcAft>
                          <a:spcPts val="1000"/>
                        </a:spcAft>
                      </a:pPr>
                      <a:r>
                        <a:rPr lang="en-US" sz="1400" b="1" dirty="0">
                          <a:solidFill>
                            <a:srgbClr val="000000"/>
                          </a:solidFill>
                          <a:latin typeface="Calibri"/>
                          <a:ea typeface="Times New Roman"/>
                          <a:cs typeface="Times New Roman"/>
                        </a:rPr>
                        <a:t>≥80</a:t>
                      </a:r>
                      <a:endParaRPr lang="it-IT" sz="1400" b="1" dirty="0">
                        <a:solidFill>
                          <a:srgbClr val="000000"/>
                        </a:solidFill>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r>
              <a:tr h="252000">
                <a:tc>
                  <a:txBody>
                    <a:bodyPr/>
                    <a:lstStyle/>
                    <a:p>
                      <a:pPr algn="just">
                        <a:lnSpc>
                          <a:spcPct val="115000"/>
                        </a:lnSpc>
                        <a:spcAft>
                          <a:spcPts val="1000"/>
                        </a:spcAft>
                      </a:pPr>
                      <a:r>
                        <a:rPr lang="en-US" sz="1100" b="0" dirty="0">
                          <a:solidFill>
                            <a:srgbClr val="000000"/>
                          </a:solidFill>
                          <a:latin typeface="Calibri"/>
                          <a:ea typeface="Times New Roman"/>
                          <a:cs typeface="Times New Roman"/>
                        </a:rPr>
                        <a:t>PA </a:t>
                      </a:r>
                      <a:r>
                        <a:rPr lang="en-US" sz="1100" b="0" dirty="0" err="1">
                          <a:solidFill>
                            <a:srgbClr val="000000"/>
                          </a:solidFill>
                          <a:latin typeface="Calibri"/>
                          <a:ea typeface="Times New Roman"/>
                          <a:cs typeface="Times New Roman"/>
                        </a:rPr>
                        <a:t>domiciliare</a:t>
                      </a:r>
                      <a:endParaRPr lang="it-IT" sz="1100" b="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≥135</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≥85</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6" name="Tabella 5"/>
          <p:cNvGraphicFramePr>
            <a:graphicFrameLocks noGrp="1"/>
          </p:cNvGraphicFramePr>
          <p:nvPr/>
        </p:nvGraphicFramePr>
        <p:xfrm>
          <a:off x="4572000" y="1484785"/>
          <a:ext cx="4140000" cy="1656183"/>
        </p:xfrm>
        <a:graphic>
          <a:graphicData uri="http://schemas.openxmlformats.org/drawingml/2006/table">
            <a:tbl>
              <a:tblPr/>
              <a:tblGrid>
                <a:gridCol w="1936706"/>
                <a:gridCol w="693296"/>
                <a:gridCol w="775567"/>
                <a:gridCol w="734431"/>
              </a:tblGrid>
              <a:tr h="469539">
                <a:tc>
                  <a:txBody>
                    <a:bodyPr/>
                    <a:lstStyle/>
                    <a:p>
                      <a:pPr algn="ctr">
                        <a:lnSpc>
                          <a:spcPct val="100000"/>
                        </a:lnSpc>
                        <a:spcAft>
                          <a:spcPts val="0"/>
                        </a:spcAft>
                      </a:pPr>
                      <a:r>
                        <a:rPr lang="en-US" sz="1100" b="1" dirty="0" err="1">
                          <a:solidFill>
                            <a:srgbClr val="000000"/>
                          </a:solidFill>
                          <a:latin typeface="Calibri"/>
                          <a:ea typeface="Times New Roman"/>
                          <a:cs typeface="Times New Roman"/>
                        </a:rPr>
                        <a:t>Categoria</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100" b="1" dirty="0">
                          <a:solidFill>
                            <a:srgbClr val="000000"/>
                          </a:solidFill>
                          <a:latin typeface="Calibri"/>
                          <a:ea typeface="Times New Roman"/>
                          <a:cs typeface="Times New Roman"/>
                        </a:rPr>
                        <a:t>PA </a:t>
                      </a:r>
                      <a:r>
                        <a:rPr lang="en-US" sz="1100" b="1" dirty="0" err="1">
                          <a:solidFill>
                            <a:srgbClr val="000000"/>
                          </a:solidFill>
                          <a:latin typeface="Calibri"/>
                          <a:ea typeface="Times New Roman"/>
                          <a:cs typeface="Times New Roman"/>
                        </a:rPr>
                        <a:t>clinica</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1400" b="1" dirty="0">
                          <a:solidFill>
                            <a:srgbClr val="000000"/>
                          </a:solidFill>
                          <a:latin typeface="Calibri"/>
                          <a:ea typeface="Times New Roman"/>
                          <a:cs typeface="Times New Roman"/>
                        </a:rPr>
                        <a:t>ABPM</a:t>
                      </a:r>
                      <a:endParaRPr lang="it-IT" sz="1400" dirty="0">
                        <a:solidFill>
                          <a:srgbClr val="000000"/>
                        </a:solidFill>
                        <a:latin typeface="Calibri"/>
                        <a:ea typeface="Times New Roman"/>
                        <a:cs typeface="Times New Roman"/>
                      </a:endParaRPr>
                    </a:p>
                    <a:p>
                      <a:pPr algn="ctr">
                        <a:lnSpc>
                          <a:spcPct val="100000"/>
                        </a:lnSpc>
                        <a:spcAft>
                          <a:spcPts val="0"/>
                        </a:spcAft>
                      </a:pPr>
                      <a:r>
                        <a:rPr lang="en-US" sz="1400" dirty="0">
                          <a:solidFill>
                            <a:srgbClr val="000000"/>
                          </a:solidFill>
                          <a:latin typeface="Calibri"/>
                          <a:ea typeface="Times New Roman"/>
                          <a:cs typeface="Times New Roman"/>
                        </a:rPr>
                        <a:t>(</a:t>
                      </a:r>
                      <a:r>
                        <a:rPr lang="en-US" sz="1400" b="1" dirty="0" err="1">
                          <a:solidFill>
                            <a:srgbClr val="000000"/>
                          </a:solidFill>
                          <a:latin typeface="Calibri"/>
                          <a:ea typeface="Times New Roman"/>
                          <a:cs typeface="Times New Roman"/>
                        </a:rPr>
                        <a:t>diurna</a:t>
                      </a:r>
                      <a:r>
                        <a:rPr lang="en-US" sz="1400" b="1" dirty="0">
                          <a:solidFill>
                            <a:srgbClr val="000000"/>
                          </a:solidFill>
                          <a:latin typeface="Calibri"/>
                          <a:ea typeface="Times New Roman"/>
                          <a:cs typeface="Times New Roman"/>
                        </a:rPr>
                        <a:t>)</a:t>
                      </a:r>
                      <a:endParaRPr lang="it-IT" sz="14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0000"/>
                        </a:lnSpc>
                        <a:spcAft>
                          <a:spcPts val="0"/>
                        </a:spcAft>
                      </a:pPr>
                      <a:r>
                        <a:rPr lang="en-US" sz="1100" b="1" dirty="0">
                          <a:solidFill>
                            <a:srgbClr val="000000"/>
                          </a:solidFill>
                          <a:latin typeface="Calibri"/>
                          <a:ea typeface="Times New Roman"/>
                          <a:cs typeface="Times New Roman"/>
                        </a:rPr>
                        <a:t>HBPM</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95548">
                <a:tc>
                  <a:txBody>
                    <a:bodyPr/>
                    <a:lstStyle/>
                    <a:p>
                      <a:pPr algn="ctr">
                        <a:lnSpc>
                          <a:spcPct val="115000"/>
                        </a:lnSpc>
                        <a:spcAft>
                          <a:spcPts val="1000"/>
                        </a:spcAft>
                      </a:pPr>
                      <a:r>
                        <a:rPr lang="en-US" sz="1400" b="1" dirty="0" err="1">
                          <a:solidFill>
                            <a:srgbClr val="000000"/>
                          </a:solidFill>
                          <a:latin typeface="Calibri"/>
                          <a:ea typeface="Times New Roman"/>
                          <a:cs typeface="Times New Roman"/>
                        </a:rPr>
                        <a:t>Ipertensione</a:t>
                      </a:r>
                      <a:r>
                        <a:rPr lang="en-US" sz="1400" b="1" dirty="0">
                          <a:solidFill>
                            <a:srgbClr val="000000"/>
                          </a:solidFill>
                          <a:latin typeface="Calibri"/>
                          <a:ea typeface="Times New Roman"/>
                          <a:cs typeface="Times New Roman"/>
                        </a:rPr>
                        <a:t> </a:t>
                      </a:r>
                      <a:r>
                        <a:rPr lang="en-US" sz="1400" b="1" dirty="0" err="1">
                          <a:solidFill>
                            <a:srgbClr val="000000"/>
                          </a:solidFill>
                          <a:latin typeface="Calibri"/>
                          <a:ea typeface="Times New Roman"/>
                          <a:cs typeface="Times New Roman"/>
                        </a:rPr>
                        <a:t>di</a:t>
                      </a:r>
                      <a:r>
                        <a:rPr lang="en-US" sz="1400" b="1" dirty="0">
                          <a:solidFill>
                            <a:srgbClr val="000000"/>
                          </a:solidFill>
                          <a:latin typeface="Calibri"/>
                          <a:ea typeface="Times New Roman"/>
                          <a:cs typeface="Times New Roman"/>
                        </a:rPr>
                        <a:t> </a:t>
                      </a:r>
                      <a:r>
                        <a:rPr lang="en-US" sz="1400" b="1" dirty="0" err="1">
                          <a:solidFill>
                            <a:srgbClr val="000000"/>
                          </a:solidFill>
                          <a:latin typeface="Calibri"/>
                          <a:ea typeface="Times New Roman"/>
                          <a:cs typeface="Times New Roman"/>
                        </a:rPr>
                        <a:t>grado</a:t>
                      </a:r>
                      <a:r>
                        <a:rPr lang="en-US" sz="1400" b="1" dirty="0">
                          <a:solidFill>
                            <a:srgbClr val="000000"/>
                          </a:solidFill>
                          <a:latin typeface="Calibri"/>
                          <a:ea typeface="Times New Roman"/>
                          <a:cs typeface="Times New Roman"/>
                        </a:rPr>
                        <a:t> 1</a:t>
                      </a:r>
                      <a:endParaRPr lang="it-IT" sz="1400" b="1"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≥140/90</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400" b="1" dirty="0">
                          <a:solidFill>
                            <a:srgbClr val="000000"/>
                          </a:solidFill>
                          <a:latin typeface="Calibri"/>
                          <a:ea typeface="Times New Roman"/>
                          <a:cs typeface="Times New Roman"/>
                        </a:rPr>
                        <a:t>≥135/85</a:t>
                      </a:r>
                      <a:endParaRPr lang="it-IT" sz="1400" b="1"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≥135/85</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95548">
                <a:tc>
                  <a:txBody>
                    <a:bodyPr/>
                    <a:lstStyle/>
                    <a:p>
                      <a:pPr algn="ctr">
                        <a:lnSpc>
                          <a:spcPct val="115000"/>
                        </a:lnSpc>
                        <a:spcAft>
                          <a:spcPts val="1000"/>
                        </a:spcAft>
                      </a:pPr>
                      <a:r>
                        <a:rPr lang="en-US" sz="1400" b="1" dirty="0" err="1">
                          <a:solidFill>
                            <a:srgbClr val="000000"/>
                          </a:solidFill>
                          <a:latin typeface="Calibri"/>
                          <a:ea typeface="Times New Roman"/>
                          <a:cs typeface="Times New Roman"/>
                        </a:rPr>
                        <a:t>Ipertensione</a:t>
                      </a:r>
                      <a:r>
                        <a:rPr lang="en-US" sz="1400" b="1" dirty="0">
                          <a:solidFill>
                            <a:srgbClr val="000000"/>
                          </a:solidFill>
                          <a:latin typeface="Calibri"/>
                          <a:ea typeface="Times New Roman"/>
                          <a:cs typeface="Times New Roman"/>
                        </a:rPr>
                        <a:t> </a:t>
                      </a:r>
                      <a:r>
                        <a:rPr lang="en-US" sz="1400" b="1" dirty="0" err="1">
                          <a:solidFill>
                            <a:srgbClr val="000000"/>
                          </a:solidFill>
                          <a:latin typeface="Calibri"/>
                          <a:ea typeface="Times New Roman"/>
                          <a:cs typeface="Times New Roman"/>
                        </a:rPr>
                        <a:t>di</a:t>
                      </a:r>
                      <a:r>
                        <a:rPr lang="en-US" sz="1400" b="1" dirty="0">
                          <a:solidFill>
                            <a:srgbClr val="000000"/>
                          </a:solidFill>
                          <a:latin typeface="Calibri"/>
                          <a:ea typeface="Times New Roman"/>
                          <a:cs typeface="Times New Roman"/>
                        </a:rPr>
                        <a:t> </a:t>
                      </a:r>
                      <a:r>
                        <a:rPr lang="en-US" sz="1400" b="1" dirty="0" err="1">
                          <a:solidFill>
                            <a:srgbClr val="000000"/>
                          </a:solidFill>
                          <a:latin typeface="Calibri"/>
                          <a:ea typeface="Times New Roman"/>
                          <a:cs typeface="Times New Roman"/>
                        </a:rPr>
                        <a:t>grado</a:t>
                      </a:r>
                      <a:r>
                        <a:rPr lang="en-US" sz="1400" b="1" dirty="0">
                          <a:solidFill>
                            <a:srgbClr val="000000"/>
                          </a:solidFill>
                          <a:latin typeface="Calibri"/>
                          <a:ea typeface="Times New Roman"/>
                          <a:cs typeface="Times New Roman"/>
                        </a:rPr>
                        <a:t> 2</a:t>
                      </a:r>
                      <a:endParaRPr lang="it-IT" sz="1400" b="1"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≥160/100</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400" b="1" dirty="0">
                          <a:solidFill>
                            <a:srgbClr val="000000"/>
                          </a:solidFill>
                          <a:latin typeface="Calibri"/>
                          <a:ea typeface="Times New Roman"/>
                          <a:cs typeface="Times New Roman"/>
                        </a:rPr>
                        <a:t>≥150/95</a:t>
                      </a:r>
                      <a:endParaRPr lang="it-IT" sz="1400" b="1"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15000"/>
                        </a:lnSpc>
                        <a:spcAft>
                          <a:spcPts val="1000"/>
                        </a:spcAft>
                      </a:pPr>
                      <a:r>
                        <a:rPr lang="en-US" sz="1100">
                          <a:solidFill>
                            <a:srgbClr val="000000"/>
                          </a:solidFill>
                          <a:latin typeface="Calibri"/>
                          <a:ea typeface="Times New Roman"/>
                          <a:cs typeface="Times New Roman"/>
                        </a:rPr>
                        <a:t>≥150/95</a:t>
                      </a:r>
                      <a:endParaRPr lang="it-IT" sz="110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395548">
                <a:tc>
                  <a:txBody>
                    <a:bodyPr/>
                    <a:lstStyle/>
                    <a:p>
                      <a:pPr algn="ctr">
                        <a:lnSpc>
                          <a:spcPct val="115000"/>
                        </a:lnSpc>
                        <a:spcAft>
                          <a:spcPts val="1000"/>
                        </a:spcAft>
                      </a:pPr>
                      <a:r>
                        <a:rPr lang="en-US" sz="1100" b="0" dirty="0" err="1">
                          <a:solidFill>
                            <a:srgbClr val="000000"/>
                          </a:solidFill>
                          <a:latin typeface="Calibri"/>
                          <a:ea typeface="Times New Roman"/>
                          <a:cs typeface="Times New Roman"/>
                        </a:rPr>
                        <a:t>Ipertensione</a:t>
                      </a:r>
                      <a:r>
                        <a:rPr lang="en-US" sz="1100" b="0" dirty="0">
                          <a:solidFill>
                            <a:srgbClr val="000000"/>
                          </a:solidFill>
                          <a:latin typeface="Calibri"/>
                          <a:ea typeface="Times New Roman"/>
                          <a:cs typeface="Times New Roman"/>
                        </a:rPr>
                        <a:t> </a:t>
                      </a:r>
                      <a:r>
                        <a:rPr lang="en-US" sz="1100" b="0" dirty="0" err="1">
                          <a:solidFill>
                            <a:srgbClr val="000000"/>
                          </a:solidFill>
                          <a:latin typeface="Calibri"/>
                          <a:ea typeface="Times New Roman"/>
                          <a:cs typeface="Times New Roman"/>
                        </a:rPr>
                        <a:t>severa</a:t>
                      </a:r>
                      <a:endParaRPr lang="it-IT" sz="1100" b="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r>
                        <a:rPr lang="en-US" sz="1100" dirty="0">
                          <a:solidFill>
                            <a:srgbClr val="000000"/>
                          </a:solidFill>
                          <a:latin typeface="Calibri"/>
                          <a:ea typeface="Times New Roman"/>
                          <a:cs typeface="Times New Roman"/>
                        </a:rPr>
                        <a:t>160/110</a:t>
                      </a:r>
                      <a:endParaRPr lang="it-IT"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endParaRPr lang="en-US"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1000"/>
                        </a:spcAft>
                      </a:pPr>
                      <a:endParaRPr lang="en-US" sz="1100" dirty="0">
                        <a:solidFill>
                          <a:srgbClr val="000000"/>
                        </a:solidFill>
                        <a:latin typeface="Calibri"/>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0" y="44624"/>
          <a:ext cx="9144000"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Tabella 5"/>
          <p:cNvGraphicFramePr>
            <a:graphicFrameLocks noGrp="1"/>
          </p:cNvGraphicFramePr>
          <p:nvPr/>
        </p:nvGraphicFramePr>
        <p:xfrm>
          <a:off x="607123" y="1268760"/>
          <a:ext cx="7781301" cy="1296000"/>
        </p:xfrm>
        <a:graphic>
          <a:graphicData uri="http://schemas.openxmlformats.org/drawingml/2006/table">
            <a:tbl>
              <a:tblPr>
                <a:tableStyleId>{35758FB7-9AC5-4552-8A53-C91805E547FA}</a:tableStyleId>
              </a:tblPr>
              <a:tblGrid>
                <a:gridCol w="2088232"/>
                <a:gridCol w="2381069"/>
                <a:gridCol w="828000"/>
                <a:gridCol w="828000"/>
                <a:gridCol w="828000"/>
                <a:gridCol w="828000"/>
              </a:tblGrid>
              <a:tr h="324000">
                <a:tc rowSpan="4">
                  <a:txBody>
                    <a:bodyPr/>
                    <a:lstStyle/>
                    <a:p>
                      <a:pPr algn="ctr">
                        <a:lnSpc>
                          <a:spcPct val="115000"/>
                        </a:lnSpc>
                        <a:spcAft>
                          <a:spcPts val="0"/>
                        </a:spcAft>
                      </a:pPr>
                      <a:r>
                        <a:rPr lang="en-US" sz="1400" b="1" dirty="0"/>
                        <a:t>Follow-up </a:t>
                      </a:r>
                      <a:r>
                        <a:rPr lang="en-US" sz="1400" b="1" dirty="0" err="1"/>
                        <a:t>di</a:t>
                      </a:r>
                      <a:r>
                        <a:rPr lang="en-US" sz="1400" b="1" dirty="0"/>
                        <a:t> </a:t>
                      </a:r>
                      <a:r>
                        <a:rPr lang="en-US" sz="1400" b="1" dirty="0" err="1"/>
                        <a:t>pazienti</a:t>
                      </a:r>
                      <a:r>
                        <a:rPr lang="en-US" sz="1400" b="1" dirty="0"/>
                        <a:t> in </a:t>
                      </a:r>
                      <a:r>
                        <a:rPr lang="en-US" sz="1400" b="1" dirty="0" err="1"/>
                        <a:t>trattamento</a:t>
                      </a:r>
                      <a:r>
                        <a:rPr lang="en-US" sz="1400" b="1" dirty="0"/>
                        <a:t> 126</a:t>
                      </a:r>
                      <a:endParaRPr lang="it-IT" sz="1400" b="1" dirty="0">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400" dirty="0" err="1"/>
                        <a:t>Risultato</a:t>
                      </a:r>
                      <a:endParaRPr lang="it-IT" sz="1400" dirty="0">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400" dirty="0" err="1"/>
                        <a:t>Femmine</a:t>
                      </a:r>
                      <a:endParaRPr lang="it-IT" sz="1400" dirty="0">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400" dirty="0" err="1"/>
                        <a:t>Maschi</a:t>
                      </a:r>
                      <a:endParaRPr lang="it-IT" sz="1400" dirty="0">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400" dirty="0" err="1"/>
                        <a:t>Totale</a:t>
                      </a:r>
                      <a:endParaRPr lang="it-IT" sz="1400" dirty="0">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400" dirty="0" err="1"/>
                        <a:t>Totale</a:t>
                      </a:r>
                      <a:r>
                        <a:rPr lang="en-US" sz="1400" dirty="0"/>
                        <a:t> %</a:t>
                      </a:r>
                      <a:endParaRPr lang="it-IT" sz="1400" dirty="0">
                        <a:latin typeface="Calibri"/>
                        <a:ea typeface="Times New Roman"/>
                        <a:cs typeface="Times New Roman"/>
                      </a:endParaRPr>
                    </a:p>
                  </a:txBody>
                  <a:tcPr marL="68533" marR="68533" marT="0" marB="0" anchor="ctr"/>
                </a:tc>
              </a:tr>
              <a:tr h="324000">
                <a:tc vMerge="1">
                  <a:txBody>
                    <a:bodyPr/>
                    <a:lstStyle/>
                    <a:p>
                      <a:pPr algn="ctr">
                        <a:lnSpc>
                          <a:spcPct val="115000"/>
                        </a:lnSpc>
                        <a:spcAft>
                          <a:spcPts val="0"/>
                        </a:spcAft>
                      </a:pPr>
                      <a:endParaRPr lang="it-IT" sz="1400" b="1" dirty="0">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400" b="1" dirty="0" err="1"/>
                        <a:t>Pressione</a:t>
                      </a:r>
                      <a:r>
                        <a:rPr lang="en-US" sz="1400" b="1" dirty="0"/>
                        <a:t> </a:t>
                      </a:r>
                      <a:r>
                        <a:rPr lang="en-US" sz="1400" b="1" dirty="0" err="1"/>
                        <a:t>arteriosa</a:t>
                      </a:r>
                      <a:r>
                        <a:rPr lang="en-US" sz="1400" b="1" dirty="0"/>
                        <a:t> </a:t>
                      </a:r>
                      <a:r>
                        <a:rPr lang="en-US" sz="1400" b="1" dirty="0" err="1"/>
                        <a:t>normale</a:t>
                      </a:r>
                      <a:endParaRPr lang="it-IT" sz="1400" b="1" dirty="0">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400" dirty="0"/>
                        <a:t>53</a:t>
                      </a:r>
                      <a:endParaRPr lang="it-IT" sz="1400" dirty="0">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400"/>
                        <a:t>35</a:t>
                      </a:r>
                      <a:endParaRPr lang="it-IT" sz="1400">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600" b="1" dirty="0">
                          <a:solidFill>
                            <a:srgbClr val="FF0000"/>
                          </a:solidFill>
                        </a:rPr>
                        <a:t>88</a:t>
                      </a:r>
                      <a:endParaRPr lang="it-IT" sz="1600" b="1" dirty="0">
                        <a:solidFill>
                          <a:srgbClr val="FF0000"/>
                        </a:solidFill>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600" b="1" dirty="0"/>
                        <a:t>70</a:t>
                      </a:r>
                      <a:endParaRPr lang="it-IT" sz="1600" b="1" dirty="0">
                        <a:latin typeface="Calibri"/>
                        <a:ea typeface="Times New Roman"/>
                        <a:cs typeface="Times New Roman"/>
                      </a:endParaRPr>
                    </a:p>
                  </a:txBody>
                  <a:tcPr marL="68533" marR="68533" marT="0" marB="0" anchor="ctr"/>
                </a:tc>
              </a:tr>
              <a:tr h="324000">
                <a:tc vMerge="1">
                  <a:txBody>
                    <a:bodyPr/>
                    <a:lstStyle/>
                    <a:p>
                      <a:endParaRPr lang="it-IT"/>
                    </a:p>
                  </a:txBody>
                  <a:tcPr/>
                </a:tc>
                <a:tc>
                  <a:txBody>
                    <a:bodyPr/>
                    <a:lstStyle/>
                    <a:p>
                      <a:pPr algn="ctr">
                        <a:lnSpc>
                          <a:spcPct val="115000"/>
                        </a:lnSpc>
                        <a:spcAft>
                          <a:spcPts val="0"/>
                        </a:spcAft>
                      </a:pPr>
                      <a:r>
                        <a:rPr lang="en-US" sz="1400" b="1" dirty="0" err="1"/>
                        <a:t>Ipertensione</a:t>
                      </a:r>
                      <a:r>
                        <a:rPr lang="en-US" sz="1400" b="1" dirty="0"/>
                        <a:t> </a:t>
                      </a:r>
                      <a:r>
                        <a:rPr lang="en-US" sz="1400" b="1" dirty="0" err="1"/>
                        <a:t>di</a:t>
                      </a:r>
                      <a:r>
                        <a:rPr lang="en-US" sz="1400" b="1" dirty="0"/>
                        <a:t> </a:t>
                      </a:r>
                      <a:r>
                        <a:rPr lang="en-US" sz="1400" b="1" dirty="0" err="1"/>
                        <a:t>grado</a:t>
                      </a:r>
                      <a:r>
                        <a:rPr lang="en-US" sz="1400" b="1" dirty="0"/>
                        <a:t> 1</a:t>
                      </a:r>
                      <a:endParaRPr lang="it-IT" sz="1400" b="1" dirty="0">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400" dirty="0"/>
                        <a:t>9</a:t>
                      </a:r>
                      <a:endParaRPr lang="it-IT" sz="1400" dirty="0">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400" dirty="0"/>
                        <a:t>22</a:t>
                      </a:r>
                      <a:endParaRPr lang="it-IT" sz="1400" dirty="0">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600" b="1" dirty="0">
                          <a:solidFill>
                            <a:srgbClr val="FF0000"/>
                          </a:solidFill>
                        </a:rPr>
                        <a:t>31</a:t>
                      </a:r>
                      <a:endParaRPr lang="it-IT" sz="1600" b="1" dirty="0">
                        <a:solidFill>
                          <a:srgbClr val="FF0000"/>
                        </a:solidFill>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400" dirty="0"/>
                        <a:t>24,5</a:t>
                      </a:r>
                      <a:endParaRPr lang="it-IT" sz="1400" dirty="0">
                        <a:latin typeface="Calibri"/>
                        <a:ea typeface="Times New Roman"/>
                        <a:cs typeface="Times New Roman"/>
                      </a:endParaRPr>
                    </a:p>
                  </a:txBody>
                  <a:tcPr marL="68533" marR="68533" marT="0" marB="0" anchor="ctr"/>
                </a:tc>
              </a:tr>
              <a:tr h="324000">
                <a:tc vMerge="1">
                  <a:txBody>
                    <a:bodyPr/>
                    <a:lstStyle/>
                    <a:p>
                      <a:endParaRPr lang="it-IT"/>
                    </a:p>
                  </a:txBody>
                  <a:tcPr/>
                </a:tc>
                <a:tc>
                  <a:txBody>
                    <a:bodyPr/>
                    <a:lstStyle/>
                    <a:p>
                      <a:pPr algn="ctr">
                        <a:lnSpc>
                          <a:spcPct val="115000"/>
                        </a:lnSpc>
                        <a:spcAft>
                          <a:spcPts val="0"/>
                        </a:spcAft>
                      </a:pPr>
                      <a:r>
                        <a:rPr lang="en-US" sz="1400" b="1" dirty="0" err="1"/>
                        <a:t>Ipertensione</a:t>
                      </a:r>
                      <a:r>
                        <a:rPr lang="en-US" sz="1400" b="1" dirty="0"/>
                        <a:t> </a:t>
                      </a:r>
                      <a:r>
                        <a:rPr lang="en-US" sz="1400" b="1" dirty="0" err="1"/>
                        <a:t>di</a:t>
                      </a:r>
                      <a:r>
                        <a:rPr lang="en-US" sz="1400" b="1" dirty="0"/>
                        <a:t> </a:t>
                      </a:r>
                      <a:r>
                        <a:rPr lang="en-US" sz="1400" b="1" dirty="0" err="1"/>
                        <a:t>grado</a:t>
                      </a:r>
                      <a:r>
                        <a:rPr lang="en-US" sz="1400" b="1" dirty="0"/>
                        <a:t> 2</a:t>
                      </a:r>
                      <a:endParaRPr lang="it-IT" sz="1400" b="1" dirty="0">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400" dirty="0"/>
                        <a:t>5</a:t>
                      </a:r>
                      <a:endParaRPr lang="it-IT" sz="1400" dirty="0">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400" dirty="0"/>
                        <a:t>2</a:t>
                      </a:r>
                      <a:endParaRPr lang="it-IT" sz="1400" dirty="0">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600" b="1" dirty="0">
                          <a:solidFill>
                            <a:srgbClr val="FF0000"/>
                          </a:solidFill>
                        </a:rPr>
                        <a:t>7</a:t>
                      </a:r>
                      <a:endParaRPr lang="it-IT" sz="1600" b="1" dirty="0">
                        <a:solidFill>
                          <a:srgbClr val="FF0000"/>
                        </a:solidFill>
                        <a:latin typeface="Calibri"/>
                        <a:ea typeface="Times New Roman"/>
                        <a:cs typeface="Times New Roman"/>
                      </a:endParaRPr>
                    </a:p>
                  </a:txBody>
                  <a:tcPr marL="68533" marR="68533" marT="0" marB="0" anchor="ctr"/>
                </a:tc>
                <a:tc>
                  <a:txBody>
                    <a:bodyPr/>
                    <a:lstStyle/>
                    <a:p>
                      <a:pPr algn="ctr">
                        <a:lnSpc>
                          <a:spcPct val="115000"/>
                        </a:lnSpc>
                        <a:spcAft>
                          <a:spcPts val="0"/>
                        </a:spcAft>
                      </a:pPr>
                      <a:r>
                        <a:rPr lang="en-US" sz="1400" dirty="0"/>
                        <a:t>5,5</a:t>
                      </a:r>
                      <a:endParaRPr lang="it-IT" sz="1400" dirty="0">
                        <a:latin typeface="Calibri"/>
                        <a:ea typeface="Times New Roman"/>
                        <a:cs typeface="Times New Roman"/>
                      </a:endParaRPr>
                    </a:p>
                  </a:txBody>
                  <a:tcPr marL="68533" marR="68533" marT="0" marB="0" anchor="ctr"/>
                </a:tc>
              </a:tr>
            </a:tbl>
          </a:graphicData>
        </a:graphic>
      </p:graphicFrame>
      <p:graphicFrame>
        <p:nvGraphicFramePr>
          <p:cNvPr id="9" name="Grafico 8"/>
          <p:cNvGraphicFramePr/>
          <p:nvPr/>
        </p:nvGraphicFramePr>
        <p:xfrm>
          <a:off x="323528" y="2852936"/>
          <a:ext cx="4536504" cy="3816424"/>
        </p:xfrm>
        <a:graphic>
          <a:graphicData uri="http://schemas.openxmlformats.org/drawingml/2006/chart">
            <c:chart xmlns:c="http://schemas.openxmlformats.org/drawingml/2006/chart" xmlns:r="http://schemas.openxmlformats.org/officeDocument/2006/relationships" r:id="rId8"/>
          </a:graphicData>
        </a:graphic>
      </p:graphicFrame>
      <p:pic>
        <p:nvPicPr>
          <p:cNvPr id="28679" name="Picture 7"/>
          <p:cNvPicPr>
            <a:picLocks noChangeAspect="1" noChangeArrowheads="1"/>
          </p:cNvPicPr>
          <p:nvPr/>
        </p:nvPicPr>
        <p:blipFill>
          <a:blip r:embed="rId9" cstate="print"/>
          <a:srcRect/>
          <a:stretch>
            <a:fillRect/>
          </a:stretch>
        </p:blipFill>
        <p:spPr bwMode="auto">
          <a:xfrm>
            <a:off x="5436096" y="4149080"/>
            <a:ext cx="3009900" cy="121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endParaRPr lang="it-IT"/>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0" y="44624"/>
          <a:ext cx="9144000"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ma 13"/>
          <p:cNvGraphicFramePr/>
          <p:nvPr/>
        </p:nvGraphicFramePr>
        <p:xfrm>
          <a:off x="0" y="908720"/>
          <a:ext cx="9144000" cy="7200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 name="Picture 4" descr="Risultati immagini per hypertension consequences"/>
          <p:cNvPicPr>
            <a:picLocks noChangeAspect="1" noChangeArrowheads="1"/>
          </p:cNvPicPr>
          <p:nvPr/>
        </p:nvPicPr>
        <p:blipFill>
          <a:blip r:embed="rId13" cstate="print"/>
          <a:srcRect/>
          <a:stretch>
            <a:fillRect/>
          </a:stretch>
        </p:blipFill>
        <p:spPr bwMode="auto">
          <a:xfrm>
            <a:off x="35497" y="1700808"/>
            <a:ext cx="3816423" cy="2833094"/>
          </a:xfrm>
          <a:prstGeom prst="rect">
            <a:avLst/>
          </a:prstGeom>
          <a:noFill/>
        </p:spPr>
      </p:pic>
      <p:sp>
        <p:nvSpPr>
          <p:cNvPr id="6" name="CasellaDiTesto 5"/>
          <p:cNvSpPr txBox="1"/>
          <p:nvPr/>
        </p:nvSpPr>
        <p:spPr>
          <a:xfrm>
            <a:off x="611560" y="2276872"/>
            <a:ext cx="3672408" cy="369332"/>
          </a:xfrm>
          <a:prstGeom prst="rect">
            <a:avLst/>
          </a:prstGeom>
          <a:noFill/>
        </p:spPr>
        <p:txBody>
          <a:bodyPr wrap="square" rtlCol="0">
            <a:spAutoFit/>
          </a:bodyPr>
          <a:lstStyle/>
          <a:p>
            <a:endParaRPr lang="it-IT" dirty="0"/>
          </a:p>
        </p:txBody>
      </p:sp>
      <p:sp>
        <p:nvSpPr>
          <p:cNvPr id="45058" name="Rectangle 2"/>
          <p:cNvSpPr>
            <a:spLocks noChangeArrowheads="1"/>
          </p:cNvSpPr>
          <p:nvPr/>
        </p:nvSpPr>
        <p:spPr bwMode="auto">
          <a:xfrm>
            <a:off x="4283968" y="1967935"/>
            <a:ext cx="4860032"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Il </a:t>
            </a:r>
            <a:r>
              <a:rPr kumimoji="0" lang="en-US" sz="1600" b="1" i="0" u="none" strike="noStrike" cap="none" normalizeH="0" baseline="0" dirty="0" smtClean="0">
                <a:ln>
                  <a:noFill/>
                </a:ln>
                <a:solidFill>
                  <a:schemeClr val="tx1"/>
                </a:solidFill>
                <a:effectLst/>
                <a:ea typeface="Times New Roman" pitchFamily="18" charset="0"/>
                <a:cs typeface="Times New Roman" pitchFamily="18" charset="0"/>
              </a:rPr>
              <a:t>54% </a:t>
            </a:r>
            <a:r>
              <a:rPr kumimoji="0" lang="en-US" sz="1600" b="1" i="0" u="none" strike="noStrike" cap="none" normalizeH="0" baseline="0" dirty="0" err="1" smtClean="0">
                <a:ln>
                  <a:noFill/>
                </a:ln>
                <a:solidFill>
                  <a:schemeClr val="tx1"/>
                </a:solidFill>
                <a:effectLst/>
                <a:ea typeface="Times New Roman" pitchFamily="18" charset="0"/>
                <a:cs typeface="Times New Roman" pitchFamily="18" charset="0"/>
              </a:rPr>
              <a:t>degli</a:t>
            </a:r>
            <a:r>
              <a:rPr kumimoji="0" lang="en-US" sz="1600" b="1" i="0" u="none" strike="noStrike" cap="none" normalizeH="0" baseline="0" dirty="0" smtClean="0">
                <a:ln>
                  <a:noFill/>
                </a:ln>
                <a:solidFill>
                  <a:schemeClr val="tx1"/>
                </a:solidFill>
                <a:effectLst/>
                <a:ea typeface="Times New Roman" pitchFamily="18" charset="0"/>
                <a:cs typeface="Times New Roman" pitchFamily="18" charset="0"/>
              </a:rPr>
              <a:t> ictus </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e </a:t>
            </a:r>
            <a:r>
              <a:rPr kumimoji="0" lang="en-US" sz="1600" b="1" i="0" u="none" strike="noStrike" cap="none" normalizeH="0" baseline="0" dirty="0" smtClean="0">
                <a:ln>
                  <a:noFill/>
                </a:ln>
                <a:solidFill>
                  <a:schemeClr val="tx1"/>
                </a:solidFill>
                <a:effectLst/>
                <a:ea typeface="Times New Roman" pitchFamily="18" charset="0"/>
                <a:cs typeface="Times New Roman" pitchFamily="18" charset="0"/>
              </a:rPr>
              <a:t>il 47% </a:t>
            </a:r>
            <a:r>
              <a:rPr kumimoji="0" lang="en-US" sz="1600" b="1" i="0" u="none" strike="noStrike" cap="none" normalizeH="0" baseline="0" dirty="0" err="1" smtClean="0">
                <a:ln>
                  <a:noFill/>
                </a:ln>
                <a:solidFill>
                  <a:schemeClr val="tx1"/>
                </a:solidFill>
                <a:effectLst/>
                <a:ea typeface="Times New Roman" pitchFamily="18" charset="0"/>
                <a:cs typeface="Times New Roman" pitchFamily="18" charset="0"/>
              </a:rPr>
              <a:t>delle</a:t>
            </a:r>
            <a:r>
              <a:rPr kumimoji="0" lang="en-US" sz="1600" b="1"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ea typeface="Times New Roman" pitchFamily="18" charset="0"/>
                <a:cs typeface="Times New Roman" pitchFamily="18" charset="0"/>
              </a:rPr>
              <a:t>malattie</a:t>
            </a:r>
            <a:r>
              <a:rPr kumimoji="0" lang="en-US" sz="1600" b="1"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1" i="0" u="none" strike="noStrike" cap="none" normalizeH="0" baseline="0" dirty="0" err="1" smtClean="0">
                <a:ln>
                  <a:noFill/>
                </a:ln>
                <a:solidFill>
                  <a:schemeClr val="tx1"/>
                </a:solidFill>
                <a:effectLst/>
                <a:ea typeface="Times New Roman" pitchFamily="18" charset="0"/>
                <a:cs typeface="Times New Roman" pitchFamily="18" charset="0"/>
              </a:rPr>
              <a:t>coronariche</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sono</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attribuibili</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all’ipertensione</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mal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controllata</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che</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è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causa</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di</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7,6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milioni</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di</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morti</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ogni</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 anno (13,5% del </a:t>
            </a:r>
            <a:r>
              <a:rPr kumimoji="0" lang="en-US" sz="1600" b="0" i="0" u="none" strike="noStrike" cap="none" normalizeH="0" baseline="0" dirty="0" err="1" smtClean="0">
                <a:ln>
                  <a:noFill/>
                </a:ln>
                <a:solidFill>
                  <a:schemeClr val="tx1"/>
                </a:solidFill>
                <a:effectLst/>
                <a:ea typeface="Times New Roman" pitchFamily="18" charset="0"/>
                <a:cs typeface="Times New Roman" pitchFamily="18" charset="0"/>
              </a:rPr>
              <a:t>totale</a:t>
            </a:r>
            <a:r>
              <a:rPr kumimoji="0" lang="en-US" sz="1600" b="0" i="0" u="none" strike="noStrike" cap="none" normalizeH="0" baseline="0" dirty="0" smtClean="0">
                <a:ln>
                  <a:noFill/>
                </a:ln>
                <a:solidFill>
                  <a:schemeClr val="tx1"/>
                </a:solidFill>
                <a:effectLst/>
                <a:ea typeface="Times New Roman" pitchFamily="18" charset="0"/>
                <a:cs typeface="Times New Roman" pitchFamily="18" charset="0"/>
              </a:rPr>
              <a:t>)</a:t>
            </a:r>
            <a:endParaRPr kumimoji="0" lang="en-US" sz="1600"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l" defTabSz="914400" rtl="0" eaLnBrk="0" fontAlgn="base" latinLnBrk="0" hangingPunct="0">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l" defTabSz="914400" rtl="0" eaLnBrk="0" fontAlgn="base" latinLnBrk="0" hangingPunct="0">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ea typeface="Times New Roman" pitchFamily="18" charset="0"/>
                <a:cs typeface="Arial" pitchFamily="34" charset="0"/>
              </a:rPr>
              <a:t>La </a:t>
            </a:r>
            <a:r>
              <a:rPr kumimoji="0" lang="en-US" sz="1600" b="1" i="0" u="none" strike="noStrike" cap="none" normalizeH="0" baseline="0" dirty="0" err="1" smtClean="0">
                <a:ln>
                  <a:noFill/>
                </a:ln>
                <a:solidFill>
                  <a:schemeClr val="tx1"/>
                </a:solidFill>
                <a:effectLst/>
                <a:ea typeface="Times New Roman" pitchFamily="18" charset="0"/>
                <a:cs typeface="Arial" pitchFamily="34" charset="0"/>
              </a:rPr>
              <a:t>prevalenza</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complessiva</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dell’Iipertensione</a:t>
            </a:r>
            <a:r>
              <a:rPr kumimoji="0" lang="en-US" sz="1600" b="0" i="0" u="none" strike="noStrike" cap="none" normalizeH="0" dirty="0" smtClean="0">
                <a:ln>
                  <a:noFill/>
                </a:ln>
                <a:solidFill>
                  <a:schemeClr val="tx1"/>
                </a:solidFill>
                <a:effectLst/>
                <a:ea typeface="Times New Roman" pitchFamily="18" charset="0"/>
                <a:cs typeface="Arial" pitchFamily="34" charset="0"/>
              </a:rPr>
              <a:t> </a:t>
            </a:r>
            <a:r>
              <a:rPr kumimoji="0" lang="en-US" sz="1600" b="0" i="0" u="none" strike="noStrike" cap="none" normalizeH="0" dirty="0" err="1" smtClean="0">
                <a:ln>
                  <a:noFill/>
                </a:ln>
                <a:solidFill>
                  <a:schemeClr val="tx1"/>
                </a:solidFill>
                <a:effectLst/>
                <a:ea typeface="Times New Roman" pitchFamily="18" charset="0"/>
                <a:cs typeface="Arial" pitchFamily="34" charset="0"/>
              </a:rPr>
              <a:t>arteriosa</a:t>
            </a:r>
            <a:r>
              <a:rPr kumimoji="0" lang="en-US" sz="1600" b="0" i="0" u="none" strike="noStrike" cap="none" normalizeH="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risulta</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compresa</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tra</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il </a:t>
            </a:r>
            <a:r>
              <a:rPr kumimoji="0" lang="en-US" sz="1600" b="1" i="0" u="none" strike="noStrike" cap="none" normalizeH="0" baseline="0" dirty="0" smtClean="0">
                <a:ln>
                  <a:noFill/>
                </a:ln>
                <a:solidFill>
                  <a:schemeClr val="tx1"/>
                </a:solidFill>
                <a:effectLst/>
                <a:ea typeface="Times New Roman" pitchFamily="18" charset="0"/>
                <a:cs typeface="Arial" pitchFamily="34" charset="0"/>
              </a:rPr>
              <a:t>30% e 45%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nella</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popolazione</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generale</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con un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netto</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incremento</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con il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crescere</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dell’età</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a:t>
            </a:r>
            <a:r>
              <a:rPr kumimoji="0" lang="it-IT" sz="1600" b="0" i="0" u="none" strike="noStrike" cap="none" normalizeH="0" baseline="0" dirty="0" smtClean="0">
                <a:ln>
                  <a:noFill/>
                </a:ln>
                <a:solidFill>
                  <a:schemeClr val="tx1"/>
                </a:solidFill>
                <a:effectLst/>
                <a:cs typeface="Arial" pitchFamily="34" charset="0"/>
              </a:rPr>
              <a:t> </a:t>
            </a:r>
          </a:p>
        </p:txBody>
      </p:sp>
      <p:sp>
        <p:nvSpPr>
          <p:cNvPr id="28673" name="Rectangle 1"/>
          <p:cNvSpPr>
            <a:spLocks noChangeArrowheads="1"/>
          </p:cNvSpPr>
          <p:nvPr/>
        </p:nvSpPr>
        <p:spPr bwMode="auto">
          <a:xfrm>
            <a:off x="467544" y="4644016"/>
            <a:ext cx="648072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it-IT" sz="1600" dirty="0" smtClean="0">
                <a:ea typeface="Times New Roman" pitchFamily="18" charset="0"/>
                <a:cs typeface="Arial" pitchFamily="34" charset="0"/>
              </a:rPr>
              <a:t>Tuttavia</a:t>
            </a:r>
            <a:r>
              <a:rPr lang="it-IT" sz="1600" dirty="0" smtClean="0">
                <a:ea typeface="Times New Roman" pitchFamily="18" charset="0"/>
                <a:cs typeface="Arial" pitchFamily="34" charset="0"/>
              </a:rPr>
              <a:t>, il controllo della </a:t>
            </a:r>
            <a:r>
              <a:rPr lang="it-IT" sz="1600" dirty="0" smtClean="0">
                <a:ea typeface="Times New Roman" pitchFamily="18" charset="0"/>
                <a:cs typeface="Arial" pitchFamily="34" charset="0"/>
              </a:rPr>
              <a:t>pressione </a:t>
            </a:r>
            <a:r>
              <a:rPr lang="it-IT" sz="1600" dirty="0" smtClean="0">
                <a:ea typeface="Times New Roman" pitchFamily="18" charset="0"/>
                <a:cs typeface="Arial" pitchFamily="34" charset="0"/>
              </a:rPr>
              <a:t>arteriosa rimane largamente insoddisfacente nella maggior parte dei paesi occidentali, tra cui anche l’Italia. </a:t>
            </a:r>
            <a:r>
              <a:rPr lang="en-US" sz="1600" dirty="0" smtClean="0">
                <a:ea typeface="Times New Roman" pitchFamily="18" charset="0"/>
                <a:cs typeface="Arial" pitchFamily="34" charset="0"/>
              </a:rPr>
              <a:t>In Italia circa il 57% </a:t>
            </a:r>
            <a:r>
              <a:rPr lang="en-US" sz="1600" dirty="0" err="1" smtClean="0">
                <a:ea typeface="Times New Roman" pitchFamily="18" charset="0"/>
                <a:cs typeface="Arial" pitchFamily="34" charset="0"/>
              </a:rPr>
              <a:t>dei</a:t>
            </a:r>
            <a:r>
              <a:rPr lang="en-US" sz="1600" dirty="0" smtClean="0">
                <a:ea typeface="Times New Roman" pitchFamily="18" charset="0"/>
                <a:cs typeface="Arial" pitchFamily="34" charset="0"/>
              </a:rPr>
              <a:t> </a:t>
            </a:r>
            <a:r>
              <a:rPr lang="en-US" sz="1600" dirty="0" err="1" smtClean="0">
                <a:ea typeface="Times New Roman" pitchFamily="18" charset="0"/>
                <a:cs typeface="Arial" pitchFamily="34" charset="0"/>
              </a:rPr>
              <a:t>pazienti</a:t>
            </a:r>
            <a:r>
              <a:rPr lang="en-US" sz="1600" dirty="0" smtClean="0">
                <a:ea typeface="Times New Roman" pitchFamily="18" charset="0"/>
                <a:cs typeface="Arial" pitchFamily="34" charset="0"/>
              </a:rPr>
              <a:t> </a:t>
            </a:r>
            <a:r>
              <a:rPr lang="en-US" sz="1600" dirty="0" err="1" smtClean="0">
                <a:ea typeface="Times New Roman" pitchFamily="18" charset="0"/>
                <a:cs typeface="Arial" pitchFamily="34" charset="0"/>
              </a:rPr>
              <a:t>viene</a:t>
            </a:r>
            <a:r>
              <a:rPr lang="en-US" sz="1600" dirty="0" smtClean="0">
                <a:ea typeface="Times New Roman" pitchFamily="18" charset="0"/>
                <a:cs typeface="Arial" pitchFamily="34" charset="0"/>
              </a:rPr>
              <a:t> </a:t>
            </a:r>
            <a:r>
              <a:rPr lang="en-US" sz="1600" dirty="0" err="1" smtClean="0">
                <a:ea typeface="Times New Roman" pitchFamily="18" charset="0"/>
                <a:cs typeface="Arial" pitchFamily="34" charset="0"/>
              </a:rPr>
              <a:t>trattato</a:t>
            </a:r>
            <a:r>
              <a:rPr lang="en-US" sz="1600" dirty="0" smtClean="0">
                <a:ea typeface="Times New Roman" pitchFamily="18" charset="0"/>
                <a:cs typeface="Arial" pitchFamily="34" charset="0"/>
              </a:rPr>
              <a:t> e </a:t>
            </a:r>
            <a:r>
              <a:rPr lang="en-US" sz="1600" dirty="0" err="1" smtClean="0">
                <a:ea typeface="Times New Roman" pitchFamily="18" charset="0"/>
                <a:cs typeface="Arial" pitchFamily="34" charset="0"/>
              </a:rPr>
              <a:t>di</a:t>
            </a:r>
            <a:r>
              <a:rPr lang="en-US" sz="1600" dirty="0" smtClean="0">
                <a:ea typeface="Times New Roman" pitchFamily="18" charset="0"/>
                <a:cs typeface="Arial" pitchFamily="34" charset="0"/>
              </a:rPr>
              <a:t> </a:t>
            </a:r>
            <a:r>
              <a:rPr lang="en-US" sz="1600" dirty="0" err="1" smtClean="0">
                <a:ea typeface="Times New Roman" pitchFamily="18" charset="0"/>
                <a:cs typeface="Arial" pitchFamily="34" charset="0"/>
              </a:rPr>
              <a:t>questi</a:t>
            </a:r>
            <a:r>
              <a:rPr lang="en-US" sz="1600" dirty="0" smtClean="0">
                <a:ea typeface="Times New Roman" pitchFamily="18" charset="0"/>
                <a:cs typeface="Arial" pitchFamily="34" charset="0"/>
              </a:rPr>
              <a:t> s</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olo il 37%</a:t>
            </a:r>
            <a:r>
              <a:rPr kumimoji="0" lang="en-US" sz="1600" b="0" i="0" u="none" strike="noStrike" cap="none" normalizeH="0" baseline="3000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dei</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pazienti</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raggiunge</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un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controllo</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pressorio</a:t>
            </a:r>
            <a:r>
              <a:rPr kumimoji="0" lang="en-US" sz="1600" b="0" i="0" u="none" strike="noStrike" cap="none" normalizeH="0" baseline="0" dirty="0" smtClean="0">
                <a:ln>
                  <a:noFill/>
                </a:ln>
                <a:solidFill>
                  <a:schemeClr val="tx1"/>
                </a:solidFill>
                <a:effectLst/>
                <a:ea typeface="Times New Roman" pitchFamily="18" charset="0"/>
                <a:cs typeface="Arial" pitchFamily="34" charset="0"/>
              </a:rPr>
              <a:t> </a:t>
            </a:r>
            <a:r>
              <a:rPr kumimoji="0" lang="en-US" sz="1600" b="0" i="0" u="none" strike="noStrike" cap="none" normalizeH="0" baseline="0" dirty="0" err="1" smtClean="0">
                <a:ln>
                  <a:noFill/>
                </a:ln>
                <a:solidFill>
                  <a:schemeClr val="tx1"/>
                </a:solidFill>
                <a:effectLst/>
                <a:ea typeface="Times New Roman" pitchFamily="18" charset="0"/>
                <a:cs typeface="Arial" pitchFamily="34" charset="0"/>
              </a:rPr>
              <a:t>adeguato</a:t>
            </a:r>
            <a:r>
              <a:rPr lang="it-IT" sz="1600" dirty="0" smtClean="0">
                <a:cs typeface="Arial" pitchFamily="34" charset="0"/>
              </a:rPr>
              <a:t>. </a:t>
            </a:r>
          </a:p>
          <a:p>
            <a:pPr lvl="0" fontAlgn="base">
              <a:spcBef>
                <a:spcPct val="0"/>
              </a:spcBef>
              <a:spcAft>
                <a:spcPct val="0"/>
              </a:spcAft>
            </a:pPr>
            <a:r>
              <a:rPr lang="it-IT" sz="1600" dirty="0" smtClean="0">
                <a:cs typeface="Arial" pitchFamily="34" charset="0"/>
              </a:rPr>
              <a:t>Giuliano </a:t>
            </a:r>
            <a:r>
              <a:rPr lang="it-IT" sz="1600" dirty="0" err="1" smtClean="0">
                <a:cs typeface="Arial" pitchFamily="34" charset="0"/>
              </a:rPr>
              <a:t>Toccia</a:t>
            </a:r>
            <a:r>
              <a:rPr lang="it-IT" sz="1600" dirty="0" smtClean="0">
                <a:cs typeface="Arial" pitchFamily="34" charset="0"/>
              </a:rPr>
              <a:t> </a:t>
            </a:r>
            <a:r>
              <a:rPr lang="it-IT" sz="1600" dirty="0" err="1" smtClean="0">
                <a:cs typeface="Arial" pitchFamily="34" charset="0"/>
              </a:rPr>
              <a:t>et</a:t>
            </a:r>
            <a:r>
              <a:rPr lang="it-IT" sz="1600" dirty="0" smtClean="0">
                <a:cs typeface="Arial" pitchFamily="34" charset="0"/>
              </a:rPr>
              <a:t> al. </a:t>
            </a:r>
            <a:r>
              <a:rPr lang="it-IT" sz="1600" i="1" dirty="0" smtClean="0">
                <a:cs typeface="Arial" pitchFamily="34" charset="0"/>
              </a:rPr>
              <a:t>‘</a:t>
            </a:r>
            <a:r>
              <a:rPr lang="it-IT" sz="1600" i="1" dirty="0" err="1" smtClean="0">
                <a:cs typeface="Arial" pitchFamily="34" charset="0"/>
              </a:rPr>
              <a:t>BloodpressurecontrolinItaly</a:t>
            </a:r>
            <a:r>
              <a:rPr lang="it-IT" sz="1600" i="1" dirty="0" smtClean="0">
                <a:cs typeface="Arial" pitchFamily="34" charset="0"/>
              </a:rPr>
              <a:t>:</a:t>
            </a:r>
            <a:r>
              <a:rPr lang="it-IT" sz="1600" i="1" dirty="0" err="1" smtClean="0">
                <a:cs typeface="Arial" pitchFamily="34" charset="0"/>
              </a:rPr>
              <a:t>analysis</a:t>
            </a:r>
            <a:r>
              <a:rPr lang="it-IT" sz="1600" i="1" dirty="0" smtClean="0">
                <a:cs typeface="Arial" pitchFamily="34" charset="0"/>
              </a:rPr>
              <a:t> </a:t>
            </a:r>
            <a:r>
              <a:rPr lang="it-IT" sz="1600" i="1" dirty="0" err="1" smtClean="0">
                <a:cs typeface="Arial" pitchFamily="34" charset="0"/>
              </a:rPr>
              <a:t>of</a:t>
            </a:r>
            <a:r>
              <a:rPr lang="it-IT" sz="1600" i="1" dirty="0" smtClean="0">
                <a:cs typeface="Arial" pitchFamily="34" charset="0"/>
              </a:rPr>
              <a:t> </a:t>
            </a:r>
            <a:r>
              <a:rPr lang="it-IT" sz="1600" i="1" dirty="0" err="1" smtClean="0">
                <a:cs typeface="Arial" pitchFamily="34" charset="0"/>
              </a:rPr>
              <a:t>clinical</a:t>
            </a:r>
            <a:r>
              <a:rPr lang="it-IT" sz="1600" i="1" dirty="0" smtClean="0">
                <a:cs typeface="Arial" pitchFamily="34" charset="0"/>
              </a:rPr>
              <a:t> data </a:t>
            </a:r>
            <a:r>
              <a:rPr lang="it-IT" sz="1600" i="1" dirty="0" err="1" smtClean="0">
                <a:cs typeface="Arial" pitchFamily="34" charset="0"/>
              </a:rPr>
              <a:t>from</a:t>
            </a:r>
            <a:r>
              <a:rPr lang="it-IT" sz="1600" i="1" dirty="0" smtClean="0">
                <a:cs typeface="Arial" pitchFamily="34" charset="0"/>
              </a:rPr>
              <a:t> 2005^2011 </a:t>
            </a:r>
            <a:r>
              <a:rPr lang="it-IT" sz="1600" i="1" dirty="0" err="1" smtClean="0">
                <a:cs typeface="Arial" pitchFamily="34" charset="0"/>
              </a:rPr>
              <a:t>surveys</a:t>
            </a:r>
            <a:r>
              <a:rPr lang="it-IT" sz="1600" i="1" dirty="0" smtClean="0">
                <a:cs typeface="Arial" pitchFamily="34" charset="0"/>
              </a:rPr>
              <a:t> on </a:t>
            </a:r>
            <a:r>
              <a:rPr lang="it-IT" sz="1600" i="1" dirty="0" err="1" smtClean="0">
                <a:cs typeface="Arial" pitchFamily="34" charset="0"/>
              </a:rPr>
              <a:t>hypertension</a:t>
            </a:r>
            <a:r>
              <a:rPr lang="it-IT" sz="1600" dirty="0" smtClean="0">
                <a:cs typeface="Arial" pitchFamily="34" charset="0"/>
              </a:rPr>
              <a:t>’</a:t>
            </a:r>
            <a:r>
              <a:rPr lang="en-US" sz="1600" dirty="0" smtClean="0">
                <a:cs typeface="Arial" pitchFamily="34" charset="0"/>
              </a:rPr>
              <a:t>, J </a:t>
            </a:r>
            <a:r>
              <a:rPr lang="en-US" sz="1600" dirty="0" err="1" smtClean="0">
                <a:cs typeface="Arial" pitchFamily="34" charset="0"/>
              </a:rPr>
              <a:t>Hypertens</a:t>
            </a:r>
            <a:r>
              <a:rPr lang="en-US" sz="1600" dirty="0" smtClean="0">
                <a:cs typeface="Arial" pitchFamily="34" charset="0"/>
              </a:rPr>
              <a:t> </a:t>
            </a:r>
            <a:r>
              <a:rPr lang="en-US" sz="1600" dirty="0" smtClean="0">
                <a:cs typeface="Arial" pitchFamily="34" charset="0"/>
              </a:rPr>
              <a:t>2012. Achievement of treatment goals for primary prevention of cardiovascular disease in clinical practice across Europe: the EURIKA study Jose ´ R. Banegas1,2*, Esther Lo ´</a:t>
            </a:r>
            <a:r>
              <a:rPr lang="en-US" sz="1600" dirty="0" err="1" smtClean="0">
                <a:cs typeface="Arial" pitchFamily="34" charset="0"/>
              </a:rPr>
              <a:t>pez-Garcı</a:t>
            </a:r>
            <a:r>
              <a:rPr lang="en-US" sz="1600" dirty="0" smtClean="0">
                <a:cs typeface="Arial" pitchFamily="34" charset="0"/>
              </a:rPr>
              <a:t> ´a1,2, Jean Dallongeville3, </a:t>
            </a:r>
            <a:r>
              <a:rPr lang="en-US" sz="1600" dirty="0" err="1" smtClean="0">
                <a:cs typeface="Arial" pitchFamily="34" charset="0"/>
              </a:rPr>
              <a:t>Eliseo</a:t>
            </a:r>
            <a:r>
              <a:rPr lang="en-US" sz="1600" dirty="0" smtClean="0">
                <a:cs typeface="Arial" pitchFamily="34" charset="0"/>
              </a:rPr>
              <a:t> Guallar4,5,6,7, Julian P. Halcox8, Claudio Borghi9, Elvira European Heart Journal (2011) 32, 2143–2152 </a:t>
            </a:r>
            <a:endParaRPr lang="it-IT" sz="1600" dirty="0" smtClean="0">
              <a:cs typeface="Arial" pitchFamily="34" charset="0"/>
            </a:endParaRPr>
          </a:p>
          <a:p>
            <a:pPr lvl="0" fontAlgn="base">
              <a:spcBef>
                <a:spcPct val="0"/>
              </a:spcBef>
              <a:spcAft>
                <a:spcPct val="0"/>
              </a:spcAft>
            </a:pPr>
            <a:endParaRPr kumimoji="0" lang="it-IT" sz="1600" b="0" i="0" u="none" strike="noStrike" cap="none" normalizeH="0" baseline="0" dirty="0" smtClean="0">
              <a:ln>
                <a:noFill/>
              </a:ln>
              <a:solidFill>
                <a:schemeClr val="tx1"/>
              </a:solidFill>
              <a:effectLst/>
              <a:cs typeface="Arial" pitchFamily="34" charset="0"/>
            </a:endParaRPr>
          </a:p>
        </p:txBody>
      </p:sp>
      <p:pic>
        <p:nvPicPr>
          <p:cNvPr id="28674" name="Picture 2"/>
          <p:cNvPicPr>
            <a:picLocks noChangeAspect="1" noChangeArrowheads="1"/>
          </p:cNvPicPr>
          <p:nvPr/>
        </p:nvPicPr>
        <p:blipFill>
          <a:blip r:embed="rId14" cstate="print"/>
          <a:srcRect/>
          <a:stretch>
            <a:fillRect/>
          </a:stretch>
        </p:blipFill>
        <p:spPr bwMode="auto">
          <a:xfrm>
            <a:off x="1285875" y="2476500"/>
            <a:ext cx="6572250" cy="190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a 3"/>
          <p:cNvGraphicFramePr/>
          <p:nvPr/>
        </p:nvGraphicFramePr>
        <p:xfrm>
          <a:off x="0" y="44624"/>
          <a:ext cx="9144000" cy="864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ma 13"/>
          <p:cNvGraphicFramePr/>
          <p:nvPr/>
        </p:nvGraphicFramePr>
        <p:xfrm>
          <a:off x="0" y="908720"/>
          <a:ext cx="9144000" cy="7200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Rettangolo 5"/>
          <p:cNvSpPr/>
          <p:nvPr/>
        </p:nvSpPr>
        <p:spPr>
          <a:xfrm>
            <a:off x="4572000" y="4330839"/>
            <a:ext cx="4572000" cy="2554545"/>
          </a:xfrm>
          <a:prstGeom prst="rect">
            <a:avLst/>
          </a:prstGeom>
        </p:spPr>
        <p:txBody>
          <a:bodyPr>
            <a:spAutoFit/>
          </a:bodyPr>
          <a:lstStyle/>
          <a:p>
            <a:r>
              <a:rPr lang="it-IT" sz="1600" dirty="0" smtClean="0"/>
              <a:t>Ogni riduzione della pressione arteriosa sistolica di 10 millimetri Hg ha ridotto significativamente il rischio di eventi cardiovascolari ( rischio relativo, RR=0.80 ), malattia coronarica ( RR=0.83 ), ictus ( RR=0.73 ), e insufficienza cardiaca ( RR=0.72 ), che, nelle popolazioni studiate, ha portato a una significativa riduzione del 13% nella mortalità per qualsiasi causa ( RR=0.87 ). Tuttavia, l'effetto sulla insufficienza renale non è risultato significativo ( RR=0.95 ). </a:t>
            </a:r>
            <a:endParaRPr lang="it-IT" sz="1600" dirty="0"/>
          </a:p>
        </p:txBody>
      </p:sp>
      <p:pic>
        <p:nvPicPr>
          <p:cNvPr id="26626" name="Picture 2"/>
          <p:cNvPicPr>
            <a:picLocks noChangeAspect="1" noChangeArrowheads="1"/>
          </p:cNvPicPr>
          <p:nvPr/>
        </p:nvPicPr>
        <p:blipFill>
          <a:blip r:embed="rId13" cstate="print"/>
          <a:srcRect/>
          <a:stretch>
            <a:fillRect/>
          </a:stretch>
        </p:blipFill>
        <p:spPr bwMode="auto">
          <a:xfrm>
            <a:off x="0" y="4421792"/>
            <a:ext cx="5261173" cy="2436208"/>
          </a:xfrm>
          <a:prstGeom prst="rect">
            <a:avLst/>
          </a:prstGeom>
          <a:noFill/>
          <a:ln w="9525">
            <a:noFill/>
            <a:miter lim="800000"/>
            <a:headEnd/>
            <a:tailEnd/>
          </a:ln>
        </p:spPr>
      </p:pic>
      <p:pic>
        <p:nvPicPr>
          <p:cNvPr id="26627" name="Picture 3"/>
          <p:cNvPicPr>
            <a:picLocks noChangeAspect="1" noChangeArrowheads="1"/>
          </p:cNvPicPr>
          <p:nvPr/>
        </p:nvPicPr>
        <p:blipFill>
          <a:blip r:embed="rId14" cstate="print"/>
          <a:srcRect/>
          <a:stretch>
            <a:fillRect/>
          </a:stretch>
        </p:blipFill>
        <p:spPr bwMode="auto">
          <a:xfrm>
            <a:off x="0" y="1700808"/>
            <a:ext cx="6083374" cy="22113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2052" name="Picture 4" descr="Immagine correlata"/>
          <p:cNvPicPr>
            <a:picLocks noChangeAspect="1" noChangeArrowheads="1"/>
          </p:cNvPicPr>
          <p:nvPr/>
        </p:nvPicPr>
        <p:blipFill>
          <a:blip r:embed="rId2" cstate="print"/>
          <a:srcRect/>
          <a:stretch>
            <a:fillRect/>
          </a:stretch>
        </p:blipFill>
        <p:spPr bwMode="auto">
          <a:xfrm>
            <a:off x="3275856" y="2204864"/>
            <a:ext cx="2676525" cy="3924301"/>
          </a:xfrm>
          <a:prstGeom prst="rect">
            <a:avLst/>
          </a:prstGeom>
          <a:noFill/>
        </p:spPr>
      </p:pic>
      <p:sp>
        <p:nvSpPr>
          <p:cNvPr id="6" name="Segnaposto contenuto 5"/>
          <p:cNvSpPr>
            <a:spLocks noGrp="1"/>
          </p:cNvSpPr>
          <p:nvPr>
            <p:ph idx="1"/>
          </p:nvPr>
        </p:nvSpPr>
        <p:spPr>
          <a:xfrm>
            <a:off x="457200" y="1600201"/>
            <a:ext cx="8229600" cy="604664"/>
          </a:xfrm>
        </p:spPr>
        <p:txBody>
          <a:bodyPr/>
          <a:lstStyle/>
          <a:p>
            <a:endParaRPr lang="it-IT"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smtClean="0"/>
              <a:t>“La misurazione della pressione arteriosa costituisce l’ elemento fondamentale per la diagnosi, la gestione, il trattamento, l’epidemiologia e la ricerca sull’ ipertensione arteriosa. Le decisioni su tutti questi aspetti della patologia ipertensiva possono essere influenzate, in meglio o in peggio, dalla accuratezza della misurazione. Una misurazione accurata della pressione arteriosa pressione arteriosa è un prerequisito che, indipendentemente dalla tecnica di rilevazione usata, troppo spesso viene dato per scontato o ignorato.</a:t>
            </a:r>
          </a:p>
          <a:p>
            <a:r>
              <a:rPr lang="it-IT" dirty="0" smtClean="0"/>
              <a:t>Journal </a:t>
            </a:r>
            <a:r>
              <a:rPr lang="it-IT" dirty="0" err="1" smtClean="0"/>
              <a:t>of</a:t>
            </a:r>
            <a:r>
              <a:rPr lang="it-IT" dirty="0" smtClean="0"/>
              <a:t> </a:t>
            </a:r>
            <a:r>
              <a:rPr lang="it-IT" dirty="0" err="1" smtClean="0"/>
              <a:t>Hypertension</a:t>
            </a:r>
            <a:r>
              <a:rPr lang="it-IT" dirty="0" smtClean="0"/>
              <a:t> 2005, 23:697-701 </a:t>
            </a:r>
            <a:endParaRPr lang="it-IT"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Confronto tra metodiche di misurazione della </a:t>
            </a:r>
            <a:r>
              <a:rPr lang="it-IT" dirty="0" err="1" smtClean="0"/>
              <a:t>pa</a:t>
            </a:r>
            <a:endParaRPr lang="it-IT" dirty="0"/>
          </a:p>
        </p:txBody>
      </p:sp>
      <p:sp>
        <p:nvSpPr>
          <p:cNvPr id="3" name="Segnaposto contenuto 2"/>
          <p:cNvSpPr>
            <a:spLocks noGrp="1"/>
          </p:cNvSpPr>
          <p:nvPr>
            <p:ph idx="1"/>
          </p:nvPr>
        </p:nvSpPr>
        <p:spPr/>
        <p:txBody>
          <a:bodyPr>
            <a:normAutofit/>
          </a:bodyPr>
          <a:lstStyle/>
          <a:p>
            <a:endParaRPr lang="it-IT"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0000" lnSpcReduction="20000"/>
          </a:bodyPr>
          <a:lstStyle/>
          <a:p>
            <a:r>
              <a:rPr lang="it-IT" dirty="0" smtClean="0"/>
              <a:t>Le linee guida NICE del 2011 hanno stabilito e le linee guida ESH e ESC 2013 confermato, che i </a:t>
            </a:r>
            <a:r>
              <a:rPr lang="it-IT" dirty="0" err="1" smtClean="0"/>
              <a:t>pazien@</a:t>
            </a:r>
            <a:r>
              <a:rPr lang="it-IT" dirty="0" smtClean="0"/>
              <a:t> con </a:t>
            </a:r>
          </a:p>
          <a:p>
            <a:r>
              <a:rPr lang="it-IT" dirty="0" smtClean="0"/>
              <a:t>valori di pressione clinica uguale o superiore a 140/90 </a:t>
            </a:r>
            <a:r>
              <a:rPr lang="it-IT" dirty="0" err="1" smtClean="0"/>
              <a:t>mmHg</a:t>
            </a:r>
            <a:r>
              <a:rPr lang="it-IT" dirty="0" smtClean="0"/>
              <a:t>, devono essere so1opos@ ad </a:t>
            </a:r>
            <a:r>
              <a:rPr lang="it-IT" dirty="0" err="1" smtClean="0"/>
              <a:t>auto-­‐</a:t>
            </a:r>
            <a:endParaRPr lang="it-IT" dirty="0" smtClean="0"/>
          </a:p>
          <a:p>
            <a:r>
              <a:rPr lang="it-IT" dirty="0" smtClean="0"/>
              <a:t>m</a:t>
            </a:r>
          </a:p>
          <a:p>
            <a:r>
              <a:rPr lang="it-IT" dirty="0" err="1" smtClean="0"/>
              <a:t>isurazione</a:t>
            </a:r>
            <a:r>
              <a:rPr lang="it-IT" dirty="0" smtClean="0"/>
              <a:t> domiciliare della pressione arteriosa (HBPM) e/o a monitoraggio ambulatoriale delle 24 ore </a:t>
            </a:r>
          </a:p>
          <a:p>
            <a:r>
              <a:rPr lang="it-IT" dirty="0" smtClean="0"/>
              <a:t>(ABPM) per la conferma della diagnosi di ipertensione arteriosa. </a:t>
            </a:r>
          </a:p>
          <a:p>
            <a:r>
              <a:rPr lang="it-IT" dirty="0" smtClean="0"/>
              <a:t>In </a:t>
            </a:r>
            <a:r>
              <a:rPr lang="it-IT" dirty="0" err="1" smtClean="0"/>
              <a:t>par@colare</a:t>
            </a:r>
            <a:r>
              <a:rPr lang="it-IT" dirty="0" smtClean="0"/>
              <a:t>, l’ipertensione da camice bianco e l’ipertensione mascherata rappresentano delle </a:t>
            </a:r>
            <a:r>
              <a:rPr lang="it-IT" dirty="0" err="1" smtClean="0"/>
              <a:t>par@colari</a:t>
            </a:r>
            <a:r>
              <a:rPr lang="it-IT" dirty="0" smtClean="0"/>
              <a:t> </a:t>
            </a:r>
          </a:p>
          <a:p>
            <a:r>
              <a:rPr lang="it-IT" dirty="0" smtClean="0"/>
              <a:t>condizioni cliniche in cui solo l’</a:t>
            </a:r>
            <a:r>
              <a:rPr lang="it-IT" dirty="0" err="1" smtClean="0"/>
              <a:t>u@lizzo</a:t>
            </a:r>
            <a:r>
              <a:rPr lang="it-IT" dirty="0" smtClean="0"/>
              <a:t> corre1o delle tre metodiche ci perme1e di formulare una diagnosi di </a:t>
            </a:r>
          </a:p>
          <a:p>
            <a:r>
              <a:rPr lang="it-IT" dirty="0" smtClean="0"/>
              <a:t>certezza.</a:t>
            </a:r>
          </a:p>
          <a:p>
            <a:endParaRPr lang="it-IT"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pic>
        <p:nvPicPr>
          <p:cNvPr id="36866" name="Picture 2" descr="http://www.wjgnet.com/esps/Pub/10.4330/v7/i7/WJC-7-373-g003.jpg"/>
          <p:cNvPicPr>
            <a:picLocks noChangeAspect="1" noChangeArrowheads="1"/>
          </p:cNvPicPr>
          <p:nvPr/>
        </p:nvPicPr>
        <p:blipFill>
          <a:blip r:embed="rId2" cstate="print"/>
          <a:srcRect/>
          <a:stretch>
            <a:fillRect/>
          </a:stretch>
        </p:blipFill>
        <p:spPr bwMode="auto">
          <a:xfrm>
            <a:off x="1979712" y="1052736"/>
            <a:ext cx="6553200" cy="3467100"/>
          </a:xfrm>
          <a:prstGeom prst="rect">
            <a:avLst/>
          </a:prstGeom>
          <a:noFill/>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3045</TotalTime>
  <Words>2340</Words>
  <Application>Microsoft Office PowerPoint</Application>
  <PresentationFormat>Presentazione su schermo (4:3)</PresentationFormat>
  <Paragraphs>182</Paragraphs>
  <Slides>23</Slides>
  <Notes>8</Notes>
  <HiddenSlides>0</HiddenSlides>
  <MMClips>0</MMClips>
  <ScaleCrop>false</ScaleCrop>
  <HeadingPairs>
    <vt:vector size="4" baseType="variant">
      <vt:variant>
        <vt:lpstr>Tema</vt:lpstr>
      </vt:variant>
      <vt:variant>
        <vt:i4>1</vt:i4>
      </vt:variant>
      <vt:variant>
        <vt:lpstr>Titoli diapositive</vt:lpstr>
      </vt:variant>
      <vt:variant>
        <vt:i4>23</vt:i4>
      </vt:variant>
    </vt:vector>
  </HeadingPairs>
  <TitlesOfParts>
    <vt:vector size="24" baseType="lpstr">
      <vt:lpstr>Tema di Office</vt:lpstr>
      <vt:lpstr>Diapositiva 1</vt:lpstr>
      <vt:lpstr>Diapositiva 2</vt:lpstr>
      <vt:lpstr>Diapositiva 3</vt:lpstr>
      <vt:lpstr>Diapositiva 4</vt:lpstr>
      <vt:lpstr>Diapositiva 5</vt:lpstr>
      <vt:lpstr>Diapositiva 6</vt:lpstr>
      <vt:lpstr>Confronto tra metodiche di misurazione della pa</vt:lpstr>
      <vt:lpstr>Diapositiva 8</vt:lpstr>
      <vt:lpstr>Diapositiva 9</vt:lpstr>
      <vt:lpstr>Maggiori predittori di outcome</vt:lpstr>
      <vt:lpstr>Diapositiva 11</vt:lpstr>
      <vt:lpstr>Prognostic Value of Ambulatory and Home Blood Pressures Compared With Office Blood Pressure in the General Population Follow-Up Results From the Pressioni Arteriose Monitorate e Loro Associazioni (PAMELA) Study Roberto Sega, MD; Rita Facchetti, PhD; Michele Bombelli, MD; Giancarlo Cesana, MD; Giovanni Corrao, PhD; Guido Grassi, MD; Giuseppe Mancia, MD(Circulation. 2005;111:1777-1783 </vt:lpstr>
      <vt:lpstr>Diapositiva 13</vt:lpstr>
      <vt:lpstr>VANTAGGI DELL’ABPM</vt:lpstr>
      <vt:lpstr>INDICAZIONI ALL’ABPM</vt:lpstr>
      <vt:lpstr>Diapositiva 16</vt:lpstr>
      <vt:lpstr>Diapositiva 17</vt:lpstr>
      <vt:lpstr>Diapositiva 18</vt:lpstr>
      <vt:lpstr>Diapositiva 19</vt:lpstr>
      <vt:lpstr>VALORI SOGLIA</vt:lpstr>
      <vt:lpstr>Diapositiva 21</vt:lpstr>
      <vt:lpstr>Diapositiva 22</vt:lpstr>
      <vt:lpstr>Diapositiva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Novella Ceretti</dc:creator>
  <cp:lastModifiedBy>Novella Ceretti</cp:lastModifiedBy>
  <cp:revision>15</cp:revision>
  <dcterms:created xsi:type="dcterms:W3CDTF">2016-11-23T08:00:25Z</dcterms:created>
  <dcterms:modified xsi:type="dcterms:W3CDTF">2016-12-04T13:26:02Z</dcterms:modified>
</cp:coreProperties>
</file>