
<file path=[Content_Types].xml><?xml version="1.0" encoding="utf-8"?>
<Types xmlns="http://schemas.openxmlformats.org/package/2006/content-types">
  <Override PartName="/ppt/diagrams/drawing2.xml" ContentType="application/vnd.ms-office.drawingml.diagramDrawing+xml"/>
  <Override PartName="/ppt/notesSlides/notesSlide2.xml" ContentType="application/vnd.openxmlformats-officedocument.presentationml.notesSlide+xml"/>
  <Override PartName="/ppt/diagrams/data17.xml" ContentType="application/vnd.openxmlformats-officedocument.drawingml.diagramData+xml"/>
  <Override PartName="/ppt/slides/slide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slides/slide10.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notesSlides/notesSlide7.xml" ContentType="application/vnd.openxmlformats-officedocument.presentationml.notesSlide+xml"/>
  <Override PartName="/ppt/diagrams/layout13.xml" ContentType="application/vnd.openxmlformats-officedocument.drawingml.diagramLayout+xml"/>
  <Default Extension="xlsx" ContentType="application/vnd.openxmlformats-officedocument.spreadsheetml.sheet"/>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Layouts/slideLayout7.xml" ContentType="application/vnd.openxmlformats-officedocument.presentationml.slideLayout+xml"/>
  <Override PartName="/ppt/diagrams/drawing3.xml" ContentType="application/vnd.ms-office.drawingml.diagramDrawing+xml"/>
  <Default Extension="png" ContentType="image/png"/>
  <Override PartName="/ppt/notesSlides/notesSlide3.xml" ContentType="application/vnd.openxmlformats-officedocument.presentationml.notesSlide+xml"/>
  <Override PartName="/ppt/diagrams/colors12.xml" ContentType="application/vnd.openxmlformats-officedocument.drawingml.diagramColor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diagrams/data14.xml" ContentType="application/vnd.openxmlformats-officedocument.drawingml.diagramData+xml"/>
  <Override PartName="/ppt/drawings/drawing1.xml" ContentType="application/vnd.openxmlformats-officedocument.drawingml.chartshapes+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notesSlides/notesSlide13.xml" ContentType="application/vnd.openxmlformats-officedocument.presentationml.notesSlide+xml"/>
  <Override PartName="/ppt/diagrams/layout18.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quickStyle12.xml" ContentType="application/vnd.openxmlformats-officedocument.drawingml.diagramStyle+xml"/>
  <Override PartName="/ppt/diagrams/drawing13.xml" ContentType="application/vnd.ms-office.drawingml.diagramDrawing+xml"/>
  <Override PartName="/ppt/notesSlides/notesSlide11.xml" ContentType="application/vnd.openxmlformats-officedocument.presentationml.notesSlide+xml"/>
  <Override PartName="/ppt/diagrams/layout16.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notesSlides/notesSlide6.xml" ContentType="application/vnd.openxmlformats-officedocument.presentationml.notesSlid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notesSlides/notesSlide4.xml" ContentType="application/vnd.openxmlformats-officedocument.presentationml.notesSlide+xml"/>
  <Override PartName="/ppt/diagrams/layout12.xml" ContentType="application/vnd.openxmlformats-officedocument.drawingml.diagramLayout+xml"/>
  <Override PartName="/ppt/charts/chart2.xml" ContentType="application/vnd.openxmlformats-officedocument.drawingml.chart+xml"/>
  <Override PartName="/ppt/diagrams/colors15.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notesSlides/notesSlide9.xml" ContentType="application/vnd.openxmlformats-officedocument.presentationml.notesSlide+xml"/>
  <Override PartName="/ppt/diagrams/layout15.xml" ContentType="application/vnd.openxmlformats-officedocument.drawingml.diagramLayou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notesSlides/notesSlide10.xml" ContentType="application/vnd.openxmlformats-officedocument.presentationml.notesSlide+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notesSlides/notesSlide5.xml" ContentType="application/vnd.openxmlformats-officedocument.presentationml.notesSlide+xml"/>
  <Override PartName="/ppt/diagrams/layout11.xml" ContentType="application/vnd.openxmlformats-officedocument.drawingml.diagramLayout+xml"/>
  <Override PartName="/ppt/diagrams/colors14.xml" ContentType="application/vnd.openxmlformats-officedocument.drawingml.diagramColors+xml"/>
  <Override PartName="/ppt/charts/chart1.xml" ContentType="application/vnd.openxmlformats-officedocument.drawingml.chart+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6"/>
  </p:notesMasterIdLst>
  <p:sldIdLst>
    <p:sldId id="310" r:id="rId2"/>
    <p:sldId id="298" r:id="rId3"/>
    <p:sldId id="301" r:id="rId4"/>
    <p:sldId id="304" r:id="rId5"/>
    <p:sldId id="303" r:id="rId6"/>
    <p:sldId id="282" r:id="rId7"/>
    <p:sldId id="283" r:id="rId8"/>
    <p:sldId id="285" r:id="rId9"/>
    <p:sldId id="286" r:id="rId10"/>
    <p:sldId id="313" r:id="rId11"/>
    <p:sldId id="314" r:id="rId12"/>
    <p:sldId id="315" r:id="rId13"/>
    <p:sldId id="316" r:id="rId14"/>
    <p:sldId id="309" r:id="rId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3819"/>
    <a:srgbClr val="000000"/>
  </p:clrMru>
</p:presentationPr>
</file>

<file path=ppt/tableStyles.xml><?xml version="1.0" encoding="utf-8"?>
<a:tblStyleLst xmlns:a="http://schemas.openxmlformats.org/drawingml/2006/main" def="{5C22544A-7EE6-4342-B048-85BDC9FD1C3A}">
  <a:tblStyle styleId="{D113A9D2-9D6B-4929-AA2D-F23B5EE8CBE7}" styleName="Stile con tema 2 - Color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ile con tema 2 - Colore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ile con tema 2 - Colore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Stile con tema 1 - Color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23" autoAdjust="0"/>
    <p:restoredTop sz="89785" autoAdjust="0"/>
  </p:normalViewPr>
  <p:slideViewPr>
    <p:cSldViewPr>
      <p:cViewPr varScale="1">
        <p:scale>
          <a:sx n="65" d="100"/>
          <a:sy n="65" d="100"/>
        </p:scale>
        <p:origin x="-155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1" d="100"/>
          <a:sy n="51" d="100"/>
        </p:scale>
        <p:origin x="-2934"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Foglio_di_lavoro_di_Microsoft_Office_Excel1.xlsx"/></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style val="7"/>
  <c:chart>
    <c:title>
      <c:tx>
        <c:rich>
          <a:bodyPr/>
          <a:lstStyle/>
          <a:p>
            <a:pPr>
              <a:defRPr/>
            </a:pPr>
            <a:r>
              <a:rPr lang="it-IT" dirty="0"/>
              <a:t>Pazienti (64) sottoposti a valutazione diagnostica</a:t>
            </a:r>
          </a:p>
        </c:rich>
      </c:tx>
      <c:layout/>
    </c:title>
    <c:plotArea>
      <c:layout>
        <c:manualLayout>
          <c:layoutTarget val="inner"/>
          <c:xMode val="edge"/>
          <c:yMode val="edge"/>
          <c:x val="3.321261309508839E-2"/>
          <c:y val="0.31451124335668718"/>
          <c:w val="0.46656621440959767"/>
          <c:h val="0.63580683932364168"/>
        </c:manualLayout>
      </c:layout>
      <c:pieChart>
        <c:varyColors val="1"/>
        <c:ser>
          <c:idx val="0"/>
          <c:order val="0"/>
          <c:tx>
            <c:strRef>
              <c:f>Foglio1!$B$1</c:f>
              <c:strCache>
                <c:ptCount val="1"/>
                <c:pt idx="0">
                  <c:v>Pazienti (64) sottoposti a valutazione diagnostica</c:v>
                </c:pt>
              </c:strCache>
            </c:strRef>
          </c:tx>
          <c:spPr>
            <a:ln>
              <a:solidFill>
                <a:schemeClr val="tx2"/>
              </a:solidFill>
            </a:ln>
          </c:spPr>
          <c:dLbls>
            <c:dLbl>
              <c:idx val="0"/>
              <c:layout>
                <c:manualLayout>
                  <c:x val="-0.2033588630994034"/>
                  <c:y val="5.1203700934742767E-2"/>
                </c:manualLayout>
              </c:layout>
              <c:showPercent val="1"/>
            </c:dLbl>
            <c:dLbl>
              <c:idx val="3"/>
              <c:layout>
                <c:manualLayout>
                  <c:x val="8.8802852706022173E-2"/>
                  <c:y val="-9.8408225762933135E-2"/>
                </c:manualLayout>
              </c:layout>
              <c:showPercent val="1"/>
            </c:dLbl>
            <c:txPr>
              <a:bodyPr/>
              <a:lstStyle/>
              <a:p>
                <a:pPr>
                  <a:defRPr b="1"/>
                </a:pPr>
                <a:endParaRPr lang="it-IT"/>
              </a:p>
            </c:txPr>
            <c:showPercent val="1"/>
            <c:showLeaderLines val="1"/>
          </c:dLbls>
          <c:cat>
            <c:strRef>
              <c:f>Foglio1!$A$2:$A$5</c:f>
              <c:strCache>
                <c:ptCount val="4"/>
                <c:pt idx="0">
                  <c:v>Ipertensione di nuova diagnosi 26</c:v>
                </c:pt>
                <c:pt idx="3">
                  <c:v>Ipertensione da camice bianco 38</c:v>
                </c:pt>
              </c:strCache>
            </c:strRef>
          </c:cat>
          <c:val>
            <c:numRef>
              <c:f>Foglio1!$B$2:$B$5</c:f>
              <c:numCache>
                <c:formatCode>General</c:formatCode>
                <c:ptCount val="4"/>
                <c:pt idx="0">
                  <c:v>26</c:v>
                </c:pt>
                <c:pt idx="3">
                  <c:v>38</c:v>
                </c:pt>
              </c:numCache>
            </c:numRef>
          </c:val>
        </c:ser>
        <c:dLbls>
          <c:showPercent val="1"/>
        </c:dLbls>
        <c:firstSliceAng val="0"/>
      </c:pieChart>
    </c:plotArea>
    <c:legend>
      <c:legendPos val="r"/>
      <c:legendEntry>
        <c:idx val="1"/>
        <c:delete val="1"/>
      </c:legendEntry>
      <c:legendEntry>
        <c:idx val="2"/>
        <c:delete val="1"/>
      </c:legendEntry>
      <c:layout>
        <c:manualLayout>
          <c:xMode val="edge"/>
          <c:yMode val="edge"/>
          <c:x val="0.49429784266819321"/>
          <c:y val="0.33812291401569794"/>
          <c:w val="0.48933785836971483"/>
          <c:h val="0.4613282492969859"/>
        </c:manualLayout>
      </c:layout>
      <c:txPr>
        <a:bodyPr/>
        <a:lstStyle/>
        <a:p>
          <a:pPr>
            <a:defRPr b="1"/>
          </a:pPr>
          <a:endParaRPr lang="it-IT"/>
        </a:p>
      </c:txPr>
    </c:legend>
    <c:plotVisOnly val="1"/>
  </c:chart>
  <c:spPr>
    <a:ln w="38100">
      <a:solidFill>
        <a:schemeClr val="tx2"/>
      </a:solidFill>
    </a:ln>
  </c:spPr>
  <c:txPr>
    <a:bodyPr/>
    <a:lstStyle/>
    <a:p>
      <a:pPr>
        <a:defRPr sz="1800"/>
      </a:pPr>
      <a:endParaRPr lang="it-IT"/>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it-IT"/>
  <c:style val="7"/>
  <c:chart>
    <c:title>
      <c:tx>
        <c:rich>
          <a:bodyPr/>
          <a:lstStyle/>
          <a:p>
            <a:pPr>
              <a:defRPr/>
            </a:pPr>
            <a:r>
              <a:rPr lang="it-IT"/>
              <a:t>Follow-up di pazienti in trattamento (126)</a:t>
            </a:r>
          </a:p>
        </c:rich>
      </c:tx>
      <c:layout>
        <c:manualLayout>
          <c:xMode val="edge"/>
          <c:yMode val="edge"/>
          <c:x val="0.12833262373050303"/>
          <c:y val="2.3646362525376052E-2"/>
        </c:manualLayout>
      </c:layout>
    </c:title>
    <c:plotArea>
      <c:layout>
        <c:manualLayout>
          <c:layoutTarget val="inner"/>
          <c:xMode val="edge"/>
          <c:yMode val="edge"/>
          <c:x val="5.0515626540471287E-2"/>
          <c:y val="0.31427011957544027"/>
          <c:w val="0.52049419510270156"/>
          <c:h val="0.63279016977911562"/>
        </c:manualLayout>
      </c:layout>
      <c:pieChart>
        <c:varyColors val="1"/>
        <c:ser>
          <c:idx val="0"/>
          <c:order val="0"/>
          <c:tx>
            <c:strRef>
              <c:f>Foglio1!$B$1</c:f>
              <c:strCache>
                <c:ptCount val="1"/>
                <c:pt idx="0">
                  <c:v>Follow-up di pazienti in trattamento 126</c:v>
                </c:pt>
              </c:strCache>
            </c:strRef>
          </c:tx>
          <c:spPr>
            <a:ln>
              <a:solidFill>
                <a:schemeClr val="tx2"/>
              </a:solidFill>
            </a:ln>
          </c:spPr>
          <c:dLbls>
            <c:dLbl>
              <c:idx val="0"/>
              <c:layout>
                <c:manualLayout>
                  <c:x val="-0.11831000291630236"/>
                  <c:y val="-0.15427665291838522"/>
                </c:manualLayout>
              </c:layout>
              <c:showPercent val="1"/>
            </c:dLbl>
            <c:dLbl>
              <c:idx val="2"/>
              <c:layout>
                <c:manualLayout>
                  <c:x val="0.12877023184601924"/>
                  <c:y val="0.13336457942757152"/>
                </c:manualLayout>
              </c:layout>
              <c:showPercent val="1"/>
            </c:dLbl>
            <c:txPr>
              <a:bodyPr/>
              <a:lstStyle/>
              <a:p>
                <a:pPr>
                  <a:defRPr b="1"/>
                </a:pPr>
                <a:endParaRPr lang="it-IT"/>
              </a:p>
            </c:txPr>
            <c:showPercent val="1"/>
            <c:showLeaderLines val="1"/>
          </c:dLbls>
          <c:cat>
            <c:strRef>
              <c:f>Foglio1!$A$2:$A$5</c:f>
              <c:strCache>
                <c:ptCount val="3"/>
                <c:pt idx="0">
                  <c:v>A target 88</c:v>
                </c:pt>
                <c:pt idx="2">
                  <c:v>Non a target 38</c:v>
                </c:pt>
              </c:strCache>
            </c:strRef>
          </c:cat>
          <c:val>
            <c:numRef>
              <c:f>Foglio1!$B$2:$B$5</c:f>
              <c:numCache>
                <c:formatCode>General</c:formatCode>
                <c:ptCount val="4"/>
                <c:pt idx="0">
                  <c:v>88</c:v>
                </c:pt>
                <c:pt idx="2">
                  <c:v>38</c:v>
                </c:pt>
              </c:numCache>
            </c:numRef>
          </c:val>
        </c:ser>
        <c:dLbls>
          <c:showPercent val="1"/>
        </c:dLbls>
        <c:firstSliceAng val="0"/>
      </c:pieChart>
    </c:plotArea>
    <c:legend>
      <c:legendPos val="r"/>
      <c:legendEntry>
        <c:idx val="1"/>
        <c:delete val="1"/>
      </c:legendEntry>
      <c:legendEntry>
        <c:idx val="3"/>
        <c:delete val="1"/>
      </c:legendEntry>
      <c:layout>
        <c:manualLayout>
          <c:xMode val="edge"/>
          <c:yMode val="edge"/>
          <c:x val="0.54659469584935427"/>
          <c:y val="0.43433259438398514"/>
          <c:w val="0.43988348667677457"/>
          <c:h val="0.46048233239285258"/>
        </c:manualLayout>
      </c:layout>
      <c:txPr>
        <a:bodyPr/>
        <a:lstStyle/>
        <a:p>
          <a:pPr>
            <a:defRPr b="1"/>
          </a:pPr>
          <a:endParaRPr lang="it-IT"/>
        </a:p>
      </c:txPr>
    </c:legend>
    <c:plotVisOnly val="1"/>
  </c:chart>
  <c:spPr>
    <a:ln w="38100">
      <a:solidFill>
        <a:schemeClr val="tx2"/>
      </a:solidFill>
    </a:ln>
  </c:spPr>
  <c:txPr>
    <a:bodyPr/>
    <a:lstStyle/>
    <a:p>
      <a:pPr>
        <a:defRPr sz="1800"/>
      </a:pPr>
      <a:endParaRPr lang="it-IT"/>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a:solidFill>
          <a:srgbClr val="FF0000"/>
        </a:solidFill>
        <a:ln w="38100">
          <a:solidFill>
            <a:schemeClr val="tx1"/>
          </a:solidFill>
        </a:ln>
      </dgm:spPr>
      <dgm:t>
        <a:bodyPr/>
        <a:lstStyle/>
        <a:p>
          <a:pPr algn="ctr"/>
          <a:r>
            <a:rPr lang="it-IT" sz="3400" dirty="0" smtClean="0">
              <a:solidFill>
                <a:schemeClr val="bg1"/>
              </a:solidFill>
            </a:rPr>
            <a:t>IPERTENSIONE: L’ENTITÀ DEL PROBLEMA </a:t>
          </a:r>
          <a:endParaRPr lang="it-IT" sz="3400" dirty="0">
            <a:solidFill>
              <a:schemeClr val="bg1"/>
            </a:solidFill>
          </a:endParaRPr>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Y="68881" custLinFactY="70550" custLinFactNeighborY="100000">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CA032703-59BE-421F-BE3B-4C2842C971B4}" type="presOf" srcId="{35453745-AE62-4AF6-BEE1-EA09EA909580}" destId="{93F2C0EE-E464-4957-AA16-B90CC00AFDC4}" srcOrd="0" destOrd="0" presId="urn:microsoft.com/office/officeart/2005/8/layout/vList2"/>
    <dgm:cxn modelId="{7F171404-0AEE-470F-A1E8-D81533C0EDF7}" type="presOf" srcId="{09D72F23-C2E3-4774-B130-0F12BE662B11}" destId="{9CC97AB0-144C-4A05-9903-1564FA61770F}" srcOrd="0" destOrd="0" presId="urn:microsoft.com/office/officeart/2005/8/layout/vList2"/>
    <dgm:cxn modelId="{20354DE0-D837-4728-A374-259E15E23CD0}"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AB186F5-1385-4ADE-8824-BA293982DE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BA4866D6-359E-411D-AF3B-75B01076E8CC}">
      <dgm:prSet custT="1"/>
      <dgm:spPr>
        <a:solidFill>
          <a:schemeClr val="bg1"/>
        </a:solidFill>
        <a:ln w="38100">
          <a:solidFill>
            <a:srgbClr val="FF0000"/>
          </a:solidFill>
        </a:ln>
      </dgm:spPr>
      <dgm:t>
        <a:bodyPr/>
        <a:lstStyle/>
        <a:p>
          <a:r>
            <a:rPr lang="it-IT" sz="2000" dirty="0" smtClean="0">
              <a:solidFill>
                <a:schemeClr val="tx1"/>
              </a:solidFill>
            </a:rPr>
            <a:t>PERCHÉ? PREVALENZA ELEVATA DELL’IA (27%) E PIÙ COMUNE CAUSA </a:t>
          </a:r>
          <a:r>
            <a:rPr lang="it-IT" sz="2000" dirty="0" err="1" smtClean="0">
              <a:solidFill>
                <a:schemeClr val="tx1"/>
              </a:solidFill>
            </a:rPr>
            <a:t>DI</a:t>
          </a:r>
          <a:r>
            <a:rPr lang="it-IT" sz="2000" dirty="0" smtClean="0">
              <a:solidFill>
                <a:schemeClr val="tx1"/>
              </a:solidFill>
            </a:rPr>
            <a:t> ACCESSO IN AMBULATORIO (19,7%)*</a:t>
          </a:r>
        </a:p>
      </dgm:t>
    </dgm:pt>
    <dgm:pt modelId="{2CD0E02F-F8D4-444E-B845-DDE7291D98B2}" type="parTrans" cxnId="{C11E6E6F-77B3-4954-86E1-79209ED13D61}">
      <dgm:prSet/>
      <dgm:spPr/>
      <dgm:t>
        <a:bodyPr/>
        <a:lstStyle/>
        <a:p>
          <a:endParaRPr lang="it-IT"/>
        </a:p>
      </dgm:t>
    </dgm:pt>
    <dgm:pt modelId="{770D34B8-AD4E-42B5-9B31-215A8159AFE6}" type="sibTrans" cxnId="{C11E6E6F-77B3-4954-86E1-79209ED13D61}">
      <dgm:prSet/>
      <dgm:spPr/>
      <dgm:t>
        <a:bodyPr/>
        <a:lstStyle/>
        <a:p>
          <a:endParaRPr lang="it-IT"/>
        </a:p>
      </dgm:t>
    </dgm:pt>
    <dgm:pt modelId="{58A2EC51-A1EE-436E-BF85-85B6C23F0639}" type="pres">
      <dgm:prSet presAssocID="{0AB186F5-1385-4ADE-8824-BA293982DE36}" presName="linear" presStyleCnt="0">
        <dgm:presLayoutVars>
          <dgm:animLvl val="lvl"/>
          <dgm:resizeHandles val="exact"/>
        </dgm:presLayoutVars>
      </dgm:prSet>
      <dgm:spPr/>
      <dgm:t>
        <a:bodyPr/>
        <a:lstStyle/>
        <a:p>
          <a:endParaRPr lang="it-IT"/>
        </a:p>
      </dgm:t>
    </dgm:pt>
    <dgm:pt modelId="{FC8E1CA2-DCD1-49FE-B5FA-3F33ED6D3938}" type="pres">
      <dgm:prSet presAssocID="{BA4866D6-359E-411D-AF3B-75B01076E8CC}" presName="parentText" presStyleLbl="node1" presStyleIdx="0" presStyleCnt="1">
        <dgm:presLayoutVars>
          <dgm:chMax val="0"/>
          <dgm:bulletEnabled val="1"/>
        </dgm:presLayoutVars>
      </dgm:prSet>
      <dgm:spPr/>
      <dgm:t>
        <a:bodyPr/>
        <a:lstStyle/>
        <a:p>
          <a:endParaRPr lang="it-IT"/>
        </a:p>
      </dgm:t>
    </dgm:pt>
  </dgm:ptLst>
  <dgm:cxnLst>
    <dgm:cxn modelId="{10EDFB69-F331-4AEE-B47F-5F92750CE110}" type="presOf" srcId="{BA4866D6-359E-411D-AF3B-75B01076E8CC}" destId="{FC8E1CA2-DCD1-49FE-B5FA-3F33ED6D3938}" srcOrd="0" destOrd="0" presId="urn:microsoft.com/office/officeart/2005/8/layout/vList2"/>
    <dgm:cxn modelId="{A1C2D6C3-07D9-459A-BDC9-4A6D4B5E90AC}" type="presOf" srcId="{0AB186F5-1385-4ADE-8824-BA293982DE36}" destId="{58A2EC51-A1EE-436E-BF85-85B6C23F0639}" srcOrd="0" destOrd="0" presId="urn:microsoft.com/office/officeart/2005/8/layout/vList2"/>
    <dgm:cxn modelId="{C11E6E6F-77B3-4954-86E1-79209ED13D61}" srcId="{0AB186F5-1385-4ADE-8824-BA293982DE36}" destId="{BA4866D6-359E-411D-AF3B-75B01076E8CC}" srcOrd="0" destOrd="0" parTransId="{2CD0E02F-F8D4-444E-B845-DDE7291D98B2}" sibTransId="{770D34B8-AD4E-42B5-9B31-215A8159AFE6}"/>
    <dgm:cxn modelId="{7105B5F7-4DF2-47BE-BDF4-EAE0D231F0FA}" type="presParOf" srcId="{58A2EC51-A1EE-436E-BF85-85B6C23F0639}" destId="{FC8E1CA2-DCD1-49FE-B5FA-3F33ED6D3938}" srcOrd="0"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a:solidFill>
          <a:srgbClr val="FF0000"/>
        </a:solidFill>
        <a:ln w="38100">
          <a:solidFill>
            <a:schemeClr val="tx1"/>
          </a:solidFill>
        </a:ln>
      </dgm:spPr>
      <dgm:t>
        <a:bodyPr/>
        <a:lstStyle/>
        <a:p>
          <a:pPr algn="ctr"/>
          <a:r>
            <a:rPr lang="it-IT" sz="3400" dirty="0" smtClean="0"/>
            <a:t>L’UTILIZZO DELL’ABPM IN MEDICINA GENERALE </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X="100000" custScaleY="234687" custLinFactNeighborY="-37518">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B0B554D5-8800-40C3-BCF2-934B8AC4DEBD}" type="presOf" srcId="{09D72F23-C2E3-4774-B130-0F12BE662B11}" destId="{9CC97AB0-144C-4A05-9903-1564FA61770F}" srcOrd="0" destOrd="0" presId="urn:microsoft.com/office/officeart/2005/8/layout/vList2"/>
    <dgm:cxn modelId="{D1627F77-A804-4DA4-B2C8-127ED40853C4}" type="presOf" srcId="{35453745-AE62-4AF6-BEE1-EA09EA909580}" destId="{93F2C0EE-E464-4957-AA16-B90CC00AFDC4}" srcOrd="0" destOrd="0" presId="urn:microsoft.com/office/officeart/2005/8/layout/vList2"/>
    <dgm:cxn modelId="{D78C97A9-6C43-4651-A43A-ED5615C369B3}"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a:solidFill>
          <a:srgbClr val="FF0000"/>
        </a:solidFill>
        <a:ln w="38100">
          <a:solidFill>
            <a:schemeClr val="tx1"/>
          </a:solidFill>
        </a:ln>
      </dgm:spPr>
      <dgm:t>
        <a:bodyPr/>
        <a:lstStyle/>
        <a:p>
          <a:pPr algn="ctr"/>
          <a:r>
            <a:rPr lang="it-IT" sz="3400" dirty="0" smtClean="0"/>
            <a:t>MATERIALI E METODI</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Y="68881" custLinFactNeighborY="-37518">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4D167341-9B9B-4A93-A615-6626CA103FE4}" type="presOf" srcId="{35453745-AE62-4AF6-BEE1-EA09EA909580}" destId="{93F2C0EE-E464-4957-AA16-B90CC00AFDC4}" srcOrd="0" destOrd="0" presId="urn:microsoft.com/office/officeart/2005/8/layout/vList2"/>
    <dgm:cxn modelId="{839FE4FE-1625-447C-8D81-96805731E16D}" type="presOf" srcId="{09D72F23-C2E3-4774-B130-0F12BE662B11}" destId="{9CC97AB0-144C-4A05-9903-1564FA61770F}" srcOrd="0" destOrd="0" presId="urn:microsoft.com/office/officeart/2005/8/layout/vList2"/>
    <dgm:cxn modelId="{91C7FD63-17F5-4CDC-81BA-44B32B9242C9}"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a:solidFill>
          <a:srgbClr val="FF0000"/>
        </a:solidFill>
        <a:ln w="38100">
          <a:solidFill>
            <a:schemeClr val="tx1"/>
          </a:solidFill>
        </a:ln>
      </dgm:spPr>
      <dgm:t>
        <a:bodyPr/>
        <a:lstStyle/>
        <a:p>
          <a:pPr algn="ctr"/>
          <a:r>
            <a:rPr lang="it-IT" sz="3400" dirty="0" smtClean="0"/>
            <a:t>RISULTATI</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X="100000" custScaleY="68881" custLinFactNeighborX="-809" custLinFactNeighborY="-4734">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7F6BEC92-631C-4E78-AA1C-10FF305CEF4A}" type="presOf" srcId="{35453745-AE62-4AF6-BEE1-EA09EA909580}" destId="{93F2C0EE-E464-4957-AA16-B90CC00AFDC4}" srcOrd="0" destOrd="0" presId="urn:microsoft.com/office/officeart/2005/8/layout/vList2"/>
    <dgm:cxn modelId="{CF797CF9-9123-4339-A828-5A26B9FFEEDB}" type="presOf" srcId="{09D72F23-C2E3-4774-B130-0F12BE662B11}" destId="{9CC97AB0-144C-4A05-9903-1564FA61770F}" srcOrd="0" destOrd="0" presId="urn:microsoft.com/office/officeart/2005/8/layout/vList2"/>
    <dgm:cxn modelId="{95AD0695-430A-478A-A019-523112317178}"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a:solidFill>
          <a:srgbClr val="FF0000"/>
        </a:solidFill>
        <a:ln w="38100">
          <a:solidFill>
            <a:schemeClr val="tx1"/>
          </a:solidFill>
        </a:ln>
      </dgm:spPr>
      <dgm:t>
        <a:bodyPr/>
        <a:lstStyle/>
        <a:p>
          <a:pPr algn="ctr"/>
          <a:r>
            <a:rPr lang="it-IT" sz="3400" b="0" dirty="0" smtClean="0"/>
            <a:t>RISULTATI</a:t>
          </a:r>
          <a:endParaRPr lang="it-IT" sz="3400" b="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X="100000" custScaleY="68881" custLinFactNeighborX="-809" custLinFactNeighborY="-4734">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11A82E77-34AC-49C6-990C-CBF3D647BCCF}" type="presOf" srcId="{35453745-AE62-4AF6-BEE1-EA09EA909580}" destId="{93F2C0EE-E464-4957-AA16-B90CC00AFDC4}" srcOrd="0" destOrd="0" presId="urn:microsoft.com/office/officeart/2005/8/layout/vList2"/>
    <dgm:cxn modelId="{F528F0BF-34DF-4703-81D5-99270716BFB1}" type="presOf" srcId="{09D72F23-C2E3-4774-B130-0F12BE662B11}" destId="{9CC97AB0-144C-4A05-9903-1564FA61770F}" srcOrd="0" destOrd="0" presId="urn:microsoft.com/office/officeart/2005/8/layout/vList2"/>
    <dgm:cxn modelId="{C806D84F-ACCE-4DAF-A2BA-876137D6C0CF}"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a:solidFill>
          <a:srgbClr val="FF0000"/>
        </a:solidFill>
        <a:ln w="38100">
          <a:solidFill>
            <a:schemeClr val="tx1"/>
          </a:solidFill>
        </a:ln>
      </dgm:spPr>
      <dgm:t>
        <a:bodyPr/>
        <a:lstStyle/>
        <a:p>
          <a:pPr algn="ctr"/>
          <a:r>
            <a:rPr lang="it-IT" sz="3400" dirty="0" smtClean="0"/>
            <a:t>CONCLUSIONI</a:t>
          </a:r>
          <a:endParaRPr lang="it-IT" sz="3400" dirty="0"/>
        </a:p>
      </dgm:t>
    </dgm:pt>
    <dgm:pt modelId="{08AB8807-1C1A-44E6-858E-F5CEB1C5952D}" type="sibTrans" cxnId="{26F319DF-FD02-48CB-BF49-82943C8CA813}">
      <dgm:prSet/>
      <dgm:spPr/>
      <dgm:t>
        <a:bodyPr/>
        <a:lstStyle/>
        <a:p>
          <a:endParaRPr lang="it-IT"/>
        </a:p>
      </dgm:t>
    </dgm:pt>
    <dgm:pt modelId="{5FBB672F-CF23-4B62-ADA3-EE0C549A4CA0}" type="par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X="100000" custScaleY="68881" custLinFactNeighborY="-4734">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CEB39EF9-BB5B-4D96-B3A7-DC59FC323A1E}" type="presOf" srcId="{35453745-AE62-4AF6-BEE1-EA09EA909580}" destId="{93F2C0EE-E464-4957-AA16-B90CC00AFDC4}" srcOrd="0" destOrd="0" presId="urn:microsoft.com/office/officeart/2005/8/layout/vList2"/>
    <dgm:cxn modelId="{A84E7C98-996B-420A-8B35-251866C04389}" type="presOf" srcId="{09D72F23-C2E3-4774-B130-0F12BE662B11}" destId="{9CC97AB0-144C-4A05-9903-1564FA61770F}" srcOrd="0" destOrd="0" presId="urn:microsoft.com/office/officeart/2005/8/layout/vList2"/>
    <dgm:cxn modelId="{9A8E9169-1FAB-4D8B-AF31-578E54172658}"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501891D-D6FF-4ABD-8315-45524DC4A9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079E61FD-B273-4455-94D1-2949164259EC}">
      <dgm:prSet phldrT="[Testo]" custT="1">
        <dgm:style>
          <a:lnRef idx="1">
            <a:schemeClr val="accent1"/>
          </a:lnRef>
          <a:fillRef idx="3">
            <a:schemeClr val="accent1"/>
          </a:fillRef>
          <a:effectRef idx="2">
            <a:schemeClr val="accent1"/>
          </a:effectRef>
          <a:fontRef idx="minor">
            <a:schemeClr val="lt1"/>
          </a:fontRef>
        </dgm:style>
      </dgm:prSet>
      <dgm:spPr/>
      <dgm:t>
        <a:bodyPr/>
        <a:lstStyle/>
        <a:p>
          <a:pPr algn="ctr"/>
          <a:r>
            <a:rPr lang="en-US" sz="1600" b="1" dirty="0" smtClean="0"/>
            <a:t>IL SETTING DELLA MEDICINA GENERALE RAPPRESENTA UNA SITUAZIONE IDEALE PER L’UTILIZZO DELL’ABPM, SOPRATTUTTO SE INSERITO NEL CONTESTO DI UNA STRUTTURA ORGANIZZATA (VISITE SU APPUNTAMENTO, CON L’AIUTO DI PERSONALE DI SEGRETERIA E DI PERSONALE INFERMIERISTICO)</a:t>
          </a:r>
          <a:endParaRPr lang="it-IT" sz="1600" dirty="0"/>
        </a:p>
      </dgm:t>
    </dgm:pt>
    <dgm:pt modelId="{962AD8CB-DC8F-4BB5-8461-2B119D0665AC}" type="parTrans" cxnId="{F6E0BE8B-A843-47D3-B390-5FB08FD1ADF4}">
      <dgm:prSet/>
      <dgm:spPr/>
      <dgm:t>
        <a:bodyPr/>
        <a:lstStyle/>
        <a:p>
          <a:endParaRPr lang="it-IT"/>
        </a:p>
      </dgm:t>
    </dgm:pt>
    <dgm:pt modelId="{F70E70DD-A211-4AAC-BABF-E9D0363C81BC}" type="sibTrans" cxnId="{F6E0BE8B-A843-47D3-B390-5FB08FD1ADF4}">
      <dgm:prSet/>
      <dgm:spPr/>
      <dgm:t>
        <a:bodyPr/>
        <a:lstStyle/>
        <a:p>
          <a:endParaRPr lang="it-IT"/>
        </a:p>
      </dgm:t>
    </dgm:pt>
    <dgm:pt modelId="{49E19C7C-9E1D-4035-AB06-11A66F0F5644}">
      <dgm:prSet phldrT="[Testo]" custT="1">
        <dgm:style>
          <a:lnRef idx="1">
            <a:schemeClr val="accent1"/>
          </a:lnRef>
          <a:fillRef idx="3">
            <a:schemeClr val="accent1"/>
          </a:fillRef>
          <a:effectRef idx="2">
            <a:schemeClr val="accent1"/>
          </a:effectRef>
          <a:fontRef idx="minor">
            <a:schemeClr val="lt1"/>
          </a:fontRef>
        </dgm:style>
      </dgm:prSet>
      <dgm:spPr/>
      <dgm:t>
        <a:bodyPr/>
        <a:lstStyle/>
        <a:p>
          <a:pPr algn="ctr" rtl="0"/>
          <a:r>
            <a:rPr lang="en-US" sz="1600" b="1" dirty="0" smtClean="0"/>
            <a:t>DA QUANTO DOCUMENTATO IN LETTERATURA E DA QUANTO EMERSO ANCHE DAL NOSTRO STUDIO OSSERVAZIONALE, L’ABPM È UNA METODICA INDISPENSABILE PER LA CORRETTA VALUTAZIONE DEL PAZIENTE IPERTESO IN QUANTO FORNISCE UNA VALUTAZIONE ACCURATA DEL REALE PROFILO PRESSORIO, OFFRE INFORMAZIONI ESCLUSIVE RISPETTO ALLE ALTRE METODICHE DI MISURAZIONE DELLA PA, E COME TALE GUIDA IL MEDICO A UN MIGLIORE ADEGUAMENTO E MONITORAGGIO DELLA TERAPIA</a:t>
          </a:r>
          <a:endParaRPr lang="it-IT" sz="1600" dirty="0"/>
        </a:p>
      </dgm:t>
    </dgm:pt>
    <dgm:pt modelId="{82DF8DB4-F563-400B-BDB3-5E44F6A2CCF4}" type="sibTrans" cxnId="{C5AD1A7C-8782-487A-AD79-900196961975}">
      <dgm:prSet/>
      <dgm:spPr/>
      <dgm:t>
        <a:bodyPr/>
        <a:lstStyle/>
        <a:p>
          <a:endParaRPr lang="it-IT"/>
        </a:p>
      </dgm:t>
    </dgm:pt>
    <dgm:pt modelId="{D4252494-9EA0-4D79-9107-EEDB31173079}" type="parTrans" cxnId="{C5AD1A7C-8782-487A-AD79-900196961975}">
      <dgm:prSet/>
      <dgm:spPr/>
      <dgm:t>
        <a:bodyPr/>
        <a:lstStyle/>
        <a:p>
          <a:endParaRPr lang="it-IT"/>
        </a:p>
      </dgm:t>
    </dgm:pt>
    <dgm:pt modelId="{A656A42B-73C0-4B43-B732-C3F7B383C4B4}" type="pres">
      <dgm:prSet presAssocID="{C501891D-D6FF-4ABD-8315-45524DC4A9F2}" presName="linear" presStyleCnt="0">
        <dgm:presLayoutVars>
          <dgm:dir/>
          <dgm:animLvl val="lvl"/>
          <dgm:resizeHandles val="exact"/>
        </dgm:presLayoutVars>
      </dgm:prSet>
      <dgm:spPr/>
      <dgm:t>
        <a:bodyPr/>
        <a:lstStyle/>
        <a:p>
          <a:endParaRPr lang="it-IT"/>
        </a:p>
      </dgm:t>
    </dgm:pt>
    <dgm:pt modelId="{CA6BD620-F5B8-47CC-A211-0A96A81FF866}" type="pres">
      <dgm:prSet presAssocID="{49E19C7C-9E1D-4035-AB06-11A66F0F5644}" presName="parentLin" presStyleCnt="0"/>
      <dgm:spPr/>
    </dgm:pt>
    <dgm:pt modelId="{5D639C4D-A332-4A04-A401-D8DCF6C76C34}" type="pres">
      <dgm:prSet presAssocID="{49E19C7C-9E1D-4035-AB06-11A66F0F5644}" presName="parentLeftMargin" presStyleLbl="node1" presStyleIdx="0" presStyleCnt="2"/>
      <dgm:spPr/>
      <dgm:t>
        <a:bodyPr/>
        <a:lstStyle/>
        <a:p>
          <a:endParaRPr lang="it-IT"/>
        </a:p>
      </dgm:t>
    </dgm:pt>
    <dgm:pt modelId="{9AD9655B-7596-4146-AE40-690196DD5A60}" type="pres">
      <dgm:prSet presAssocID="{49E19C7C-9E1D-4035-AB06-11A66F0F5644}" presName="parentText" presStyleLbl="node1" presStyleIdx="0" presStyleCnt="2" custScaleX="132752" custScaleY="100461" custLinFactNeighborX="-47974">
        <dgm:presLayoutVars>
          <dgm:chMax val="0"/>
          <dgm:bulletEnabled val="1"/>
        </dgm:presLayoutVars>
      </dgm:prSet>
      <dgm:spPr/>
      <dgm:t>
        <a:bodyPr/>
        <a:lstStyle/>
        <a:p>
          <a:endParaRPr lang="it-IT"/>
        </a:p>
      </dgm:t>
    </dgm:pt>
    <dgm:pt modelId="{D374DE07-34FF-4F61-9776-17054FE05BA7}" type="pres">
      <dgm:prSet presAssocID="{49E19C7C-9E1D-4035-AB06-11A66F0F5644}" presName="negativeSpace" presStyleCnt="0"/>
      <dgm:spPr/>
    </dgm:pt>
    <dgm:pt modelId="{62577690-CACD-4E84-8801-74D66AAEF422}" type="pres">
      <dgm:prSet presAssocID="{49E19C7C-9E1D-4035-AB06-11A66F0F5644}" presName="childText" presStyleLbl="conFgAcc1" presStyleIdx="0" presStyleCnt="2" custLinFactNeighborY="72188">
        <dgm:presLayoutVars>
          <dgm:bulletEnabled val="1"/>
        </dgm:presLayoutVars>
      </dgm:prSet>
      <dgm:spPr>
        <a:ln w="38100">
          <a:solidFill>
            <a:schemeClr val="tx2"/>
          </a:solidFill>
        </a:ln>
      </dgm:spPr>
      <dgm:t>
        <a:bodyPr/>
        <a:lstStyle/>
        <a:p>
          <a:endParaRPr lang="it-IT"/>
        </a:p>
      </dgm:t>
    </dgm:pt>
    <dgm:pt modelId="{6A562CC0-4054-40C7-9FA8-B8D2B15284D2}" type="pres">
      <dgm:prSet presAssocID="{82DF8DB4-F563-400B-BDB3-5E44F6A2CCF4}" presName="spaceBetweenRectangles" presStyleCnt="0"/>
      <dgm:spPr/>
    </dgm:pt>
    <dgm:pt modelId="{27062BAF-C690-486D-B621-0B9EA1A6DB53}" type="pres">
      <dgm:prSet presAssocID="{079E61FD-B273-4455-94D1-2949164259EC}" presName="parentLin" presStyleCnt="0"/>
      <dgm:spPr/>
    </dgm:pt>
    <dgm:pt modelId="{C3F52343-F341-4F6E-9D62-A2BC47D95C13}" type="pres">
      <dgm:prSet presAssocID="{079E61FD-B273-4455-94D1-2949164259EC}" presName="parentLeftMargin" presStyleLbl="node1" presStyleIdx="0" presStyleCnt="2" custScaleX="139085" custScaleY="626275"/>
      <dgm:spPr/>
      <dgm:t>
        <a:bodyPr/>
        <a:lstStyle/>
        <a:p>
          <a:endParaRPr lang="it-IT"/>
        </a:p>
      </dgm:t>
    </dgm:pt>
    <dgm:pt modelId="{D86C3863-414F-4DDD-96CC-C6CEAA93707E}" type="pres">
      <dgm:prSet presAssocID="{079E61FD-B273-4455-94D1-2949164259EC}" presName="parentText" presStyleLbl="node1" presStyleIdx="1" presStyleCnt="2" custScaleX="142997" custScaleY="73716" custLinFactNeighborX="-32857" custLinFactNeighborY="25629">
        <dgm:presLayoutVars>
          <dgm:chMax val="0"/>
          <dgm:bulletEnabled val="1"/>
        </dgm:presLayoutVars>
      </dgm:prSet>
      <dgm:spPr/>
      <dgm:t>
        <a:bodyPr/>
        <a:lstStyle/>
        <a:p>
          <a:endParaRPr lang="it-IT"/>
        </a:p>
      </dgm:t>
    </dgm:pt>
    <dgm:pt modelId="{A0F4B5AA-9A7F-477B-8B70-DD9516B6BB8C}" type="pres">
      <dgm:prSet presAssocID="{079E61FD-B273-4455-94D1-2949164259EC}" presName="negativeSpace" presStyleCnt="0"/>
      <dgm:spPr/>
    </dgm:pt>
    <dgm:pt modelId="{8649D3BA-551F-44DC-8691-117D2D1E46B5}" type="pres">
      <dgm:prSet presAssocID="{079E61FD-B273-4455-94D1-2949164259EC}" presName="childText" presStyleLbl="conFgAcc1" presStyleIdx="1" presStyleCnt="2">
        <dgm:presLayoutVars>
          <dgm:bulletEnabled val="1"/>
        </dgm:presLayoutVars>
      </dgm:prSet>
      <dgm:spPr>
        <a:ln w="38100">
          <a:solidFill>
            <a:schemeClr val="accent1"/>
          </a:solidFill>
        </a:ln>
      </dgm:spPr>
      <dgm:t>
        <a:bodyPr/>
        <a:lstStyle/>
        <a:p>
          <a:endParaRPr lang="it-IT"/>
        </a:p>
      </dgm:t>
    </dgm:pt>
  </dgm:ptLst>
  <dgm:cxnLst>
    <dgm:cxn modelId="{ED5B88F2-35A8-42EB-BB69-9063C2A8FDC7}" type="presOf" srcId="{079E61FD-B273-4455-94D1-2949164259EC}" destId="{D86C3863-414F-4DDD-96CC-C6CEAA93707E}" srcOrd="1" destOrd="0" presId="urn:microsoft.com/office/officeart/2005/8/layout/list1"/>
    <dgm:cxn modelId="{F6E0BE8B-A843-47D3-B390-5FB08FD1ADF4}" srcId="{C501891D-D6FF-4ABD-8315-45524DC4A9F2}" destId="{079E61FD-B273-4455-94D1-2949164259EC}" srcOrd="1" destOrd="0" parTransId="{962AD8CB-DC8F-4BB5-8461-2B119D0665AC}" sibTransId="{F70E70DD-A211-4AAC-BABF-E9D0363C81BC}"/>
    <dgm:cxn modelId="{F2DC36BD-AC1E-4AF7-8314-27B14E622AB2}" type="presOf" srcId="{C501891D-D6FF-4ABD-8315-45524DC4A9F2}" destId="{A656A42B-73C0-4B43-B732-C3F7B383C4B4}" srcOrd="0" destOrd="0" presId="urn:microsoft.com/office/officeart/2005/8/layout/list1"/>
    <dgm:cxn modelId="{3DB549DC-ABFC-4F6C-92B9-4D7627301C4A}" type="presOf" srcId="{49E19C7C-9E1D-4035-AB06-11A66F0F5644}" destId="{5D639C4D-A332-4A04-A401-D8DCF6C76C34}" srcOrd="0" destOrd="0" presId="urn:microsoft.com/office/officeart/2005/8/layout/list1"/>
    <dgm:cxn modelId="{C5AD1A7C-8782-487A-AD79-900196961975}" srcId="{C501891D-D6FF-4ABD-8315-45524DC4A9F2}" destId="{49E19C7C-9E1D-4035-AB06-11A66F0F5644}" srcOrd="0" destOrd="0" parTransId="{D4252494-9EA0-4D79-9107-EEDB31173079}" sibTransId="{82DF8DB4-F563-400B-BDB3-5E44F6A2CCF4}"/>
    <dgm:cxn modelId="{591BB252-C22A-4DCC-9773-ADDB132F27B0}" type="presOf" srcId="{49E19C7C-9E1D-4035-AB06-11A66F0F5644}" destId="{9AD9655B-7596-4146-AE40-690196DD5A60}" srcOrd="1" destOrd="0" presId="urn:microsoft.com/office/officeart/2005/8/layout/list1"/>
    <dgm:cxn modelId="{5EA0B3DC-114E-48AE-8859-E4428AE4F563}" type="presOf" srcId="{079E61FD-B273-4455-94D1-2949164259EC}" destId="{C3F52343-F341-4F6E-9D62-A2BC47D95C13}" srcOrd="0" destOrd="0" presId="urn:microsoft.com/office/officeart/2005/8/layout/list1"/>
    <dgm:cxn modelId="{065BE0DF-19E6-4F5D-B1A7-8DE8138E333E}" type="presParOf" srcId="{A656A42B-73C0-4B43-B732-C3F7B383C4B4}" destId="{CA6BD620-F5B8-47CC-A211-0A96A81FF866}" srcOrd="0" destOrd="0" presId="urn:microsoft.com/office/officeart/2005/8/layout/list1"/>
    <dgm:cxn modelId="{15649D2B-A296-4CC2-93CC-866E58D8D4F6}" type="presParOf" srcId="{CA6BD620-F5B8-47CC-A211-0A96A81FF866}" destId="{5D639C4D-A332-4A04-A401-D8DCF6C76C34}" srcOrd="0" destOrd="0" presId="urn:microsoft.com/office/officeart/2005/8/layout/list1"/>
    <dgm:cxn modelId="{5541ED5B-E40A-4BCC-A68E-43BBD518E1A9}" type="presParOf" srcId="{CA6BD620-F5B8-47CC-A211-0A96A81FF866}" destId="{9AD9655B-7596-4146-AE40-690196DD5A60}" srcOrd="1" destOrd="0" presId="urn:microsoft.com/office/officeart/2005/8/layout/list1"/>
    <dgm:cxn modelId="{93122E69-4A97-4AF6-BB0B-713BFD8DC634}" type="presParOf" srcId="{A656A42B-73C0-4B43-B732-C3F7B383C4B4}" destId="{D374DE07-34FF-4F61-9776-17054FE05BA7}" srcOrd="1" destOrd="0" presId="urn:microsoft.com/office/officeart/2005/8/layout/list1"/>
    <dgm:cxn modelId="{BA03EB87-0291-4E59-9F1A-2857DD051D61}" type="presParOf" srcId="{A656A42B-73C0-4B43-B732-C3F7B383C4B4}" destId="{62577690-CACD-4E84-8801-74D66AAEF422}" srcOrd="2" destOrd="0" presId="urn:microsoft.com/office/officeart/2005/8/layout/list1"/>
    <dgm:cxn modelId="{87FE799E-A4C2-4C95-9F64-DE91EC7FCC33}" type="presParOf" srcId="{A656A42B-73C0-4B43-B732-C3F7B383C4B4}" destId="{6A562CC0-4054-40C7-9FA8-B8D2B15284D2}" srcOrd="3" destOrd="0" presId="urn:microsoft.com/office/officeart/2005/8/layout/list1"/>
    <dgm:cxn modelId="{148DE376-3FA9-4D92-8C0A-F56E3265DD21}" type="presParOf" srcId="{A656A42B-73C0-4B43-B732-C3F7B383C4B4}" destId="{27062BAF-C690-486D-B621-0B9EA1A6DB53}" srcOrd="4" destOrd="0" presId="urn:microsoft.com/office/officeart/2005/8/layout/list1"/>
    <dgm:cxn modelId="{8D78769E-4824-4DFA-B1D4-359D6343AD8A}" type="presParOf" srcId="{27062BAF-C690-486D-B621-0B9EA1A6DB53}" destId="{C3F52343-F341-4F6E-9D62-A2BC47D95C13}" srcOrd="0" destOrd="0" presId="urn:microsoft.com/office/officeart/2005/8/layout/list1"/>
    <dgm:cxn modelId="{048B834F-F81F-41F6-9113-8596D9F2ECF6}" type="presParOf" srcId="{27062BAF-C690-486D-B621-0B9EA1A6DB53}" destId="{D86C3863-414F-4DDD-96CC-C6CEAA93707E}" srcOrd="1" destOrd="0" presId="urn:microsoft.com/office/officeart/2005/8/layout/list1"/>
    <dgm:cxn modelId="{15A92F80-C1B4-40D5-9684-C57A681DD317}" type="presParOf" srcId="{A656A42B-73C0-4B43-B732-C3F7B383C4B4}" destId="{A0F4B5AA-9A7F-477B-8B70-DD9516B6BB8C}" srcOrd="5" destOrd="0" presId="urn:microsoft.com/office/officeart/2005/8/layout/list1"/>
    <dgm:cxn modelId="{AA27DBE9-AE61-4C87-914D-5D6ABEC52BFC}" type="presParOf" srcId="{A656A42B-73C0-4B43-B732-C3F7B383C4B4}" destId="{8649D3BA-551F-44DC-8691-117D2D1E46B5}" srcOrd="6" destOrd="0" presId="urn:microsoft.com/office/officeart/2005/8/layout/list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7C35A0C-BE0E-4328-9C85-470AE10588F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27459D70-EDDD-4DD5-B4ED-1770BB69E28B}">
      <dgm:prSet phldrT="[Testo]" custT="1"/>
      <dgm:spPr>
        <a:solidFill>
          <a:schemeClr val="accent1"/>
        </a:solidFill>
      </dgm:spPr>
      <dgm:t>
        <a:bodyPr/>
        <a:lstStyle/>
        <a:p>
          <a:pPr algn="ctr"/>
          <a:r>
            <a:rPr lang="en-US" sz="1600" b="1" dirty="0" smtClean="0"/>
            <a:t>IL CORRETTO UTILIZZO DELLA METODICA IN MG SI TRADUCE ANCHE IN UN VANTAGGIO IN TERMINI DI FARMACO-ECONOMIA (SPESA FARMACEUTICA, RICOVERI OSPEDALIERI)</a:t>
          </a:r>
          <a:endParaRPr lang="it-IT" sz="1600" b="1" dirty="0"/>
        </a:p>
      </dgm:t>
    </dgm:pt>
    <dgm:pt modelId="{B6C98223-8F60-4A60-B9E1-1602DF32EDCC}" type="parTrans" cxnId="{0B2B4DDA-4ED9-4F2E-A08E-62158EED9B18}">
      <dgm:prSet/>
      <dgm:spPr/>
      <dgm:t>
        <a:bodyPr/>
        <a:lstStyle/>
        <a:p>
          <a:endParaRPr lang="it-IT"/>
        </a:p>
      </dgm:t>
    </dgm:pt>
    <dgm:pt modelId="{C94F98B7-DE8B-4297-BB51-BFF5EF83BB99}" type="sibTrans" cxnId="{0B2B4DDA-4ED9-4F2E-A08E-62158EED9B18}">
      <dgm:prSet/>
      <dgm:spPr/>
      <dgm:t>
        <a:bodyPr/>
        <a:lstStyle/>
        <a:p>
          <a:endParaRPr lang="it-IT"/>
        </a:p>
      </dgm:t>
    </dgm:pt>
    <dgm:pt modelId="{1EA9ED62-7FE4-40B8-9B1E-39725B64E034}">
      <dgm:prSet phldrT="[Testo]" custT="1"/>
      <dgm:spPr>
        <a:solidFill>
          <a:schemeClr val="accent1"/>
        </a:solidFill>
      </dgm:spPr>
      <dgm:t>
        <a:bodyPr/>
        <a:lstStyle/>
        <a:p>
          <a:pPr algn="ctr"/>
          <a:r>
            <a:rPr lang="en-US" sz="1600" b="1" dirty="0" smtClean="0">
              <a:ea typeface="Times New Roman" pitchFamily="18" charset="0"/>
              <a:cs typeface="Times New Roman" pitchFamily="18" charset="0"/>
            </a:rPr>
            <a:t>DA QUANTO SINORA ESPOSTO È IPOTIZZABILE E AUSPICABILE UN INTERESSE SEMPRE MAGGIORE PER LA METODICA DA PARTE DEL MMG CON UN DIRETTO COINVOLGIMENTO PROFESSIONALE, SENZA RINUNCIARE ALLA COLLABORAZIONE CON I CENTRI DI SECONDO LIVELLO NELLA NECESSITÀ DI GESTIRE LA SITUAZIONE DI UN PAZIENTE RESISTENTE ALLA TERAPIA O CON SOSPETTO DI UNA FORMA SECONDARIA DI IPERTENSIONE ARTERIOSA</a:t>
          </a:r>
          <a:endParaRPr lang="it-IT" sz="1600" dirty="0">
            <a:solidFill>
              <a:schemeClr val="tx1"/>
            </a:solidFill>
          </a:endParaRPr>
        </a:p>
      </dgm:t>
    </dgm:pt>
    <dgm:pt modelId="{4BB531A6-FA9B-45F6-AB1D-F6D46DCE2B37}" type="parTrans" cxnId="{AA792CBA-D189-4118-B1A0-DA97DF187D33}">
      <dgm:prSet/>
      <dgm:spPr/>
      <dgm:t>
        <a:bodyPr/>
        <a:lstStyle/>
        <a:p>
          <a:endParaRPr lang="it-IT"/>
        </a:p>
      </dgm:t>
    </dgm:pt>
    <dgm:pt modelId="{30EC7FF9-DE28-4D58-B52A-6939B818096A}" type="sibTrans" cxnId="{AA792CBA-D189-4118-B1A0-DA97DF187D33}">
      <dgm:prSet/>
      <dgm:spPr/>
      <dgm:t>
        <a:bodyPr/>
        <a:lstStyle/>
        <a:p>
          <a:endParaRPr lang="it-IT"/>
        </a:p>
      </dgm:t>
    </dgm:pt>
    <dgm:pt modelId="{9FAACE69-7F8C-4286-B92B-6C5BB8CC4C13}">
      <dgm:prSet phldrT="[Testo]" custT="1"/>
      <dgm:spPr>
        <a:solidFill>
          <a:schemeClr val="accent1"/>
        </a:solidFill>
      </dgm:spPr>
      <dgm:t>
        <a:bodyPr/>
        <a:lstStyle/>
        <a:p>
          <a:pPr algn="ctr"/>
          <a:r>
            <a:rPr lang="en-US" sz="1600" b="1" dirty="0" smtClean="0"/>
            <a:t>DA NON SOTTOVALUTARE I VANTAGGI PER I PAZIENTI CHE POSSONO ESSERE SEGUITI DAL PROPRIO MMG SENZA DOVERSI RECARE PRESSO STRUTTURE ESTERNE RIDUCENDO IN QUESTO MODO IL PROPRIO DISAGIO E ANCHE LE LUNGHE LISTE DI ATTESA</a:t>
          </a:r>
          <a:endParaRPr lang="it-IT" sz="2400" dirty="0">
            <a:solidFill>
              <a:schemeClr val="tx1"/>
            </a:solidFill>
          </a:endParaRPr>
        </a:p>
      </dgm:t>
    </dgm:pt>
    <dgm:pt modelId="{29A3B2CC-2E09-42D4-B386-957D95FCE670}" type="parTrans" cxnId="{1CAD2BFB-E30F-4DE7-B378-8BF1EE3FA70F}">
      <dgm:prSet/>
      <dgm:spPr/>
      <dgm:t>
        <a:bodyPr/>
        <a:lstStyle/>
        <a:p>
          <a:endParaRPr lang="it-IT"/>
        </a:p>
      </dgm:t>
    </dgm:pt>
    <dgm:pt modelId="{368EEFF2-51FB-4674-86C1-3FF386C62ECA}" type="sibTrans" cxnId="{1CAD2BFB-E30F-4DE7-B378-8BF1EE3FA70F}">
      <dgm:prSet/>
      <dgm:spPr/>
      <dgm:t>
        <a:bodyPr/>
        <a:lstStyle/>
        <a:p>
          <a:endParaRPr lang="it-IT"/>
        </a:p>
      </dgm:t>
    </dgm:pt>
    <dgm:pt modelId="{059671B2-131B-4B61-86CE-AF9CFCFE458D}" type="pres">
      <dgm:prSet presAssocID="{27C35A0C-BE0E-4328-9C85-470AE10588F5}" presName="linear" presStyleCnt="0">
        <dgm:presLayoutVars>
          <dgm:dir/>
          <dgm:animLvl val="lvl"/>
          <dgm:resizeHandles val="exact"/>
        </dgm:presLayoutVars>
      </dgm:prSet>
      <dgm:spPr/>
      <dgm:t>
        <a:bodyPr/>
        <a:lstStyle/>
        <a:p>
          <a:endParaRPr lang="it-IT"/>
        </a:p>
      </dgm:t>
    </dgm:pt>
    <dgm:pt modelId="{E341132A-17AA-433A-9370-64DD5C14609C}" type="pres">
      <dgm:prSet presAssocID="{9FAACE69-7F8C-4286-B92B-6C5BB8CC4C13}" presName="parentLin" presStyleCnt="0"/>
      <dgm:spPr/>
    </dgm:pt>
    <dgm:pt modelId="{6B8217EF-91D9-49FE-B08A-86A0AA9DBA9B}" type="pres">
      <dgm:prSet presAssocID="{9FAACE69-7F8C-4286-B92B-6C5BB8CC4C13}" presName="parentLeftMargin" presStyleLbl="node1" presStyleIdx="0" presStyleCnt="3"/>
      <dgm:spPr/>
      <dgm:t>
        <a:bodyPr/>
        <a:lstStyle/>
        <a:p>
          <a:endParaRPr lang="it-IT"/>
        </a:p>
      </dgm:t>
    </dgm:pt>
    <dgm:pt modelId="{DEA56631-033E-49AD-AAF8-3976DC5BB5AB}" type="pres">
      <dgm:prSet presAssocID="{9FAACE69-7F8C-4286-B92B-6C5BB8CC4C13}" presName="parentText" presStyleLbl="node1" presStyleIdx="0" presStyleCnt="3" custScaleX="72296" custScaleY="226710" custLinFactNeighborX="-33339" custLinFactNeighborY="-2105">
        <dgm:presLayoutVars>
          <dgm:chMax val="0"/>
          <dgm:bulletEnabled val="1"/>
        </dgm:presLayoutVars>
      </dgm:prSet>
      <dgm:spPr/>
      <dgm:t>
        <a:bodyPr/>
        <a:lstStyle/>
        <a:p>
          <a:endParaRPr lang="it-IT"/>
        </a:p>
      </dgm:t>
    </dgm:pt>
    <dgm:pt modelId="{E1C48113-BEA4-4D83-82C2-7FE510DEBA92}" type="pres">
      <dgm:prSet presAssocID="{9FAACE69-7F8C-4286-B92B-6C5BB8CC4C13}" presName="negativeSpace" presStyleCnt="0"/>
      <dgm:spPr/>
    </dgm:pt>
    <dgm:pt modelId="{48AB1FFA-43CE-4203-8A7A-962FD252FA68}" type="pres">
      <dgm:prSet presAssocID="{9FAACE69-7F8C-4286-B92B-6C5BB8CC4C13}" presName="childText" presStyleLbl="conFgAcc1" presStyleIdx="0" presStyleCnt="3" custLinFactNeighborX="820">
        <dgm:presLayoutVars>
          <dgm:bulletEnabled val="1"/>
        </dgm:presLayoutVars>
      </dgm:prSet>
      <dgm:spPr>
        <a:noFill/>
        <a:ln w="38100">
          <a:solidFill>
            <a:schemeClr val="tx2"/>
          </a:solidFill>
        </a:ln>
      </dgm:spPr>
      <dgm:t>
        <a:bodyPr/>
        <a:lstStyle/>
        <a:p>
          <a:endParaRPr lang="it-IT"/>
        </a:p>
      </dgm:t>
    </dgm:pt>
    <dgm:pt modelId="{4C2FA3A7-2AB0-49AE-91DC-E52AE9BB2CB5}" type="pres">
      <dgm:prSet presAssocID="{368EEFF2-51FB-4674-86C1-3FF386C62ECA}" presName="spaceBetweenRectangles" presStyleCnt="0"/>
      <dgm:spPr/>
    </dgm:pt>
    <dgm:pt modelId="{1A2FFF4D-CEFB-477D-89EF-9E4570E4B971}" type="pres">
      <dgm:prSet presAssocID="{27459D70-EDDD-4DD5-B4ED-1770BB69E28B}" presName="parentLin" presStyleCnt="0"/>
      <dgm:spPr/>
    </dgm:pt>
    <dgm:pt modelId="{D16012A4-C71C-4F39-BC8B-4088C53C730D}" type="pres">
      <dgm:prSet presAssocID="{27459D70-EDDD-4DD5-B4ED-1770BB69E28B}" presName="parentLeftMargin" presStyleLbl="node1" presStyleIdx="0" presStyleCnt="3"/>
      <dgm:spPr/>
      <dgm:t>
        <a:bodyPr/>
        <a:lstStyle/>
        <a:p>
          <a:endParaRPr lang="it-IT"/>
        </a:p>
      </dgm:t>
    </dgm:pt>
    <dgm:pt modelId="{1D4E42FE-F859-41DC-844F-48C2CA81DA26}" type="pres">
      <dgm:prSet presAssocID="{27459D70-EDDD-4DD5-B4ED-1770BB69E28B}" presName="parentText" presStyleLbl="node1" presStyleIdx="1" presStyleCnt="3" custScaleX="65680" custScaleY="179198" custLinFactX="40643" custLinFactNeighborX="100000">
        <dgm:presLayoutVars>
          <dgm:chMax val="0"/>
          <dgm:bulletEnabled val="1"/>
        </dgm:presLayoutVars>
      </dgm:prSet>
      <dgm:spPr/>
      <dgm:t>
        <a:bodyPr/>
        <a:lstStyle/>
        <a:p>
          <a:endParaRPr lang="it-IT"/>
        </a:p>
      </dgm:t>
    </dgm:pt>
    <dgm:pt modelId="{9389D935-BB6C-4FFC-A94C-C965F9872413}" type="pres">
      <dgm:prSet presAssocID="{27459D70-EDDD-4DD5-B4ED-1770BB69E28B}" presName="negativeSpace" presStyleCnt="0"/>
      <dgm:spPr/>
    </dgm:pt>
    <dgm:pt modelId="{E7C683F5-E956-40E8-A01E-8AFE42958A4D}" type="pres">
      <dgm:prSet presAssocID="{27459D70-EDDD-4DD5-B4ED-1770BB69E28B}" presName="childText" presStyleLbl="conFgAcc1" presStyleIdx="1" presStyleCnt="3">
        <dgm:presLayoutVars>
          <dgm:bulletEnabled val="1"/>
        </dgm:presLayoutVars>
      </dgm:prSet>
      <dgm:spPr>
        <a:ln w="38100">
          <a:solidFill>
            <a:schemeClr val="tx2">
              <a:lumMod val="60000"/>
              <a:lumOff val="40000"/>
            </a:schemeClr>
          </a:solidFill>
        </a:ln>
      </dgm:spPr>
      <dgm:t>
        <a:bodyPr/>
        <a:lstStyle/>
        <a:p>
          <a:endParaRPr lang="it-IT"/>
        </a:p>
      </dgm:t>
    </dgm:pt>
    <dgm:pt modelId="{12338907-0D7F-4C1D-99B7-EDD432D0382D}" type="pres">
      <dgm:prSet presAssocID="{C94F98B7-DE8B-4297-BB51-BFF5EF83BB99}" presName="spaceBetweenRectangles" presStyleCnt="0"/>
      <dgm:spPr/>
    </dgm:pt>
    <dgm:pt modelId="{87306673-7722-4941-ACDC-3EFAEAD85929}" type="pres">
      <dgm:prSet presAssocID="{1EA9ED62-7FE4-40B8-9B1E-39725B64E034}" presName="parentLin" presStyleCnt="0"/>
      <dgm:spPr/>
    </dgm:pt>
    <dgm:pt modelId="{90A3BF08-9567-4485-ACBD-6E1124636471}" type="pres">
      <dgm:prSet presAssocID="{1EA9ED62-7FE4-40B8-9B1E-39725B64E034}" presName="parentLeftMargin" presStyleLbl="node1" presStyleIdx="1" presStyleCnt="3"/>
      <dgm:spPr/>
      <dgm:t>
        <a:bodyPr/>
        <a:lstStyle/>
        <a:p>
          <a:endParaRPr lang="it-IT"/>
        </a:p>
      </dgm:t>
    </dgm:pt>
    <dgm:pt modelId="{E9E41530-A518-4FE2-9CBE-EEE9E4007724}" type="pres">
      <dgm:prSet presAssocID="{1EA9ED62-7FE4-40B8-9B1E-39725B64E034}" presName="parentText" presStyleLbl="node1" presStyleIdx="2" presStyleCnt="3" custScaleX="97373" custScaleY="275227" custLinFactNeighborX="-50820" custLinFactNeighborY="20649">
        <dgm:presLayoutVars>
          <dgm:chMax val="0"/>
          <dgm:bulletEnabled val="1"/>
        </dgm:presLayoutVars>
      </dgm:prSet>
      <dgm:spPr/>
      <dgm:t>
        <a:bodyPr/>
        <a:lstStyle/>
        <a:p>
          <a:endParaRPr lang="it-IT"/>
        </a:p>
      </dgm:t>
    </dgm:pt>
    <dgm:pt modelId="{C2B34032-3619-4058-A6B5-880661DC6CC7}" type="pres">
      <dgm:prSet presAssocID="{1EA9ED62-7FE4-40B8-9B1E-39725B64E034}" presName="negativeSpace" presStyleCnt="0"/>
      <dgm:spPr/>
    </dgm:pt>
    <dgm:pt modelId="{45F7DF94-8684-4CF4-98AD-933C620B620D}" type="pres">
      <dgm:prSet presAssocID="{1EA9ED62-7FE4-40B8-9B1E-39725B64E034}" presName="childText" presStyleLbl="conFgAcc1" presStyleIdx="2" presStyleCnt="3" custLinFactNeighborX="-820">
        <dgm:presLayoutVars>
          <dgm:bulletEnabled val="1"/>
        </dgm:presLayoutVars>
      </dgm:prSet>
      <dgm:spPr>
        <a:ln w="38100">
          <a:solidFill>
            <a:schemeClr val="tx2">
              <a:lumMod val="75000"/>
            </a:schemeClr>
          </a:solidFill>
        </a:ln>
      </dgm:spPr>
      <dgm:t>
        <a:bodyPr/>
        <a:lstStyle/>
        <a:p>
          <a:endParaRPr lang="it-IT"/>
        </a:p>
      </dgm:t>
    </dgm:pt>
  </dgm:ptLst>
  <dgm:cxnLst>
    <dgm:cxn modelId="{D2035BE9-61E4-4895-8BE8-0E19D86E551E}" type="presOf" srcId="{1EA9ED62-7FE4-40B8-9B1E-39725B64E034}" destId="{90A3BF08-9567-4485-ACBD-6E1124636471}" srcOrd="0" destOrd="0" presId="urn:microsoft.com/office/officeart/2005/8/layout/list1"/>
    <dgm:cxn modelId="{8138BD81-0AAC-4F1A-893F-5B03086DD6DE}" type="presOf" srcId="{27459D70-EDDD-4DD5-B4ED-1770BB69E28B}" destId="{1D4E42FE-F859-41DC-844F-48C2CA81DA26}" srcOrd="1" destOrd="0" presId="urn:microsoft.com/office/officeart/2005/8/layout/list1"/>
    <dgm:cxn modelId="{0B2B4DDA-4ED9-4F2E-A08E-62158EED9B18}" srcId="{27C35A0C-BE0E-4328-9C85-470AE10588F5}" destId="{27459D70-EDDD-4DD5-B4ED-1770BB69E28B}" srcOrd="1" destOrd="0" parTransId="{B6C98223-8F60-4A60-B9E1-1602DF32EDCC}" sibTransId="{C94F98B7-DE8B-4297-BB51-BFF5EF83BB99}"/>
    <dgm:cxn modelId="{384AB5CB-34B8-43E7-9B94-B0E8B97BEE7E}" type="presOf" srcId="{9FAACE69-7F8C-4286-B92B-6C5BB8CC4C13}" destId="{6B8217EF-91D9-49FE-B08A-86A0AA9DBA9B}" srcOrd="0" destOrd="0" presId="urn:microsoft.com/office/officeart/2005/8/layout/list1"/>
    <dgm:cxn modelId="{E213627C-4C89-4F9C-B53C-23D22AC18E8E}" type="presOf" srcId="{27459D70-EDDD-4DD5-B4ED-1770BB69E28B}" destId="{D16012A4-C71C-4F39-BC8B-4088C53C730D}" srcOrd="0" destOrd="0" presId="urn:microsoft.com/office/officeart/2005/8/layout/list1"/>
    <dgm:cxn modelId="{1CAD2BFB-E30F-4DE7-B378-8BF1EE3FA70F}" srcId="{27C35A0C-BE0E-4328-9C85-470AE10588F5}" destId="{9FAACE69-7F8C-4286-B92B-6C5BB8CC4C13}" srcOrd="0" destOrd="0" parTransId="{29A3B2CC-2E09-42D4-B386-957D95FCE670}" sibTransId="{368EEFF2-51FB-4674-86C1-3FF386C62ECA}"/>
    <dgm:cxn modelId="{AD658013-9A61-452E-BEAC-311161910AE5}" type="presOf" srcId="{27C35A0C-BE0E-4328-9C85-470AE10588F5}" destId="{059671B2-131B-4B61-86CE-AF9CFCFE458D}" srcOrd="0" destOrd="0" presId="urn:microsoft.com/office/officeart/2005/8/layout/list1"/>
    <dgm:cxn modelId="{9D9219D1-8AF3-413E-BEC4-911D0061AC8E}" type="presOf" srcId="{1EA9ED62-7FE4-40B8-9B1E-39725B64E034}" destId="{E9E41530-A518-4FE2-9CBE-EEE9E4007724}" srcOrd="1" destOrd="0" presId="urn:microsoft.com/office/officeart/2005/8/layout/list1"/>
    <dgm:cxn modelId="{AA792CBA-D189-4118-B1A0-DA97DF187D33}" srcId="{27C35A0C-BE0E-4328-9C85-470AE10588F5}" destId="{1EA9ED62-7FE4-40B8-9B1E-39725B64E034}" srcOrd="2" destOrd="0" parTransId="{4BB531A6-FA9B-45F6-AB1D-F6D46DCE2B37}" sibTransId="{30EC7FF9-DE28-4D58-B52A-6939B818096A}"/>
    <dgm:cxn modelId="{AF611806-23FF-45BA-825B-79AEEFDAF51E}" type="presOf" srcId="{9FAACE69-7F8C-4286-B92B-6C5BB8CC4C13}" destId="{DEA56631-033E-49AD-AAF8-3976DC5BB5AB}" srcOrd="1" destOrd="0" presId="urn:microsoft.com/office/officeart/2005/8/layout/list1"/>
    <dgm:cxn modelId="{333FD06D-E22F-45FC-9585-8D1F1DB4BAB7}" type="presParOf" srcId="{059671B2-131B-4B61-86CE-AF9CFCFE458D}" destId="{E341132A-17AA-433A-9370-64DD5C14609C}" srcOrd="0" destOrd="0" presId="urn:microsoft.com/office/officeart/2005/8/layout/list1"/>
    <dgm:cxn modelId="{DC36BF9B-CB42-421C-9330-31996A042F04}" type="presParOf" srcId="{E341132A-17AA-433A-9370-64DD5C14609C}" destId="{6B8217EF-91D9-49FE-B08A-86A0AA9DBA9B}" srcOrd="0" destOrd="0" presId="urn:microsoft.com/office/officeart/2005/8/layout/list1"/>
    <dgm:cxn modelId="{34717FEE-D0C1-44CF-9F45-06451AB1E3CB}" type="presParOf" srcId="{E341132A-17AA-433A-9370-64DD5C14609C}" destId="{DEA56631-033E-49AD-AAF8-3976DC5BB5AB}" srcOrd="1" destOrd="0" presId="urn:microsoft.com/office/officeart/2005/8/layout/list1"/>
    <dgm:cxn modelId="{2636D405-8537-4263-B4FE-846006C94A43}" type="presParOf" srcId="{059671B2-131B-4B61-86CE-AF9CFCFE458D}" destId="{E1C48113-BEA4-4D83-82C2-7FE510DEBA92}" srcOrd="1" destOrd="0" presId="urn:microsoft.com/office/officeart/2005/8/layout/list1"/>
    <dgm:cxn modelId="{C9DD4AF5-59E8-4817-9334-B66B6969B52F}" type="presParOf" srcId="{059671B2-131B-4B61-86CE-AF9CFCFE458D}" destId="{48AB1FFA-43CE-4203-8A7A-962FD252FA68}" srcOrd="2" destOrd="0" presId="urn:microsoft.com/office/officeart/2005/8/layout/list1"/>
    <dgm:cxn modelId="{CB0F18DB-4723-4297-8B3A-942E0565DD6F}" type="presParOf" srcId="{059671B2-131B-4B61-86CE-AF9CFCFE458D}" destId="{4C2FA3A7-2AB0-49AE-91DC-E52AE9BB2CB5}" srcOrd="3" destOrd="0" presId="urn:microsoft.com/office/officeart/2005/8/layout/list1"/>
    <dgm:cxn modelId="{7F66FCEB-D617-488A-BECE-9047A3568345}" type="presParOf" srcId="{059671B2-131B-4B61-86CE-AF9CFCFE458D}" destId="{1A2FFF4D-CEFB-477D-89EF-9E4570E4B971}" srcOrd="4" destOrd="0" presId="urn:microsoft.com/office/officeart/2005/8/layout/list1"/>
    <dgm:cxn modelId="{9F003BB6-BAA8-4504-8A1D-659CBD9C354C}" type="presParOf" srcId="{1A2FFF4D-CEFB-477D-89EF-9E4570E4B971}" destId="{D16012A4-C71C-4F39-BC8B-4088C53C730D}" srcOrd="0" destOrd="0" presId="urn:microsoft.com/office/officeart/2005/8/layout/list1"/>
    <dgm:cxn modelId="{77BB2CD4-7035-4B4C-BE52-A860AE833070}" type="presParOf" srcId="{1A2FFF4D-CEFB-477D-89EF-9E4570E4B971}" destId="{1D4E42FE-F859-41DC-844F-48C2CA81DA26}" srcOrd="1" destOrd="0" presId="urn:microsoft.com/office/officeart/2005/8/layout/list1"/>
    <dgm:cxn modelId="{EA2FADE8-1D08-4EA5-90DE-6FAFBF8D7364}" type="presParOf" srcId="{059671B2-131B-4B61-86CE-AF9CFCFE458D}" destId="{9389D935-BB6C-4FFC-A94C-C965F9872413}" srcOrd="5" destOrd="0" presId="urn:microsoft.com/office/officeart/2005/8/layout/list1"/>
    <dgm:cxn modelId="{8C9155D1-BF19-4F31-AD80-327160644316}" type="presParOf" srcId="{059671B2-131B-4B61-86CE-AF9CFCFE458D}" destId="{E7C683F5-E956-40E8-A01E-8AFE42958A4D}" srcOrd="6" destOrd="0" presId="urn:microsoft.com/office/officeart/2005/8/layout/list1"/>
    <dgm:cxn modelId="{270815B6-DE68-401A-97DB-92264A4B336B}" type="presParOf" srcId="{059671B2-131B-4B61-86CE-AF9CFCFE458D}" destId="{12338907-0D7F-4C1D-99B7-EDD432D0382D}" srcOrd="7" destOrd="0" presId="urn:microsoft.com/office/officeart/2005/8/layout/list1"/>
    <dgm:cxn modelId="{DF0B4707-6637-44B1-9BCB-E97ADBF3340D}" type="presParOf" srcId="{059671B2-131B-4B61-86CE-AF9CFCFE458D}" destId="{87306673-7722-4941-ACDC-3EFAEAD85929}" srcOrd="8" destOrd="0" presId="urn:microsoft.com/office/officeart/2005/8/layout/list1"/>
    <dgm:cxn modelId="{67C67AB3-5458-4A7E-A966-C020F8F2BC3E}" type="presParOf" srcId="{87306673-7722-4941-ACDC-3EFAEAD85929}" destId="{90A3BF08-9567-4485-ACBD-6E1124636471}" srcOrd="0" destOrd="0" presId="urn:microsoft.com/office/officeart/2005/8/layout/list1"/>
    <dgm:cxn modelId="{4075DB18-2A7E-4B86-B8A8-11991A023D3B}" type="presParOf" srcId="{87306673-7722-4941-ACDC-3EFAEAD85929}" destId="{E9E41530-A518-4FE2-9CBE-EEE9E4007724}" srcOrd="1" destOrd="0" presId="urn:microsoft.com/office/officeart/2005/8/layout/list1"/>
    <dgm:cxn modelId="{BEB8E6FB-087D-44E0-B5B8-B0ECCD1F3E43}" type="presParOf" srcId="{059671B2-131B-4B61-86CE-AF9CFCFE458D}" destId="{C2B34032-3619-4058-A6B5-880661DC6CC7}" srcOrd="9" destOrd="0" presId="urn:microsoft.com/office/officeart/2005/8/layout/list1"/>
    <dgm:cxn modelId="{55A3B1E1-7818-4399-BEBA-D0B63468748B}" type="presParOf" srcId="{059671B2-131B-4B61-86CE-AF9CFCFE458D}" destId="{45F7DF94-8684-4CF4-98AD-933C620B620D}"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a:solidFill>
          <a:srgbClr val="FF0000"/>
        </a:solidFill>
        <a:ln w="38100">
          <a:solidFill>
            <a:schemeClr val="tx1"/>
          </a:solidFill>
        </a:ln>
      </dgm:spPr>
      <dgm:t>
        <a:bodyPr/>
        <a:lstStyle/>
        <a:p>
          <a:pPr algn="ctr"/>
          <a:r>
            <a:rPr lang="it-IT" sz="3400" dirty="0" smtClean="0"/>
            <a:t>GRAZIE PER L’ATTENZIONE</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X="100000" custScaleY="68881" custLinFactNeighborY="-10652">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B8244CF8-0048-432C-9E6B-04F3FA57A6A4}" type="presOf" srcId="{35453745-AE62-4AF6-BEE1-EA09EA909580}" destId="{93F2C0EE-E464-4957-AA16-B90CC00AFDC4}" srcOrd="0" destOrd="0" presId="urn:microsoft.com/office/officeart/2005/8/layout/vList2"/>
    <dgm:cxn modelId="{C7ACE7D2-80AF-47C3-8705-35FE833E8837}" type="presOf" srcId="{09D72F23-C2E3-4774-B130-0F12BE662B11}" destId="{9CC97AB0-144C-4A05-9903-1564FA61770F}" srcOrd="0" destOrd="0" presId="urn:microsoft.com/office/officeart/2005/8/layout/vList2"/>
    <dgm:cxn modelId="{D5FDEFC8-8D35-4F8E-9775-0BAEF5C5CDC0}"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B186F5-1385-4ADE-8824-BA293982DE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BA4866D6-359E-411D-AF3B-75B01076E8CC}">
      <dgm:prSet custT="1"/>
      <dgm:spPr>
        <a:solidFill>
          <a:schemeClr val="bg1"/>
        </a:solidFill>
        <a:ln w="38100">
          <a:solidFill>
            <a:srgbClr val="FF0000"/>
          </a:solidFill>
        </a:ln>
      </dgm:spPr>
      <dgm:t>
        <a:bodyPr/>
        <a:lstStyle/>
        <a:p>
          <a:r>
            <a:rPr kumimoji="0" lang="en-US" sz="1800" b="0" i="0" u="none" strike="noStrike" cap="none" normalizeH="0" baseline="0" dirty="0" smtClean="0">
              <a:ln>
                <a:noFill/>
              </a:ln>
              <a:solidFill>
                <a:schemeClr val="tx1"/>
              </a:solidFill>
              <a:effectLst/>
              <a:ea typeface="Times New Roman" pitchFamily="18" charset="0"/>
              <a:cs typeface="Times New Roman" pitchFamily="18" charset="0"/>
            </a:rPr>
            <a:t>L’IPERTENSIONE ARTERIOSA </a:t>
          </a:r>
          <a:r>
            <a:rPr kumimoji="0" lang="en-US" sz="1800" b="0" i="0" u="none" strike="noStrike" cap="none" normalizeH="0" dirty="0" smtClean="0">
              <a:ln>
                <a:noFill/>
              </a:ln>
              <a:solidFill>
                <a:schemeClr val="tx1"/>
              </a:solidFill>
              <a:effectLst/>
              <a:ea typeface="Times New Roman" pitchFamily="18" charset="0"/>
              <a:cs typeface="Times New Roman" pitchFamily="18" charset="0"/>
            </a:rPr>
            <a:t> </a:t>
          </a:r>
          <a:r>
            <a:rPr kumimoji="0" lang="en-US" sz="1800" b="0" i="0" u="none" strike="noStrike" cap="none" normalizeH="0" baseline="0" dirty="0" smtClean="0">
              <a:ln>
                <a:noFill/>
              </a:ln>
              <a:solidFill>
                <a:schemeClr val="tx1"/>
              </a:solidFill>
              <a:effectLst/>
              <a:ea typeface="Times New Roman" pitchFamily="18" charset="0"/>
              <a:cs typeface="Times New Roman" pitchFamily="18" charset="0"/>
            </a:rPr>
            <a:t>RAPPRESENTA IL PIÙ IMPORTANTE FATTORE DI RISCHIO CARDIOVASCOLARE MODIFICABILE. LA PRESSIONE CLINICA MOSTRA INFATTI UNA RELAZIONE CONTINUA ED INDIPENDENTE CON L’INCIDENZA DI ALCUNI EVENTI CV  COSÌ COME CON L’INSUFFICIENZA RENALE TERMINALE</a:t>
          </a:r>
          <a:endParaRPr lang="it-IT" sz="1800" dirty="0" smtClean="0">
            <a:solidFill>
              <a:schemeClr val="tx1"/>
            </a:solidFill>
          </a:endParaRPr>
        </a:p>
      </dgm:t>
    </dgm:pt>
    <dgm:pt modelId="{770D34B8-AD4E-42B5-9B31-215A8159AFE6}" type="sibTrans" cxnId="{C11E6E6F-77B3-4954-86E1-79209ED13D61}">
      <dgm:prSet/>
      <dgm:spPr/>
      <dgm:t>
        <a:bodyPr/>
        <a:lstStyle/>
        <a:p>
          <a:endParaRPr lang="it-IT"/>
        </a:p>
      </dgm:t>
    </dgm:pt>
    <dgm:pt modelId="{2CD0E02F-F8D4-444E-B845-DDE7291D98B2}" type="parTrans" cxnId="{C11E6E6F-77B3-4954-86E1-79209ED13D61}">
      <dgm:prSet/>
      <dgm:spPr/>
      <dgm:t>
        <a:bodyPr/>
        <a:lstStyle/>
        <a:p>
          <a:endParaRPr lang="it-IT"/>
        </a:p>
      </dgm:t>
    </dgm:pt>
    <dgm:pt modelId="{58A2EC51-A1EE-436E-BF85-85B6C23F0639}" type="pres">
      <dgm:prSet presAssocID="{0AB186F5-1385-4ADE-8824-BA293982DE36}" presName="linear" presStyleCnt="0">
        <dgm:presLayoutVars>
          <dgm:animLvl val="lvl"/>
          <dgm:resizeHandles val="exact"/>
        </dgm:presLayoutVars>
      </dgm:prSet>
      <dgm:spPr/>
      <dgm:t>
        <a:bodyPr/>
        <a:lstStyle/>
        <a:p>
          <a:endParaRPr lang="it-IT"/>
        </a:p>
      </dgm:t>
    </dgm:pt>
    <dgm:pt modelId="{FC8E1CA2-DCD1-49FE-B5FA-3F33ED6D3938}" type="pres">
      <dgm:prSet presAssocID="{BA4866D6-359E-411D-AF3B-75B01076E8CC}" presName="parentText" presStyleLbl="node1" presStyleIdx="0" presStyleCnt="1" custScaleY="523646">
        <dgm:presLayoutVars>
          <dgm:chMax val="0"/>
          <dgm:bulletEnabled val="1"/>
        </dgm:presLayoutVars>
      </dgm:prSet>
      <dgm:spPr/>
      <dgm:t>
        <a:bodyPr/>
        <a:lstStyle/>
        <a:p>
          <a:endParaRPr lang="it-IT"/>
        </a:p>
      </dgm:t>
    </dgm:pt>
  </dgm:ptLst>
  <dgm:cxnLst>
    <dgm:cxn modelId="{B300D76E-7CCF-4C6D-B5BE-CACE41E04909}" type="presOf" srcId="{0AB186F5-1385-4ADE-8824-BA293982DE36}" destId="{58A2EC51-A1EE-436E-BF85-85B6C23F0639}" srcOrd="0" destOrd="0" presId="urn:microsoft.com/office/officeart/2005/8/layout/vList2"/>
    <dgm:cxn modelId="{3AC548F4-1E07-418A-B6C0-13C250B97A8A}" type="presOf" srcId="{BA4866D6-359E-411D-AF3B-75B01076E8CC}" destId="{FC8E1CA2-DCD1-49FE-B5FA-3F33ED6D3938}" srcOrd="0" destOrd="0" presId="urn:microsoft.com/office/officeart/2005/8/layout/vList2"/>
    <dgm:cxn modelId="{C11E6E6F-77B3-4954-86E1-79209ED13D61}" srcId="{0AB186F5-1385-4ADE-8824-BA293982DE36}" destId="{BA4866D6-359E-411D-AF3B-75B01076E8CC}" srcOrd="0" destOrd="0" parTransId="{2CD0E02F-F8D4-444E-B845-DDE7291D98B2}" sibTransId="{770D34B8-AD4E-42B5-9B31-215A8159AFE6}"/>
    <dgm:cxn modelId="{1FCADA00-6A53-45E6-9F8B-CF98E86511D1}" type="presParOf" srcId="{58A2EC51-A1EE-436E-BF85-85B6C23F0639}" destId="{FC8E1CA2-DCD1-49FE-B5FA-3F33ED6D3938}" srcOrd="0" destOrd="0" presId="urn:microsoft.com/office/officeart/2005/8/layout/vList2"/>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B186F5-1385-4ADE-8824-BA293982DE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BA4866D6-359E-411D-AF3B-75B01076E8CC}">
      <dgm:prSet custT="1"/>
      <dgm:spPr>
        <a:solidFill>
          <a:schemeClr val="bg1"/>
        </a:solidFill>
        <a:ln w="38100">
          <a:solidFill>
            <a:srgbClr val="FF0000"/>
          </a:solidFill>
        </a:ln>
      </dgm:spPr>
      <dgm:t>
        <a:bodyPr/>
        <a:lstStyle/>
        <a:p>
          <a:r>
            <a:rPr lang="it-IT" sz="1800" dirty="0" smtClean="0">
              <a:solidFill>
                <a:schemeClr val="tx1"/>
              </a:solidFill>
              <a:ea typeface="Times New Roman" pitchFamily="18" charset="0"/>
              <a:cs typeface="Arial" pitchFamily="34" charset="0"/>
            </a:rPr>
            <a:t>TUTTAVIA</a:t>
          </a:r>
          <a:r>
            <a:rPr lang="it-IT" sz="1800" b="1" dirty="0" smtClean="0">
              <a:solidFill>
                <a:schemeClr val="tx1"/>
              </a:solidFill>
              <a:ea typeface="Times New Roman" pitchFamily="18" charset="0"/>
              <a:cs typeface="Arial" pitchFamily="34" charset="0"/>
            </a:rPr>
            <a:t>, IL CONTROLLO DELLA PRESSIONE ARTERIOSA RIMANE LARGAMENTE INSODDISFACENTE </a:t>
          </a:r>
          <a:r>
            <a:rPr lang="it-IT" sz="1800" dirty="0" smtClean="0">
              <a:solidFill>
                <a:schemeClr val="tx1"/>
              </a:solidFill>
              <a:ea typeface="Times New Roman" pitchFamily="18" charset="0"/>
              <a:cs typeface="Arial" pitchFamily="34" charset="0"/>
            </a:rPr>
            <a:t>NELLA MAGGIOR PARTE DEI PAESI OCCIDENTALI, TRA CUI ANCHE L’</a:t>
          </a:r>
          <a:r>
            <a:rPr lang="it-IT" sz="1800" dirty="0" err="1" smtClean="0">
              <a:solidFill>
                <a:schemeClr val="tx1"/>
              </a:solidFill>
              <a:ea typeface="Times New Roman" pitchFamily="18" charset="0"/>
              <a:cs typeface="Arial" pitchFamily="34" charset="0"/>
            </a:rPr>
            <a:t>ITALIA*</a:t>
          </a:r>
          <a:endParaRPr lang="it-IT" sz="1800" dirty="0" smtClean="0">
            <a:solidFill>
              <a:schemeClr val="tx1"/>
            </a:solidFill>
            <a:ea typeface="Times New Roman" pitchFamily="18" charset="0"/>
            <a:cs typeface="Arial" pitchFamily="34" charset="0"/>
          </a:endParaRPr>
        </a:p>
        <a:p>
          <a:r>
            <a:rPr lang="it-IT" sz="1800" dirty="0" smtClean="0">
              <a:solidFill>
                <a:schemeClr val="tx1"/>
              </a:solidFill>
              <a:ea typeface="Times New Roman" pitchFamily="18" charset="0"/>
              <a:cs typeface="Arial" pitchFamily="34" charset="0"/>
            </a:rPr>
            <a:t> </a:t>
          </a:r>
          <a:r>
            <a:rPr lang="en-US" sz="1800" dirty="0" smtClean="0">
              <a:solidFill>
                <a:schemeClr val="tx1"/>
              </a:solidFill>
              <a:ea typeface="Times New Roman" pitchFamily="18" charset="0"/>
              <a:cs typeface="Arial" pitchFamily="34" charset="0"/>
            </a:rPr>
            <a:t>IN ITALIA CIRCA IL </a:t>
          </a:r>
          <a:r>
            <a:rPr lang="en-US" sz="1800" b="1" dirty="0" smtClean="0">
              <a:solidFill>
                <a:schemeClr val="tx1"/>
              </a:solidFill>
              <a:ea typeface="Times New Roman" pitchFamily="18" charset="0"/>
              <a:cs typeface="Arial" pitchFamily="34" charset="0"/>
            </a:rPr>
            <a:t>57% DEI PAZIENTI VIENE TRATTATO</a:t>
          </a:r>
        </a:p>
        <a:p>
          <a:r>
            <a:rPr lang="en-US" sz="1800" dirty="0" smtClean="0">
              <a:solidFill>
                <a:schemeClr val="tx1"/>
              </a:solidFill>
              <a:ea typeface="Times New Roman" pitchFamily="18" charset="0"/>
              <a:cs typeface="Arial" pitchFamily="34" charset="0"/>
            </a:rPr>
            <a:t>DI QUESTI S</a:t>
          </a:r>
          <a:r>
            <a:rPr kumimoji="0" lang="en-US" sz="1800" b="0" i="0" u="none" strike="noStrike" cap="none" normalizeH="0" baseline="0" dirty="0" smtClean="0">
              <a:ln>
                <a:noFill/>
              </a:ln>
              <a:solidFill>
                <a:schemeClr val="tx1"/>
              </a:solidFill>
              <a:effectLst/>
              <a:ea typeface="Times New Roman" pitchFamily="18" charset="0"/>
              <a:cs typeface="Arial" pitchFamily="34" charset="0"/>
            </a:rPr>
            <a:t>OLO </a:t>
          </a:r>
          <a:r>
            <a:rPr kumimoji="0" lang="en-US" sz="1800" b="1" i="0" u="none" strike="noStrike" cap="none" normalizeH="0" baseline="0" dirty="0" smtClean="0">
              <a:ln>
                <a:noFill/>
              </a:ln>
              <a:solidFill>
                <a:schemeClr val="tx1"/>
              </a:solidFill>
              <a:effectLst/>
              <a:ea typeface="Times New Roman" pitchFamily="18" charset="0"/>
              <a:cs typeface="Arial" pitchFamily="34" charset="0"/>
            </a:rPr>
            <a:t>IL 37%</a:t>
          </a:r>
          <a:r>
            <a:rPr kumimoji="0" lang="en-US" sz="1800" b="1" i="0" u="none" strike="noStrike" cap="none" normalizeH="0" baseline="30000" dirty="0" smtClean="0">
              <a:ln>
                <a:noFill/>
              </a:ln>
              <a:solidFill>
                <a:schemeClr val="tx1"/>
              </a:solidFill>
              <a:effectLst/>
              <a:ea typeface="Times New Roman" pitchFamily="18" charset="0"/>
              <a:cs typeface="Arial" pitchFamily="34" charset="0"/>
            </a:rPr>
            <a:t> </a:t>
          </a:r>
          <a:r>
            <a:rPr kumimoji="0" lang="en-US" sz="1800" b="1" i="0" u="none" strike="noStrike" cap="none" normalizeH="0" baseline="0" dirty="0" smtClean="0">
              <a:ln>
                <a:noFill/>
              </a:ln>
              <a:solidFill>
                <a:schemeClr val="tx1"/>
              </a:solidFill>
              <a:effectLst/>
              <a:ea typeface="Times New Roman" pitchFamily="18" charset="0"/>
              <a:cs typeface="Arial" pitchFamily="34" charset="0"/>
            </a:rPr>
            <a:t>DEI PAZIENTI RAGGIUNGE UN CONTROLLO PRESSORIO ADEGUATO</a:t>
          </a:r>
          <a:endParaRPr lang="it-IT" sz="1800" b="1" dirty="0" smtClean="0">
            <a:solidFill>
              <a:schemeClr val="tx1"/>
            </a:solidFill>
          </a:endParaRPr>
        </a:p>
      </dgm:t>
    </dgm:pt>
    <dgm:pt modelId="{770D34B8-AD4E-42B5-9B31-215A8159AFE6}" type="sibTrans" cxnId="{C11E6E6F-77B3-4954-86E1-79209ED13D61}">
      <dgm:prSet/>
      <dgm:spPr/>
      <dgm:t>
        <a:bodyPr/>
        <a:lstStyle/>
        <a:p>
          <a:endParaRPr lang="it-IT"/>
        </a:p>
      </dgm:t>
    </dgm:pt>
    <dgm:pt modelId="{2CD0E02F-F8D4-444E-B845-DDE7291D98B2}" type="parTrans" cxnId="{C11E6E6F-77B3-4954-86E1-79209ED13D61}">
      <dgm:prSet/>
      <dgm:spPr/>
      <dgm:t>
        <a:bodyPr/>
        <a:lstStyle/>
        <a:p>
          <a:endParaRPr lang="it-IT"/>
        </a:p>
      </dgm:t>
    </dgm:pt>
    <dgm:pt modelId="{58A2EC51-A1EE-436E-BF85-85B6C23F0639}" type="pres">
      <dgm:prSet presAssocID="{0AB186F5-1385-4ADE-8824-BA293982DE36}" presName="linear" presStyleCnt="0">
        <dgm:presLayoutVars>
          <dgm:animLvl val="lvl"/>
          <dgm:resizeHandles val="exact"/>
        </dgm:presLayoutVars>
      </dgm:prSet>
      <dgm:spPr/>
      <dgm:t>
        <a:bodyPr/>
        <a:lstStyle/>
        <a:p>
          <a:endParaRPr lang="it-IT"/>
        </a:p>
      </dgm:t>
    </dgm:pt>
    <dgm:pt modelId="{FC8E1CA2-DCD1-49FE-B5FA-3F33ED6D3938}" type="pres">
      <dgm:prSet presAssocID="{BA4866D6-359E-411D-AF3B-75B01076E8CC}" presName="parentText" presStyleLbl="node1" presStyleIdx="0" presStyleCnt="1" custScaleY="364729" custLinFactNeighborY="-1964">
        <dgm:presLayoutVars>
          <dgm:chMax val="0"/>
          <dgm:bulletEnabled val="1"/>
        </dgm:presLayoutVars>
      </dgm:prSet>
      <dgm:spPr/>
      <dgm:t>
        <a:bodyPr/>
        <a:lstStyle/>
        <a:p>
          <a:endParaRPr lang="it-IT"/>
        </a:p>
      </dgm:t>
    </dgm:pt>
  </dgm:ptLst>
  <dgm:cxnLst>
    <dgm:cxn modelId="{910EEFD0-BBEE-4760-A168-10AFA3C1C40B}" type="presOf" srcId="{BA4866D6-359E-411D-AF3B-75B01076E8CC}" destId="{FC8E1CA2-DCD1-49FE-B5FA-3F33ED6D3938}" srcOrd="0" destOrd="0" presId="urn:microsoft.com/office/officeart/2005/8/layout/vList2"/>
    <dgm:cxn modelId="{C11E6E6F-77B3-4954-86E1-79209ED13D61}" srcId="{0AB186F5-1385-4ADE-8824-BA293982DE36}" destId="{BA4866D6-359E-411D-AF3B-75B01076E8CC}" srcOrd="0" destOrd="0" parTransId="{2CD0E02F-F8D4-444E-B845-DDE7291D98B2}" sibTransId="{770D34B8-AD4E-42B5-9B31-215A8159AFE6}"/>
    <dgm:cxn modelId="{F32CD759-AE1D-49B6-97F1-1FCC7AAEED44}" type="presOf" srcId="{0AB186F5-1385-4ADE-8824-BA293982DE36}" destId="{58A2EC51-A1EE-436E-BF85-85B6C23F0639}" srcOrd="0" destOrd="0" presId="urn:microsoft.com/office/officeart/2005/8/layout/vList2"/>
    <dgm:cxn modelId="{F71096BD-E00D-42F2-AE31-22EA3390413B}" type="presParOf" srcId="{58A2EC51-A1EE-436E-BF85-85B6C23F0639}" destId="{FC8E1CA2-DCD1-49FE-B5FA-3F33ED6D3938}" srcOrd="0" destOrd="0" presId="urn:microsoft.com/office/officeart/2005/8/layout/vList2"/>
  </dgm:cxnLst>
  <dgm:bg/>
  <dgm:whole/>
  <dgm:extLst>
    <a:ext uri="http://schemas.microsoft.com/office/drawing/2008/diagram">
      <dsp:dataModelExt xmlns:dsp="http://schemas.microsoft.com/office/drawing/2008/diagram" xmlns=""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a:solidFill>
          <a:srgbClr val="FF0000"/>
        </a:solidFill>
        <a:ln w="38100">
          <a:solidFill>
            <a:schemeClr val="tx1"/>
          </a:solidFill>
        </a:ln>
      </dgm:spPr>
      <dgm:t>
        <a:bodyPr/>
        <a:lstStyle/>
        <a:p>
          <a:pPr algn="ctr"/>
          <a:r>
            <a:rPr lang="it-IT" sz="3400" dirty="0" smtClean="0">
              <a:solidFill>
                <a:schemeClr val="bg1"/>
              </a:solidFill>
            </a:rPr>
            <a:t>IPERTENSIONE: L’ENTITÀ DEL PROBLEMA </a:t>
          </a:r>
          <a:endParaRPr lang="it-IT" sz="3400" dirty="0">
            <a:solidFill>
              <a:schemeClr val="bg1"/>
            </a:solidFill>
          </a:endParaRPr>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Y="68881" custLinFactY="70550" custLinFactNeighborY="100000">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8B8DC9A3-EECE-4575-BC34-1DAA53733F3E}" type="presOf" srcId="{35453745-AE62-4AF6-BEE1-EA09EA909580}" destId="{93F2C0EE-E464-4957-AA16-B90CC00AFDC4}" srcOrd="0" destOrd="0" presId="urn:microsoft.com/office/officeart/2005/8/layout/vList2"/>
    <dgm:cxn modelId="{96BBEA2B-078C-4084-893A-672EA7C48040}" type="presOf" srcId="{09D72F23-C2E3-4774-B130-0F12BE662B11}" destId="{9CC97AB0-144C-4A05-9903-1564FA61770F}" srcOrd="0" destOrd="0" presId="urn:microsoft.com/office/officeart/2005/8/layout/vList2"/>
    <dgm:cxn modelId="{ACA2F390-F8C4-4FFD-8B50-B5C1EA191532}"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B186F5-1385-4ADE-8824-BA293982DE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BA4866D6-359E-411D-AF3B-75B01076E8CC}">
      <dgm:prSet custT="1"/>
      <dgm:spPr>
        <a:solidFill>
          <a:schemeClr val="bg1"/>
        </a:solidFill>
        <a:ln w="38100">
          <a:solidFill>
            <a:srgbClr val="FF0000"/>
          </a:solidFill>
        </a:ln>
      </dgm:spPr>
      <dgm:t>
        <a:bodyPr/>
        <a:lstStyle/>
        <a:p>
          <a:r>
            <a:rPr lang="it-IT" sz="1600" b="1" dirty="0" smtClean="0">
              <a:solidFill>
                <a:schemeClr val="tx1"/>
              </a:solidFill>
              <a:ea typeface="Times New Roman" pitchFamily="18" charset="0"/>
              <a:cs typeface="Arial" pitchFamily="34" charset="0"/>
            </a:rPr>
            <a:t>UN TRATTAMENTO EFFICACE DELL’IPERTENSIONE ARTERIOSA RIDUCE IN MODO SOSTANZIALE IL RISCHIO </a:t>
          </a:r>
          <a:r>
            <a:rPr lang="it-IT" sz="1600" b="1" dirty="0" err="1" smtClean="0">
              <a:solidFill>
                <a:schemeClr val="tx1"/>
              </a:solidFill>
              <a:ea typeface="Times New Roman" pitchFamily="18" charset="0"/>
              <a:cs typeface="Arial" pitchFamily="34" charset="0"/>
            </a:rPr>
            <a:t>DI</a:t>
          </a:r>
          <a:r>
            <a:rPr lang="it-IT" sz="1600" b="1" dirty="0" smtClean="0">
              <a:solidFill>
                <a:schemeClr val="tx1"/>
              </a:solidFill>
              <a:ea typeface="Times New Roman" pitchFamily="18" charset="0"/>
              <a:cs typeface="Arial" pitchFamily="34" charset="0"/>
            </a:rPr>
            <a:t> SVILUPPARE COMPLICANZE: </a:t>
          </a:r>
          <a:r>
            <a:rPr lang="it-IT" sz="1600" dirty="0" smtClean="0">
              <a:solidFill>
                <a:schemeClr val="tx1"/>
              </a:solidFill>
            </a:rPr>
            <a:t>un calo di 10 </a:t>
          </a:r>
          <a:r>
            <a:rPr lang="it-IT" sz="1600" dirty="0" err="1" smtClean="0">
              <a:solidFill>
                <a:schemeClr val="tx1"/>
              </a:solidFill>
            </a:rPr>
            <a:t>mmHg</a:t>
          </a:r>
          <a:r>
            <a:rPr lang="it-IT" sz="1600" dirty="0" smtClean="0">
              <a:solidFill>
                <a:schemeClr val="tx1"/>
              </a:solidFill>
            </a:rPr>
            <a:t> della PAS e di 5 </a:t>
          </a:r>
          <a:r>
            <a:rPr lang="it-IT" sz="1600" dirty="0" err="1" smtClean="0">
              <a:solidFill>
                <a:schemeClr val="tx1"/>
              </a:solidFill>
            </a:rPr>
            <a:t>mmHg</a:t>
          </a:r>
          <a:r>
            <a:rPr lang="it-IT" sz="1600" dirty="0" smtClean="0">
              <a:solidFill>
                <a:schemeClr val="tx1"/>
              </a:solidFill>
            </a:rPr>
            <a:t> della PAD determina una corrispondente riduzione di oltre il 25% dell’incidenza di cardiopatia ischemica e di oltre il 35% del rischio di complicanze cerebrovascolari </a:t>
          </a:r>
          <a:endParaRPr lang="it-IT" sz="1600" b="1" dirty="0" smtClean="0">
            <a:solidFill>
              <a:schemeClr val="tx1"/>
            </a:solidFill>
          </a:endParaRPr>
        </a:p>
      </dgm:t>
    </dgm:pt>
    <dgm:pt modelId="{770D34B8-AD4E-42B5-9B31-215A8159AFE6}" type="sibTrans" cxnId="{C11E6E6F-77B3-4954-86E1-79209ED13D61}">
      <dgm:prSet/>
      <dgm:spPr/>
      <dgm:t>
        <a:bodyPr/>
        <a:lstStyle/>
        <a:p>
          <a:endParaRPr lang="it-IT">
            <a:solidFill>
              <a:schemeClr val="tx1"/>
            </a:solidFill>
          </a:endParaRPr>
        </a:p>
      </dgm:t>
    </dgm:pt>
    <dgm:pt modelId="{2CD0E02F-F8D4-444E-B845-DDE7291D98B2}" type="parTrans" cxnId="{C11E6E6F-77B3-4954-86E1-79209ED13D61}">
      <dgm:prSet/>
      <dgm:spPr/>
      <dgm:t>
        <a:bodyPr/>
        <a:lstStyle/>
        <a:p>
          <a:endParaRPr lang="it-IT">
            <a:solidFill>
              <a:schemeClr val="tx1"/>
            </a:solidFill>
          </a:endParaRPr>
        </a:p>
      </dgm:t>
    </dgm:pt>
    <dgm:pt modelId="{58A2EC51-A1EE-436E-BF85-85B6C23F0639}" type="pres">
      <dgm:prSet presAssocID="{0AB186F5-1385-4ADE-8824-BA293982DE36}" presName="linear" presStyleCnt="0">
        <dgm:presLayoutVars>
          <dgm:animLvl val="lvl"/>
          <dgm:resizeHandles val="exact"/>
        </dgm:presLayoutVars>
      </dgm:prSet>
      <dgm:spPr/>
      <dgm:t>
        <a:bodyPr/>
        <a:lstStyle/>
        <a:p>
          <a:endParaRPr lang="it-IT"/>
        </a:p>
      </dgm:t>
    </dgm:pt>
    <dgm:pt modelId="{FC8E1CA2-DCD1-49FE-B5FA-3F33ED6D3938}" type="pres">
      <dgm:prSet presAssocID="{BA4866D6-359E-411D-AF3B-75B01076E8CC}" presName="parentText" presStyleLbl="node1" presStyleIdx="0" presStyleCnt="1" custScaleY="418917" custLinFactNeighborY="-20060">
        <dgm:presLayoutVars>
          <dgm:chMax val="0"/>
          <dgm:bulletEnabled val="1"/>
        </dgm:presLayoutVars>
      </dgm:prSet>
      <dgm:spPr/>
      <dgm:t>
        <a:bodyPr/>
        <a:lstStyle/>
        <a:p>
          <a:endParaRPr lang="it-IT"/>
        </a:p>
      </dgm:t>
    </dgm:pt>
  </dgm:ptLst>
  <dgm:cxnLst>
    <dgm:cxn modelId="{3CC78640-C1BB-4CA6-8D88-25DA52E9E72B}" type="presOf" srcId="{BA4866D6-359E-411D-AF3B-75B01076E8CC}" destId="{FC8E1CA2-DCD1-49FE-B5FA-3F33ED6D3938}" srcOrd="0" destOrd="0" presId="urn:microsoft.com/office/officeart/2005/8/layout/vList2"/>
    <dgm:cxn modelId="{9FC2939C-1E39-4523-BF4C-677F9B6CCCFE}" type="presOf" srcId="{0AB186F5-1385-4ADE-8824-BA293982DE36}" destId="{58A2EC51-A1EE-436E-BF85-85B6C23F0639}" srcOrd="0" destOrd="0" presId="urn:microsoft.com/office/officeart/2005/8/layout/vList2"/>
    <dgm:cxn modelId="{C11E6E6F-77B3-4954-86E1-79209ED13D61}" srcId="{0AB186F5-1385-4ADE-8824-BA293982DE36}" destId="{BA4866D6-359E-411D-AF3B-75B01076E8CC}" srcOrd="0" destOrd="0" parTransId="{2CD0E02F-F8D4-444E-B845-DDE7291D98B2}" sibTransId="{770D34B8-AD4E-42B5-9B31-215A8159AFE6}"/>
    <dgm:cxn modelId="{8F5C2DB8-7049-421D-B005-3DFE2F2D6ACD}" type="presParOf" srcId="{58A2EC51-A1EE-436E-BF85-85B6C23F0639}" destId="{FC8E1CA2-DCD1-49FE-B5FA-3F33ED6D3938}" srcOrd="0" destOrd="0" presId="urn:microsoft.com/office/officeart/2005/8/layout/vList2"/>
  </dgm:cxnLst>
  <dgm:bg>
    <a:solidFill>
      <a:schemeClr val="bg1"/>
    </a:solidFill>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a:solidFill>
          <a:srgbClr val="FF0000"/>
        </a:solidFill>
        <a:ln w="38100">
          <a:solidFill>
            <a:schemeClr val="tx1"/>
          </a:solidFill>
        </a:ln>
      </dgm:spPr>
      <dgm:t>
        <a:bodyPr/>
        <a:lstStyle/>
        <a:p>
          <a:pPr algn="ctr"/>
          <a:r>
            <a:rPr lang="it-IT" sz="3400" dirty="0" smtClean="0">
              <a:solidFill>
                <a:schemeClr val="bg1"/>
              </a:solidFill>
            </a:rPr>
            <a:t>LA</a:t>
          </a:r>
          <a:r>
            <a:rPr lang="it-IT" sz="3400" baseline="0" dirty="0" smtClean="0">
              <a:solidFill>
                <a:schemeClr val="bg1"/>
              </a:solidFill>
            </a:rPr>
            <a:t> MISURAZIONE DELLA PA: CBPM, HBPM, ABPM</a:t>
          </a:r>
          <a:endParaRPr lang="it-IT" sz="3400" dirty="0">
            <a:solidFill>
              <a:schemeClr val="bg1"/>
            </a:solidFill>
          </a:endParaRPr>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Y="224884" custLinFactNeighborY="9756">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F4854E55-F39C-4B36-84E9-B3348F0573AA}" type="presOf" srcId="{35453745-AE62-4AF6-BEE1-EA09EA909580}" destId="{93F2C0EE-E464-4957-AA16-B90CC00AFDC4}" srcOrd="0" destOrd="0" presId="urn:microsoft.com/office/officeart/2005/8/layout/vList2"/>
    <dgm:cxn modelId="{BE8FF61C-4149-462A-A840-CE2BC8107C07}" type="presOf" srcId="{09D72F23-C2E3-4774-B130-0F12BE662B11}" destId="{9CC97AB0-144C-4A05-9903-1564FA61770F}" srcOrd="0" destOrd="0" presId="urn:microsoft.com/office/officeart/2005/8/layout/vList2"/>
    <dgm:cxn modelId="{FA55D7C6-BF36-436B-8BAF-C50467D2E394}"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a:solidFill>
          <a:srgbClr val="FF0000"/>
        </a:solidFill>
        <a:ln w="38100">
          <a:solidFill>
            <a:schemeClr val="tx1"/>
          </a:solidFill>
        </a:ln>
      </dgm:spPr>
      <dgm:t>
        <a:bodyPr/>
        <a:lstStyle/>
        <a:p>
          <a:pPr algn="ctr"/>
          <a:r>
            <a:rPr lang="it-IT" sz="3400" dirty="0" smtClean="0">
              <a:solidFill>
                <a:schemeClr val="bg1"/>
              </a:solidFill>
            </a:rPr>
            <a:t>L’UTILIZZO DELL’ABPM IN MEDICINA GENERALE </a:t>
          </a:r>
          <a:endParaRPr lang="it-IT" sz="3400" dirty="0">
            <a:solidFill>
              <a:schemeClr val="bg1"/>
            </a:solidFill>
          </a:endParaRPr>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Y="68881" custLinFactNeighborY="-37518">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666FD0FB-2831-4795-8763-E8B6D4675B3F}" type="presOf" srcId="{09D72F23-C2E3-4774-B130-0F12BE662B11}" destId="{9CC97AB0-144C-4A05-9903-1564FA61770F}" srcOrd="0" destOrd="0" presId="urn:microsoft.com/office/officeart/2005/8/layout/vList2"/>
    <dgm:cxn modelId="{7CB3F15B-EF27-4267-BE45-1423BDF8F63D}" type="presOf" srcId="{35453745-AE62-4AF6-BEE1-EA09EA909580}" destId="{93F2C0EE-E464-4957-AA16-B90CC00AFDC4}" srcOrd="0" destOrd="0" presId="urn:microsoft.com/office/officeart/2005/8/layout/vList2"/>
    <dgm:cxn modelId="{3F953B4B-096E-4AE8-9396-5BEC1A045E5F}"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AB186F5-1385-4ADE-8824-BA293982DE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BA4866D6-359E-411D-AF3B-75B01076E8CC}">
      <dgm:prSet custT="1"/>
      <dgm:spPr>
        <a:solidFill>
          <a:schemeClr val="bg1"/>
        </a:solidFill>
        <a:ln w="38100">
          <a:solidFill>
            <a:srgbClr val="FF0000"/>
          </a:solidFill>
        </a:ln>
      </dgm:spPr>
      <dgm:t>
        <a:bodyPr/>
        <a:lstStyle/>
        <a:p>
          <a:r>
            <a:rPr lang="it-IT" sz="2000" dirty="0" smtClean="0">
              <a:solidFill>
                <a:schemeClr val="tx1"/>
              </a:solidFill>
            </a:rPr>
            <a:t>PERCHÉ? PREVALENZA ELEVATA (27%) E PIÙ COMUNE CAUSA </a:t>
          </a:r>
          <a:r>
            <a:rPr lang="it-IT" sz="2000" dirty="0" err="1" smtClean="0">
              <a:solidFill>
                <a:schemeClr val="tx1"/>
              </a:solidFill>
            </a:rPr>
            <a:t>DI</a:t>
          </a:r>
          <a:r>
            <a:rPr lang="it-IT" sz="2000" dirty="0" smtClean="0">
              <a:solidFill>
                <a:schemeClr val="tx1"/>
              </a:solidFill>
            </a:rPr>
            <a:t> ACCESSO IN AMBULATORIO (19,7%)*</a:t>
          </a:r>
        </a:p>
      </dgm:t>
    </dgm:pt>
    <dgm:pt modelId="{2CD0E02F-F8D4-444E-B845-DDE7291D98B2}" type="parTrans" cxnId="{C11E6E6F-77B3-4954-86E1-79209ED13D61}">
      <dgm:prSet/>
      <dgm:spPr/>
      <dgm:t>
        <a:bodyPr/>
        <a:lstStyle/>
        <a:p>
          <a:endParaRPr lang="it-IT"/>
        </a:p>
      </dgm:t>
    </dgm:pt>
    <dgm:pt modelId="{770D34B8-AD4E-42B5-9B31-215A8159AFE6}" type="sibTrans" cxnId="{C11E6E6F-77B3-4954-86E1-79209ED13D61}">
      <dgm:prSet/>
      <dgm:spPr/>
      <dgm:t>
        <a:bodyPr/>
        <a:lstStyle/>
        <a:p>
          <a:endParaRPr lang="it-IT"/>
        </a:p>
      </dgm:t>
    </dgm:pt>
    <dgm:pt modelId="{58A2EC51-A1EE-436E-BF85-85B6C23F0639}" type="pres">
      <dgm:prSet presAssocID="{0AB186F5-1385-4ADE-8824-BA293982DE36}" presName="linear" presStyleCnt="0">
        <dgm:presLayoutVars>
          <dgm:animLvl val="lvl"/>
          <dgm:resizeHandles val="exact"/>
        </dgm:presLayoutVars>
      </dgm:prSet>
      <dgm:spPr/>
      <dgm:t>
        <a:bodyPr/>
        <a:lstStyle/>
        <a:p>
          <a:endParaRPr lang="it-IT"/>
        </a:p>
      </dgm:t>
    </dgm:pt>
    <dgm:pt modelId="{FC8E1CA2-DCD1-49FE-B5FA-3F33ED6D3938}" type="pres">
      <dgm:prSet presAssocID="{BA4866D6-359E-411D-AF3B-75B01076E8CC}" presName="parentText" presStyleLbl="node1" presStyleIdx="0" presStyleCnt="1">
        <dgm:presLayoutVars>
          <dgm:chMax val="0"/>
          <dgm:bulletEnabled val="1"/>
        </dgm:presLayoutVars>
      </dgm:prSet>
      <dgm:spPr/>
      <dgm:t>
        <a:bodyPr/>
        <a:lstStyle/>
        <a:p>
          <a:endParaRPr lang="it-IT"/>
        </a:p>
      </dgm:t>
    </dgm:pt>
  </dgm:ptLst>
  <dgm:cxnLst>
    <dgm:cxn modelId="{AE8AEB52-7709-4931-A84C-5975FABB73BD}" type="presOf" srcId="{0AB186F5-1385-4ADE-8824-BA293982DE36}" destId="{58A2EC51-A1EE-436E-BF85-85B6C23F0639}" srcOrd="0" destOrd="0" presId="urn:microsoft.com/office/officeart/2005/8/layout/vList2"/>
    <dgm:cxn modelId="{4B21ECD6-E51A-4F65-B358-48C69BE76764}" type="presOf" srcId="{BA4866D6-359E-411D-AF3B-75B01076E8CC}" destId="{FC8E1CA2-DCD1-49FE-B5FA-3F33ED6D3938}" srcOrd="0" destOrd="0" presId="urn:microsoft.com/office/officeart/2005/8/layout/vList2"/>
    <dgm:cxn modelId="{C11E6E6F-77B3-4954-86E1-79209ED13D61}" srcId="{0AB186F5-1385-4ADE-8824-BA293982DE36}" destId="{BA4866D6-359E-411D-AF3B-75B01076E8CC}" srcOrd="0" destOrd="0" parTransId="{2CD0E02F-F8D4-444E-B845-DDE7291D98B2}" sibTransId="{770D34B8-AD4E-42B5-9B31-215A8159AFE6}"/>
    <dgm:cxn modelId="{BA660D8F-C29E-4CCF-9474-E5533A18FBBF}" type="presParOf" srcId="{58A2EC51-A1EE-436E-BF85-85B6C23F0639}" destId="{FC8E1CA2-DCD1-49FE-B5FA-3F33ED6D3938}" srcOrd="0"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a:solidFill>
          <a:srgbClr val="FF0000"/>
        </a:solidFill>
        <a:ln w="38100">
          <a:solidFill>
            <a:schemeClr val="tx1"/>
          </a:solidFill>
        </a:ln>
      </dgm:spPr>
      <dgm:t>
        <a:bodyPr/>
        <a:lstStyle/>
        <a:p>
          <a:pPr algn="ctr"/>
          <a:r>
            <a:rPr lang="it-IT" sz="3400" dirty="0" smtClean="0"/>
            <a:t>L’UTILIZZO DELL’ABPM IN MEDICINA GENERALE </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Y="68881" custLinFactNeighborY="-37518">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380E16F8-E7A7-45CC-953D-3B507E713FF4}" type="presOf" srcId="{35453745-AE62-4AF6-BEE1-EA09EA909580}" destId="{93F2C0EE-E464-4957-AA16-B90CC00AFDC4}" srcOrd="0" destOrd="0" presId="urn:microsoft.com/office/officeart/2005/8/layout/vList2"/>
    <dgm:cxn modelId="{20EBD936-A872-47C4-8588-3C4565310F41}" type="presOf" srcId="{09D72F23-C2E3-4774-B130-0F12BE662B11}" destId="{9CC97AB0-144C-4A05-9903-1564FA61770F}" srcOrd="0" destOrd="0" presId="urn:microsoft.com/office/officeart/2005/8/layout/vList2"/>
    <dgm:cxn modelId="{1845B69A-5C79-40D5-BC1F-07E866C0D45A}"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2750"/>
          <a:ext cx="7668343" cy="825249"/>
        </a:xfrm>
        <a:prstGeom prst="roundRect">
          <a:avLst/>
        </a:prstGeom>
        <a:solidFill>
          <a:srgbClr val="FF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solidFill>
                <a:schemeClr val="bg1"/>
              </a:solidFill>
            </a:rPr>
            <a:t>IPERTENSIONE: L’ENTITÀ DEL PROBLEMA </a:t>
          </a:r>
          <a:endParaRPr lang="it-IT" sz="3400" kern="1200" dirty="0">
            <a:solidFill>
              <a:schemeClr val="bg1"/>
            </a:solidFill>
          </a:endParaRPr>
        </a:p>
      </dsp:txBody>
      <dsp:txXfrm>
        <a:off x="0" y="2750"/>
        <a:ext cx="7668343" cy="82524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8E1CA2-DCD1-49FE-B5FA-3F33ED6D3938}">
      <dsp:nvSpPr>
        <dsp:cNvPr id="0" name=""/>
        <dsp:cNvSpPr/>
      </dsp:nvSpPr>
      <dsp:spPr>
        <a:xfrm>
          <a:off x="0" y="310"/>
          <a:ext cx="8964000" cy="719458"/>
        </a:xfrm>
        <a:prstGeom prst="roundRect">
          <a:avLst/>
        </a:prstGeom>
        <a:solidFill>
          <a:schemeClr val="bg1"/>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kern="1200" dirty="0" smtClean="0">
              <a:solidFill>
                <a:schemeClr val="tx1"/>
              </a:solidFill>
            </a:rPr>
            <a:t>PERCHÉ? PREVALENZA ELEVATA DELL’IA (27%) E PIÙ COMUNE CAUSA </a:t>
          </a:r>
          <a:r>
            <a:rPr lang="it-IT" sz="2000" kern="1200" dirty="0" err="1" smtClean="0">
              <a:solidFill>
                <a:schemeClr val="tx1"/>
              </a:solidFill>
            </a:rPr>
            <a:t>DI</a:t>
          </a:r>
          <a:r>
            <a:rPr lang="it-IT" sz="2000" kern="1200" dirty="0" smtClean="0">
              <a:solidFill>
                <a:schemeClr val="tx1"/>
              </a:solidFill>
            </a:rPr>
            <a:t> ACCESSO IN AMBULATORIO (19,7%)*</a:t>
          </a:r>
        </a:p>
      </dsp:txBody>
      <dsp:txXfrm>
        <a:off x="0" y="310"/>
        <a:ext cx="8964000" cy="719458"/>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8964000" cy="864094"/>
        </a:xfrm>
        <a:prstGeom prst="roundRect">
          <a:avLst/>
        </a:prstGeom>
        <a:solidFill>
          <a:srgbClr val="FF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L’UTILIZZO DELL’ABPM IN MEDICINA GENERALE </a:t>
          </a:r>
          <a:endParaRPr lang="it-IT" sz="3400" kern="1200" dirty="0"/>
        </a:p>
      </dsp:txBody>
      <dsp:txXfrm>
        <a:off x="0" y="0"/>
        <a:ext cx="8964000" cy="864094"/>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8964000" cy="838144"/>
        </a:xfrm>
        <a:prstGeom prst="roundRect">
          <a:avLst/>
        </a:prstGeom>
        <a:solidFill>
          <a:srgbClr val="FF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MATERIALI E METODI</a:t>
          </a:r>
          <a:endParaRPr lang="it-IT" sz="3400" kern="1200" dirty="0"/>
        </a:p>
      </dsp:txBody>
      <dsp:txXfrm>
        <a:off x="0" y="0"/>
        <a:ext cx="8964000" cy="838144"/>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8964000" cy="791414"/>
        </a:xfrm>
        <a:prstGeom prst="roundRect">
          <a:avLst/>
        </a:prstGeom>
        <a:solidFill>
          <a:srgbClr val="FF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RISULTATI</a:t>
          </a:r>
          <a:endParaRPr lang="it-IT" sz="3400" kern="1200" dirty="0"/>
        </a:p>
      </dsp:txBody>
      <dsp:txXfrm>
        <a:off x="0" y="0"/>
        <a:ext cx="8964000" cy="791414"/>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8964000" cy="791414"/>
        </a:xfrm>
        <a:prstGeom prst="roundRect">
          <a:avLst/>
        </a:prstGeom>
        <a:solidFill>
          <a:srgbClr val="FF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b="0" kern="1200" dirty="0" smtClean="0"/>
            <a:t>RISULTATI</a:t>
          </a:r>
          <a:endParaRPr lang="it-IT" sz="3400" b="0" kern="1200" dirty="0"/>
        </a:p>
      </dsp:txBody>
      <dsp:txXfrm>
        <a:off x="0" y="0"/>
        <a:ext cx="8964000" cy="791414"/>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8964000" cy="719984"/>
        </a:xfrm>
        <a:prstGeom prst="roundRect">
          <a:avLst/>
        </a:prstGeom>
        <a:solidFill>
          <a:srgbClr val="FF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CONCLUSIONI</a:t>
          </a:r>
          <a:endParaRPr lang="it-IT" sz="3400" kern="1200" dirty="0"/>
        </a:p>
      </dsp:txBody>
      <dsp:txXfrm>
        <a:off x="0" y="0"/>
        <a:ext cx="8964000" cy="719984"/>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2577690-CACD-4E84-8801-74D66AAEF422}">
      <dsp:nvSpPr>
        <dsp:cNvPr id="0" name=""/>
        <dsp:cNvSpPr/>
      </dsp:nvSpPr>
      <dsp:spPr>
        <a:xfrm>
          <a:off x="0" y="1009405"/>
          <a:ext cx="8712968" cy="1310400"/>
        </a:xfrm>
        <a:prstGeom prst="rect">
          <a:avLst/>
        </a:prstGeom>
        <a:solidFill>
          <a:schemeClr val="lt1">
            <a:alpha val="90000"/>
            <a:hueOff val="0"/>
            <a:satOff val="0"/>
            <a:lumOff val="0"/>
            <a:alphaOff val="0"/>
          </a:schemeClr>
        </a:solidFill>
        <a:ln w="381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9AD9655B-7596-4146-AE40-690196DD5A60}">
      <dsp:nvSpPr>
        <dsp:cNvPr id="0" name=""/>
        <dsp:cNvSpPr/>
      </dsp:nvSpPr>
      <dsp:spPr>
        <a:xfrm>
          <a:off x="226650" y="32104"/>
          <a:ext cx="8096647" cy="1542116"/>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230531" tIns="0" rIns="230531" bIns="0" numCol="1" spcCol="1270" anchor="ctr" anchorCtr="0">
          <a:noAutofit/>
        </a:bodyPr>
        <a:lstStyle/>
        <a:p>
          <a:pPr lvl="0" algn="ctr" defTabSz="711200" rtl="0">
            <a:lnSpc>
              <a:spcPct val="90000"/>
            </a:lnSpc>
            <a:spcBef>
              <a:spcPct val="0"/>
            </a:spcBef>
            <a:spcAft>
              <a:spcPct val="35000"/>
            </a:spcAft>
          </a:pPr>
          <a:r>
            <a:rPr lang="en-US" sz="1600" b="1" kern="1200" dirty="0" smtClean="0"/>
            <a:t>DA QUANTO DOCUMENTATO IN LETTERATURA E DA QUANTO EMERSO ANCHE DAL NOSTRO STUDIO OSSERVAZIONALE, L’ABPM È UNA METODICA INDISPENSABILE PER LA CORRETTA VALUTAZIONE DEL PAZIENTE IPERTESO IN QUANTO FORNISCE UNA VALUTAZIONE ACCURATA DEL REALE PROFILO PRESSORIO, OFFRE INFORMAZIONI ESCLUSIVE RISPETTO ALLE ALTRE METODICHE DI MISURAZIONE DELLA PA, E COME TALE GUIDA IL MEDICO A UN MIGLIORE ADEGUAMENTO E MONITORAGGIO DELLA TERAPIA</a:t>
          </a:r>
          <a:endParaRPr lang="it-IT" sz="1600" kern="1200" dirty="0"/>
        </a:p>
      </dsp:txBody>
      <dsp:txXfrm>
        <a:off x="226650" y="32104"/>
        <a:ext cx="8096647" cy="1542116"/>
      </dsp:txXfrm>
    </dsp:sp>
    <dsp:sp modelId="{8649D3BA-551F-44DC-8691-117D2D1E46B5}">
      <dsp:nvSpPr>
        <dsp:cNvPr id="0" name=""/>
        <dsp:cNvSpPr/>
      </dsp:nvSpPr>
      <dsp:spPr>
        <a:xfrm>
          <a:off x="0" y="2761951"/>
          <a:ext cx="8712968" cy="1310400"/>
        </a:xfrm>
        <a:prstGeom prst="rect">
          <a:avLst/>
        </a:prstGeom>
        <a:solidFill>
          <a:schemeClr val="lt1">
            <a:alpha val="90000"/>
            <a:hueOff val="0"/>
            <a:satOff val="0"/>
            <a:lumOff val="0"/>
            <a:alphaOff val="0"/>
          </a:schemeClr>
        </a:solidFill>
        <a:ln w="38100"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D86C3863-414F-4DDD-96CC-C6CEAA93707E}">
      <dsp:nvSpPr>
        <dsp:cNvPr id="0" name=""/>
        <dsp:cNvSpPr/>
      </dsp:nvSpPr>
      <dsp:spPr>
        <a:xfrm>
          <a:off x="432049" y="2791316"/>
          <a:ext cx="8142336" cy="1131570"/>
        </a:xfrm>
        <a:prstGeom prst="round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dsp:spPr>
      <dsp:style>
        <a:lnRef idx="1">
          <a:schemeClr val="accent1"/>
        </a:lnRef>
        <a:fillRef idx="3">
          <a:schemeClr val="accent1"/>
        </a:fillRef>
        <a:effectRef idx="2">
          <a:schemeClr val="accent1"/>
        </a:effectRef>
        <a:fontRef idx="minor">
          <a:schemeClr val="lt1"/>
        </a:fontRef>
      </dsp:style>
      <dsp:txBody>
        <a:bodyPr spcFirstLastPara="0" vert="horz" wrap="square" lIns="230531" tIns="0" rIns="230531" bIns="0" numCol="1" spcCol="1270" anchor="ctr" anchorCtr="0">
          <a:noAutofit/>
        </a:bodyPr>
        <a:lstStyle/>
        <a:p>
          <a:pPr lvl="0" algn="ctr" defTabSz="711200">
            <a:lnSpc>
              <a:spcPct val="90000"/>
            </a:lnSpc>
            <a:spcBef>
              <a:spcPct val="0"/>
            </a:spcBef>
            <a:spcAft>
              <a:spcPct val="35000"/>
            </a:spcAft>
          </a:pPr>
          <a:r>
            <a:rPr lang="en-US" sz="1600" b="1" kern="1200" dirty="0" smtClean="0"/>
            <a:t>IL SETTING DELLA MEDICINA GENERALE RAPPRESENTA UNA SITUAZIONE IDEALE PER L’UTILIZZO DELL’ABPM, SOPRATTUTTO SE INSERITO NEL CONTESTO DI UNA STRUTTURA ORGANIZZATA (VISITE SU APPUNTAMENTO, CON L’AIUTO DI PERSONALE DI SEGRETERIA E DI PERSONALE INFERMIERISTICO)</a:t>
          </a:r>
          <a:endParaRPr lang="it-IT" sz="1600" kern="1200" dirty="0"/>
        </a:p>
      </dsp:txBody>
      <dsp:txXfrm>
        <a:off x="432049" y="2791316"/>
        <a:ext cx="8142336" cy="1131570"/>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8AB1FFA-43CE-4203-8A7A-962FD252FA68}">
      <dsp:nvSpPr>
        <dsp:cNvPr id="0" name=""/>
        <dsp:cNvSpPr/>
      </dsp:nvSpPr>
      <dsp:spPr>
        <a:xfrm>
          <a:off x="0" y="1435160"/>
          <a:ext cx="8784975" cy="655200"/>
        </a:xfrm>
        <a:prstGeom prst="rect">
          <a:avLst/>
        </a:prstGeom>
        <a:noFill/>
        <a:ln w="381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DEA56631-033E-49AD-AAF8-3976DC5BB5AB}">
      <dsp:nvSpPr>
        <dsp:cNvPr id="0" name=""/>
        <dsp:cNvSpPr/>
      </dsp:nvSpPr>
      <dsp:spPr>
        <a:xfrm>
          <a:off x="292807" y="62720"/>
          <a:ext cx="4445830" cy="1740044"/>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lvl="0" algn="ctr" defTabSz="711200">
            <a:lnSpc>
              <a:spcPct val="90000"/>
            </a:lnSpc>
            <a:spcBef>
              <a:spcPct val="0"/>
            </a:spcBef>
            <a:spcAft>
              <a:spcPct val="35000"/>
            </a:spcAft>
          </a:pPr>
          <a:r>
            <a:rPr lang="en-US" sz="1600" b="1" kern="1200" dirty="0" smtClean="0"/>
            <a:t>DA NON SOTTOVALUTARE I VANTAGGI PER I PAZIENTI CHE POSSONO ESSERE SEGUITI DAL PROPRIO MMG SENZA DOVERSI RECARE PRESSO STRUTTURE ESTERNE RIDUCENDO IN QUESTO MODO IL PROPRIO DISAGIO E ANCHE LE LUNGHE LISTE DI ATTESA</a:t>
          </a:r>
          <a:endParaRPr lang="it-IT" sz="2400" kern="1200" dirty="0">
            <a:solidFill>
              <a:schemeClr val="tx1"/>
            </a:solidFill>
          </a:endParaRPr>
        </a:p>
      </dsp:txBody>
      <dsp:txXfrm>
        <a:off x="292807" y="62720"/>
        <a:ext cx="4445830" cy="1740044"/>
      </dsp:txXfrm>
    </dsp:sp>
    <dsp:sp modelId="{E7C683F5-E956-40E8-A01E-8AFE42958A4D}">
      <dsp:nvSpPr>
        <dsp:cNvPr id="0" name=""/>
        <dsp:cNvSpPr/>
      </dsp:nvSpPr>
      <dsp:spPr>
        <a:xfrm>
          <a:off x="0" y="3222381"/>
          <a:ext cx="8784975" cy="655200"/>
        </a:xfrm>
        <a:prstGeom prst="rect">
          <a:avLst/>
        </a:prstGeom>
        <a:solidFill>
          <a:schemeClr val="lt1">
            <a:alpha val="90000"/>
            <a:hueOff val="0"/>
            <a:satOff val="0"/>
            <a:lumOff val="0"/>
            <a:alphaOff val="0"/>
          </a:schemeClr>
        </a:solid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dsp:style>
    </dsp:sp>
    <dsp:sp modelId="{1D4E42FE-F859-41DC-844F-48C2CA81DA26}">
      <dsp:nvSpPr>
        <dsp:cNvPr id="0" name=""/>
        <dsp:cNvSpPr/>
      </dsp:nvSpPr>
      <dsp:spPr>
        <a:xfrm>
          <a:off x="3377832" y="2230760"/>
          <a:ext cx="4038980" cy="137538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lvl="0" algn="ctr" defTabSz="711200">
            <a:lnSpc>
              <a:spcPct val="90000"/>
            </a:lnSpc>
            <a:spcBef>
              <a:spcPct val="0"/>
            </a:spcBef>
            <a:spcAft>
              <a:spcPct val="35000"/>
            </a:spcAft>
          </a:pPr>
          <a:r>
            <a:rPr lang="en-US" sz="1600" b="1" kern="1200" dirty="0" smtClean="0"/>
            <a:t>IL CORRETTO UTILIZZO DELLA METODICA IN MG SI TRADUCE ANCHE IN UN VANTAGGIO IN TERMINI DI FARMACO-ECONOMIA (SPESA FARMACEUTICA, RICOVERI OSPEDALIERI)</a:t>
          </a:r>
          <a:endParaRPr lang="it-IT" sz="1600" b="1" kern="1200" dirty="0"/>
        </a:p>
      </dsp:txBody>
      <dsp:txXfrm>
        <a:off x="3377832" y="2230760"/>
        <a:ext cx="4038980" cy="1375380"/>
      </dsp:txXfrm>
    </dsp:sp>
    <dsp:sp modelId="{45F7DF94-8684-4CF4-98AD-933C620B620D}">
      <dsp:nvSpPr>
        <dsp:cNvPr id="0" name=""/>
        <dsp:cNvSpPr/>
      </dsp:nvSpPr>
      <dsp:spPr>
        <a:xfrm>
          <a:off x="0" y="5746643"/>
          <a:ext cx="8784975" cy="655200"/>
        </a:xfrm>
        <a:prstGeom prst="rect">
          <a:avLst/>
        </a:prstGeom>
        <a:solidFill>
          <a:schemeClr val="lt1">
            <a:alpha val="90000"/>
            <a:hueOff val="0"/>
            <a:satOff val="0"/>
            <a:lumOff val="0"/>
            <a:alphaOff val="0"/>
          </a:schemeClr>
        </a:solidFill>
        <a:ln w="38100"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dsp:style>
    </dsp:sp>
    <dsp:sp modelId="{E9E41530-A518-4FE2-9CBE-EEE9E4007724}">
      <dsp:nvSpPr>
        <dsp:cNvPr id="0" name=""/>
        <dsp:cNvSpPr/>
      </dsp:nvSpPr>
      <dsp:spPr>
        <a:xfrm>
          <a:off x="216022" y="4176466"/>
          <a:ext cx="5987936" cy="2112422"/>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lvl="0" algn="ctr" defTabSz="711200">
            <a:lnSpc>
              <a:spcPct val="90000"/>
            </a:lnSpc>
            <a:spcBef>
              <a:spcPct val="0"/>
            </a:spcBef>
            <a:spcAft>
              <a:spcPct val="35000"/>
            </a:spcAft>
          </a:pPr>
          <a:r>
            <a:rPr lang="en-US" sz="1600" b="1" kern="1200" dirty="0" smtClean="0">
              <a:ea typeface="Times New Roman" pitchFamily="18" charset="0"/>
              <a:cs typeface="Times New Roman" pitchFamily="18" charset="0"/>
            </a:rPr>
            <a:t>DA QUANTO SINORA ESPOSTO È IPOTIZZABILE E AUSPICABILE UN INTERESSE SEMPRE MAGGIORE PER LA METODICA DA PARTE DEL MMG CON UN DIRETTO COINVOLGIMENTO PROFESSIONALE, SENZA RINUNCIARE ALLA COLLABORAZIONE CON I CENTRI DI SECONDO LIVELLO NELLA NECESSITÀ DI GESTIRE LA SITUAZIONE DI UN PAZIENTE RESISTENTE ALLA TERAPIA O CON SOSPETTO DI UNA FORMA SECONDARIA DI IPERTENSIONE ARTERIOSA</a:t>
          </a:r>
          <a:endParaRPr lang="it-IT" sz="1600" kern="1200" dirty="0">
            <a:solidFill>
              <a:schemeClr val="tx1"/>
            </a:solidFill>
          </a:endParaRPr>
        </a:p>
      </dsp:txBody>
      <dsp:txXfrm>
        <a:off x="216022" y="4176466"/>
        <a:ext cx="5987936" cy="2112422"/>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8964000" cy="838144"/>
        </a:xfrm>
        <a:prstGeom prst="roundRect">
          <a:avLst/>
        </a:prstGeom>
        <a:solidFill>
          <a:srgbClr val="FF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GRAZIE PER L’ATTENZIONE</a:t>
          </a:r>
          <a:endParaRPr lang="it-IT" sz="3400" kern="1200" dirty="0"/>
        </a:p>
      </dsp:txBody>
      <dsp:txXfrm>
        <a:off x="0" y="0"/>
        <a:ext cx="8964000" cy="83814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8E1CA2-DCD1-49FE-B5FA-3F33ED6D3938}">
      <dsp:nvSpPr>
        <dsp:cNvPr id="0" name=""/>
        <dsp:cNvSpPr/>
      </dsp:nvSpPr>
      <dsp:spPr>
        <a:xfrm>
          <a:off x="0" y="597"/>
          <a:ext cx="7668343" cy="1222940"/>
        </a:xfrm>
        <a:prstGeom prst="roundRect">
          <a:avLst/>
        </a:prstGeom>
        <a:solidFill>
          <a:schemeClr val="bg1"/>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kumimoji="0" lang="en-US" sz="1800" b="0" i="0" u="none" strike="noStrike" kern="1200" cap="none" normalizeH="0" baseline="0" dirty="0" smtClean="0">
              <a:ln>
                <a:noFill/>
              </a:ln>
              <a:solidFill>
                <a:schemeClr val="tx1"/>
              </a:solidFill>
              <a:effectLst/>
              <a:ea typeface="Times New Roman" pitchFamily="18" charset="0"/>
              <a:cs typeface="Times New Roman" pitchFamily="18" charset="0"/>
            </a:rPr>
            <a:t>L’IPERTENSIONE ARTERIOSA </a:t>
          </a:r>
          <a:r>
            <a:rPr kumimoji="0" lang="en-US" sz="1800" b="0" i="0" u="none" strike="noStrike" kern="1200" cap="none" normalizeH="0" dirty="0" smtClean="0">
              <a:ln>
                <a:noFill/>
              </a:ln>
              <a:solidFill>
                <a:schemeClr val="tx1"/>
              </a:solidFill>
              <a:effectLst/>
              <a:ea typeface="Times New Roman" pitchFamily="18" charset="0"/>
              <a:cs typeface="Times New Roman" pitchFamily="18" charset="0"/>
            </a:rPr>
            <a:t> </a:t>
          </a:r>
          <a:r>
            <a:rPr kumimoji="0" lang="en-US" sz="1800" b="0" i="0" u="none" strike="noStrike" kern="1200" cap="none" normalizeH="0" baseline="0" dirty="0" smtClean="0">
              <a:ln>
                <a:noFill/>
              </a:ln>
              <a:solidFill>
                <a:schemeClr val="tx1"/>
              </a:solidFill>
              <a:effectLst/>
              <a:ea typeface="Times New Roman" pitchFamily="18" charset="0"/>
              <a:cs typeface="Times New Roman" pitchFamily="18" charset="0"/>
            </a:rPr>
            <a:t>RAPPRESENTA IL PIÙ IMPORTANTE FATTORE DI RISCHIO CARDIOVASCOLARE MODIFICABILE. LA PRESSIONE CLINICA MOSTRA INFATTI UNA RELAZIONE CONTINUA ED INDIPENDENTE CON L’INCIDENZA DI ALCUNI EVENTI CV  COSÌ COME CON L’INSUFFICIENZA RENALE TERMINALE</a:t>
          </a:r>
          <a:endParaRPr lang="it-IT" sz="1800" kern="1200" dirty="0" smtClean="0">
            <a:solidFill>
              <a:schemeClr val="tx1"/>
            </a:solidFill>
          </a:endParaRPr>
        </a:p>
      </dsp:txBody>
      <dsp:txXfrm>
        <a:off x="0" y="597"/>
        <a:ext cx="7668343" cy="122294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8E1CA2-DCD1-49FE-B5FA-3F33ED6D3938}">
      <dsp:nvSpPr>
        <dsp:cNvPr id="0" name=""/>
        <dsp:cNvSpPr/>
      </dsp:nvSpPr>
      <dsp:spPr>
        <a:xfrm>
          <a:off x="0" y="0"/>
          <a:ext cx="8964000" cy="1438753"/>
        </a:xfrm>
        <a:prstGeom prst="roundRect">
          <a:avLst/>
        </a:prstGeom>
        <a:solidFill>
          <a:schemeClr val="bg1"/>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t-IT" sz="1800" kern="1200" dirty="0" smtClean="0">
              <a:solidFill>
                <a:schemeClr val="tx1"/>
              </a:solidFill>
              <a:ea typeface="Times New Roman" pitchFamily="18" charset="0"/>
              <a:cs typeface="Arial" pitchFamily="34" charset="0"/>
            </a:rPr>
            <a:t>TUTTAVIA</a:t>
          </a:r>
          <a:r>
            <a:rPr lang="it-IT" sz="1800" b="1" kern="1200" dirty="0" smtClean="0">
              <a:solidFill>
                <a:schemeClr val="tx1"/>
              </a:solidFill>
              <a:ea typeface="Times New Roman" pitchFamily="18" charset="0"/>
              <a:cs typeface="Arial" pitchFamily="34" charset="0"/>
            </a:rPr>
            <a:t>, IL CONTROLLO DELLA PRESSIONE ARTERIOSA RIMANE LARGAMENTE INSODDISFACENTE </a:t>
          </a:r>
          <a:r>
            <a:rPr lang="it-IT" sz="1800" kern="1200" dirty="0" smtClean="0">
              <a:solidFill>
                <a:schemeClr val="tx1"/>
              </a:solidFill>
              <a:ea typeface="Times New Roman" pitchFamily="18" charset="0"/>
              <a:cs typeface="Arial" pitchFamily="34" charset="0"/>
            </a:rPr>
            <a:t>NELLA MAGGIOR PARTE DEI PAESI OCCIDENTALI, TRA CUI ANCHE L’</a:t>
          </a:r>
          <a:r>
            <a:rPr lang="it-IT" sz="1800" kern="1200" dirty="0" err="1" smtClean="0">
              <a:solidFill>
                <a:schemeClr val="tx1"/>
              </a:solidFill>
              <a:ea typeface="Times New Roman" pitchFamily="18" charset="0"/>
              <a:cs typeface="Arial" pitchFamily="34" charset="0"/>
            </a:rPr>
            <a:t>ITALIA*</a:t>
          </a:r>
          <a:endParaRPr lang="it-IT" sz="1800" kern="1200" dirty="0" smtClean="0">
            <a:solidFill>
              <a:schemeClr val="tx1"/>
            </a:solidFill>
            <a:ea typeface="Times New Roman" pitchFamily="18" charset="0"/>
            <a:cs typeface="Arial" pitchFamily="34" charset="0"/>
          </a:endParaRPr>
        </a:p>
        <a:p>
          <a:pPr lvl="0" algn="l" defTabSz="800100">
            <a:lnSpc>
              <a:spcPct val="90000"/>
            </a:lnSpc>
            <a:spcBef>
              <a:spcPct val="0"/>
            </a:spcBef>
            <a:spcAft>
              <a:spcPct val="35000"/>
            </a:spcAft>
          </a:pPr>
          <a:r>
            <a:rPr lang="it-IT" sz="1800" kern="1200" dirty="0" smtClean="0">
              <a:solidFill>
                <a:schemeClr val="tx1"/>
              </a:solidFill>
              <a:ea typeface="Times New Roman" pitchFamily="18" charset="0"/>
              <a:cs typeface="Arial" pitchFamily="34" charset="0"/>
            </a:rPr>
            <a:t> </a:t>
          </a:r>
          <a:r>
            <a:rPr lang="en-US" sz="1800" kern="1200" dirty="0" smtClean="0">
              <a:solidFill>
                <a:schemeClr val="tx1"/>
              </a:solidFill>
              <a:ea typeface="Times New Roman" pitchFamily="18" charset="0"/>
              <a:cs typeface="Arial" pitchFamily="34" charset="0"/>
            </a:rPr>
            <a:t>IN ITALIA CIRCA IL </a:t>
          </a:r>
          <a:r>
            <a:rPr lang="en-US" sz="1800" b="1" kern="1200" dirty="0" smtClean="0">
              <a:solidFill>
                <a:schemeClr val="tx1"/>
              </a:solidFill>
              <a:ea typeface="Times New Roman" pitchFamily="18" charset="0"/>
              <a:cs typeface="Arial" pitchFamily="34" charset="0"/>
            </a:rPr>
            <a:t>57% DEI PAZIENTI VIENE TRATTATO</a:t>
          </a:r>
        </a:p>
        <a:p>
          <a:pPr lvl="0" algn="l" defTabSz="800100">
            <a:lnSpc>
              <a:spcPct val="90000"/>
            </a:lnSpc>
            <a:spcBef>
              <a:spcPct val="0"/>
            </a:spcBef>
            <a:spcAft>
              <a:spcPct val="35000"/>
            </a:spcAft>
          </a:pPr>
          <a:r>
            <a:rPr lang="en-US" sz="1800" kern="1200" dirty="0" smtClean="0">
              <a:solidFill>
                <a:schemeClr val="tx1"/>
              </a:solidFill>
              <a:ea typeface="Times New Roman" pitchFamily="18" charset="0"/>
              <a:cs typeface="Arial" pitchFamily="34" charset="0"/>
            </a:rPr>
            <a:t>DI QUESTI S</a:t>
          </a:r>
          <a:r>
            <a:rPr kumimoji="0" lang="en-US" sz="1800" b="0" i="0" u="none" strike="noStrike" kern="1200" cap="none" normalizeH="0" baseline="0" dirty="0" smtClean="0">
              <a:ln>
                <a:noFill/>
              </a:ln>
              <a:solidFill>
                <a:schemeClr val="tx1"/>
              </a:solidFill>
              <a:effectLst/>
              <a:ea typeface="Times New Roman" pitchFamily="18" charset="0"/>
              <a:cs typeface="Arial" pitchFamily="34" charset="0"/>
            </a:rPr>
            <a:t>OLO </a:t>
          </a:r>
          <a:r>
            <a:rPr kumimoji="0" lang="en-US" sz="1800" b="1" i="0" u="none" strike="noStrike" kern="1200" cap="none" normalizeH="0" baseline="0" dirty="0" smtClean="0">
              <a:ln>
                <a:noFill/>
              </a:ln>
              <a:solidFill>
                <a:schemeClr val="tx1"/>
              </a:solidFill>
              <a:effectLst/>
              <a:ea typeface="Times New Roman" pitchFamily="18" charset="0"/>
              <a:cs typeface="Arial" pitchFamily="34" charset="0"/>
            </a:rPr>
            <a:t>IL 37%</a:t>
          </a:r>
          <a:r>
            <a:rPr kumimoji="0" lang="en-US" sz="1800" b="1" i="0" u="none" strike="noStrike" kern="1200" cap="none" normalizeH="0" baseline="30000" dirty="0" smtClean="0">
              <a:ln>
                <a:noFill/>
              </a:ln>
              <a:solidFill>
                <a:schemeClr val="tx1"/>
              </a:solidFill>
              <a:effectLst/>
              <a:ea typeface="Times New Roman" pitchFamily="18" charset="0"/>
              <a:cs typeface="Arial" pitchFamily="34" charset="0"/>
            </a:rPr>
            <a:t> </a:t>
          </a:r>
          <a:r>
            <a:rPr kumimoji="0" lang="en-US" sz="1800" b="1" i="0" u="none" strike="noStrike" kern="1200" cap="none" normalizeH="0" baseline="0" dirty="0" smtClean="0">
              <a:ln>
                <a:noFill/>
              </a:ln>
              <a:solidFill>
                <a:schemeClr val="tx1"/>
              </a:solidFill>
              <a:effectLst/>
              <a:ea typeface="Times New Roman" pitchFamily="18" charset="0"/>
              <a:cs typeface="Arial" pitchFamily="34" charset="0"/>
            </a:rPr>
            <a:t>DEI PAZIENTI RAGGIUNGE UN CONTROLLO PRESSORIO ADEGUATO</a:t>
          </a:r>
          <a:endParaRPr lang="it-IT" sz="1800" b="1" kern="1200" dirty="0" smtClean="0">
            <a:solidFill>
              <a:schemeClr val="tx1"/>
            </a:solidFill>
          </a:endParaRPr>
        </a:p>
      </dsp:txBody>
      <dsp:txXfrm>
        <a:off x="0" y="0"/>
        <a:ext cx="8964000" cy="143875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2750"/>
          <a:ext cx="7668343" cy="825249"/>
        </a:xfrm>
        <a:prstGeom prst="roundRect">
          <a:avLst/>
        </a:prstGeom>
        <a:solidFill>
          <a:srgbClr val="FF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solidFill>
                <a:schemeClr val="bg1"/>
              </a:solidFill>
            </a:rPr>
            <a:t>IPERTENSIONE: L’ENTITÀ DEL PROBLEMA </a:t>
          </a:r>
          <a:endParaRPr lang="it-IT" sz="3400" kern="1200" dirty="0">
            <a:solidFill>
              <a:schemeClr val="bg1"/>
            </a:solidFill>
          </a:endParaRPr>
        </a:p>
      </dsp:txBody>
      <dsp:txXfrm>
        <a:off x="0" y="2750"/>
        <a:ext cx="7668343" cy="82524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8E1CA2-DCD1-49FE-B5FA-3F33ED6D3938}">
      <dsp:nvSpPr>
        <dsp:cNvPr id="0" name=""/>
        <dsp:cNvSpPr/>
      </dsp:nvSpPr>
      <dsp:spPr>
        <a:xfrm>
          <a:off x="0" y="0"/>
          <a:ext cx="7668343" cy="1224135"/>
        </a:xfrm>
        <a:prstGeom prst="roundRect">
          <a:avLst/>
        </a:prstGeom>
        <a:solidFill>
          <a:schemeClr val="bg1"/>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it-IT" sz="1600" b="1" kern="1200" dirty="0" smtClean="0">
              <a:solidFill>
                <a:schemeClr val="tx1"/>
              </a:solidFill>
              <a:ea typeface="Times New Roman" pitchFamily="18" charset="0"/>
              <a:cs typeface="Arial" pitchFamily="34" charset="0"/>
            </a:rPr>
            <a:t>UN TRATTAMENTO EFFICACE DELL’IPERTENSIONE ARTERIOSA RIDUCE IN MODO SOSTANZIALE IL RISCHIO </a:t>
          </a:r>
          <a:r>
            <a:rPr lang="it-IT" sz="1600" b="1" kern="1200" dirty="0" err="1" smtClean="0">
              <a:solidFill>
                <a:schemeClr val="tx1"/>
              </a:solidFill>
              <a:ea typeface="Times New Roman" pitchFamily="18" charset="0"/>
              <a:cs typeface="Arial" pitchFamily="34" charset="0"/>
            </a:rPr>
            <a:t>DI</a:t>
          </a:r>
          <a:r>
            <a:rPr lang="it-IT" sz="1600" b="1" kern="1200" dirty="0" smtClean="0">
              <a:solidFill>
                <a:schemeClr val="tx1"/>
              </a:solidFill>
              <a:ea typeface="Times New Roman" pitchFamily="18" charset="0"/>
              <a:cs typeface="Arial" pitchFamily="34" charset="0"/>
            </a:rPr>
            <a:t> SVILUPPARE COMPLICANZE: </a:t>
          </a:r>
          <a:r>
            <a:rPr lang="it-IT" sz="1600" kern="1200" dirty="0" smtClean="0">
              <a:solidFill>
                <a:schemeClr val="tx1"/>
              </a:solidFill>
            </a:rPr>
            <a:t>un calo di 10 </a:t>
          </a:r>
          <a:r>
            <a:rPr lang="it-IT" sz="1600" kern="1200" dirty="0" err="1" smtClean="0">
              <a:solidFill>
                <a:schemeClr val="tx1"/>
              </a:solidFill>
            </a:rPr>
            <a:t>mmHg</a:t>
          </a:r>
          <a:r>
            <a:rPr lang="it-IT" sz="1600" kern="1200" dirty="0" smtClean="0">
              <a:solidFill>
                <a:schemeClr val="tx1"/>
              </a:solidFill>
            </a:rPr>
            <a:t> della PAS e di 5 </a:t>
          </a:r>
          <a:r>
            <a:rPr lang="it-IT" sz="1600" kern="1200" dirty="0" err="1" smtClean="0">
              <a:solidFill>
                <a:schemeClr val="tx1"/>
              </a:solidFill>
            </a:rPr>
            <a:t>mmHg</a:t>
          </a:r>
          <a:r>
            <a:rPr lang="it-IT" sz="1600" kern="1200" dirty="0" smtClean="0">
              <a:solidFill>
                <a:schemeClr val="tx1"/>
              </a:solidFill>
            </a:rPr>
            <a:t> della PAD determina una corrispondente riduzione di oltre il 25% dell’incidenza di cardiopatia ischemica e di oltre il 35% del rischio di complicanze cerebrovascolari </a:t>
          </a:r>
          <a:endParaRPr lang="it-IT" sz="1600" b="1" kern="1200" dirty="0" smtClean="0">
            <a:solidFill>
              <a:schemeClr val="tx1"/>
            </a:solidFill>
          </a:endParaRPr>
        </a:p>
      </dsp:txBody>
      <dsp:txXfrm>
        <a:off x="0" y="0"/>
        <a:ext cx="7668343" cy="1224135"/>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808"/>
          <a:ext cx="9000000" cy="827191"/>
        </a:xfrm>
        <a:prstGeom prst="roundRect">
          <a:avLst/>
        </a:prstGeom>
        <a:solidFill>
          <a:srgbClr val="FF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solidFill>
                <a:schemeClr val="bg1"/>
              </a:solidFill>
            </a:rPr>
            <a:t>LA</a:t>
          </a:r>
          <a:r>
            <a:rPr lang="it-IT" sz="3400" kern="1200" baseline="0" dirty="0" smtClean="0">
              <a:solidFill>
                <a:schemeClr val="bg1"/>
              </a:solidFill>
            </a:rPr>
            <a:t> MISURAZIONE DELLA PA: CBPM, HBPM, ABPM</a:t>
          </a:r>
          <a:endParaRPr lang="it-IT" sz="3400" kern="1200" dirty="0">
            <a:solidFill>
              <a:schemeClr val="bg1"/>
            </a:solidFill>
          </a:endParaRPr>
        </a:p>
      </dsp:txBody>
      <dsp:txXfrm>
        <a:off x="0" y="808"/>
        <a:ext cx="9000000" cy="827191"/>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8964000" cy="838144"/>
        </a:xfrm>
        <a:prstGeom prst="roundRect">
          <a:avLst/>
        </a:prstGeom>
        <a:solidFill>
          <a:srgbClr val="FF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solidFill>
                <a:schemeClr val="bg1"/>
              </a:solidFill>
            </a:rPr>
            <a:t>L’UTILIZZO DELL’ABPM IN MEDICINA GENERALE </a:t>
          </a:r>
          <a:endParaRPr lang="it-IT" sz="3400" kern="1200" dirty="0">
            <a:solidFill>
              <a:schemeClr val="bg1"/>
            </a:solidFill>
          </a:endParaRPr>
        </a:p>
      </dsp:txBody>
      <dsp:txXfrm>
        <a:off x="0" y="0"/>
        <a:ext cx="8964000" cy="838144"/>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8E1CA2-DCD1-49FE-B5FA-3F33ED6D3938}">
      <dsp:nvSpPr>
        <dsp:cNvPr id="0" name=""/>
        <dsp:cNvSpPr/>
      </dsp:nvSpPr>
      <dsp:spPr>
        <a:xfrm>
          <a:off x="0" y="310"/>
          <a:ext cx="8964000" cy="719458"/>
        </a:xfrm>
        <a:prstGeom prst="roundRect">
          <a:avLst/>
        </a:prstGeom>
        <a:solidFill>
          <a:schemeClr val="bg1"/>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kern="1200" dirty="0" smtClean="0">
              <a:solidFill>
                <a:schemeClr val="tx1"/>
              </a:solidFill>
            </a:rPr>
            <a:t>PERCHÉ? PREVALENZA ELEVATA (27%) E PIÙ COMUNE CAUSA </a:t>
          </a:r>
          <a:r>
            <a:rPr lang="it-IT" sz="2000" kern="1200" dirty="0" err="1" smtClean="0">
              <a:solidFill>
                <a:schemeClr val="tx1"/>
              </a:solidFill>
            </a:rPr>
            <a:t>DI</a:t>
          </a:r>
          <a:r>
            <a:rPr lang="it-IT" sz="2000" kern="1200" dirty="0" smtClean="0">
              <a:solidFill>
                <a:schemeClr val="tx1"/>
              </a:solidFill>
            </a:rPr>
            <a:t> ACCESSO IN AMBULATORIO (19,7%)*</a:t>
          </a:r>
        </a:p>
      </dsp:txBody>
      <dsp:txXfrm>
        <a:off x="0" y="310"/>
        <a:ext cx="8964000" cy="719458"/>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8964000" cy="838144"/>
        </a:xfrm>
        <a:prstGeom prst="roundRect">
          <a:avLst/>
        </a:prstGeom>
        <a:solidFill>
          <a:srgbClr val="FF0000"/>
        </a:solidFill>
        <a:ln w="381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L’UTILIZZO DELL’ABPM IN MEDICINA GENERALE </a:t>
          </a:r>
          <a:endParaRPr lang="it-IT" sz="3400" kern="1200" dirty="0"/>
        </a:p>
      </dsp:txBody>
      <dsp:txXfrm>
        <a:off x="0" y="0"/>
        <a:ext cx="8964000" cy="8381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0.87719</cdr:x>
      <cdr:y>0.43552</cdr:y>
    </cdr:from>
    <cdr:to>
      <cdr:x>1</cdr:x>
      <cdr:y>0.58069</cdr:y>
    </cdr:to>
    <cdr:sp macro="" textlink="">
      <cdr:nvSpPr>
        <cdr:cNvPr id="3" name="Ovale 2"/>
        <cdr:cNvSpPr/>
      </cdr:nvSpPr>
      <cdr:spPr>
        <a:xfrm xmlns:a="http://schemas.openxmlformats.org/drawingml/2006/main">
          <a:off x="3816424" y="1296144"/>
          <a:ext cx="504056" cy="432048"/>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it-IT"/>
        </a:p>
      </cdr:txBody>
    </cdr:sp>
  </cdr:relSizeAnchor>
  <cdr:relSizeAnchor xmlns:cdr="http://schemas.openxmlformats.org/drawingml/2006/chartDrawing">
    <cdr:from>
      <cdr:x>0.87719</cdr:x>
      <cdr:y>0.67747</cdr:y>
    </cdr:from>
    <cdr:to>
      <cdr:x>1</cdr:x>
      <cdr:y>0.84684</cdr:y>
    </cdr:to>
    <cdr:sp macro="" textlink="">
      <cdr:nvSpPr>
        <cdr:cNvPr id="4" name="Ovale 3"/>
        <cdr:cNvSpPr/>
      </cdr:nvSpPr>
      <cdr:spPr>
        <a:xfrm xmlns:a="http://schemas.openxmlformats.org/drawingml/2006/main">
          <a:off x="3672408" y="2016224"/>
          <a:ext cx="504056" cy="504056"/>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it-IT"/>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8569F8-0B17-4798-8C6A-D8E80E7B82ED}" type="datetimeFigureOut">
              <a:rPr lang="it-IT" smtClean="0"/>
              <a:pPr/>
              <a:t>15/12/2016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0FAF7A-2D23-413B-955F-F4B97E85094A}"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La mortalità per ictus è risultata essere un valido </a:t>
            </a:r>
            <a:r>
              <a:rPr lang="it-IT" dirty="0" err="1" smtClean="0"/>
              <a:t>endpoint</a:t>
            </a:r>
            <a:r>
              <a:rPr lang="it-IT" dirty="0" smtClean="0"/>
              <a:t> in quanto l’ipertensione è la principale causa di questa complicanza. È stata osservata una consistente relazione tra la prevalenza di ipertensione e la mortalità per ictus.</a:t>
            </a:r>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Diversi e ampi</a:t>
            </a:r>
            <a:r>
              <a:rPr lang="it-IT" baseline="0" dirty="0" smtClean="0"/>
              <a:t> </a:t>
            </a:r>
            <a:r>
              <a:rPr lang="it-IT" dirty="0" smtClean="0"/>
              <a:t>studi </a:t>
            </a:r>
            <a:r>
              <a:rPr lang="it-IT" dirty="0" err="1" smtClean="0"/>
              <a:t>osservazionali</a:t>
            </a:r>
            <a:r>
              <a:rPr lang="it-IT" baseline="0" dirty="0" smtClean="0"/>
              <a:t> hanno mostrato come in realtà il controllo pressorio sia persistentemente inadeguato. </a:t>
            </a:r>
            <a:r>
              <a:rPr lang="en-US" sz="1200" kern="1200" dirty="0" smtClean="0">
                <a:solidFill>
                  <a:schemeClr val="tx1"/>
                </a:solidFill>
                <a:latin typeface="+mn-lt"/>
                <a:ea typeface="+mn-ea"/>
                <a:cs typeface="+mn-cs"/>
              </a:rPr>
              <a:t>In Italia solo il 37%</a:t>
            </a:r>
            <a:r>
              <a:rPr lang="en-US" sz="1200" kern="1200" baseline="30000" dirty="0" smtClean="0">
                <a:solidFill>
                  <a:schemeClr val="tx1"/>
                </a:solidFill>
                <a:latin typeface="+mn-lt"/>
                <a:ea typeface="+mn-ea"/>
                <a:cs typeface="+mn-cs"/>
              </a:rPr>
              <a:t> (1)</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dei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pazienti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raggiunge</a:t>
            </a:r>
            <a:r>
              <a:rPr lang="en-US" sz="1200" kern="1200" dirty="0" smtClean="0">
                <a:solidFill>
                  <a:schemeClr val="tx1"/>
                </a:solidFill>
                <a:latin typeface="+mn-lt"/>
                <a:ea typeface="+mn-ea"/>
                <a:cs typeface="+mn-cs"/>
              </a:rPr>
              <a:t> un </a:t>
            </a:r>
            <a:r>
              <a:rPr lang="en-US" sz="1200" kern="1200" dirty="0" err="1" smtClean="0">
                <a:solidFill>
                  <a:schemeClr val="tx1"/>
                </a:solidFill>
                <a:latin typeface="+mn-lt"/>
                <a:ea typeface="+mn-ea"/>
                <a:cs typeface="+mn-cs"/>
              </a:rPr>
              <a:t>controllo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pressorio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adeguato</a:t>
            </a:r>
            <a:r>
              <a:rPr lang="en-US" sz="1200" kern="1200" dirty="0" smtClean="0">
                <a:solidFill>
                  <a:schemeClr val="tx1"/>
                </a:solidFill>
                <a:latin typeface="+mn-lt"/>
                <a:ea typeface="+mn-ea"/>
                <a:cs typeface="+mn-cs"/>
              </a:rPr>
              <a:t> e per tale </a:t>
            </a:r>
            <a:r>
              <a:rPr lang="en-US" sz="1200" kern="1200" dirty="0" err="1" smtClean="0">
                <a:solidFill>
                  <a:schemeClr val="tx1"/>
                </a:solidFill>
                <a:latin typeface="+mn-lt"/>
                <a:ea typeface="+mn-ea"/>
                <a:cs typeface="+mn-cs"/>
              </a:rPr>
              <a:t>motivo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si</a:t>
            </a:r>
            <a:r>
              <a:rPr lang="en-US" sz="1200" kern="1200" dirty="0" smtClean="0">
                <a:solidFill>
                  <a:schemeClr val="tx1"/>
                </a:solidFill>
                <a:latin typeface="+mn-lt"/>
                <a:ea typeface="+mn-ea"/>
                <a:cs typeface="+mn-cs"/>
              </a:rPr>
              <a:t> veriﬁcano </a:t>
            </a:r>
            <a:r>
              <a:rPr lang="en-US" sz="1200" kern="1200" dirty="0" err="1" smtClean="0">
                <a:solidFill>
                  <a:schemeClr val="tx1"/>
                </a:solidFill>
                <a:latin typeface="+mn-lt"/>
                <a:ea typeface="+mn-ea"/>
                <a:cs typeface="+mn-cs"/>
              </a:rPr>
              <a:t>ogni</a:t>
            </a:r>
            <a:r>
              <a:rPr lang="en-US" sz="1200" kern="1200" dirty="0" smtClean="0">
                <a:solidFill>
                  <a:schemeClr val="tx1"/>
                </a:solidFill>
                <a:latin typeface="+mn-lt"/>
                <a:ea typeface="+mn-ea"/>
                <a:cs typeface="+mn-cs"/>
              </a:rPr>
              <a:t> anno </a:t>
            </a:r>
            <a:r>
              <a:rPr lang="en-US" sz="1200" kern="1200" dirty="0" err="1" smtClean="0">
                <a:solidFill>
                  <a:schemeClr val="tx1"/>
                </a:solidFill>
                <a:latin typeface="+mn-lt"/>
                <a:ea typeface="+mn-ea"/>
                <a:cs typeface="+mn-cs"/>
              </a:rPr>
              <a:t>migliaia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eventi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cardiovascolari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potenzialmente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evitabili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che</a:t>
            </a:r>
            <a:r>
              <a:rPr lang="en-US" sz="1200" kern="1200" dirty="0" smtClean="0">
                <a:solidFill>
                  <a:schemeClr val="tx1"/>
                </a:solidFill>
                <a:latin typeface="+mn-lt"/>
                <a:ea typeface="+mn-ea"/>
                <a:cs typeface="+mn-cs"/>
              </a:rPr>
              <a:t> a </a:t>
            </a:r>
            <a:r>
              <a:rPr lang="en-US" sz="1200" kern="1200" dirty="0" err="1" smtClean="0">
                <a:solidFill>
                  <a:schemeClr val="tx1"/>
                </a:solidFill>
                <a:latin typeface="+mn-lt"/>
                <a:ea typeface="+mn-ea"/>
                <a:cs typeface="+mn-cs"/>
              </a:rPr>
              <a:t>loro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volta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sono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causa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decessi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disabilità</a:t>
            </a:r>
            <a:r>
              <a:rPr lang="en-US" sz="1200" kern="1200" dirty="0" smtClean="0">
                <a:solidFill>
                  <a:schemeClr val="tx1"/>
                </a:solidFill>
                <a:latin typeface="+mn-lt"/>
                <a:ea typeface="+mn-ea"/>
                <a:cs typeface="+mn-cs"/>
              </a:rPr>
              <a:t> e soﬀerenze </a:t>
            </a:r>
            <a:r>
              <a:rPr lang="en-US" sz="1200" kern="1200" dirty="0" err="1" smtClean="0">
                <a:solidFill>
                  <a:schemeClr val="tx1"/>
                </a:solidFill>
                <a:latin typeface="+mn-lt"/>
                <a:ea typeface="+mn-ea"/>
                <a:cs typeface="+mn-cs"/>
              </a:rPr>
              <a:t>oltre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che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avere</a:t>
            </a:r>
            <a:r>
              <a:rPr lang="en-US" sz="1200" kern="1200" dirty="0" smtClean="0">
                <a:solidFill>
                  <a:schemeClr val="tx1"/>
                </a:solidFill>
                <a:latin typeface="+mn-lt"/>
                <a:ea typeface="+mn-ea"/>
                <a:cs typeface="+mn-cs"/>
              </a:rPr>
              <a:t> un </a:t>
            </a:r>
            <a:r>
              <a:rPr lang="en-US" sz="1200" kern="1200" dirty="0" err="1" smtClean="0">
                <a:solidFill>
                  <a:schemeClr val="tx1"/>
                </a:solidFill>
                <a:latin typeface="+mn-lt"/>
                <a:ea typeface="+mn-ea"/>
                <a:cs typeface="+mn-cs"/>
              </a:rPr>
              <a:t>impatto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negativo</a:t>
            </a:r>
            <a:r>
              <a:rPr lang="en-US" sz="1200" kern="1200" dirty="0" smtClean="0">
                <a:solidFill>
                  <a:schemeClr val="tx1"/>
                </a:solidFill>
                <a:latin typeface="+mn-lt"/>
                <a:ea typeface="+mn-ea"/>
                <a:cs typeface="+mn-cs"/>
              </a:rPr>
              <a:t> in termini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spesa</a:t>
            </a:r>
            <a:r>
              <a:rPr lang="en-US" sz="1200" kern="1200" dirty="0" smtClean="0">
                <a:solidFill>
                  <a:schemeClr val="tx1"/>
                </a:solidFill>
                <a:latin typeface="+mn-lt"/>
                <a:ea typeface="+mn-ea"/>
                <a:cs typeface="+mn-cs"/>
              </a:rPr>
              <a:t> sanitaria.</a:t>
            </a:r>
            <a:endParaRPr lang="it-IT" sz="1200" kern="1200" dirty="0" smtClean="0">
              <a:solidFill>
                <a:schemeClr val="tx1"/>
              </a:solidFill>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2</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000" dirty="0" smtClean="0"/>
              <a:t>PREVALENZA WCH13%; 32% DEGLI IPERTESI</a:t>
            </a:r>
            <a:endParaRPr lang="it-IT" sz="1000"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11</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000" dirty="0" smtClean="0">
                <a:solidFill>
                  <a:schemeClr val="tx1"/>
                </a:solidFill>
              </a:rPr>
              <a:t>RIDUZIONE DEL RISCHIO </a:t>
            </a:r>
            <a:r>
              <a:rPr lang="it-IT" sz="1000" dirty="0" err="1" smtClean="0">
                <a:solidFill>
                  <a:schemeClr val="tx1"/>
                </a:solidFill>
              </a:rPr>
              <a:t>DI</a:t>
            </a:r>
            <a:r>
              <a:rPr lang="it-IT" sz="1000" dirty="0" smtClean="0">
                <a:solidFill>
                  <a:schemeClr val="tx1"/>
                </a:solidFill>
              </a:rPr>
              <a:t> DANNO </a:t>
            </a:r>
            <a:r>
              <a:rPr lang="it-IT" sz="1000" dirty="0" err="1" smtClean="0">
                <a:solidFill>
                  <a:schemeClr val="tx1"/>
                </a:solidFill>
              </a:rPr>
              <a:t>D’ORGANO</a:t>
            </a:r>
            <a:r>
              <a:rPr lang="it-IT" sz="1000" dirty="0" smtClean="0">
                <a:solidFill>
                  <a:schemeClr val="tx1"/>
                </a:solidFill>
              </a:rPr>
              <a:t> E EVENTI CV</a:t>
            </a:r>
          </a:p>
          <a:p>
            <a:endParaRPr lang="it-IT" sz="1000"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12</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000" dirty="0" smtClean="0">
                <a:solidFill>
                  <a:schemeClr val="tx1"/>
                </a:solidFill>
              </a:rPr>
              <a:t>RIDUZIONE DEL RISCHIO </a:t>
            </a:r>
            <a:r>
              <a:rPr lang="it-IT" sz="1000" dirty="0" err="1" smtClean="0">
                <a:solidFill>
                  <a:schemeClr val="tx1"/>
                </a:solidFill>
              </a:rPr>
              <a:t>DI</a:t>
            </a:r>
            <a:r>
              <a:rPr lang="it-IT" sz="1000" dirty="0" smtClean="0">
                <a:solidFill>
                  <a:schemeClr val="tx1"/>
                </a:solidFill>
              </a:rPr>
              <a:t> DANNO </a:t>
            </a:r>
            <a:r>
              <a:rPr lang="it-IT" sz="1000" dirty="0" err="1" smtClean="0">
                <a:solidFill>
                  <a:schemeClr val="tx1"/>
                </a:solidFill>
              </a:rPr>
              <a:t>D’ORGANO</a:t>
            </a:r>
            <a:r>
              <a:rPr lang="it-IT" sz="1000" dirty="0" smtClean="0">
                <a:solidFill>
                  <a:schemeClr val="tx1"/>
                </a:solidFill>
              </a:rPr>
              <a:t> E EVENTI CV</a:t>
            </a:r>
          </a:p>
          <a:p>
            <a:endParaRPr lang="it-IT" sz="1000"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13</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sz="1000"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14</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Il </a:t>
            </a:r>
            <a:r>
              <a:rPr lang="en-US" sz="1200" kern="1200" dirty="0" err="1" smtClean="0">
                <a:solidFill>
                  <a:schemeClr val="tx1"/>
                </a:solidFill>
                <a:latin typeface="+mn-lt"/>
                <a:ea typeface="+mn-ea"/>
                <a:cs typeface="+mn-cs"/>
              </a:rPr>
              <a:t>trattamento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efficace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dell’ipertensione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arteriosa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determina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una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riduzione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dei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valori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pressori</a:t>
            </a:r>
            <a:r>
              <a:rPr lang="en-US" sz="1200" kern="1200" dirty="0" smtClean="0">
                <a:solidFill>
                  <a:schemeClr val="tx1"/>
                </a:solidFill>
                <a:latin typeface="+mn-lt"/>
                <a:ea typeface="+mn-ea"/>
                <a:cs typeface="+mn-cs"/>
              </a:rPr>
              <a:t>, cui </a:t>
            </a:r>
            <a:r>
              <a:rPr lang="en-US" sz="1200" kern="1200" dirty="0" err="1" smtClean="0">
                <a:solidFill>
                  <a:schemeClr val="tx1"/>
                </a:solidFill>
                <a:latin typeface="+mn-lt"/>
                <a:ea typeface="+mn-ea"/>
                <a:cs typeface="+mn-cs"/>
              </a:rPr>
              <a:t>consegue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una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parallela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riduzione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dell’incidenza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eventi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riduzione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oltre</a:t>
            </a:r>
            <a:r>
              <a:rPr lang="en-US" sz="1200" kern="1200" dirty="0" smtClean="0">
                <a:solidFill>
                  <a:schemeClr val="tx1"/>
                </a:solidFill>
                <a:latin typeface="+mn-lt"/>
                <a:ea typeface="+mn-ea"/>
                <a:cs typeface="+mn-cs"/>
              </a:rPr>
              <a:t> il 25% </a:t>
            </a:r>
            <a:r>
              <a:rPr lang="en-US" sz="1200" kern="1200" dirty="0" err="1" smtClean="0">
                <a:solidFill>
                  <a:schemeClr val="tx1"/>
                </a:solidFill>
                <a:latin typeface="+mn-lt"/>
                <a:ea typeface="+mn-ea"/>
                <a:cs typeface="+mn-cs"/>
              </a:rPr>
              <a:t>dell’incidenza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cardiopatia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ischemica</a:t>
            </a:r>
            <a:r>
              <a:rPr lang="en-US" sz="1200" kern="1200" dirty="0" smtClean="0">
                <a:solidFill>
                  <a:schemeClr val="tx1"/>
                </a:solidFill>
                <a:latin typeface="+mn-lt"/>
                <a:ea typeface="+mn-ea"/>
                <a:cs typeface="+mn-cs"/>
              </a:rPr>
              <a:t> e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oltre</a:t>
            </a:r>
            <a:r>
              <a:rPr lang="en-US" sz="1200" kern="1200" dirty="0" smtClean="0">
                <a:solidFill>
                  <a:schemeClr val="tx1"/>
                </a:solidFill>
                <a:latin typeface="+mn-lt"/>
                <a:ea typeface="+mn-ea"/>
                <a:cs typeface="+mn-cs"/>
              </a:rPr>
              <a:t> il 35% del </a:t>
            </a:r>
            <a:r>
              <a:rPr lang="en-US" sz="1200" kern="1200" dirty="0" err="1" smtClean="0">
                <a:solidFill>
                  <a:schemeClr val="tx1"/>
                </a:solidFill>
                <a:latin typeface="+mn-lt"/>
                <a:ea typeface="+mn-ea"/>
                <a:cs typeface="+mn-cs"/>
              </a:rPr>
              <a:t>rischio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complicanze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cerebrovascolari</a:t>
            </a:r>
            <a:r>
              <a:rPr lang="en-US" sz="1200" kern="1200" dirty="0" smtClean="0">
                <a:solidFill>
                  <a:schemeClr val="tx1"/>
                </a:solidFill>
                <a:latin typeface="+mn-lt"/>
                <a:ea typeface="+mn-ea"/>
                <a:cs typeface="+mn-cs"/>
              </a:rPr>
              <a:t>) come </a:t>
            </a:r>
            <a:r>
              <a:rPr lang="en-US" sz="1200" kern="1200" dirty="0" err="1" smtClean="0">
                <a:solidFill>
                  <a:schemeClr val="tx1"/>
                </a:solidFill>
                <a:latin typeface="+mn-lt"/>
                <a:ea typeface="+mn-ea"/>
                <a:cs typeface="+mn-cs"/>
              </a:rPr>
              <a:t>dimostrato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risultati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un’ampia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metanalisi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condotta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su</a:t>
            </a:r>
            <a:r>
              <a:rPr lang="en-US" sz="1200" kern="1200" dirty="0" smtClean="0">
                <a:solidFill>
                  <a:schemeClr val="tx1"/>
                </a:solidFill>
                <a:latin typeface="+mn-lt"/>
                <a:ea typeface="+mn-ea"/>
                <a:cs typeface="+mn-cs"/>
              </a:rPr>
              <a:t> 147 trials </a:t>
            </a:r>
            <a:r>
              <a:rPr lang="en-US" sz="1200" kern="1200" dirty="0" err="1" smtClean="0">
                <a:solidFill>
                  <a:schemeClr val="tx1"/>
                </a:solidFill>
                <a:latin typeface="+mn-lt"/>
                <a:ea typeface="+mn-ea"/>
                <a:cs typeface="+mn-cs"/>
              </a:rPr>
              <a:t>randomizzati</a:t>
            </a:r>
            <a:r>
              <a:rPr lang="en-US" sz="1200" kern="1200" baseline="30000" dirty="0" smtClean="0">
                <a:solidFill>
                  <a:schemeClr val="tx1"/>
                </a:solidFill>
                <a:latin typeface="+mn-lt"/>
                <a:ea typeface="+mn-ea"/>
                <a:cs typeface="+mn-cs"/>
              </a:rPr>
              <a:t> (2)</a:t>
            </a:r>
            <a:r>
              <a:rPr lang="en-US" sz="1200" kern="1200" dirty="0" smtClean="0">
                <a:solidFill>
                  <a:schemeClr val="tx1"/>
                </a:solidFill>
                <a:latin typeface="+mn-lt"/>
                <a:ea typeface="+mn-ea"/>
                <a:cs typeface="+mn-cs"/>
              </a:rPr>
              <a:t>.</a:t>
            </a:r>
            <a:r>
              <a:rPr lang="it-IT" sz="1200" kern="1200" dirty="0" smtClean="0">
                <a:solidFill>
                  <a:schemeClr val="tx1"/>
                </a:solidFill>
                <a:latin typeface="+mn-lt"/>
                <a:ea typeface="+mn-ea"/>
                <a:cs typeface="+mn-cs"/>
              </a:rPr>
              <a:t> </a:t>
            </a:r>
            <a:r>
              <a:rPr lang="it-IT" dirty="0" smtClean="0"/>
              <a:t>Negli altri studi clinici di differenza pressoria (escludendo gli eventi CHD nei trial con beta-bloccanti in persone con CHD), si evidenziava una riduzione degli eventi CHD del 22% (17%-27%) e degli ictus del 41% (33%-48%) per una diminuzione di 10 mm Hg della pressione sistolica o di 5 mm Hg della diastolica. Questo effetto era simile a quello osservato nelle </a:t>
            </a:r>
            <a:r>
              <a:rPr lang="it-IT" dirty="0" err="1" smtClean="0"/>
              <a:t>metanalisi</a:t>
            </a:r>
            <a:r>
              <a:rPr lang="it-IT" dirty="0" smtClean="0"/>
              <a:t> di studi di coorte in cui alla stessa differenza di pressione corrispondeva una riduzione del rischio di CHD del 25% e di ictus del 36%, indicando che il beneficio prodotto è spiegabile con l'effetto ipotensivo. </a:t>
            </a:r>
            <a:endParaRPr lang="en-US" dirty="0" smtClean="0"/>
          </a:p>
          <a:p>
            <a:r>
              <a:rPr lang="it-IT" dirty="0" smtClean="0"/>
              <a:t>Una</a:t>
            </a:r>
            <a:r>
              <a:rPr lang="it-IT" baseline="0" dirty="0" smtClean="0"/>
              <a:t> più recente </a:t>
            </a:r>
            <a:r>
              <a:rPr lang="it-IT" baseline="0" dirty="0" err="1" smtClean="0"/>
              <a:t>review</a:t>
            </a:r>
            <a:r>
              <a:rPr lang="it-IT" baseline="0" dirty="0" smtClean="0"/>
              <a:t> pubblicata sul </a:t>
            </a:r>
            <a:r>
              <a:rPr lang="it-IT" baseline="0" dirty="0" err="1" smtClean="0"/>
              <a:t>Lancet</a:t>
            </a:r>
            <a:r>
              <a:rPr lang="it-IT" baseline="0" dirty="0" smtClean="0"/>
              <a:t> (di 123 RCT) ha dimostrato che o</a:t>
            </a:r>
            <a:r>
              <a:rPr lang="it-IT" dirty="0" smtClean="0"/>
              <a:t>gni riduzione della pressione arteriosa sistolica di 10 millimetri Hg ha ridotto significativamente il rischio di eventi cardiovascolari ( rischio relativo, RR=0.80 ), malattia coronarica ( RR=0.83 ), ictus ( RR=0.73 ), e insufficienza cardiaca ( RR=0.72 ), che, nelle popolazioni studiate, ha portato a una significativa riduzione del 13% nella mortalità per qualsiasi causa ( RR=0.87 ). Tuttavia, l'effetto sulla insufficienza renale non è risultato significativo ( RR=0.95 ). </a:t>
            </a:r>
          </a:p>
          <a:p>
            <a:endParaRPr lang="it-IT"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3</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US" sz="1200" kern="1200" dirty="0" err="1" smtClean="0">
                <a:solidFill>
                  <a:schemeClr val="tx1"/>
                </a:solidFill>
                <a:latin typeface="+mn-lt"/>
                <a:ea typeface="+mn-ea"/>
                <a:cs typeface="+mn-cs"/>
              </a:rPr>
              <a:t>Vantaggi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dell’ABPM</a:t>
            </a:r>
            <a:r>
              <a:rPr lang="en-US" sz="1200" kern="1200" dirty="0" smtClean="0">
                <a:solidFill>
                  <a:schemeClr val="tx1"/>
                </a:solidFill>
                <a:latin typeface="+mn-lt"/>
                <a:ea typeface="+mn-ea"/>
                <a:cs typeface="+mn-cs"/>
              </a:rPr>
              <a:t>:</a:t>
            </a:r>
            <a:endParaRPr lang="it-IT" sz="1200" kern="1200" dirty="0" smtClean="0">
              <a:solidFill>
                <a:schemeClr val="tx1"/>
              </a:solidFill>
              <a:latin typeface="+mn-lt"/>
              <a:ea typeface="+mn-ea"/>
              <a:cs typeface="+mn-cs"/>
            </a:endParaRPr>
          </a:p>
          <a:p>
            <a:pPr lvl="0"/>
            <a:r>
              <a:rPr lang="en-US" sz="1200" b="1" kern="1200" dirty="0" smtClean="0">
                <a:solidFill>
                  <a:schemeClr val="tx1"/>
                </a:solidFill>
                <a:latin typeface="+mn-lt"/>
                <a:ea typeface="+mn-ea"/>
                <a:cs typeface="+mn-cs"/>
              </a:rPr>
              <a:t>1 </a:t>
            </a:r>
            <a:r>
              <a:rPr lang="en-US" sz="1200" b="1" kern="1200" dirty="0" err="1" smtClean="0">
                <a:solidFill>
                  <a:schemeClr val="tx1"/>
                </a:solidFill>
                <a:latin typeface="+mn-lt"/>
                <a:ea typeface="+mn-ea"/>
                <a:cs typeface="+mn-cs"/>
              </a:rPr>
              <a:t>fornisce</a:t>
            </a:r>
            <a:r>
              <a:rPr lang="en-US" sz="1200" b="1" kern="1200" dirty="0" smtClean="0">
                <a:solidFill>
                  <a:schemeClr val="tx1"/>
                </a:solidFill>
                <a:latin typeface="+mn-lt"/>
                <a:ea typeface="+mn-ea"/>
                <a:cs typeface="+mn-cs"/>
              </a:rPr>
              <a:t> un </a:t>
            </a:r>
            <a:r>
              <a:rPr lang="en-US" sz="1200" b="1" kern="1200" dirty="0" err="1" smtClean="0">
                <a:solidFill>
                  <a:schemeClr val="tx1"/>
                </a:solidFill>
                <a:latin typeface="+mn-lt"/>
                <a:ea typeface="+mn-ea"/>
                <a:cs typeface="+mn-cs"/>
              </a:rPr>
              <a:t>notevole</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numero</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di</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misurazioni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rispetto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alla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misurazione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convenzionale</a:t>
            </a:r>
            <a:r>
              <a:rPr lang="en-US" sz="1200" kern="1200" dirty="0" smtClean="0">
                <a:solidFill>
                  <a:schemeClr val="tx1"/>
                </a:solidFill>
                <a:latin typeface="+mn-lt"/>
                <a:ea typeface="+mn-ea"/>
                <a:cs typeface="+mn-cs"/>
              </a:rPr>
              <a:t> della PA e </a:t>
            </a:r>
            <a:r>
              <a:rPr lang="en-US" sz="1200" kern="1200" dirty="0" err="1" smtClean="0">
                <a:solidFill>
                  <a:schemeClr val="tx1"/>
                </a:solidFill>
                <a:latin typeface="+mn-lt"/>
                <a:ea typeface="+mn-ea"/>
                <a:cs typeface="+mn-cs"/>
              </a:rPr>
              <a:t>questo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riflette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più</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accuratamente</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reale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valore</a:t>
            </a:r>
            <a:r>
              <a:rPr lang="en-US" sz="1200" kern="1200" dirty="0" smtClean="0">
                <a:solidFill>
                  <a:schemeClr val="tx1"/>
                </a:solidFill>
                <a:latin typeface="+mn-lt"/>
                <a:ea typeface="+mn-ea"/>
                <a:cs typeface="+mn-cs"/>
              </a:rPr>
              <a:t> della PA; </a:t>
            </a:r>
            <a:endParaRPr lang="it-IT" sz="1200" kern="1200" dirty="0" smtClean="0">
              <a:solidFill>
                <a:schemeClr val="tx1"/>
              </a:solidFill>
              <a:latin typeface="+mn-lt"/>
              <a:ea typeface="+mn-ea"/>
              <a:cs typeface="+mn-cs"/>
            </a:endParaRPr>
          </a:p>
          <a:p>
            <a:pPr lvl="0"/>
            <a:r>
              <a:rPr lang="en-US" sz="1200" b="1" kern="1200" dirty="0" smtClean="0">
                <a:solidFill>
                  <a:schemeClr val="tx1"/>
                </a:solidFill>
                <a:latin typeface="+mn-lt"/>
                <a:ea typeface="+mn-ea"/>
                <a:cs typeface="+mn-cs"/>
              </a:rPr>
              <a:t>2 </a:t>
            </a:r>
            <a:r>
              <a:rPr lang="en-US" sz="1200" b="1" kern="1200" dirty="0" err="1" smtClean="0">
                <a:solidFill>
                  <a:schemeClr val="tx1"/>
                </a:solidFill>
                <a:latin typeface="+mn-lt"/>
                <a:ea typeface="+mn-ea"/>
                <a:cs typeface="+mn-cs"/>
              </a:rPr>
              <a:t>migliora</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l’accuratezza</a:t>
            </a:r>
            <a:r>
              <a:rPr lang="en-US" sz="1200" b="1" kern="1200" dirty="0" smtClean="0">
                <a:solidFill>
                  <a:schemeClr val="tx1"/>
                </a:solidFill>
                <a:latin typeface="+mn-lt"/>
                <a:ea typeface="+mn-ea"/>
                <a:cs typeface="+mn-cs"/>
              </a:rPr>
              <a:t> della </a:t>
            </a:r>
            <a:r>
              <a:rPr lang="en-US" sz="1200" b="1" kern="1200" dirty="0" err="1" smtClean="0">
                <a:solidFill>
                  <a:schemeClr val="tx1"/>
                </a:solidFill>
                <a:latin typeface="+mn-lt"/>
                <a:ea typeface="+mn-ea"/>
                <a:cs typeface="+mn-cs"/>
              </a:rPr>
              <a:t>misurazione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riducendo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l’errore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dovuto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all’operatore</a:t>
            </a:r>
            <a:r>
              <a:rPr lang="en-US" sz="1200" kern="1200" dirty="0" smtClean="0">
                <a:solidFill>
                  <a:schemeClr val="tx1"/>
                </a:solidFill>
                <a:latin typeface="+mn-lt"/>
                <a:ea typeface="+mn-ea"/>
                <a:cs typeface="+mn-cs"/>
              </a:rPr>
              <a:t> e </a:t>
            </a:r>
            <a:r>
              <a:rPr lang="en-US" sz="1200" kern="1200" dirty="0" err="1" smtClean="0">
                <a:solidFill>
                  <a:schemeClr val="tx1"/>
                </a:solidFill>
                <a:latin typeface="+mn-lt"/>
                <a:ea typeface="+mn-ea"/>
                <a:cs typeface="+mn-cs"/>
              </a:rPr>
              <a:t>fornendo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una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misurazione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standardizzata</a:t>
            </a:r>
            <a:r>
              <a:rPr lang="en-US" sz="1200" kern="1200" dirty="0" smtClean="0">
                <a:solidFill>
                  <a:schemeClr val="tx1"/>
                </a:solidFill>
                <a:latin typeface="+mn-lt"/>
                <a:ea typeface="+mn-ea"/>
                <a:cs typeface="+mn-cs"/>
              </a:rPr>
              <a:t> e </a:t>
            </a:r>
            <a:r>
              <a:rPr lang="en-US" sz="1200" kern="1200" dirty="0" err="1" smtClean="0">
                <a:solidFill>
                  <a:schemeClr val="tx1"/>
                </a:solidFill>
                <a:latin typeface="+mn-lt"/>
                <a:ea typeface="+mn-ea"/>
                <a:cs typeface="+mn-cs"/>
              </a:rPr>
              <a:t>riproducibile</a:t>
            </a:r>
            <a:endParaRPr lang="it-IT" sz="1200" kern="1200" dirty="0" smtClean="0">
              <a:solidFill>
                <a:schemeClr val="tx1"/>
              </a:solidFill>
              <a:latin typeface="+mn-lt"/>
              <a:ea typeface="+mn-ea"/>
              <a:cs typeface="+mn-cs"/>
            </a:endParaRPr>
          </a:p>
          <a:p>
            <a:pPr lvl="0"/>
            <a:r>
              <a:rPr lang="en-US" sz="1200" b="1" kern="1200" dirty="0" smtClean="0">
                <a:solidFill>
                  <a:schemeClr val="tx1"/>
                </a:solidFill>
                <a:latin typeface="+mn-lt"/>
                <a:ea typeface="+mn-ea"/>
                <a:cs typeface="+mn-cs"/>
              </a:rPr>
              <a:t>3</a:t>
            </a:r>
            <a:r>
              <a:rPr lang="en-US" sz="1200" b="1" kern="1200" baseline="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elimina</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virtualmente</a:t>
            </a:r>
            <a:r>
              <a:rPr lang="en-US" sz="1200" b="1" kern="1200" dirty="0" smtClean="0">
                <a:solidFill>
                  <a:schemeClr val="tx1"/>
                </a:solidFill>
                <a:latin typeface="+mn-lt"/>
                <a:ea typeface="+mn-ea"/>
                <a:cs typeface="+mn-cs"/>
              </a:rPr>
              <a:t> le </a:t>
            </a:r>
            <a:r>
              <a:rPr lang="en-US" sz="1200" b="1" kern="1200" dirty="0" err="1" smtClean="0">
                <a:solidFill>
                  <a:schemeClr val="tx1"/>
                </a:solidFill>
                <a:latin typeface="+mn-lt"/>
                <a:ea typeface="+mn-ea"/>
                <a:cs typeface="+mn-cs"/>
              </a:rPr>
              <a:t>interferenze</a:t>
            </a:r>
            <a:r>
              <a:rPr lang="en-US" sz="1200" b="1" kern="1200" dirty="0" smtClean="0">
                <a:solidFill>
                  <a:schemeClr val="tx1"/>
                </a:solidFill>
                <a:latin typeface="+mn-lt"/>
                <a:ea typeface="+mn-ea"/>
                <a:cs typeface="+mn-cs"/>
              </a:rPr>
              <a:t> legate al setting </a:t>
            </a:r>
            <a:r>
              <a:rPr lang="en-US" sz="1200" b="1" kern="1200" dirty="0" err="1" smtClean="0">
                <a:solidFill>
                  <a:schemeClr val="tx1"/>
                </a:solidFill>
                <a:latin typeface="+mn-lt"/>
                <a:ea typeface="+mn-ea"/>
                <a:cs typeface="+mn-cs"/>
              </a:rPr>
              <a:t>ambulatoriale</a:t>
            </a:r>
            <a:r>
              <a:rPr lang="en-US" sz="1200" b="1" kern="1200" dirty="0" smtClean="0">
                <a:solidFill>
                  <a:schemeClr val="tx1"/>
                </a:solidFill>
                <a:latin typeface="+mn-lt"/>
                <a:ea typeface="+mn-ea"/>
                <a:cs typeface="+mn-cs"/>
              </a:rPr>
              <a:t> e/o </a:t>
            </a:r>
            <a:r>
              <a:rPr lang="en-US" sz="1200" b="1" kern="1200" dirty="0" err="1" smtClean="0">
                <a:solidFill>
                  <a:schemeClr val="tx1"/>
                </a:solidFill>
                <a:latin typeface="+mn-lt"/>
                <a:ea typeface="+mn-ea"/>
                <a:cs typeface="+mn-cs"/>
              </a:rPr>
              <a:t>ospedaliero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consentendo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individuare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pazienti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affetti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ipertensione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mascherata</a:t>
            </a:r>
            <a:r>
              <a:rPr lang="en-US" sz="1200" kern="1200" dirty="0" smtClean="0">
                <a:solidFill>
                  <a:schemeClr val="tx1"/>
                </a:solidFill>
                <a:latin typeface="+mn-lt"/>
                <a:ea typeface="+mn-ea"/>
                <a:cs typeface="+mn-cs"/>
              </a:rPr>
              <a:t> o </a:t>
            </a:r>
            <a:r>
              <a:rPr lang="en-US" sz="1200" kern="1200" dirty="0" err="1" smtClean="0">
                <a:solidFill>
                  <a:schemeClr val="tx1"/>
                </a:solidFill>
                <a:latin typeface="+mn-lt"/>
                <a:ea typeface="+mn-ea"/>
                <a:cs typeface="+mn-cs"/>
              </a:rPr>
              <a:t>da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ipertensione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camice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bianco</a:t>
            </a:r>
            <a:r>
              <a:rPr lang="en-US" sz="1200" kern="1200" dirty="0" smtClean="0">
                <a:solidFill>
                  <a:schemeClr val="tx1"/>
                </a:solidFill>
                <a:latin typeface="+mn-lt"/>
                <a:ea typeface="+mn-ea"/>
                <a:cs typeface="+mn-cs"/>
              </a:rPr>
              <a:t>;</a:t>
            </a:r>
            <a:endParaRPr lang="it-IT" sz="1200" kern="1200" dirty="0" smtClean="0">
              <a:solidFill>
                <a:schemeClr val="tx1"/>
              </a:solidFill>
              <a:latin typeface="+mn-lt"/>
              <a:ea typeface="+mn-ea"/>
              <a:cs typeface="+mn-cs"/>
            </a:endParaRPr>
          </a:p>
          <a:p>
            <a:pPr lvl="0"/>
            <a:r>
              <a:rPr lang="en-US" sz="1200" b="1" kern="1200" dirty="0" smtClean="0">
                <a:solidFill>
                  <a:schemeClr val="tx1"/>
                </a:solidFill>
                <a:latin typeface="+mn-lt"/>
                <a:ea typeface="+mn-ea"/>
                <a:cs typeface="+mn-cs"/>
              </a:rPr>
              <a:t>4 </a:t>
            </a:r>
            <a:r>
              <a:rPr lang="en-US" sz="1200" b="1" kern="1200" dirty="0" err="1" smtClean="0">
                <a:solidFill>
                  <a:schemeClr val="tx1"/>
                </a:solidFill>
                <a:latin typeface="+mn-lt"/>
                <a:ea typeface="+mn-ea"/>
                <a:cs typeface="+mn-cs"/>
              </a:rPr>
              <a:t>consente</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di</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valutare</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l’andamento</a:t>
            </a:r>
            <a:r>
              <a:rPr lang="en-US" sz="1200" b="1" kern="1200" dirty="0" smtClean="0">
                <a:solidFill>
                  <a:schemeClr val="tx1"/>
                </a:solidFill>
                <a:latin typeface="+mn-lt"/>
                <a:ea typeface="+mn-ea"/>
                <a:cs typeface="+mn-cs"/>
              </a:rPr>
              <a:t> della PA </a:t>
            </a:r>
            <a:r>
              <a:rPr lang="en-US" sz="1200" b="1" kern="1200" dirty="0" err="1" smtClean="0">
                <a:solidFill>
                  <a:schemeClr val="tx1"/>
                </a:solidFill>
                <a:latin typeface="+mn-lt"/>
                <a:ea typeface="+mn-ea"/>
                <a:cs typeface="+mn-cs"/>
              </a:rPr>
              <a:t>nell’arco</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delle</a:t>
            </a:r>
            <a:r>
              <a:rPr lang="en-US" sz="1200" b="1" kern="1200" dirty="0" smtClean="0">
                <a:solidFill>
                  <a:schemeClr val="tx1"/>
                </a:solidFill>
                <a:latin typeface="+mn-lt"/>
                <a:ea typeface="+mn-ea"/>
                <a:cs typeface="+mn-cs"/>
              </a:rPr>
              <a:t> 24 ore</a:t>
            </a:r>
            <a:r>
              <a:rPr lang="en-US" sz="1200" b="0" kern="1200" dirty="0" smtClean="0">
                <a:solidFill>
                  <a:schemeClr val="tx1"/>
                </a:solidFill>
                <a:latin typeface="+mn-lt"/>
                <a:ea typeface="+mn-ea"/>
                <a:cs typeface="+mn-cs"/>
              </a:rPr>
              <a:t>; la pa</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nelle</a:t>
            </a:r>
            <a:r>
              <a:rPr lang="en-US" sz="1200" b="0" kern="1200" baseline="0" dirty="0" smtClean="0">
                <a:solidFill>
                  <a:schemeClr val="tx1"/>
                </a:solidFill>
                <a:latin typeface="+mn-lt"/>
                <a:ea typeface="+mn-ea"/>
                <a:cs typeface="+mn-cs"/>
              </a:rPr>
              <a:t> 24 ore è </a:t>
            </a:r>
            <a:r>
              <a:rPr lang="en-US" sz="1200" b="0" kern="1200" baseline="0" dirty="0" err="1" smtClean="0">
                <a:solidFill>
                  <a:schemeClr val="tx1"/>
                </a:solidFill>
                <a:latin typeface="+mn-lt"/>
                <a:ea typeface="+mn-ea"/>
                <a:cs typeface="+mn-cs"/>
              </a:rPr>
              <a:t>soggetta</a:t>
            </a:r>
            <a:r>
              <a:rPr lang="en-US" sz="1200" b="0" kern="1200" baseline="0" dirty="0" smtClean="0">
                <a:solidFill>
                  <a:schemeClr val="tx1"/>
                </a:solidFill>
                <a:latin typeface="+mn-lt"/>
                <a:ea typeface="+mn-ea"/>
                <a:cs typeface="+mn-cs"/>
              </a:rPr>
              <a:t> a </a:t>
            </a:r>
            <a:r>
              <a:rPr lang="en-US" sz="1200" b="0" kern="1200" baseline="0" dirty="0" err="1" smtClean="0">
                <a:solidFill>
                  <a:schemeClr val="tx1"/>
                </a:solidFill>
                <a:latin typeface="+mn-lt"/>
                <a:ea typeface="+mn-ea"/>
                <a:cs typeface="+mn-cs"/>
              </a:rPr>
              <a:t>ampie</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oscillazioni</a:t>
            </a:r>
            <a:r>
              <a:rPr lang="en-US" sz="1200" b="0" kern="1200" baseline="0" dirty="0" smtClean="0">
                <a:solidFill>
                  <a:schemeClr val="tx1"/>
                </a:solidFill>
                <a:latin typeface="+mn-lt"/>
                <a:ea typeface="+mn-ea"/>
                <a:cs typeface="+mn-cs"/>
              </a:rPr>
              <a:t> e </a:t>
            </a:r>
            <a:r>
              <a:rPr lang="en-US" sz="1200" b="0" kern="1200" baseline="0" dirty="0" err="1" smtClean="0">
                <a:solidFill>
                  <a:schemeClr val="tx1"/>
                </a:solidFill>
                <a:latin typeface="+mn-lt"/>
                <a:ea typeface="+mn-ea"/>
                <a:cs typeface="+mn-cs"/>
              </a:rPr>
              <a:t>proprio</a:t>
            </a:r>
            <a:r>
              <a:rPr lang="en-US" sz="1200" b="0" kern="1200" baseline="0" dirty="0" smtClean="0">
                <a:solidFill>
                  <a:schemeClr val="tx1"/>
                </a:solidFill>
                <a:latin typeface="+mn-lt"/>
                <a:ea typeface="+mn-ea"/>
                <a:cs typeface="+mn-cs"/>
              </a:rPr>
              <a:t> per </a:t>
            </a:r>
            <a:r>
              <a:rPr lang="en-US" sz="1200" b="0" kern="1200" baseline="0" dirty="0" err="1" smtClean="0">
                <a:solidFill>
                  <a:schemeClr val="tx1"/>
                </a:solidFill>
                <a:latin typeface="+mn-lt"/>
                <a:ea typeface="+mn-ea"/>
                <a:cs typeface="+mn-cs"/>
              </a:rPr>
              <a:t>questo</a:t>
            </a:r>
            <a:r>
              <a:rPr lang="en-US" sz="1200" b="0" kern="1200" baseline="0" dirty="0" smtClean="0">
                <a:solidFill>
                  <a:schemeClr val="tx1"/>
                </a:solidFill>
                <a:latin typeface="+mn-lt"/>
                <a:ea typeface="+mn-ea"/>
                <a:cs typeface="+mn-cs"/>
              </a:rPr>
              <a:t> la pa </a:t>
            </a:r>
            <a:r>
              <a:rPr lang="en-US" sz="1200" b="0" kern="1200" baseline="0" dirty="0" err="1" smtClean="0">
                <a:solidFill>
                  <a:schemeClr val="tx1"/>
                </a:solidFill>
                <a:latin typeface="+mn-lt"/>
                <a:ea typeface="+mn-ea"/>
                <a:cs typeface="+mn-cs"/>
              </a:rPr>
              <a:t>convenzionale</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mostra</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una</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relazione</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limitata</a:t>
            </a:r>
            <a:r>
              <a:rPr lang="en-US" sz="1200" b="0" kern="1200" baseline="0" dirty="0" smtClean="0">
                <a:solidFill>
                  <a:schemeClr val="tx1"/>
                </a:solidFill>
                <a:latin typeface="+mn-lt"/>
                <a:ea typeface="+mn-ea"/>
                <a:cs typeface="+mn-cs"/>
              </a:rPr>
              <a:t> con la media </a:t>
            </a:r>
            <a:r>
              <a:rPr lang="en-US" sz="1200" b="0" kern="1200" baseline="0" dirty="0" err="1" smtClean="0">
                <a:solidFill>
                  <a:schemeClr val="tx1"/>
                </a:solidFill>
                <a:latin typeface="+mn-lt"/>
                <a:ea typeface="+mn-ea"/>
                <a:cs typeface="+mn-cs"/>
              </a:rPr>
              <a:t>pressoria</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notturna</a:t>
            </a:r>
            <a:r>
              <a:rPr lang="en-US" sz="1200" b="0" kern="1200" baseline="0" dirty="0" smtClean="0">
                <a:solidFill>
                  <a:schemeClr val="tx1"/>
                </a:solidFill>
                <a:latin typeface="+mn-lt"/>
                <a:ea typeface="+mn-ea"/>
                <a:cs typeface="+mn-cs"/>
              </a:rPr>
              <a:t> e </a:t>
            </a:r>
            <a:r>
              <a:rPr lang="en-US" sz="1200" b="0" kern="1200" baseline="0" dirty="0" err="1" smtClean="0">
                <a:solidFill>
                  <a:schemeClr val="tx1"/>
                </a:solidFill>
                <a:latin typeface="+mn-lt"/>
                <a:ea typeface="+mn-ea"/>
                <a:cs typeface="+mn-cs"/>
              </a:rPr>
              <a:t>diurna</a:t>
            </a:r>
            <a:r>
              <a:rPr lang="en-US" sz="1200" b="0" kern="1200" baseline="0" dirty="0" smtClean="0">
                <a:solidFill>
                  <a:schemeClr val="tx1"/>
                </a:solidFill>
                <a:latin typeface="+mn-lt"/>
                <a:ea typeface="+mn-ea"/>
                <a:cs typeface="+mn-cs"/>
              </a:rPr>
              <a:t>.</a:t>
            </a:r>
            <a:endParaRPr lang="it-IT" sz="1200" kern="1200" dirty="0" smtClean="0">
              <a:solidFill>
                <a:schemeClr val="tx1"/>
              </a:solidFill>
              <a:latin typeface="+mn-lt"/>
              <a:ea typeface="+mn-ea"/>
              <a:cs typeface="+mn-cs"/>
            </a:endParaRPr>
          </a:p>
          <a:p>
            <a:pPr lvl="0"/>
            <a:r>
              <a:rPr lang="en-US" sz="1200" b="1" kern="1200" dirty="0" smtClean="0">
                <a:solidFill>
                  <a:schemeClr val="tx1"/>
                </a:solidFill>
                <a:latin typeface="+mn-lt"/>
                <a:ea typeface="+mn-ea"/>
                <a:cs typeface="+mn-cs"/>
              </a:rPr>
              <a:t>5</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mostrando</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comportamento</a:t>
            </a:r>
            <a:r>
              <a:rPr lang="en-US" sz="1200" kern="1200" dirty="0" smtClean="0">
                <a:solidFill>
                  <a:schemeClr val="tx1"/>
                </a:solidFill>
                <a:latin typeface="+mn-lt"/>
                <a:ea typeface="+mn-ea"/>
                <a:cs typeface="+mn-cs"/>
              </a:rPr>
              <a:t> della PA in diverse </a:t>
            </a:r>
            <a:r>
              <a:rPr lang="en-US" sz="1200" kern="1200" dirty="0" err="1" smtClean="0">
                <a:solidFill>
                  <a:schemeClr val="tx1"/>
                </a:solidFill>
                <a:latin typeface="+mn-lt"/>
                <a:ea typeface="+mn-ea"/>
                <a:cs typeface="+mn-cs"/>
              </a:rPr>
              <a:t>finestre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un </a:t>
            </a:r>
            <a:r>
              <a:rPr lang="en-US" sz="1200" kern="1200" dirty="0" err="1" smtClean="0">
                <a:solidFill>
                  <a:schemeClr val="tx1"/>
                </a:solidFill>
                <a:latin typeface="+mn-lt"/>
                <a:ea typeface="+mn-ea"/>
                <a:cs typeface="+mn-cs"/>
              </a:rPr>
              <a:t>periodo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24 ore </a:t>
            </a:r>
            <a:r>
              <a:rPr lang="en-US" sz="1200" b="1" kern="1200" dirty="0" err="1" smtClean="0">
                <a:solidFill>
                  <a:schemeClr val="tx1"/>
                </a:solidFill>
                <a:latin typeface="+mn-lt"/>
                <a:ea typeface="+mn-ea"/>
                <a:cs typeface="+mn-cs"/>
              </a:rPr>
              <a:t>permette</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di</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valutare</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l'efficacia</a:t>
            </a:r>
            <a:r>
              <a:rPr lang="en-US" sz="1200" b="1" kern="1200" dirty="0" smtClean="0">
                <a:solidFill>
                  <a:schemeClr val="tx1"/>
                </a:solidFill>
                <a:latin typeface="+mn-lt"/>
                <a:ea typeface="+mn-ea"/>
                <a:cs typeface="+mn-cs"/>
              </a:rPr>
              <a:t> della </a:t>
            </a:r>
            <a:r>
              <a:rPr lang="en-US" sz="1200" b="1" kern="1200" dirty="0" err="1" smtClean="0">
                <a:solidFill>
                  <a:schemeClr val="tx1"/>
                </a:solidFill>
                <a:latin typeface="+mn-lt"/>
                <a:ea typeface="+mn-ea"/>
                <a:cs typeface="+mn-cs"/>
              </a:rPr>
              <a:t>terapia</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antipertensiva</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durante</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sia</a:t>
            </a:r>
            <a:r>
              <a:rPr lang="en-US" sz="1200" b="1" kern="1200" dirty="0" smtClean="0">
                <a:solidFill>
                  <a:schemeClr val="tx1"/>
                </a:solidFill>
                <a:latin typeface="+mn-lt"/>
                <a:ea typeface="+mn-ea"/>
                <a:cs typeface="+mn-cs"/>
              </a:rPr>
              <a:t> il </a:t>
            </a:r>
            <a:r>
              <a:rPr lang="en-US" sz="1200" b="1" kern="1200" dirty="0" err="1" smtClean="0">
                <a:solidFill>
                  <a:schemeClr val="tx1"/>
                </a:solidFill>
                <a:latin typeface="+mn-lt"/>
                <a:ea typeface="+mn-ea"/>
                <a:cs typeface="+mn-cs"/>
              </a:rPr>
              <a:t>giorno</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che</a:t>
            </a:r>
            <a:r>
              <a:rPr lang="en-US" sz="1200" b="1" kern="1200" dirty="0" smtClean="0">
                <a:solidFill>
                  <a:schemeClr val="tx1"/>
                </a:solidFill>
                <a:latin typeface="+mn-lt"/>
                <a:ea typeface="+mn-ea"/>
                <a:cs typeface="+mn-cs"/>
              </a:rPr>
              <a:t> la </a:t>
            </a:r>
            <a:r>
              <a:rPr lang="en-US" sz="1200" b="1" kern="1200" dirty="0" err="1" smtClean="0">
                <a:solidFill>
                  <a:schemeClr val="tx1"/>
                </a:solidFill>
                <a:latin typeface="+mn-lt"/>
                <a:ea typeface="+mn-ea"/>
                <a:cs typeface="+mn-cs"/>
              </a:rPr>
              <a:t>notte</a:t>
            </a:r>
            <a:r>
              <a:rPr lang="en-US" sz="1200" kern="1200" dirty="0" smtClean="0">
                <a:solidFill>
                  <a:schemeClr val="tx1"/>
                </a:solidFill>
                <a:latin typeface="+mn-lt"/>
                <a:ea typeface="+mn-ea"/>
                <a:cs typeface="+mn-cs"/>
              </a:rPr>
              <a:t> non </a:t>
            </a:r>
            <a:r>
              <a:rPr lang="en-US" sz="1200" kern="1200" dirty="0" err="1" smtClean="0">
                <a:solidFill>
                  <a:schemeClr val="tx1"/>
                </a:solidFill>
                <a:latin typeface="+mn-lt"/>
                <a:ea typeface="+mn-ea"/>
                <a:cs typeface="+mn-cs"/>
              </a:rPr>
              <a:t>basandosi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su</a:t>
            </a:r>
            <a:r>
              <a:rPr lang="en-US" sz="1200" kern="1200" dirty="0" smtClean="0">
                <a:solidFill>
                  <a:schemeClr val="tx1"/>
                </a:solidFill>
                <a:latin typeface="+mn-lt"/>
                <a:ea typeface="+mn-ea"/>
                <a:cs typeface="+mn-cs"/>
              </a:rPr>
              <a:t> un </a:t>
            </a:r>
            <a:r>
              <a:rPr lang="en-US" sz="1200" kern="1200" dirty="0" err="1" smtClean="0">
                <a:solidFill>
                  <a:schemeClr val="tx1"/>
                </a:solidFill>
                <a:latin typeface="+mn-lt"/>
                <a:ea typeface="+mn-ea"/>
                <a:cs typeface="+mn-cs"/>
              </a:rPr>
              <a:t>singolo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valore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casuale</a:t>
            </a:r>
            <a:r>
              <a:rPr lang="en-US" sz="1200" kern="1200" dirty="0" smtClean="0">
                <a:solidFill>
                  <a:schemeClr val="tx1"/>
                </a:solidFill>
                <a:latin typeface="+mn-lt"/>
                <a:ea typeface="+mn-ea"/>
                <a:cs typeface="+mn-cs"/>
              </a:rPr>
              <a:t>;</a:t>
            </a:r>
            <a:endParaRPr lang="it-IT" sz="1200" kern="1200" dirty="0" smtClean="0">
              <a:solidFill>
                <a:schemeClr val="tx1"/>
              </a:solidFill>
              <a:latin typeface="+mn-lt"/>
              <a:ea typeface="+mn-ea"/>
              <a:cs typeface="+mn-cs"/>
            </a:endParaRPr>
          </a:p>
          <a:p>
            <a:pPr lvl="0"/>
            <a:r>
              <a:rPr lang="en-US" sz="1200" b="1" kern="1200" dirty="0" smtClean="0">
                <a:solidFill>
                  <a:schemeClr val="tx1"/>
                </a:solidFill>
                <a:latin typeface="+mn-lt"/>
                <a:ea typeface="+mn-ea"/>
                <a:cs typeface="+mn-cs"/>
              </a:rPr>
              <a:t>6</a:t>
            </a:r>
            <a:r>
              <a:rPr lang="en-US" sz="1200" b="1" kern="1200" baseline="0" dirty="0" smtClean="0">
                <a:solidFill>
                  <a:schemeClr val="tx1"/>
                </a:solidFill>
                <a:latin typeface="+mn-lt"/>
                <a:ea typeface="+mn-ea"/>
                <a:cs typeface="+mn-cs"/>
              </a:rPr>
              <a:t> Il </a:t>
            </a:r>
            <a:r>
              <a:rPr lang="en-US" sz="1200" b="1" kern="1200" baseline="0" dirty="0" err="1" smtClean="0">
                <a:solidFill>
                  <a:schemeClr val="tx1"/>
                </a:solidFill>
                <a:latin typeface="+mn-lt"/>
                <a:ea typeface="+mn-ea"/>
                <a:cs typeface="+mn-cs"/>
              </a:rPr>
              <a:t>danno</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d’organo</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subclinico</a:t>
            </a:r>
            <a:r>
              <a:rPr lang="en-US" sz="1200" b="1" kern="1200" baseline="0" dirty="0" smtClean="0">
                <a:solidFill>
                  <a:schemeClr val="tx1"/>
                </a:solidFill>
                <a:latin typeface="+mn-lt"/>
                <a:ea typeface="+mn-ea"/>
                <a:cs typeface="+mn-cs"/>
              </a:rPr>
              <a:t> è </a:t>
            </a:r>
            <a:r>
              <a:rPr lang="en-US" sz="1200" b="1" kern="1200" baseline="0" dirty="0" err="1" smtClean="0">
                <a:solidFill>
                  <a:schemeClr val="tx1"/>
                </a:solidFill>
                <a:latin typeface="+mn-lt"/>
                <a:ea typeface="+mn-ea"/>
                <a:cs typeface="+mn-cs"/>
              </a:rPr>
              <a:t>più</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strettamente</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associato</a:t>
            </a:r>
            <a:r>
              <a:rPr lang="en-US" sz="1200" b="1" kern="1200" baseline="0" dirty="0" smtClean="0">
                <a:solidFill>
                  <a:schemeClr val="tx1"/>
                </a:solidFill>
                <a:latin typeface="+mn-lt"/>
                <a:ea typeface="+mn-ea"/>
                <a:cs typeface="+mn-cs"/>
              </a:rPr>
              <a:t> al </a:t>
            </a:r>
            <a:r>
              <a:rPr lang="en-US" sz="1200" b="1" kern="1200" baseline="0" dirty="0" err="1" smtClean="0">
                <a:solidFill>
                  <a:schemeClr val="tx1"/>
                </a:solidFill>
                <a:latin typeface="+mn-lt"/>
                <a:ea typeface="+mn-ea"/>
                <a:cs typeface="+mn-cs"/>
              </a:rPr>
              <a:t>valore</a:t>
            </a:r>
            <a:r>
              <a:rPr lang="en-US" sz="1200" b="1" kern="1200" baseline="0" dirty="0" smtClean="0">
                <a:solidFill>
                  <a:schemeClr val="tx1"/>
                </a:solidFill>
                <a:latin typeface="+mn-lt"/>
                <a:ea typeface="+mn-ea"/>
                <a:cs typeface="+mn-cs"/>
              </a:rPr>
              <a:t> della media </a:t>
            </a:r>
            <a:r>
              <a:rPr lang="en-US" sz="1200" b="1" kern="1200" baseline="0" dirty="0" err="1" smtClean="0">
                <a:solidFill>
                  <a:schemeClr val="tx1"/>
                </a:solidFill>
                <a:latin typeface="+mn-lt"/>
                <a:ea typeface="+mn-ea"/>
                <a:cs typeface="+mn-cs"/>
              </a:rPr>
              <a:t>pressoria</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delle</a:t>
            </a:r>
            <a:r>
              <a:rPr lang="en-US" sz="1200" b="1" kern="1200" baseline="0" dirty="0" smtClean="0">
                <a:solidFill>
                  <a:schemeClr val="tx1"/>
                </a:solidFill>
                <a:latin typeface="+mn-lt"/>
                <a:ea typeface="+mn-ea"/>
                <a:cs typeface="+mn-cs"/>
              </a:rPr>
              <a:t> 24 ore </a:t>
            </a:r>
            <a:r>
              <a:rPr lang="en-US" sz="1200" b="1" kern="1200" baseline="0" dirty="0" err="1" smtClean="0">
                <a:solidFill>
                  <a:schemeClr val="tx1"/>
                </a:solidFill>
                <a:latin typeface="+mn-lt"/>
                <a:ea typeface="+mn-ea"/>
                <a:cs typeface="+mn-cs"/>
              </a:rPr>
              <a:t>piuttosto</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che</a:t>
            </a:r>
            <a:r>
              <a:rPr lang="en-US" sz="1200" b="1" kern="1200" baseline="0" dirty="0" smtClean="0">
                <a:solidFill>
                  <a:schemeClr val="tx1"/>
                </a:solidFill>
                <a:latin typeface="+mn-lt"/>
                <a:ea typeface="+mn-ea"/>
                <a:cs typeface="+mn-cs"/>
              </a:rPr>
              <a:t> a </a:t>
            </a:r>
            <a:r>
              <a:rPr lang="en-US" sz="1200" b="1" kern="1200" baseline="0" dirty="0" err="1" smtClean="0">
                <a:solidFill>
                  <a:schemeClr val="tx1"/>
                </a:solidFill>
                <a:latin typeface="+mn-lt"/>
                <a:ea typeface="+mn-ea"/>
                <a:cs typeface="+mn-cs"/>
              </a:rPr>
              <a:t>quello</a:t>
            </a:r>
            <a:r>
              <a:rPr lang="en-US" sz="1200" b="1" kern="1200" baseline="0" dirty="0" smtClean="0">
                <a:solidFill>
                  <a:schemeClr val="tx1"/>
                </a:solidFill>
                <a:latin typeface="+mn-lt"/>
                <a:ea typeface="+mn-ea"/>
                <a:cs typeface="+mn-cs"/>
              </a:rPr>
              <a:t> della pa </a:t>
            </a:r>
            <a:r>
              <a:rPr lang="en-US" sz="1200" b="1" kern="1200" baseline="0" dirty="0" err="1" smtClean="0">
                <a:solidFill>
                  <a:schemeClr val="tx1"/>
                </a:solidFill>
                <a:latin typeface="+mn-lt"/>
                <a:ea typeface="+mn-ea"/>
                <a:cs typeface="+mn-cs"/>
              </a:rPr>
              <a:t>convenzionale</a:t>
            </a:r>
            <a:r>
              <a:rPr lang="en-US" sz="1200" b="1" kern="1200" baseline="0" dirty="0" smtClean="0">
                <a:solidFill>
                  <a:schemeClr val="tx1"/>
                </a:solidFill>
                <a:latin typeface="+mn-lt"/>
                <a:ea typeface="+mn-ea"/>
                <a:cs typeface="+mn-cs"/>
              </a:rPr>
              <a:t> . </a:t>
            </a:r>
            <a:r>
              <a:rPr lang="en-US" sz="1200" b="1" kern="1200" baseline="0" dirty="0" err="1" smtClean="0">
                <a:solidFill>
                  <a:schemeClr val="tx1"/>
                </a:solidFill>
                <a:latin typeface="+mn-lt"/>
                <a:ea typeface="+mn-ea"/>
                <a:cs typeface="+mn-cs"/>
              </a:rPr>
              <a:t>Inoltre</a:t>
            </a:r>
            <a:r>
              <a:rPr lang="en-US" sz="1200" b="1" kern="1200" baseline="0" dirty="0" smtClean="0">
                <a:solidFill>
                  <a:schemeClr val="tx1"/>
                </a:solidFill>
                <a:latin typeface="+mn-lt"/>
                <a:ea typeface="+mn-ea"/>
                <a:cs typeface="+mn-cs"/>
              </a:rPr>
              <a:t> la media </a:t>
            </a:r>
            <a:r>
              <a:rPr lang="en-US" sz="1200" b="1" kern="1200" baseline="0" dirty="0" err="1" smtClean="0">
                <a:solidFill>
                  <a:schemeClr val="tx1"/>
                </a:solidFill>
                <a:latin typeface="+mn-lt"/>
                <a:ea typeface="+mn-ea"/>
                <a:cs typeface="+mn-cs"/>
              </a:rPr>
              <a:t>sitolica</a:t>
            </a:r>
            <a:r>
              <a:rPr lang="en-US" sz="1200" b="1" kern="1200" baseline="0" dirty="0" smtClean="0">
                <a:solidFill>
                  <a:schemeClr val="tx1"/>
                </a:solidFill>
                <a:latin typeface="+mn-lt"/>
                <a:ea typeface="+mn-ea"/>
                <a:cs typeface="+mn-cs"/>
              </a:rPr>
              <a:t> o </a:t>
            </a:r>
            <a:r>
              <a:rPr lang="en-US" sz="1200" b="1" kern="1200" baseline="0" dirty="0" err="1" smtClean="0">
                <a:solidFill>
                  <a:schemeClr val="tx1"/>
                </a:solidFill>
                <a:latin typeface="+mn-lt"/>
                <a:ea typeface="+mn-ea"/>
                <a:cs typeface="+mn-cs"/>
              </a:rPr>
              <a:t>diatolica</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delle</a:t>
            </a:r>
            <a:r>
              <a:rPr lang="en-US" sz="1200" b="1" kern="1200" baseline="0" dirty="0" smtClean="0">
                <a:solidFill>
                  <a:schemeClr val="tx1"/>
                </a:solidFill>
                <a:latin typeface="+mn-lt"/>
                <a:ea typeface="+mn-ea"/>
                <a:cs typeface="+mn-cs"/>
              </a:rPr>
              <a:t> 24 ore ha </a:t>
            </a:r>
            <a:r>
              <a:rPr lang="en-US" sz="1200" b="1" kern="1200" baseline="0" dirty="0" err="1" smtClean="0">
                <a:solidFill>
                  <a:schemeClr val="tx1"/>
                </a:solidFill>
                <a:latin typeface="+mn-lt"/>
                <a:ea typeface="+mn-ea"/>
                <a:cs typeface="+mn-cs"/>
              </a:rPr>
              <a:t>una</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relazione</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più</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stretta</a:t>
            </a:r>
            <a:r>
              <a:rPr lang="en-US" sz="1200" b="1"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un con</a:t>
            </a:r>
            <a:r>
              <a:rPr lang="en-US" sz="1200" b="1" kern="1200" baseline="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morbilità</a:t>
            </a:r>
            <a:r>
              <a:rPr lang="en-US" sz="1200" b="1" kern="1200" dirty="0" smtClean="0">
                <a:solidFill>
                  <a:schemeClr val="tx1"/>
                </a:solidFill>
                <a:latin typeface="+mn-lt"/>
                <a:ea typeface="+mn-ea"/>
                <a:cs typeface="+mn-cs"/>
              </a:rPr>
              <a:t> e </a:t>
            </a:r>
            <a:r>
              <a:rPr lang="en-US" sz="1200" b="1" kern="1200" dirty="0" err="1" smtClean="0">
                <a:solidFill>
                  <a:schemeClr val="tx1"/>
                </a:solidFill>
                <a:latin typeface="+mn-lt"/>
                <a:ea typeface="+mn-ea"/>
                <a:cs typeface="+mn-cs"/>
              </a:rPr>
              <a:t>mortalità</a:t>
            </a:r>
            <a:r>
              <a:rPr lang="en-US" sz="1200" b="1" kern="1200" dirty="0" smtClean="0">
                <a:solidFill>
                  <a:schemeClr val="tx1"/>
                </a:solidFill>
                <a:latin typeface="+mn-lt"/>
                <a:ea typeface="+mn-ea"/>
                <a:cs typeface="+mn-cs"/>
              </a:rPr>
              <a:t> </a:t>
            </a:r>
            <a:r>
              <a:rPr lang="en-US" sz="1200" b="1" kern="1200" dirty="0" err="1" smtClean="0">
                <a:solidFill>
                  <a:schemeClr val="tx1"/>
                </a:solidFill>
                <a:latin typeface="+mn-lt"/>
                <a:ea typeface="+mn-ea"/>
                <a:cs typeface="+mn-cs"/>
              </a:rPr>
              <a:t>cardiovascolare</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rispetto</a:t>
            </a:r>
            <a:r>
              <a:rPr lang="en-US" sz="1200" b="1" kern="1200" baseline="0" dirty="0" smtClean="0">
                <a:solidFill>
                  <a:schemeClr val="tx1"/>
                </a:solidFill>
                <a:latin typeface="+mn-lt"/>
                <a:ea typeface="+mn-ea"/>
                <a:cs typeface="+mn-cs"/>
              </a:rPr>
              <a:t> </a:t>
            </a:r>
            <a:r>
              <a:rPr lang="en-US" sz="1200" b="1" kern="1200" baseline="0" dirty="0" err="1" smtClean="0">
                <a:solidFill>
                  <a:schemeClr val="tx1"/>
                </a:solidFill>
                <a:latin typeface="+mn-lt"/>
                <a:ea typeface="+mn-ea"/>
                <a:cs typeface="+mn-cs"/>
              </a:rPr>
              <a:t>alla</a:t>
            </a:r>
            <a:r>
              <a:rPr lang="en-US" sz="1200" b="1" kern="1200" baseline="0" dirty="0" smtClean="0">
                <a:solidFill>
                  <a:schemeClr val="tx1"/>
                </a:solidFill>
                <a:latin typeface="+mn-lt"/>
                <a:ea typeface="+mn-ea"/>
                <a:cs typeface="+mn-cs"/>
              </a:rPr>
              <a:t> PA </a:t>
            </a:r>
            <a:r>
              <a:rPr lang="en-US" sz="1200" b="1" kern="1200" baseline="0" dirty="0" err="1" smtClean="0">
                <a:solidFill>
                  <a:schemeClr val="tx1"/>
                </a:solidFill>
                <a:latin typeface="+mn-lt"/>
                <a:ea typeface="+mn-ea"/>
                <a:cs typeface="+mn-cs"/>
              </a:rPr>
              <a:t>convenzionale</a:t>
            </a:r>
            <a:r>
              <a:rPr lang="en-US" sz="1200" b="1" kern="1200" baseline="0" dirty="0" smtClean="0">
                <a:solidFill>
                  <a:schemeClr val="tx1"/>
                </a:solidFill>
                <a:latin typeface="+mn-lt"/>
                <a:ea typeface="+mn-ea"/>
                <a:cs typeface="+mn-cs"/>
              </a:rPr>
              <a:t> </a:t>
            </a:r>
            <a:r>
              <a:rPr lang="en-US" sz="1200" b="0" kern="1200" baseline="0" dirty="0" smtClean="0">
                <a:solidFill>
                  <a:schemeClr val="tx1"/>
                </a:solidFill>
                <a:latin typeface="+mn-lt"/>
                <a:ea typeface="+mn-ea"/>
                <a:cs typeface="+mn-cs"/>
              </a:rPr>
              <a:t>(</a:t>
            </a:r>
            <a:r>
              <a:rPr lang="it-IT" sz="1200" kern="1200" dirty="0" smtClean="0">
                <a:solidFill>
                  <a:schemeClr val="tx1"/>
                </a:solidFill>
                <a:latin typeface="+mn-lt"/>
                <a:ea typeface="+mn-ea"/>
                <a:cs typeface="+mn-cs"/>
              </a:rPr>
              <a:t>Correlazione tra</a:t>
            </a:r>
            <a:r>
              <a:rPr lang="it-IT" sz="1200" kern="1200" baseline="0" dirty="0" smtClean="0">
                <a:solidFill>
                  <a:schemeClr val="tx1"/>
                </a:solidFill>
                <a:latin typeface="+mn-lt"/>
                <a:ea typeface="+mn-ea"/>
                <a:cs typeface="+mn-cs"/>
              </a:rPr>
              <a:t> PAS media delle 24 ore e PA convenzionale con eventi o mortalità CV in tre studi); questo forse perché la PA ambulatoria riflette meglio della PA convenzionale il reale carico pressorio sul sistema CV. Inoltre la PA media notturna sembra avere un valore prognostico superiore rispetto alla PA media diurna (i dati a tale riguardo sono tuttavia ancora limitati)</a:t>
            </a:r>
            <a:endParaRPr lang="it-IT" sz="1200" kern="1200" dirty="0" smtClean="0">
              <a:solidFill>
                <a:schemeClr val="tx1"/>
              </a:solidFill>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4</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smtClean="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5</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Conoscenza della persona e approccio olistico “</a:t>
            </a:r>
            <a:r>
              <a:rPr lang="it-IT" dirty="0" err="1" smtClean="0"/>
              <a:t>bio-psico-sociale</a:t>
            </a:r>
            <a:r>
              <a:rPr lang="it-IT" dirty="0" smtClean="0"/>
              <a:t>”(quale rischio in quale paziente...) </a:t>
            </a:r>
            <a:r>
              <a:rPr lang="it-IT" dirty="0" err="1" smtClean="0"/>
              <a:t>ØPossibilità</a:t>
            </a:r>
            <a:r>
              <a:rPr lang="it-IT" dirty="0" smtClean="0"/>
              <a:t> / Capacità di intervento sul “contesto”(conoscenza del contesto familiare e socio-sanitario...) </a:t>
            </a:r>
            <a:r>
              <a:rPr lang="it-IT" dirty="0" err="1" smtClean="0"/>
              <a:t>ØApproccio</a:t>
            </a:r>
            <a:r>
              <a:rPr lang="it-IT" dirty="0" smtClean="0"/>
              <a:t> trasversale, continuativo, fiduciario, di facile accesso (continuità assistenziale e relazionale...) </a:t>
            </a:r>
          </a:p>
          <a:p>
            <a:endParaRPr lang="it-IT"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6</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Conoscenza della persona e approccio olistico “</a:t>
            </a:r>
            <a:r>
              <a:rPr lang="it-IT" dirty="0" err="1" smtClean="0"/>
              <a:t>bio-psico-sociale</a:t>
            </a:r>
            <a:r>
              <a:rPr lang="it-IT" dirty="0" smtClean="0"/>
              <a:t>”(quale rischio in quale paziente...),</a:t>
            </a:r>
            <a:r>
              <a:rPr lang="it-IT" baseline="0" dirty="0" smtClean="0"/>
              <a:t> </a:t>
            </a:r>
            <a:r>
              <a:rPr lang="it-IT" dirty="0" smtClean="0"/>
              <a:t>Possibilità / Capacità di intervento sul “contesto”(conoscenza del contesto familiare e socio-sanitario...) ,</a:t>
            </a:r>
            <a:r>
              <a:rPr lang="it-IT" baseline="0" dirty="0" smtClean="0"/>
              <a:t> </a:t>
            </a:r>
            <a:r>
              <a:rPr lang="it-IT" dirty="0" smtClean="0"/>
              <a:t>Approccio trasversale, continuativo, fiduciario, di facile accesso (continuità assistenziale e relazionale...) </a:t>
            </a:r>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QUINDI NON SOLO L’ACQUISIZIONE </a:t>
            </a:r>
            <a:r>
              <a:rPr lang="it-IT" dirty="0" err="1" smtClean="0"/>
              <a:t>DI</a:t>
            </a:r>
            <a:r>
              <a:rPr lang="it-IT" dirty="0" smtClean="0"/>
              <a:t> NUOVE COMPETENZE MA ANCHE </a:t>
            </a:r>
            <a:r>
              <a:rPr lang="it-IT" dirty="0" err="1" smtClean="0"/>
              <a:t>DI</a:t>
            </a:r>
            <a:r>
              <a:rPr lang="it-IT" dirty="0" smtClean="0"/>
              <a:t> STRUMENTI DIAGNOSTICI E PROFESSIONALI PER LA GESTIONE DELLA PATOLOGIA CRONICA</a:t>
            </a:r>
          </a:p>
          <a:p>
            <a:endParaRPr lang="it-IT"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7</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US" sz="1200" kern="1200" dirty="0" err="1" smtClean="0">
                <a:solidFill>
                  <a:schemeClr val="tx1"/>
                </a:solidFill>
                <a:latin typeface="+mn-lt"/>
                <a:ea typeface="+mn-ea"/>
                <a:cs typeface="+mn-cs"/>
              </a:rPr>
              <a:t>Individuare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pazienti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affetti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ipertensione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camice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bianco</a:t>
            </a:r>
            <a:r>
              <a:rPr lang="en-US" sz="1200" kern="1200" dirty="0" smtClean="0">
                <a:solidFill>
                  <a:schemeClr val="tx1"/>
                </a:solidFill>
                <a:latin typeface="+mn-lt"/>
                <a:ea typeface="+mn-ea"/>
                <a:cs typeface="+mn-cs"/>
              </a:rPr>
              <a:t> per </a:t>
            </a:r>
            <a:r>
              <a:rPr lang="en-US" sz="1200" kern="1200" dirty="0" err="1" smtClean="0">
                <a:solidFill>
                  <a:schemeClr val="tx1"/>
                </a:solidFill>
                <a:latin typeface="+mn-lt"/>
                <a:ea typeface="+mn-ea"/>
                <a:cs typeface="+mn-cs"/>
              </a:rPr>
              <a:t>evitarne</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trattamento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inadeguato</a:t>
            </a:r>
            <a:r>
              <a:rPr lang="en-US" sz="1200" kern="1200" dirty="0" smtClean="0">
                <a:solidFill>
                  <a:schemeClr val="tx1"/>
                </a:solidFill>
                <a:latin typeface="+mn-lt"/>
                <a:ea typeface="+mn-ea"/>
                <a:cs typeface="+mn-cs"/>
              </a:rPr>
              <a:t>;</a:t>
            </a:r>
            <a:r>
              <a:rPr lang="it-IT" sz="1200" kern="1200" baseline="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Confermare</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sospetto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diagnostico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ipertensione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arteriosa</a:t>
            </a:r>
            <a:r>
              <a:rPr lang="en-US" sz="1200" kern="1200" dirty="0" smtClean="0">
                <a:solidFill>
                  <a:schemeClr val="tx1"/>
                </a:solidFill>
                <a:latin typeface="+mn-lt"/>
                <a:ea typeface="+mn-ea"/>
                <a:cs typeface="+mn-cs"/>
              </a:rPr>
              <a:t> in </a:t>
            </a:r>
            <a:r>
              <a:rPr lang="en-US" sz="1200" kern="1200" dirty="0" err="1" smtClean="0">
                <a:solidFill>
                  <a:schemeClr val="tx1"/>
                </a:solidFill>
                <a:latin typeface="+mn-lt"/>
                <a:ea typeface="+mn-ea"/>
                <a:cs typeface="+mn-cs"/>
              </a:rPr>
              <a:t>pazienti</a:t>
            </a:r>
            <a:r>
              <a:rPr lang="en-US" sz="1200" kern="1200" dirty="0" smtClean="0">
                <a:solidFill>
                  <a:schemeClr val="tx1"/>
                </a:solidFill>
                <a:latin typeface="+mn-lt"/>
                <a:ea typeface="+mn-ea"/>
                <a:cs typeface="+mn-cs"/>
              </a:rPr>
              <a:t> con PA ≥140/90 mmHg </a:t>
            </a:r>
            <a:r>
              <a:rPr lang="en-US" sz="1200" kern="1200" dirty="0" err="1" smtClean="0">
                <a:solidFill>
                  <a:schemeClr val="tx1"/>
                </a:solidFill>
                <a:latin typeface="+mn-lt"/>
                <a:ea typeface="+mn-ea"/>
                <a:cs typeface="+mn-cs"/>
              </a:rPr>
              <a:t>alla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misurazione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convenzionale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nello</a:t>
            </a:r>
            <a:r>
              <a:rPr lang="en-US" sz="1200" kern="1200" dirty="0" smtClean="0">
                <a:solidFill>
                  <a:schemeClr val="tx1"/>
                </a:solidFill>
                <a:latin typeface="+mn-lt"/>
                <a:ea typeface="+mn-ea"/>
                <a:cs typeface="+mn-cs"/>
              </a:rPr>
              <a:t> studio medico;</a:t>
            </a:r>
            <a:r>
              <a:rPr lang="it-IT" sz="1200" kern="1200" baseline="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valutare</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grado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controllo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pressorio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nei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pazienti</a:t>
            </a:r>
            <a:r>
              <a:rPr lang="en-US" sz="1200" kern="1200" dirty="0" smtClean="0">
                <a:solidFill>
                  <a:schemeClr val="tx1"/>
                </a:solidFill>
                <a:latin typeface="+mn-lt"/>
                <a:ea typeface="+mn-ea"/>
                <a:cs typeface="+mn-cs"/>
              </a:rPr>
              <a:t> in </a:t>
            </a:r>
            <a:r>
              <a:rPr lang="en-US" sz="1200" kern="1200" dirty="0" err="1" smtClean="0">
                <a:solidFill>
                  <a:schemeClr val="tx1"/>
                </a:solidFill>
                <a:latin typeface="+mn-lt"/>
                <a:ea typeface="+mn-ea"/>
                <a:cs typeface="+mn-cs"/>
              </a:rPr>
              <a:t>trattamento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farmacologico</a:t>
            </a:r>
            <a:r>
              <a:rPr lang="en-US" sz="1200" kern="1200" dirty="0" smtClean="0">
                <a:solidFill>
                  <a:schemeClr val="tx1"/>
                </a:solidFill>
                <a:latin typeface="+mn-lt"/>
                <a:ea typeface="+mn-ea"/>
                <a:cs typeface="+mn-cs"/>
              </a:rPr>
              <a:t> in </a:t>
            </a:r>
            <a:r>
              <a:rPr lang="en-US" sz="1200" kern="1200" dirty="0" err="1" smtClean="0">
                <a:solidFill>
                  <a:schemeClr val="tx1"/>
                </a:solidFill>
                <a:latin typeface="+mn-lt"/>
                <a:ea typeface="+mn-ea"/>
                <a:cs typeface="+mn-cs"/>
              </a:rPr>
              <a:t>modo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ottimizzare</a:t>
            </a:r>
            <a:r>
              <a:rPr lang="en-US" sz="1200" kern="1200" dirty="0" smtClean="0">
                <a:solidFill>
                  <a:schemeClr val="tx1"/>
                </a:solidFill>
                <a:latin typeface="+mn-lt"/>
                <a:ea typeface="+mn-ea"/>
                <a:cs typeface="+mn-cs"/>
              </a:rPr>
              <a:t> la </a:t>
            </a:r>
            <a:r>
              <a:rPr lang="en-US" sz="1200" kern="1200" dirty="0" err="1" smtClean="0">
                <a:solidFill>
                  <a:schemeClr val="tx1"/>
                </a:solidFill>
                <a:latin typeface="+mn-lt"/>
                <a:ea typeface="+mn-ea"/>
                <a:cs typeface="+mn-cs"/>
              </a:rPr>
              <a:t>terapia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raggiungere</a:t>
            </a:r>
            <a:r>
              <a:rPr lang="en-US" sz="1200" kern="1200" dirty="0" smtClean="0">
                <a:solidFill>
                  <a:schemeClr val="tx1"/>
                </a:solidFill>
                <a:latin typeface="+mn-lt"/>
                <a:ea typeface="+mn-ea"/>
                <a:cs typeface="+mn-cs"/>
              </a:rPr>
              <a:t> il target </a:t>
            </a:r>
            <a:r>
              <a:rPr lang="en-US" sz="1200" kern="1200" dirty="0" err="1" smtClean="0">
                <a:solidFill>
                  <a:schemeClr val="tx1"/>
                </a:solidFill>
                <a:latin typeface="+mn-lt"/>
                <a:ea typeface="+mn-ea"/>
                <a:cs typeface="+mn-cs"/>
              </a:rPr>
              <a:t>stabiliti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dalle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linee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guida</a:t>
            </a:r>
            <a:r>
              <a:rPr lang="en-US" sz="1200" kern="1200" dirty="0" smtClean="0">
                <a:solidFill>
                  <a:schemeClr val="tx1"/>
                </a:solidFill>
                <a:latin typeface="+mn-lt"/>
                <a:ea typeface="+mn-ea"/>
                <a:cs typeface="+mn-cs"/>
              </a:rPr>
              <a:t> e </a:t>
            </a:r>
            <a:r>
              <a:rPr lang="en-US" sz="1200" kern="1200" dirty="0" err="1" smtClean="0">
                <a:solidFill>
                  <a:schemeClr val="tx1"/>
                </a:solidFill>
                <a:latin typeface="+mn-lt"/>
                <a:ea typeface="+mn-ea"/>
                <a:cs typeface="+mn-cs"/>
              </a:rPr>
              <a:t>documentare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eventuali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ipotensioni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origine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iatrogena</a:t>
            </a:r>
            <a:r>
              <a:rPr lang="en-US" sz="1200" kern="1200" dirty="0" smtClean="0">
                <a:solidFill>
                  <a:schemeClr val="tx1"/>
                </a:solidFill>
                <a:latin typeface="+mn-lt"/>
                <a:ea typeface="+mn-ea"/>
                <a:cs typeface="+mn-cs"/>
              </a:rPr>
              <a:t>;</a:t>
            </a:r>
            <a:r>
              <a:rPr lang="it-IT" sz="1200" kern="1200" baseline="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valutare</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profilo</a:t>
            </a:r>
            <a:r>
              <a:rPr lang="en-US" sz="1200" kern="1200" dirty="0" smtClean="0">
                <a:solidFill>
                  <a:schemeClr val="tx1"/>
                </a:solidFill>
                <a:latin typeface="+mn-lt"/>
                <a:ea typeface="+mn-ea"/>
                <a:cs typeface="+mn-cs"/>
              </a:rPr>
              <a:t> ‘dipping’;</a:t>
            </a:r>
            <a:r>
              <a:rPr lang="it-IT" sz="1200" kern="1200" baseline="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correlare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eventuali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sintomi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manifestati</a:t>
            </a:r>
            <a:r>
              <a:rPr lang="en-US" sz="1200" kern="1200" dirty="0" smtClean="0">
                <a:solidFill>
                  <a:schemeClr val="tx1"/>
                </a:solidFill>
                <a:latin typeface="+mn-lt"/>
                <a:ea typeface="+mn-ea"/>
                <a:cs typeface="+mn-cs"/>
              </a:rPr>
              <a:t> dal </a:t>
            </a:r>
            <a:r>
              <a:rPr lang="en-US" sz="1200" kern="1200" dirty="0" err="1" smtClean="0">
                <a:solidFill>
                  <a:schemeClr val="tx1"/>
                </a:solidFill>
                <a:latin typeface="+mn-lt"/>
                <a:ea typeface="+mn-ea"/>
                <a:cs typeface="+mn-cs"/>
              </a:rPr>
              <a:t>paziente</a:t>
            </a:r>
            <a:r>
              <a:rPr lang="en-US" sz="1200" kern="1200" dirty="0" smtClean="0">
                <a:solidFill>
                  <a:schemeClr val="tx1"/>
                </a:solidFill>
                <a:latin typeface="+mn-lt"/>
                <a:ea typeface="+mn-ea"/>
                <a:cs typeface="+mn-cs"/>
              </a:rPr>
              <a:t> a </a:t>
            </a:r>
            <a:r>
              <a:rPr lang="en-US" sz="1200" kern="1200" dirty="0" err="1" smtClean="0">
                <a:solidFill>
                  <a:schemeClr val="tx1"/>
                </a:solidFill>
                <a:latin typeface="+mn-lt"/>
                <a:ea typeface="+mn-ea"/>
                <a:cs typeface="+mn-cs"/>
              </a:rPr>
              <a:t>modificazioni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pressorie</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paziente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può</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attivare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manualmente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l’apparecchio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alla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comparsa</a:t>
            </a:r>
            <a:r>
              <a:rPr lang="en-US" sz="1200" kern="1200" dirty="0" smtClean="0">
                <a:solidFill>
                  <a:schemeClr val="tx1"/>
                </a:solidFill>
                <a:latin typeface="+mn-lt"/>
                <a:ea typeface="+mn-ea"/>
                <a:cs typeface="+mn-cs"/>
              </a:rPr>
              <a:t> della </a:t>
            </a:r>
            <a:r>
              <a:rPr lang="en-US" sz="1200" kern="1200" dirty="0" err="1" smtClean="0">
                <a:solidFill>
                  <a:schemeClr val="tx1"/>
                </a:solidFill>
                <a:latin typeface="+mn-lt"/>
                <a:ea typeface="+mn-ea"/>
                <a:cs typeface="+mn-cs"/>
              </a:rPr>
              <a:t>sintomatologia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clinica</a:t>
            </a:r>
            <a:r>
              <a:rPr lang="en-US" sz="1200" kern="1200" dirty="0" smtClean="0">
                <a:solidFill>
                  <a:schemeClr val="tx1"/>
                </a:solidFill>
                <a:latin typeface="+mn-lt"/>
                <a:ea typeface="+mn-ea"/>
                <a:cs typeface="+mn-cs"/>
              </a:rPr>
              <a:t>).</a:t>
            </a:r>
            <a:endParaRPr lang="it-IT" sz="1200" kern="1200" dirty="0" smtClean="0">
              <a:solidFill>
                <a:schemeClr val="tx1"/>
              </a:solidFill>
              <a:latin typeface="+mn-lt"/>
              <a:ea typeface="+mn-ea"/>
              <a:cs typeface="+mn-cs"/>
            </a:endParaRPr>
          </a:p>
        </p:txBody>
      </p:sp>
      <p:sp>
        <p:nvSpPr>
          <p:cNvPr id="4" name="Segnaposto numero diapositiva 3"/>
          <p:cNvSpPr>
            <a:spLocks noGrp="1"/>
          </p:cNvSpPr>
          <p:nvPr>
            <p:ph type="sldNum" sz="quarter" idx="10"/>
          </p:nvPr>
        </p:nvSpPr>
        <p:spPr/>
        <p:txBody>
          <a:bodyPr/>
          <a:lstStyle/>
          <a:p>
            <a:fld id="{C00FAF7A-2D23-413B-955F-F4B97E85094A}" type="slidenum">
              <a:rPr lang="it-IT" smtClean="0"/>
              <a:pPr/>
              <a:t>8</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dirty="0" smtClean="0"/>
          </a:p>
          <a:p>
            <a:endParaRPr lang="it-IT"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9</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sz="1000"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10</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76F6AF8-CEDA-41F9-BC54-796D5842B669}" type="datetimeFigureOut">
              <a:rPr lang="it-IT" smtClean="0"/>
              <a:pPr/>
              <a:t>15/12/2016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76F6AF8-CEDA-41F9-BC54-796D5842B669}" type="datetimeFigureOut">
              <a:rPr lang="it-IT" smtClean="0"/>
              <a:pPr/>
              <a:t>15/12/2016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76F6AF8-CEDA-41F9-BC54-796D5842B669}" type="datetimeFigureOut">
              <a:rPr lang="it-IT" smtClean="0"/>
              <a:pPr/>
              <a:t>15/12/2016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76F6AF8-CEDA-41F9-BC54-796D5842B669}" type="datetimeFigureOut">
              <a:rPr lang="it-IT" smtClean="0"/>
              <a:pPr/>
              <a:t>15/12/2016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76F6AF8-CEDA-41F9-BC54-796D5842B669}" type="datetimeFigureOut">
              <a:rPr lang="it-IT" smtClean="0"/>
              <a:pPr/>
              <a:t>15/12/2016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76F6AF8-CEDA-41F9-BC54-796D5842B669}" type="datetimeFigureOut">
              <a:rPr lang="it-IT" smtClean="0"/>
              <a:pPr/>
              <a:t>15/12/2016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76F6AF8-CEDA-41F9-BC54-796D5842B669}" type="datetimeFigureOut">
              <a:rPr lang="it-IT" smtClean="0"/>
              <a:pPr/>
              <a:t>15/12/2016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76F6AF8-CEDA-41F9-BC54-796D5842B669}" type="datetimeFigureOut">
              <a:rPr lang="it-IT" smtClean="0"/>
              <a:pPr/>
              <a:t>15/12/2016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76F6AF8-CEDA-41F9-BC54-796D5842B669}" type="datetimeFigureOut">
              <a:rPr lang="it-IT" smtClean="0"/>
              <a:pPr/>
              <a:t>15/12/2016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76F6AF8-CEDA-41F9-BC54-796D5842B669}" type="datetimeFigureOut">
              <a:rPr lang="it-IT" smtClean="0"/>
              <a:pPr/>
              <a:t>15/12/2016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76F6AF8-CEDA-41F9-BC54-796D5842B669}" type="datetimeFigureOut">
              <a:rPr lang="it-IT" smtClean="0"/>
              <a:pPr/>
              <a:t>15/12/2016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F6AF8-CEDA-41F9-BC54-796D5842B669}" type="datetimeFigureOut">
              <a:rPr lang="it-IT" smtClean="0"/>
              <a:pPr/>
              <a:t>15/12/2016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73D62-ED00-4BEE-A0E1-17F49803C02F}"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7.jpeg"/><Relationship Id="rId7" Type="http://schemas.openxmlformats.org/officeDocument/2006/relationships/diagramColors" Target="../diagrams/colors1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1.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10" Type="http://schemas.openxmlformats.org/officeDocument/2006/relationships/image" Target="../media/image18.png"/><Relationship Id="rId4" Type="http://schemas.openxmlformats.org/officeDocument/2006/relationships/diagramLayout" Target="../diagrams/layout14.xml"/><Relationship Id="rId9" Type="http://schemas.openxmlformats.org/officeDocument/2006/relationships/chart" Target="../charts/chart2.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6.xml"/><Relationship Id="rId13" Type="http://schemas.openxmlformats.org/officeDocument/2006/relationships/image" Target="../media/image19.png"/><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10" Type="http://schemas.openxmlformats.org/officeDocument/2006/relationships/image" Target="../media/image22.jpeg"/><Relationship Id="rId4" Type="http://schemas.openxmlformats.org/officeDocument/2006/relationships/diagramLayout" Target="../diagrams/layout17.xml"/><Relationship Id="rId9" Type="http://schemas.openxmlformats.org/officeDocument/2006/relationships/image" Target="../media/image21.jpeg"/></Relationships>
</file>

<file path=ppt/slides/_rels/slide14.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openxmlformats.org/officeDocument/2006/relationships/diagramColors" Target="../diagrams/colors3.xml"/><Relationship Id="rId3" Type="http://schemas.openxmlformats.org/officeDocument/2006/relationships/image" Target="../media/image1.jpeg"/><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diagramData" Target="../diagrams/data3.xml"/><Relationship Id="rId10" Type="http://schemas.openxmlformats.org/officeDocument/2006/relationships/diagramLayout" Target="../diagrams/layout2.xml"/><Relationship Id="rId19" Type="http://schemas.microsoft.com/office/2007/relationships/diagramDrawing" Target="../diagrams/drawing3.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image" Target="../media/image2.gif"/></Relationships>
</file>

<file path=ppt/slides/_rels/slide3.xml.rels><?xml version="1.0" encoding="UTF-8" standalone="yes"?>
<Relationships xmlns="http://schemas.openxmlformats.org/package/2006/relationships"><Relationship Id="rId8" Type="http://schemas.microsoft.com/office/2007/relationships/diagramDrawing" Target="../diagrams/drawing4.xml"/><Relationship Id="rId13" Type="http://schemas.microsoft.com/office/2007/relationships/diagramDrawing" Target="../diagrams/drawing5.xml"/><Relationship Id="rId3" Type="http://schemas.openxmlformats.org/officeDocument/2006/relationships/image" Target="../media/image1.jpeg"/><Relationship Id="rId7" Type="http://schemas.openxmlformats.org/officeDocument/2006/relationships/diagramColors" Target="../diagrams/colors4.xml"/><Relationship Id="rId12" Type="http://schemas.openxmlformats.org/officeDocument/2006/relationships/diagramColors" Target="../diagrams/colors5.xml"/><Relationship Id="rId2" Type="http://schemas.openxmlformats.org/officeDocument/2006/relationships/notesSlide" Target="../notesSlides/notesSlide2.xml"/><Relationship Id="rId16"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QuickStyle" Target="../diagrams/quickStyle4.xml"/><Relationship Id="rId11" Type="http://schemas.openxmlformats.org/officeDocument/2006/relationships/diagramQuickStyle" Target="../diagrams/quickStyle5.xml"/><Relationship Id="rId5" Type="http://schemas.openxmlformats.org/officeDocument/2006/relationships/diagramLayout" Target="../diagrams/layout4.xml"/><Relationship Id="rId15" Type="http://schemas.openxmlformats.org/officeDocument/2006/relationships/image" Target="../media/image4.png"/><Relationship Id="rId10" Type="http://schemas.openxmlformats.org/officeDocument/2006/relationships/diagramLayout" Target="../diagrams/layout5.xml"/><Relationship Id="rId4" Type="http://schemas.openxmlformats.org/officeDocument/2006/relationships/diagramData" Target="../diagrams/data4.xml"/><Relationship Id="rId9" Type="http://schemas.openxmlformats.org/officeDocument/2006/relationships/diagramData" Target="../diagrams/data5.xml"/><Relationship Id="rId1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image" Target="../media/image9.png"/><Relationship Id="rId5" Type="http://schemas.openxmlformats.org/officeDocument/2006/relationships/diagramQuickStyle" Target="../diagrams/quickStyle6.xml"/><Relationship Id="rId10" Type="http://schemas.openxmlformats.org/officeDocument/2006/relationships/image" Target="../media/image8.png"/><Relationship Id="rId4" Type="http://schemas.openxmlformats.org/officeDocument/2006/relationships/diagramLayout" Target="../diagrams/layout6.xm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46646"/>
            <a:ext cx="8229600" cy="6178698"/>
          </a:xfrm>
          <a:ln w="76200">
            <a:solidFill>
              <a:srgbClr val="FF0000"/>
            </a:solidFill>
          </a:ln>
        </p:spPr>
        <p:txBody>
          <a:bodyPr>
            <a:normAutofit fontScale="90000"/>
          </a:bodyPr>
          <a:lstStyle/>
          <a:p>
            <a:pPr>
              <a:lnSpc>
                <a:spcPct val="150000"/>
              </a:lnSpc>
            </a:pPr>
            <a:r>
              <a:rPr lang="it-IT" sz="2800" dirty="0" smtClean="0"/>
              <a:t/>
            </a:r>
            <a:br>
              <a:rPr lang="it-IT" sz="2800" dirty="0" smtClean="0"/>
            </a:br>
            <a:r>
              <a:rPr lang="it-IT" sz="2800" dirty="0" smtClean="0"/>
              <a:t/>
            </a:r>
            <a:br>
              <a:rPr lang="it-IT" sz="2800" dirty="0" smtClean="0"/>
            </a:br>
            <a:r>
              <a:rPr lang="it-IT" sz="2800" dirty="0" smtClean="0"/>
              <a:t>REGIONE EMILIA ROMAGNA</a:t>
            </a:r>
            <a:br>
              <a:rPr lang="it-IT" sz="2800" dirty="0" smtClean="0"/>
            </a:br>
            <a:r>
              <a:rPr lang="it-IT" sz="2800" dirty="0" smtClean="0"/>
              <a:t>CORSO </a:t>
            </a:r>
            <a:r>
              <a:rPr lang="it-IT" sz="2800" dirty="0" err="1" smtClean="0"/>
              <a:t>DI</a:t>
            </a:r>
            <a:r>
              <a:rPr lang="it-IT" sz="2800" dirty="0" smtClean="0"/>
              <a:t> FORMAZIONE SPECIFICA IN MEDICINA GENERALE</a:t>
            </a:r>
            <a:br>
              <a:rPr lang="it-IT" sz="2800" dirty="0" smtClean="0"/>
            </a:br>
            <a:r>
              <a:rPr lang="it-IT" sz="2800" dirty="0" smtClean="0"/>
              <a:t>TRIENNIO 2013-2016</a:t>
            </a:r>
            <a:br>
              <a:rPr lang="it-IT" sz="2800" dirty="0" smtClean="0"/>
            </a:br>
            <a:r>
              <a:rPr lang="it-IT" sz="2800" dirty="0" smtClean="0"/>
              <a:t/>
            </a:r>
            <a:br>
              <a:rPr lang="it-IT" sz="2800" dirty="0" smtClean="0"/>
            </a:br>
            <a:r>
              <a:rPr lang="it-IT" sz="2800" b="1" dirty="0" smtClean="0"/>
              <a:t>‘L’UTILIZZO DELL’ABPM NEL SETTING DELLA MEDICINA GENERALE. L’ESPERIENZA DEI MEDICI NELLA CASA DELLA SALUTE </a:t>
            </a:r>
            <a:r>
              <a:rPr lang="it-IT" sz="2800" b="1" dirty="0" err="1" smtClean="0"/>
              <a:t>DI</a:t>
            </a:r>
            <a:r>
              <a:rPr lang="it-IT" sz="2800" b="1" dirty="0" smtClean="0"/>
              <a:t> COLORNO’</a:t>
            </a:r>
            <a:br>
              <a:rPr lang="it-IT" sz="2800" b="1" dirty="0" smtClean="0"/>
            </a:br>
            <a:r>
              <a:rPr lang="it-IT" sz="2800" dirty="0" smtClean="0"/>
              <a:t/>
            </a:r>
            <a:br>
              <a:rPr lang="it-IT" sz="2800" dirty="0" smtClean="0"/>
            </a:br>
            <a:r>
              <a:rPr lang="it-IT" sz="2200" dirty="0" smtClean="0"/>
              <a:t>Medico in formazione: Dott.ssa Novella </a:t>
            </a:r>
            <a:r>
              <a:rPr lang="it-IT" sz="2200" dirty="0" err="1" smtClean="0"/>
              <a:t>Ceretti</a:t>
            </a:r>
            <a:r>
              <a:rPr lang="it-IT" sz="2200" dirty="0" smtClean="0"/>
              <a:t/>
            </a:r>
            <a:br>
              <a:rPr lang="it-IT" sz="2200" dirty="0" smtClean="0"/>
            </a:br>
            <a:r>
              <a:rPr lang="it-IT" sz="2200" dirty="0" smtClean="0"/>
              <a:t>Relatore: Dott. Gianluca Snelli</a:t>
            </a:r>
            <a:r>
              <a:rPr lang="it-IT" sz="2800" dirty="0" smtClean="0"/>
              <a:t/>
            </a:r>
            <a:br>
              <a:rPr lang="it-IT" sz="2800" dirty="0" smtClean="0"/>
            </a:br>
            <a:r>
              <a:rPr lang="it-IT" sz="2800" dirty="0" smtClean="0"/>
              <a:t/>
            </a:r>
            <a:br>
              <a:rPr lang="it-IT" sz="2800" dirty="0" smtClean="0"/>
            </a:br>
            <a:endParaRPr lang="it-IT" sz="2800" dirty="0"/>
          </a:p>
        </p:txBody>
      </p:sp>
      <p:sp>
        <p:nvSpPr>
          <p:cNvPr id="4" name="Rettangolo 3"/>
          <p:cNvSpPr/>
          <p:nvPr/>
        </p:nvSpPr>
        <p:spPr>
          <a:xfrm>
            <a:off x="251520" y="202332"/>
            <a:ext cx="8640960" cy="6467028"/>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2" descr="Risultati immagini per haring heart"/>
          <p:cNvPicPr>
            <a:picLocks noChangeAspect="1" noChangeArrowheads="1"/>
          </p:cNvPicPr>
          <p:nvPr/>
        </p:nvPicPr>
        <p:blipFill>
          <a:blip r:embed="rId3" cstate="print"/>
          <a:srcRect/>
          <a:stretch>
            <a:fillRect/>
          </a:stretch>
        </p:blipFill>
        <p:spPr bwMode="auto">
          <a:xfrm>
            <a:off x="6750168" y="4221088"/>
            <a:ext cx="2393832" cy="2232248"/>
          </a:xfrm>
          <a:prstGeom prst="rect">
            <a:avLst/>
          </a:prstGeom>
          <a:ln>
            <a:noFill/>
          </a:ln>
          <a:effectLst>
            <a:softEdge rad="112500"/>
          </a:effectLst>
        </p:spPr>
      </p:pic>
      <p:graphicFrame>
        <p:nvGraphicFramePr>
          <p:cNvPr id="4" name="Diagramma 3"/>
          <p:cNvGraphicFramePr/>
          <p:nvPr/>
        </p:nvGraphicFramePr>
        <p:xfrm>
          <a:off x="72496" y="44624"/>
          <a:ext cx="8964000" cy="79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5" name="Tabella 4"/>
          <p:cNvGraphicFramePr>
            <a:graphicFrameLocks noGrp="1"/>
          </p:cNvGraphicFramePr>
          <p:nvPr/>
        </p:nvGraphicFramePr>
        <p:xfrm>
          <a:off x="467544" y="1334703"/>
          <a:ext cx="3840088" cy="2310321"/>
        </p:xfrm>
        <a:graphic>
          <a:graphicData uri="http://schemas.openxmlformats.org/drawingml/2006/table">
            <a:tbl>
              <a:tblPr/>
              <a:tblGrid>
                <a:gridCol w="1376040"/>
                <a:gridCol w="1232024"/>
                <a:gridCol w="1232024"/>
              </a:tblGrid>
              <a:tr h="443865">
                <a:tc>
                  <a:txBody>
                    <a:bodyPr/>
                    <a:lstStyle/>
                    <a:p>
                      <a:pPr algn="ctr">
                        <a:lnSpc>
                          <a:spcPct val="100000"/>
                        </a:lnSpc>
                        <a:spcAft>
                          <a:spcPts val="0"/>
                        </a:spcAft>
                      </a:pPr>
                      <a:r>
                        <a:rPr lang="en-US" sz="1100" b="1" dirty="0">
                          <a:solidFill>
                            <a:srgbClr val="000000"/>
                          </a:solidFill>
                          <a:latin typeface="Calibri"/>
                          <a:ea typeface="Times New Roman"/>
                          <a:cs typeface="Times New Roman"/>
                        </a:rPr>
                        <a:t>Categoria</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100" b="1" dirty="0">
                          <a:solidFill>
                            <a:srgbClr val="000000"/>
                          </a:solidFill>
                          <a:latin typeface="Calibri"/>
                          <a:ea typeface="Times New Roman"/>
                          <a:cs typeface="Times New Roman"/>
                        </a:rPr>
                        <a:t>PA </a:t>
                      </a:r>
                      <a:r>
                        <a:rPr lang="en-US" sz="1100" b="1" dirty="0" err="1">
                          <a:solidFill>
                            <a:srgbClr val="000000"/>
                          </a:solidFill>
                          <a:latin typeface="Calibri"/>
                          <a:ea typeface="Times New Roman"/>
                          <a:cs typeface="Times New Roman"/>
                        </a:rPr>
                        <a:t>sistolica</a:t>
                      </a:r>
                      <a:endParaRPr lang="it-IT" sz="1100" dirty="0">
                        <a:solidFill>
                          <a:srgbClr val="000000"/>
                        </a:solidFill>
                        <a:latin typeface="Calibri"/>
                        <a:ea typeface="Times New Roman"/>
                        <a:cs typeface="Times New Roman"/>
                      </a:endParaRPr>
                    </a:p>
                    <a:p>
                      <a:pPr algn="ctr">
                        <a:lnSpc>
                          <a:spcPct val="100000"/>
                        </a:lnSpc>
                        <a:spcAft>
                          <a:spcPts val="0"/>
                        </a:spcAft>
                      </a:pPr>
                      <a:r>
                        <a:rPr lang="en-US" sz="1100" b="1" dirty="0">
                          <a:solidFill>
                            <a:srgbClr val="000000"/>
                          </a:solidFill>
                          <a:latin typeface="Calibri"/>
                          <a:ea typeface="Times New Roman"/>
                          <a:cs typeface="Times New Roman"/>
                        </a:rPr>
                        <a:t>(mmHg)</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100" b="1" dirty="0">
                          <a:solidFill>
                            <a:srgbClr val="000000"/>
                          </a:solidFill>
                          <a:latin typeface="Calibri"/>
                          <a:ea typeface="Times New Roman"/>
                          <a:cs typeface="Times New Roman"/>
                        </a:rPr>
                        <a:t>PA </a:t>
                      </a:r>
                      <a:r>
                        <a:rPr lang="en-US" sz="1100" b="1" dirty="0" err="1">
                          <a:solidFill>
                            <a:srgbClr val="000000"/>
                          </a:solidFill>
                          <a:latin typeface="Calibri"/>
                          <a:ea typeface="Times New Roman"/>
                          <a:cs typeface="Times New Roman"/>
                        </a:rPr>
                        <a:t>diastolica</a:t>
                      </a:r>
                      <a:endParaRPr lang="it-IT" sz="1100" dirty="0">
                        <a:solidFill>
                          <a:srgbClr val="000000"/>
                        </a:solidFill>
                        <a:latin typeface="Calibri"/>
                        <a:ea typeface="Times New Roman"/>
                        <a:cs typeface="Times New Roman"/>
                      </a:endParaRPr>
                    </a:p>
                    <a:p>
                      <a:pPr algn="ctr">
                        <a:lnSpc>
                          <a:spcPct val="100000"/>
                        </a:lnSpc>
                        <a:spcAft>
                          <a:spcPts val="0"/>
                        </a:spcAft>
                      </a:pPr>
                      <a:r>
                        <a:rPr lang="en-US" sz="1100" b="1" dirty="0">
                          <a:solidFill>
                            <a:srgbClr val="000000"/>
                          </a:solidFill>
                          <a:latin typeface="Calibri"/>
                          <a:ea typeface="Times New Roman"/>
                          <a:cs typeface="Times New Roman"/>
                        </a:rPr>
                        <a:t>(mmHg)</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2000">
                <a:tc>
                  <a:txBody>
                    <a:bodyPr/>
                    <a:lstStyle/>
                    <a:p>
                      <a:pPr algn="just">
                        <a:lnSpc>
                          <a:spcPct val="115000"/>
                        </a:lnSpc>
                        <a:spcAft>
                          <a:spcPts val="1000"/>
                        </a:spcAft>
                      </a:pPr>
                      <a:r>
                        <a:rPr lang="en-US" sz="1100" b="0" dirty="0">
                          <a:solidFill>
                            <a:srgbClr val="000000"/>
                          </a:solidFill>
                          <a:latin typeface="Calibri"/>
                          <a:ea typeface="Times New Roman"/>
                          <a:cs typeface="Times New Roman"/>
                        </a:rPr>
                        <a:t>PA </a:t>
                      </a:r>
                      <a:r>
                        <a:rPr lang="en-US" sz="1100" b="0" dirty="0" err="1">
                          <a:solidFill>
                            <a:srgbClr val="000000"/>
                          </a:solidFill>
                          <a:latin typeface="Calibri"/>
                          <a:ea typeface="Times New Roman"/>
                          <a:cs typeface="Times New Roman"/>
                        </a:rPr>
                        <a:t>clinica</a:t>
                      </a:r>
                      <a:endParaRPr lang="it-IT" sz="1100" b="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≥140</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≥90</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260000">
                <a:tc>
                  <a:txBody>
                    <a:bodyPr/>
                    <a:lstStyle/>
                    <a:p>
                      <a:pPr algn="just">
                        <a:lnSpc>
                          <a:spcPct val="115000"/>
                        </a:lnSpc>
                        <a:spcAft>
                          <a:spcPts val="1000"/>
                        </a:spcAft>
                      </a:pPr>
                      <a:r>
                        <a:rPr lang="en-US" sz="1400" b="1" dirty="0">
                          <a:solidFill>
                            <a:srgbClr val="000000"/>
                          </a:solidFill>
                          <a:latin typeface="Calibri"/>
                          <a:ea typeface="Times New Roman"/>
                          <a:cs typeface="Times New Roman"/>
                        </a:rPr>
                        <a:t>PA </a:t>
                      </a:r>
                      <a:r>
                        <a:rPr lang="en-US" sz="1400" b="1" dirty="0" err="1">
                          <a:solidFill>
                            <a:srgbClr val="000000"/>
                          </a:solidFill>
                          <a:latin typeface="Calibri"/>
                          <a:ea typeface="Times New Roman"/>
                          <a:cs typeface="Times New Roman"/>
                        </a:rPr>
                        <a:t>ambulatoria</a:t>
                      </a:r>
                      <a:endParaRPr lang="it-IT" sz="1400" b="1" dirty="0">
                        <a:solidFill>
                          <a:srgbClr val="000000"/>
                        </a:solidFill>
                        <a:latin typeface="Calibri"/>
                        <a:ea typeface="Times New Roman"/>
                        <a:cs typeface="Times New Roman"/>
                      </a:endParaRPr>
                    </a:p>
                    <a:p>
                      <a:pPr marL="449580" algn="just">
                        <a:lnSpc>
                          <a:spcPct val="115000"/>
                        </a:lnSpc>
                        <a:spcAft>
                          <a:spcPts val="1000"/>
                        </a:spcAft>
                      </a:pPr>
                      <a:r>
                        <a:rPr lang="en-US" sz="1400" b="1" dirty="0" err="1">
                          <a:solidFill>
                            <a:srgbClr val="000000"/>
                          </a:solidFill>
                          <a:latin typeface="Calibri"/>
                          <a:ea typeface="Times New Roman"/>
                          <a:cs typeface="Times New Roman"/>
                        </a:rPr>
                        <a:t>Diurna</a:t>
                      </a:r>
                      <a:endParaRPr lang="it-IT" sz="1400" b="1" dirty="0">
                        <a:solidFill>
                          <a:srgbClr val="000000"/>
                        </a:solidFill>
                        <a:latin typeface="Calibri"/>
                        <a:ea typeface="Times New Roman"/>
                        <a:cs typeface="Times New Roman"/>
                      </a:endParaRPr>
                    </a:p>
                    <a:p>
                      <a:pPr marL="449580" algn="just">
                        <a:lnSpc>
                          <a:spcPct val="115000"/>
                        </a:lnSpc>
                        <a:spcAft>
                          <a:spcPts val="1000"/>
                        </a:spcAft>
                      </a:pPr>
                      <a:r>
                        <a:rPr lang="en-US" sz="1400" b="1" dirty="0" err="1">
                          <a:solidFill>
                            <a:srgbClr val="000000"/>
                          </a:solidFill>
                          <a:latin typeface="Calibri"/>
                          <a:ea typeface="Times New Roman"/>
                          <a:cs typeface="Times New Roman"/>
                        </a:rPr>
                        <a:t>Notturna</a:t>
                      </a:r>
                      <a:endParaRPr lang="it-IT" sz="1400" b="1" dirty="0">
                        <a:solidFill>
                          <a:srgbClr val="000000"/>
                        </a:solidFill>
                        <a:latin typeface="Calibri"/>
                        <a:ea typeface="Times New Roman"/>
                        <a:cs typeface="Times New Roman"/>
                      </a:endParaRPr>
                    </a:p>
                    <a:p>
                      <a:pPr marL="449580" algn="just">
                        <a:lnSpc>
                          <a:spcPct val="115000"/>
                        </a:lnSpc>
                        <a:spcAft>
                          <a:spcPts val="1000"/>
                        </a:spcAft>
                      </a:pPr>
                      <a:r>
                        <a:rPr lang="en-US" sz="1400" b="1" dirty="0">
                          <a:solidFill>
                            <a:srgbClr val="000000"/>
                          </a:solidFill>
                          <a:latin typeface="Calibri"/>
                          <a:ea typeface="Times New Roman"/>
                          <a:cs typeface="Times New Roman"/>
                        </a:rPr>
                        <a:t>24 ore</a:t>
                      </a:r>
                      <a:endParaRPr lang="it-IT" sz="1400" b="1" dirty="0">
                        <a:solidFill>
                          <a:srgbClr val="000000"/>
                        </a:solidFill>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endParaRPr lang="en-US"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≥135</a:t>
                      </a:r>
                      <a:endParaRPr lang="it-IT"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≥120</a:t>
                      </a:r>
                      <a:endParaRPr lang="it-IT"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≥130</a:t>
                      </a:r>
                      <a:endParaRPr lang="it-IT" sz="1400" b="1" dirty="0">
                        <a:solidFill>
                          <a:srgbClr val="000000"/>
                        </a:solidFill>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endParaRPr lang="en-US"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≥85</a:t>
                      </a:r>
                      <a:endParaRPr lang="it-IT"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≥70</a:t>
                      </a:r>
                      <a:endParaRPr lang="it-IT"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≥80</a:t>
                      </a:r>
                      <a:endParaRPr lang="it-IT" sz="1400" b="1"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252000">
                <a:tc>
                  <a:txBody>
                    <a:bodyPr/>
                    <a:lstStyle/>
                    <a:p>
                      <a:pPr algn="just">
                        <a:lnSpc>
                          <a:spcPct val="115000"/>
                        </a:lnSpc>
                        <a:spcAft>
                          <a:spcPts val="1000"/>
                        </a:spcAft>
                      </a:pPr>
                      <a:r>
                        <a:rPr lang="en-US" sz="1100" b="0" dirty="0">
                          <a:solidFill>
                            <a:srgbClr val="000000"/>
                          </a:solidFill>
                          <a:latin typeface="Calibri"/>
                          <a:ea typeface="Times New Roman"/>
                          <a:cs typeface="Times New Roman"/>
                        </a:rPr>
                        <a:t>PA </a:t>
                      </a:r>
                      <a:r>
                        <a:rPr lang="en-US" sz="1100" b="0" dirty="0" err="1">
                          <a:solidFill>
                            <a:srgbClr val="000000"/>
                          </a:solidFill>
                          <a:latin typeface="Calibri"/>
                          <a:ea typeface="Times New Roman"/>
                          <a:cs typeface="Times New Roman"/>
                        </a:rPr>
                        <a:t>domiciliare</a:t>
                      </a:r>
                      <a:endParaRPr lang="it-IT" sz="1100" b="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≥135</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≥85</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0" name="Tabella 9"/>
          <p:cNvGraphicFramePr>
            <a:graphicFrameLocks noGrp="1"/>
          </p:cNvGraphicFramePr>
          <p:nvPr/>
        </p:nvGraphicFramePr>
        <p:xfrm>
          <a:off x="5004048" y="1412776"/>
          <a:ext cx="3563999" cy="1846543"/>
        </p:xfrm>
        <a:graphic>
          <a:graphicData uri="http://schemas.openxmlformats.org/drawingml/2006/table">
            <a:tbl>
              <a:tblPr/>
              <a:tblGrid>
                <a:gridCol w="1349172"/>
                <a:gridCol w="761347"/>
                <a:gridCol w="761347"/>
                <a:gridCol w="692133"/>
              </a:tblGrid>
              <a:tr h="469539">
                <a:tc>
                  <a:txBody>
                    <a:bodyPr/>
                    <a:lstStyle/>
                    <a:p>
                      <a:pPr algn="ctr">
                        <a:lnSpc>
                          <a:spcPct val="100000"/>
                        </a:lnSpc>
                        <a:spcAft>
                          <a:spcPts val="0"/>
                        </a:spcAft>
                      </a:pPr>
                      <a:r>
                        <a:rPr lang="en-US" sz="1100" b="1" dirty="0">
                          <a:solidFill>
                            <a:srgbClr val="000000"/>
                          </a:solidFill>
                          <a:latin typeface="Calibri"/>
                          <a:ea typeface="Times New Roman"/>
                          <a:cs typeface="Times New Roman"/>
                        </a:rPr>
                        <a:t>Categoria</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100" b="1" dirty="0">
                          <a:solidFill>
                            <a:srgbClr val="000000"/>
                          </a:solidFill>
                          <a:latin typeface="Calibri"/>
                          <a:ea typeface="Times New Roman"/>
                          <a:cs typeface="Times New Roman"/>
                        </a:rPr>
                        <a:t>PA </a:t>
                      </a:r>
                      <a:r>
                        <a:rPr lang="en-US" sz="1100" b="1" dirty="0" err="1">
                          <a:solidFill>
                            <a:srgbClr val="000000"/>
                          </a:solidFill>
                          <a:latin typeface="Calibri"/>
                          <a:ea typeface="Times New Roman"/>
                          <a:cs typeface="Times New Roman"/>
                        </a:rPr>
                        <a:t>clinica</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400" b="1" dirty="0">
                          <a:solidFill>
                            <a:srgbClr val="000000"/>
                          </a:solidFill>
                          <a:latin typeface="Calibri"/>
                          <a:ea typeface="Times New Roman"/>
                          <a:cs typeface="Times New Roman"/>
                        </a:rPr>
                        <a:t>ABPM</a:t>
                      </a:r>
                      <a:endParaRPr lang="it-IT" sz="1400" dirty="0">
                        <a:solidFill>
                          <a:srgbClr val="000000"/>
                        </a:solidFill>
                        <a:latin typeface="Calibri"/>
                        <a:ea typeface="Times New Roman"/>
                        <a:cs typeface="Times New Roman"/>
                      </a:endParaRPr>
                    </a:p>
                    <a:p>
                      <a:pPr algn="ctr">
                        <a:lnSpc>
                          <a:spcPct val="100000"/>
                        </a:lnSpc>
                        <a:spcAft>
                          <a:spcPts val="0"/>
                        </a:spcAft>
                      </a:pPr>
                      <a:r>
                        <a:rPr lang="en-US" sz="1400" dirty="0">
                          <a:solidFill>
                            <a:srgbClr val="000000"/>
                          </a:solidFill>
                          <a:latin typeface="Calibri"/>
                          <a:ea typeface="Times New Roman"/>
                          <a:cs typeface="Times New Roman"/>
                        </a:rPr>
                        <a:t>(</a:t>
                      </a:r>
                      <a:r>
                        <a:rPr lang="en-US" sz="1400" b="1" dirty="0" err="1">
                          <a:solidFill>
                            <a:srgbClr val="000000"/>
                          </a:solidFill>
                          <a:latin typeface="Calibri"/>
                          <a:ea typeface="Times New Roman"/>
                          <a:cs typeface="Times New Roman"/>
                        </a:rPr>
                        <a:t>diurna</a:t>
                      </a:r>
                      <a:r>
                        <a:rPr lang="en-US" sz="1400" b="1" dirty="0">
                          <a:solidFill>
                            <a:srgbClr val="000000"/>
                          </a:solidFill>
                          <a:latin typeface="Calibri"/>
                          <a:ea typeface="Times New Roman"/>
                          <a:cs typeface="Times New Roman"/>
                        </a:rPr>
                        <a:t>)</a:t>
                      </a:r>
                      <a:endParaRPr lang="it-IT" sz="14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en-US" sz="1100" b="1" dirty="0">
                          <a:solidFill>
                            <a:srgbClr val="000000"/>
                          </a:solidFill>
                          <a:latin typeface="Calibri"/>
                          <a:ea typeface="Times New Roman"/>
                          <a:cs typeface="Times New Roman"/>
                        </a:rPr>
                        <a:t>HBPM</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95548">
                <a:tc>
                  <a:txBody>
                    <a:bodyPr/>
                    <a:lstStyle/>
                    <a:p>
                      <a:pPr algn="ctr">
                        <a:lnSpc>
                          <a:spcPct val="115000"/>
                        </a:lnSpc>
                        <a:spcAft>
                          <a:spcPts val="1000"/>
                        </a:spcAft>
                      </a:pPr>
                      <a:r>
                        <a:rPr lang="en-US" sz="1400" b="1" dirty="0" err="1">
                          <a:solidFill>
                            <a:srgbClr val="000000"/>
                          </a:solidFill>
                          <a:latin typeface="Calibri"/>
                          <a:ea typeface="Times New Roman"/>
                          <a:cs typeface="Times New Roman"/>
                        </a:rPr>
                        <a:t>Ipertensione</a:t>
                      </a:r>
                      <a:r>
                        <a:rPr lang="en-US" sz="1400" b="1" dirty="0">
                          <a:solidFill>
                            <a:srgbClr val="000000"/>
                          </a:solidFill>
                          <a:latin typeface="Calibri"/>
                          <a:ea typeface="Times New Roman"/>
                          <a:cs typeface="Times New Roman"/>
                        </a:rPr>
                        <a:t> </a:t>
                      </a:r>
                      <a:r>
                        <a:rPr lang="en-US" sz="1400" b="1" dirty="0" err="1">
                          <a:solidFill>
                            <a:srgbClr val="000000"/>
                          </a:solidFill>
                          <a:latin typeface="Calibri"/>
                          <a:ea typeface="Times New Roman"/>
                          <a:cs typeface="Times New Roman"/>
                        </a:rPr>
                        <a:t>di</a:t>
                      </a:r>
                      <a:r>
                        <a:rPr lang="en-US" sz="1400" b="1" dirty="0">
                          <a:solidFill>
                            <a:srgbClr val="000000"/>
                          </a:solidFill>
                          <a:latin typeface="Calibri"/>
                          <a:ea typeface="Times New Roman"/>
                          <a:cs typeface="Times New Roman"/>
                        </a:rPr>
                        <a:t> </a:t>
                      </a:r>
                      <a:r>
                        <a:rPr lang="en-US" sz="1400" b="1" dirty="0" err="1">
                          <a:solidFill>
                            <a:srgbClr val="000000"/>
                          </a:solidFill>
                          <a:latin typeface="Calibri"/>
                          <a:ea typeface="Times New Roman"/>
                          <a:cs typeface="Times New Roman"/>
                        </a:rPr>
                        <a:t>grado</a:t>
                      </a:r>
                      <a:r>
                        <a:rPr lang="en-US" sz="1400" b="1" dirty="0">
                          <a:solidFill>
                            <a:srgbClr val="000000"/>
                          </a:solidFill>
                          <a:latin typeface="Calibri"/>
                          <a:ea typeface="Times New Roman"/>
                          <a:cs typeface="Times New Roman"/>
                        </a:rPr>
                        <a:t> 1</a:t>
                      </a:r>
                      <a:endParaRPr lang="it-IT" sz="1400" b="1"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≥140/90</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400" b="1" dirty="0">
                          <a:solidFill>
                            <a:srgbClr val="000000"/>
                          </a:solidFill>
                          <a:latin typeface="Calibri"/>
                          <a:ea typeface="Times New Roman"/>
                          <a:cs typeface="Times New Roman"/>
                        </a:rPr>
                        <a:t>≥135/85</a:t>
                      </a:r>
                      <a:endParaRPr lang="it-IT" sz="1400" b="1"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≥135/85</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95548">
                <a:tc>
                  <a:txBody>
                    <a:bodyPr/>
                    <a:lstStyle/>
                    <a:p>
                      <a:pPr algn="ctr">
                        <a:lnSpc>
                          <a:spcPct val="115000"/>
                        </a:lnSpc>
                        <a:spcAft>
                          <a:spcPts val="1000"/>
                        </a:spcAft>
                      </a:pPr>
                      <a:r>
                        <a:rPr lang="en-US" sz="1400" b="1" dirty="0" err="1">
                          <a:solidFill>
                            <a:srgbClr val="000000"/>
                          </a:solidFill>
                          <a:latin typeface="Calibri"/>
                          <a:ea typeface="Times New Roman"/>
                          <a:cs typeface="Times New Roman"/>
                        </a:rPr>
                        <a:t>Ipertensione</a:t>
                      </a:r>
                      <a:r>
                        <a:rPr lang="en-US" sz="1400" b="1" dirty="0">
                          <a:solidFill>
                            <a:srgbClr val="000000"/>
                          </a:solidFill>
                          <a:latin typeface="Calibri"/>
                          <a:ea typeface="Times New Roman"/>
                          <a:cs typeface="Times New Roman"/>
                        </a:rPr>
                        <a:t> </a:t>
                      </a:r>
                      <a:r>
                        <a:rPr lang="en-US" sz="1400" b="1" dirty="0" err="1">
                          <a:solidFill>
                            <a:srgbClr val="000000"/>
                          </a:solidFill>
                          <a:latin typeface="Calibri"/>
                          <a:ea typeface="Times New Roman"/>
                          <a:cs typeface="Times New Roman"/>
                        </a:rPr>
                        <a:t>di</a:t>
                      </a:r>
                      <a:r>
                        <a:rPr lang="en-US" sz="1400" b="1" dirty="0">
                          <a:solidFill>
                            <a:srgbClr val="000000"/>
                          </a:solidFill>
                          <a:latin typeface="Calibri"/>
                          <a:ea typeface="Times New Roman"/>
                          <a:cs typeface="Times New Roman"/>
                        </a:rPr>
                        <a:t> </a:t>
                      </a:r>
                      <a:r>
                        <a:rPr lang="en-US" sz="1400" b="1" dirty="0" err="1">
                          <a:solidFill>
                            <a:srgbClr val="000000"/>
                          </a:solidFill>
                          <a:latin typeface="Calibri"/>
                          <a:ea typeface="Times New Roman"/>
                          <a:cs typeface="Times New Roman"/>
                        </a:rPr>
                        <a:t>grado</a:t>
                      </a:r>
                      <a:r>
                        <a:rPr lang="en-US" sz="1400" b="1" dirty="0">
                          <a:solidFill>
                            <a:srgbClr val="000000"/>
                          </a:solidFill>
                          <a:latin typeface="Calibri"/>
                          <a:ea typeface="Times New Roman"/>
                          <a:cs typeface="Times New Roman"/>
                        </a:rPr>
                        <a:t> 2</a:t>
                      </a:r>
                      <a:endParaRPr lang="it-IT" sz="1400" b="1"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≥160/100</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400" b="1" dirty="0">
                          <a:solidFill>
                            <a:srgbClr val="000000"/>
                          </a:solidFill>
                          <a:latin typeface="Calibri"/>
                          <a:ea typeface="Times New Roman"/>
                          <a:cs typeface="Times New Roman"/>
                        </a:rPr>
                        <a:t>≥150/95</a:t>
                      </a:r>
                      <a:endParaRPr lang="it-IT" sz="1400" b="1"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≥150/95</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95548">
                <a:tc>
                  <a:txBody>
                    <a:bodyPr/>
                    <a:lstStyle/>
                    <a:p>
                      <a:pPr algn="ctr">
                        <a:lnSpc>
                          <a:spcPct val="115000"/>
                        </a:lnSpc>
                        <a:spcAft>
                          <a:spcPts val="1000"/>
                        </a:spcAft>
                      </a:pPr>
                      <a:r>
                        <a:rPr lang="en-US" sz="1100" b="0" dirty="0" err="1">
                          <a:solidFill>
                            <a:srgbClr val="000000"/>
                          </a:solidFill>
                          <a:latin typeface="Calibri"/>
                          <a:ea typeface="Times New Roman"/>
                          <a:cs typeface="Times New Roman"/>
                        </a:rPr>
                        <a:t>Ipertensione</a:t>
                      </a:r>
                      <a:r>
                        <a:rPr lang="en-US" sz="1100" b="0" dirty="0">
                          <a:solidFill>
                            <a:srgbClr val="000000"/>
                          </a:solidFill>
                          <a:latin typeface="Calibri"/>
                          <a:ea typeface="Times New Roman"/>
                          <a:cs typeface="Times New Roman"/>
                        </a:rPr>
                        <a:t> </a:t>
                      </a:r>
                      <a:r>
                        <a:rPr lang="en-US" sz="1100" b="0" dirty="0" err="1">
                          <a:solidFill>
                            <a:srgbClr val="000000"/>
                          </a:solidFill>
                          <a:latin typeface="Calibri"/>
                          <a:ea typeface="Times New Roman"/>
                          <a:cs typeface="Times New Roman"/>
                        </a:rPr>
                        <a:t>severa</a:t>
                      </a:r>
                      <a:endParaRPr lang="it-IT" sz="1100" b="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160/110</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endParaRPr lang="en-US"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endParaRPr lang="en-US"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6" name="Rettangolo 15"/>
          <p:cNvSpPr/>
          <p:nvPr/>
        </p:nvSpPr>
        <p:spPr>
          <a:xfrm>
            <a:off x="5004048" y="1135777"/>
            <a:ext cx="1600118" cy="276999"/>
          </a:xfrm>
          <a:prstGeom prst="rect">
            <a:avLst/>
          </a:prstGeom>
        </p:spPr>
        <p:txBody>
          <a:bodyPr wrap="none">
            <a:spAutoFit/>
          </a:bodyPr>
          <a:lstStyle/>
          <a:p>
            <a:r>
              <a:rPr lang="it-IT" sz="1200" dirty="0" smtClean="0"/>
              <a:t>Linee Guida NICE 2011</a:t>
            </a:r>
            <a:endParaRPr lang="it-IT" sz="1200" dirty="0"/>
          </a:p>
        </p:txBody>
      </p:sp>
      <p:sp>
        <p:nvSpPr>
          <p:cNvPr id="18" name="Rettangolo 17"/>
          <p:cNvSpPr/>
          <p:nvPr/>
        </p:nvSpPr>
        <p:spPr>
          <a:xfrm>
            <a:off x="755576" y="980728"/>
            <a:ext cx="115212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
        <p:nvSpPr>
          <p:cNvPr id="19" name="CasellaDiTesto 18"/>
          <p:cNvSpPr txBox="1"/>
          <p:nvPr/>
        </p:nvSpPr>
        <p:spPr>
          <a:xfrm>
            <a:off x="467544" y="1063769"/>
            <a:ext cx="1512168" cy="276999"/>
          </a:xfrm>
          <a:prstGeom prst="rect">
            <a:avLst/>
          </a:prstGeom>
          <a:noFill/>
        </p:spPr>
        <p:txBody>
          <a:bodyPr wrap="square" rtlCol="0">
            <a:spAutoFit/>
          </a:bodyPr>
          <a:lstStyle/>
          <a:p>
            <a:r>
              <a:rPr lang="it-IT" sz="1200" dirty="0" smtClean="0"/>
              <a:t>Linee guida ESH 2013</a:t>
            </a:r>
            <a:endParaRPr lang="it-IT" sz="1200" dirty="0"/>
          </a:p>
        </p:txBody>
      </p:sp>
      <p:sp>
        <p:nvSpPr>
          <p:cNvPr id="24" name="Rettangolo 23"/>
          <p:cNvSpPr/>
          <p:nvPr/>
        </p:nvSpPr>
        <p:spPr>
          <a:xfrm>
            <a:off x="467544" y="4869160"/>
            <a:ext cx="1727952" cy="936104"/>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000" b="1" dirty="0" smtClean="0">
                <a:solidFill>
                  <a:srgbClr val="FF0000"/>
                </a:solidFill>
              </a:rPr>
              <a:t>PAZIENTI RECLUTATI</a:t>
            </a:r>
            <a:endParaRPr lang="it-IT" sz="2000" b="1" dirty="0">
              <a:solidFill>
                <a:srgbClr val="FF0000"/>
              </a:solidFill>
            </a:endParaRPr>
          </a:p>
        </p:txBody>
      </p:sp>
      <p:sp>
        <p:nvSpPr>
          <p:cNvPr id="25" name="Rettangolo 24"/>
          <p:cNvSpPr/>
          <p:nvPr/>
        </p:nvSpPr>
        <p:spPr>
          <a:xfrm>
            <a:off x="4572240" y="5409360"/>
            <a:ext cx="2160000" cy="1260000"/>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400" b="1" dirty="0" smtClean="0">
                <a:solidFill>
                  <a:schemeClr val="tx1"/>
                </a:solidFill>
              </a:rPr>
              <a:t>126</a:t>
            </a:r>
            <a:r>
              <a:rPr lang="it-IT" b="1" dirty="0" smtClean="0">
                <a:solidFill>
                  <a:schemeClr val="tx1"/>
                </a:solidFill>
              </a:rPr>
              <a:t> PAZIENTI IPERTESI IN FOLLOW-UP</a:t>
            </a:r>
            <a:endParaRPr lang="it-IT" b="1" dirty="0">
              <a:solidFill>
                <a:schemeClr val="tx1"/>
              </a:solidFill>
            </a:endParaRPr>
          </a:p>
        </p:txBody>
      </p:sp>
      <p:sp>
        <p:nvSpPr>
          <p:cNvPr id="26" name="Rettangolo 25"/>
          <p:cNvSpPr/>
          <p:nvPr/>
        </p:nvSpPr>
        <p:spPr>
          <a:xfrm>
            <a:off x="4572240" y="3969200"/>
            <a:ext cx="2160000" cy="1260000"/>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sz="2400" b="1" dirty="0" smtClean="0">
                <a:solidFill>
                  <a:schemeClr val="tx1"/>
                </a:solidFill>
              </a:rPr>
              <a:t>64</a:t>
            </a:r>
            <a:r>
              <a:rPr lang="it-IT" dirty="0" smtClean="0">
                <a:solidFill>
                  <a:schemeClr val="tx1"/>
                </a:solidFill>
              </a:rPr>
              <a:t> </a:t>
            </a:r>
            <a:r>
              <a:rPr lang="it-IT" b="1" dirty="0" smtClean="0">
                <a:solidFill>
                  <a:schemeClr val="tx1"/>
                </a:solidFill>
              </a:rPr>
              <a:t>PAZIENTI SOTTOPOSTI A VALUTAZIONE DIAGNOSTICA</a:t>
            </a:r>
            <a:endParaRPr lang="it-IT" b="1" dirty="0">
              <a:solidFill>
                <a:schemeClr val="tx1"/>
              </a:solidFill>
            </a:endParaRPr>
          </a:p>
        </p:txBody>
      </p:sp>
      <p:sp>
        <p:nvSpPr>
          <p:cNvPr id="27" name="Freccia a destra 26"/>
          <p:cNvSpPr/>
          <p:nvPr/>
        </p:nvSpPr>
        <p:spPr>
          <a:xfrm rot="2468122">
            <a:off x="3932772" y="5800380"/>
            <a:ext cx="504056" cy="21602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p:cNvSpPr txBox="1"/>
          <p:nvPr/>
        </p:nvSpPr>
        <p:spPr>
          <a:xfrm>
            <a:off x="2987824" y="5066020"/>
            <a:ext cx="936104" cy="523220"/>
          </a:xfrm>
          <a:prstGeom prst="rect">
            <a:avLst/>
          </a:prstGeom>
          <a:solidFill>
            <a:srgbClr val="FFFF00"/>
          </a:solidFill>
          <a:ln w="38100">
            <a:solidFill>
              <a:srgbClr val="FF0000"/>
            </a:solidFill>
          </a:ln>
        </p:spPr>
        <p:txBody>
          <a:bodyPr wrap="square" rtlCol="0">
            <a:spAutoFit/>
          </a:bodyPr>
          <a:lstStyle/>
          <a:p>
            <a:pPr algn="ctr"/>
            <a:r>
              <a:rPr lang="it-IT" sz="2800" b="1" dirty="0" smtClean="0"/>
              <a:t>190</a:t>
            </a:r>
            <a:endParaRPr lang="it-IT" sz="2800" b="1" dirty="0"/>
          </a:p>
        </p:txBody>
      </p:sp>
      <p:sp>
        <p:nvSpPr>
          <p:cNvPr id="29" name="Freccia a destra 28"/>
          <p:cNvSpPr/>
          <p:nvPr/>
        </p:nvSpPr>
        <p:spPr>
          <a:xfrm>
            <a:off x="2339752" y="5229200"/>
            <a:ext cx="504056" cy="21602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1" name="Freccia a destra 30"/>
          <p:cNvSpPr/>
          <p:nvPr/>
        </p:nvSpPr>
        <p:spPr>
          <a:xfrm rot="18978690">
            <a:off x="3928751" y="4653297"/>
            <a:ext cx="504056" cy="21602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72496" y="44624"/>
          <a:ext cx="8964000" cy="79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Grafico 9"/>
          <p:cNvGraphicFramePr/>
          <p:nvPr/>
        </p:nvGraphicFramePr>
        <p:xfrm>
          <a:off x="251520" y="1052736"/>
          <a:ext cx="4104456" cy="297611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2" name="Grafico 11"/>
          <p:cNvGraphicFramePr/>
          <p:nvPr/>
        </p:nvGraphicFramePr>
        <p:xfrm>
          <a:off x="4860032" y="1052736"/>
          <a:ext cx="4057200" cy="297720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9" name="Tabella 8"/>
          <p:cNvGraphicFramePr>
            <a:graphicFrameLocks noGrp="1"/>
          </p:cNvGraphicFramePr>
          <p:nvPr/>
        </p:nvGraphicFramePr>
        <p:xfrm>
          <a:off x="179512" y="4293096"/>
          <a:ext cx="5904655" cy="2232248"/>
        </p:xfrm>
        <a:graphic>
          <a:graphicData uri="http://schemas.openxmlformats.org/drawingml/2006/table">
            <a:tbl>
              <a:tblPr>
                <a:tableStyleId>{35758FB7-9AC5-4552-8A53-C91805E547FA}</a:tableStyleId>
              </a:tblPr>
              <a:tblGrid>
                <a:gridCol w="2013010"/>
                <a:gridCol w="2295299"/>
                <a:gridCol w="798173"/>
                <a:gridCol w="798173"/>
              </a:tblGrid>
              <a:tr h="622279">
                <a:tc rowSpan="4">
                  <a:txBody>
                    <a:bodyPr/>
                    <a:lstStyle/>
                    <a:p>
                      <a:pPr algn="ctr">
                        <a:lnSpc>
                          <a:spcPct val="115000"/>
                        </a:lnSpc>
                        <a:spcAft>
                          <a:spcPts val="0"/>
                        </a:spcAft>
                      </a:pPr>
                      <a:r>
                        <a:rPr lang="en-US" sz="1600" b="1" dirty="0"/>
                        <a:t>Follow-up </a:t>
                      </a:r>
                      <a:r>
                        <a:rPr lang="en-US" sz="1600" b="1" dirty="0" err="1"/>
                        <a:t>di</a:t>
                      </a:r>
                      <a:r>
                        <a:rPr lang="en-US" sz="1600" b="1" dirty="0"/>
                        <a:t> </a:t>
                      </a:r>
                      <a:r>
                        <a:rPr lang="en-US" sz="1600" b="1" dirty="0" err="1"/>
                        <a:t>pazienti</a:t>
                      </a:r>
                      <a:r>
                        <a:rPr lang="en-US" sz="1600" b="1" dirty="0"/>
                        <a:t> in </a:t>
                      </a:r>
                      <a:r>
                        <a:rPr lang="en-US" sz="1600" b="1" dirty="0" err="1"/>
                        <a:t>trattamento</a:t>
                      </a:r>
                      <a:r>
                        <a:rPr lang="en-US" sz="1600" b="1" dirty="0"/>
                        <a:t> 126</a:t>
                      </a:r>
                      <a:endParaRPr lang="it-IT" sz="1600" b="1" dirty="0">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15000"/>
                        </a:lnSpc>
                        <a:spcAft>
                          <a:spcPts val="0"/>
                        </a:spcAft>
                      </a:pPr>
                      <a:r>
                        <a:rPr lang="en-US" sz="1600" dirty="0" err="1"/>
                        <a:t>Risultato</a:t>
                      </a:r>
                      <a:endParaRPr lang="it-IT" sz="1600" dirty="0">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15000"/>
                        </a:lnSpc>
                        <a:spcAft>
                          <a:spcPts val="0"/>
                        </a:spcAft>
                      </a:pPr>
                      <a:r>
                        <a:rPr lang="en-US" sz="1600" dirty="0" err="1"/>
                        <a:t>Totale</a:t>
                      </a:r>
                      <a:endParaRPr lang="it-IT" sz="1600" dirty="0">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15000"/>
                        </a:lnSpc>
                        <a:spcAft>
                          <a:spcPts val="0"/>
                        </a:spcAft>
                      </a:pPr>
                      <a:r>
                        <a:rPr lang="en-US" sz="1600" dirty="0" err="1"/>
                        <a:t>Totale</a:t>
                      </a:r>
                      <a:r>
                        <a:rPr lang="en-US" sz="1600" dirty="0"/>
                        <a:t> %</a:t>
                      </a:r>
                      <a:endParaRPr lang="it-IT" sz="1600" dirty="0">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622279">
                <a:tc vMerge="1">
                  <a:txBody>
                    <a:bodyPr/>
                    <a:lstStyle/>
                    <a:p>
                      <a:pPr algn="ctr">
                        <a:lnSpc>
                          <a:spcPct val="115000"/>
                        </a:lnSpc>
                        <a:spcAft>
                          <a:spcPts val="0"/>
                        </a:spcAft>
                      </a:pPr>
                      <a:endParaRPr lang="it-IT" sz="1400" b="1"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600" b="1" dirty="0" err="1"/>
                        <a:t>Pressione</a:t>
                      </a:r>
                      <a:r>
                        <a:rPr lang="en-US" sz="1600" b="1" dirty="0"/>
                        <a:t> </a:t>
                      </a:r>
                      <a:r>
                        <a:rPr lang="en-US" sz="1600" b="1" dirty="0" err="1"/>
                        <a:t>arteriosa</a:t>
                      </a:r>
                      <a:r>
                        <a:rPr lang="en-US" sz="1600" b="1" dirty="0"/>
                        <a:t> </a:t>
                      </a:r>
                      <a:r>
                        <a:rPr lang="en-US" sz="1600" b="1" dirty="0" err="1"/>
                        <a:t>normale</a:t>
                      </a:r>
                      <a:endParaRPr lang="it-IT" sz="1600" b="1" dirty="0">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15000"/>
                        </a:lnSpc>
                        <a:spcAft>
                          <a:spcPts val="0"/>
                        </a:spcAft>
                      </a:pPr>
                      <a:r>
                        <a:rPr lang="en-US" sz="1600" b="1" dirty="0">
                          <a:solidFill>
                            <a:srgbClr val="FF0000"/>
                          </a:solidFill>
                        </a:rPr>
                        <a:t>88</a:t>
                      </a:r>
                      <a:endParaRPr lang="it-IT" sz="1600" b="1" dirty="0">
                        <a:solidFill>
                          <a:srgbClr val="FF0000"/>
                        </a:solidFill>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15000"/>
                        </a:lnSpc>
                        <a:spcAft>
                          <a:spcPts val="0"/>
                        </a:spcAft>
                      </a:pPr>
                      <a:r>
                        <a:rPr lang="en-US" sz="1600" b="1" dirty="0"/>
                        <a:t>70</a:t>
                      </a:r>
                      <a:endParaRPr lang="it-IT" sz="1600" b="1" dirty="0">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493845">
                <a:tc vMerge="1">
                  <a:txBody>
                    <a:bodyPr/>
                    <a:lstStyle/>
                    <a:p>
                      <a:endParaRPr lang="it-IT"/>
                    </a:p>
                  </a:txBody>
                  <a:tcPr/>
                </a:tc>
                <a:tc>
                  <a:txBody>
                    <a:bodyPr/>
                    <a:lstStyle/>
                    <a:p>
                      <a:pPr algn="ctr">
                        <a:lnSpc>
                          <a:spcPct val="115000"/>
                        </a:lnSpc>
                        <a:spcAft>
                          <a:spcPts val="0"/>
                        </a:spcAft>
                      </a:pPr>
                      <a:r>
                        <a:rPr lang="en-US" sz="1600" b="1" dirty="0" err="1"/>
                        <a:t>Ipertensione</a:t>
                      </a:r>
                      <a:r>
                        <a:rPr lang="en-US" sz="1600" b="1" dirty="0"/>
                        <a:t> </a:t>
                      </a:r>
                      <a:r>
                        <a:rPr lang="en-US" sz="1600" b="1" dirty="0" err="1"/>
                        <a:t>di</a:t>
                      </a:r>
                      <a:r>
                        <a:rPr lang="en-US" sz="1600" b="1" dirty="0"/>
                        <a:t> </a:t>
                      </a:r>
                      <a:r>
                        <a:rPr lang="en-US" sz="1600" b="1" dirty="0" err="1"/>
                        <a:t>grado</a:t>
                      </a:r>
                      <a:r>
                        <a:rPr lang="en-US" sz="1600" b="1" dirty="0"/>
                        <a:t> 1</a:t>
                      </a:r>
                      <a:endParaRPr lang="it-IT" sz="1600" b="1" dirty="0">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15000"/>
                        </a:lnSpc>
                        <a:spcAft>
                          <a:spcPts val="0"/>
                        </a:spcAft>
                      </a:pPr>
                      <a:r>
                        <a:rPr lang="en-US" sz="1600" b="1" dirty="0">
                          <a:solidFill>
                            <a:srgbClr val="FF0000"/>
                          </a:solidFill>
                        </a:rPr>
                        <a:t>31</a:t>
                      </a:r>
                      <a:endParaRPr lang="it-IT" sz="1600" b="1" dirty="0">
                        <a:solidFill>
                          <a:srgbClr val="FF0000"/>
                        </a:solidFill>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15000"/>
                        </a:lnSpc>
                        <a:spcAft>
                          <a:spcPts val="0"/>
                        </a:spcAft>
                      </a:pPr>
                      <a:r>
                        <a:rPr lang="en-US" sz="1600" b="1" dirty="0"/>
                        <a:t>24,5</a:t>
                      </a:r>
                      <a:endParaRPr lang="it-IT" sz="1600" b="1" dirty="0">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493845">
                <a:tc vMerge="1">
                  <a:txBody>
                    <a:bodyPr/>
                    <a:lstStyle/>
                    <a:p>
                      <a:endParaRPr lang="it-IT"/>
                    </a:p>
                  </a:txBody>
                  <a:tcPr/>
                </a:tc>
                <a:tc>
                  <a:txBody>
                    <a:bodyPr/>
                    <a:lstStyle/>
                    <a:p>
                      <a:pPr algn="ctr">
                        <a:lnSpc>
                          <a:spcPct val="115000"/>
                        </a:lnSpc>
                        <a:spcAft>
                          <a:spcPts val="0"/>
                        </a:spcAft>
                      </a:pPr>
                      <a:r>
                        <a:rPr lang="en-US" sz="1600" b="1" dirty="0" err="1"/>
                        <a:t>Ipertensione</a:t>
                      </a:r>
                      <a:r>
                        <a:rPr lang="en-US" sz="1600" b="1" dirty="0"/>
                        <a:t> </a:t>
                      </a:r>
                      <a:r>
                        <a:rPr lang="en-US" sz="1600" b="1" dirty="0" err="1"/>
                        <a:t>di</a:t>
                      </a:r>
                      <a:r>
                        <a:rPr lang="en-US" sz="1600" b="1" dirty="0"/>
                        <a:t> </a:t>
                      </a:r>
                      <a:r>
                        <a:rPr lang="en-US" sz="1600" b="1" dirty="0" err="1"/>
                        <a:t>grado</a:t>
                      </a:r>
                      <a:r>
                        <a:rPr lang="en-US" sz="1600" b="1" dirty="0"/>
                        <a:t> 2</a:t>
                      </a:r>
                      <a:endParaRPr lang="it-IT" sz="1600" b="1" dirty="0">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15000"/>
                        </a:lnSpc>
                        <a:spcAft>
                          <a:spcPts val="0"/>
                        </a:spcAft>
                      </a:pPr>
                      <a:r>
                        <a:rPr lang="en-US" sz="1600" b="1" dirty="0">
                          <a:solidFill>
                            <a:srgbClr val="FF0000"/>
                          </a:solidFill>
                        </a:rPr>
                        <a:t>7</a:t>
                      </a:r>
                      <a:endParaRPr lang="it-IT" sz="1600" b="1" dirty="0">
                        <a:solidFill>
                          <a:srgbClr val="FF0000"/>
                        </a:solidFill>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15000"/>
                        </a:lnSpc>
                        <a:spcAft>
                          <a:spcPts val="0"/>
                        </a:spcAft>
                      </a:pPr>
                      <a:r>
                        <a:rPr lang="en-US" sz="1600" b="1" dirty="0"/>
                        <a:t>5,5</a:t>
                      </a:r>
                      <a:endParaRPr lang="it-IT" sz="1600" b="1" dirty="0">
                        <a:latin typeface="Calibri"/>
                        <a:ea typeface="Times New Roman"/>
                        <a:cs typeface="Times New Roman"/>
                      </a:endParaRPr>
                    </a:p>
                  </a:txBody>
                  <a:tcPr marL="68533" marR="68533"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bl>
          </a:graphicData>
        </a:graphic>
      </p:graphicFrame>
      <p:sp>
        <p:nvSpPr>
          <p:cNvPr id="18" name="Ovale 17"/>
          <p:cNvSpPr/>
          <p:nvPr/>
        </p:nvSpPr>
        <p:spPr>
          <a:xfrm>
            <a:off x="8028384" y="2420888"/>
            <a:ext cx="576064"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Ovale 18"/>
          <p:cNvSpPr/>
          <p:nvPr/>
        </p:nvSpPr>
        <p:spPr>
          <a:xfrm>
            <a:off x="8424936" y="2996952"/>
            <a:ext cx="611560"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7649" name="Picture 1"/>
          <p:cNvPicPr>
            <a:picLocks noChangeAspect="1" noChangeArrowheads="1"/>
          </p:cNvPicPr>
          <p:nvPr/>
        </p:nvPicPr>
        <p:blipFill>
          <a:blip r:embed="rId10" cstate="print"/>
          <a:srcRect/>
          <a:stretch>
            <a:fillRect/>
          </a:stretch>
        </p:blipFill>
        <p:spPr bwMode="auto">
          <a:xfrm>
            <a:off x="6300192" y="4088850"/>
            <a:ext cx="2664296" cy="2769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72496" y="44624"/>
          <a:ext cx="8964000"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ttangolo 4"/>
          <p:cNvSpPr/>
          <p:nvPr/>
        </p:nvSpPr>
        <p:spPr>
          <a:xfrm>
            <a:off x="251520" y="908720"/>
            <a:ext cx="8640960" cy="1512168"/>
          </a:xfrm>
          <a:prstGeom prst="rect">
            <a:avLst/>
          </a:prstGeom>
          <a:noFill/>
          <a:ln w="38100">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r>
              <a:rPr lang="it-IT" sz="2000" b="1" dirty="0" smtClean="0">
                <a:solidFill>
                  <a:schemeClr val="tx1"/>
                </a:solidFill>
              </a:rPr>
              <a:t>L’UTILIZZO DELL’ABPM HA CONSENTITO </a:t>
            </a:r>
            <a:r>
              <a:rPr lang="it-IT" sz="2000" b="1" dirty="0" err="1" smtClean="0">
                <a:solidFill>
                  <a:schemeClr val="tx1"/>
                </a:solidFill>
              </a:rPr>
              <a:t>DI</a:t>
            </a:r>
            <a:r>
              <a:rPr lang="it-IT" sz="2000" b="1" dirty="0" smtClean="0">
                <a:solidFill>
                  <a:schemeClr val="tx1"/>
                </a:solidFill>
              </a:rPr>
              <a:t>:</a:t>
            </a:r>
            <a:endParaRPr lang="it-IT" sz="2000" b="1" u="sng" dirty="0" smtClean="0">
              <a:solidFill>
                <a:schemeClr val="tx1"/>
              </a:solidFill>
            </a:endParaRPr>
          </a:p>
          <a:p>
            <a:r>
              <a:rPr lang="it-IT" sz="2000" b="1" u="sng" dirty="0" smtClean="0">
                <a:solidFill>
                  <a:schemeClr val="tx1"/>
                </a:solidFill>
              </a:rPr>
              <a:t>1 INIZIARE UNA TERAPIA ADEGUATA NEI PAZIENTI </a:t>
            </a:r>
            <a:r>
              <a:rPr lang="it-IT" sz="2000" b="1" u="sng" dirty="0" err="1" smtClean="0">
                <a:solidFill>
                  <a:schemeClr val="tx1"/>
                </a:solidFill>
              </a:rPr>
              <a:t>DI</a:t>
            </a:r>
            <a:r>
              <a:rPr lang="it-IT" sz="2000" b="1" u="sng" dirty="0" smtClean="0">
                <a:solidFill>
                  <a:schemeClr val="tx1"/>
                </a:solidFill>
              </a:rPr>
              <a:t> NUOVA DIAGNOSI</a:t>
            </a:r>
            <a:endParaRPr lang="it-IT" sz="2000" b="1" dirty="0" smtClean="0">
              <a:solidFill>
                <a:schemeClr val="tx1"/>
              </a:solidFill>
            </a:endParaRPr>
          </a:p>
          <a:p>
            <a:r>
              <a:rPr lang="it-IT" sz="2000" b="1" dirty="0" smtClean="0">
                <a:solidFill>
                  <a:schemeClr val="tx1"/>
                </a:solidFill>
              </a:rPr>
              <a:t>2 </a:t>
            </a:r>
            <a:r>
              <a:rPr lang="it-IT" sz="2000" b="1" u="sng" dirty="0" smtClean="0">
                <a:solidFill>
                  <a:schemeClr val="tx1"/>
                </a:solidFill>
              </a:rPr>
              <a:t>EVITARE TRATTAMENTI INAPPROPRIATI NEI PAZIENTI AFFETTI DA WCH</a:t>
            </a:r>
          </a:p>
          <a:p>
            <a:r>
              <a:rPr lang="it-IT" sz="2000" b="1" u="sng" dirty="0" smtClean="0">
                <a:solidFill>
                  <a:schemeClr val="tx1"/>
                </a:solidFill>
              </a:rPr>
              <a:t>3 OTTIMIZARE LA TERAPIA NEI PAZIENTI NON A TARGET</a:t>
            </a:r>
            <a:endParaRPr lang="it-IT" sz="2000" b="1" u="sng" dirty="0">
              <a:solidFill>
                <a:schemeClr val="tx1"/>
              </a:solidFill>
            </a:endParaRPr>
          </a:p>
        </p:txBody>
      </p:sp>
      <p:graphicFrame>
        <p:nvGraphicFramePr>
          <p:cNvPr id="6" name="Diagramma 5"/>
          <p:cNvGraphicFramePr/>
          <p:nvPr/>
        </p:nvGraphicFramePr>
        <p:xfrm>
          <a:off x="179512" y="2492896"/>
          <a:ext cx="8712968" cy="41044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051" name="Picture 3"/>
          <p:cNvPicPr>
            <a:picLocks noChangeAspect="1" noChangeArrowheads="1"/>
          </p:cNvPicPr>
          <p:nvPr/>
        </p:nvPicPr>
        <p:blipFill>
          <a:blip r:embed="rId13" cstate="print"/>
          <a:srcRect/>
          <a:stretch>
            <a:fillRect/>
          </a:stretch>
        </p:blipFill>
        <p:spPr bwMode="auto">
          <a:xfrm>
            <a:off x="1835696" y="4149080"/>
            <a:ext cx="2790825" cy="981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a 7"/>
          <p:cNvGraphicFramePr/>
          <p:nvPr/>
        </p:nvGraphicFramePr>
        <p:xfrm>
          <a:off x="179512" y="188640"/>
          <a:ext cx="8784976" cy="648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2" descr="http://cdn7.fotosearch.com/bthumb/IMZ/IMZ136/jde0097.jpg"/>
          <p:cNvPicPr>
            <a:picLocks noChangeAspect="1" noChangeArrowheads="1"/>
          </p:cNvPicPr>
          <p:nvPr/>
        </p:nvPicPr>
        <p:blipFill>
          <a:blip r:embed="rId8" cstate="print"/>
          <a:srcRect/>
          <a:stretch>
            <a:fillRect/>
          </a:stretch>
        </p:blipFill>
        <p:spPr bwMode="auto">
          <a:xfrm>
            <a:off x="5724128" y="260648"/>
            <a:ext cx="1800200" cy="1841262"/>
          </a:xfrm>
          <a:prstGeom prst="rect">
            <a:avLst/>
          </a:prstGeom>
          <a:noFill/>
        </p:spPr>
      </p:pic>
      <p:pic>
        <p:nvPicPr>
          <p:cNvPr id="10" name="Picture 8" descr="http://cdn6.fotosearch.com/bthumb/IMZ/IMZ136/jde0084.jpg"/>
          <p:cNvPicPr>
            <a:picLocks noChangeAspect="1" noChangeArrowheads="1"/>
          </p:cNvPicPr>
          <p:nvPr/>
        </p:nvPicPr>
        <p:blipFill>
          <a:blip r:embed="rId9" cstate="print"/>
          <a:srcRect/>
          <a:stretch>
            <a:fillRect/>
          </a:stretch>
        </p:blipFill>
        <p:spPr bwMode="auto">
          <a:xfrm>
            <a:off x="611560" y="2636912"/>
            <a:ext cx="2215103" cy="1224136"/>
          </a:xfrm>
          <a:prstGeom prst="rect">
            <a:avLst/>
          </a:prstGeom>
          <a:noFill/>
        </p:spPr>
      </p:pic>
      <p:pic>
        <p:nvPicPr>
          <p:cNvPr id="11" name="Picture 10" descr="http://cdn6.fotosearch.com/bthumb/IMZ/IMZ136/jde0092.jpg"/>
          <p:cNvPicPr>
            <a:picLocks noChangeAspect="1" noChangeArrowheads="1"/>
          </p:cNvPicPr>
          <p:nvPr/>
        </p:nvPicPr>
        <p:blipFill>
          <a:blip r:embed="rId10" cstate="print"/>
          <a:srcRect/>
          <a:stretch>
            <a:fillRect/>
          </a:stretch>
        </p:blipFill>
        <p:spPr bwMode="auto">
          <a:xfrm>
            <a:off x="6500213" y="5157192"/>
            <a:ext cx="2392267" cy="122413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72496" y="116632"/>
          <a:ext cx="896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magine 2" descr="VIGNETTA ANNALISA.jpg"/>
          <p:cNvPicPr>
            <a:picLocks noChangeAspect="1"/>
          </p:cNvPicPr>
          <p:nvPr/>
        </p:nvPicPr>
        <p:blipFill>
          <a:blip r:embed="rId8" cstate="print"/>
          <a:srcRect/>
          <a:stretch>
            <a:fillRect/>
          </a:stretch>
        </p:blipFill>
        <p:spPr bwMode="auto">
          <a:xfrm>
            <a:off x="1143000" y="1412875"/>
            <a:ext cx="6858000" cy="4824413"/>
          </a:xfrm>
          <a:prstGeom prst="rect">
            <a:avLst/>
          </a:prstGeom>
          <a:noFill/>
          <a:ln w="2857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ovella Ceretti\Desktop\TESI\AAA -  kharing_figwheart1-190x300.jpg"/>
          <p:cNvPicPr>
            <a:picLocks noChangeAspect="1" noChangeArrowheads="1"/>
          </p:cNvPicPr>
          <p:nvPr/>
        </p:nvPicPr>
        <p:blipFill>
          <a:blip r:embed="rId3" cstate="print"/>
          <a:srcRect/>
          <a:stretch>
            <a:fillRect/>
          </a:stretch>
        </p:blipFill>
        <p:spPr bwMode="auto">
          <a:xfrm>
            <a:off x="0" y="60586"/>
            <a:ext cx="1312438" cy="2072270"/>
          </a:xfrm>
          <a:prstGeom prst="rect">
            <a:avLst/>
          </a:prstGeom>
          <a:noFill/>
        </p:spPr>
      </p:pic>
      <p:graphicFrame>
        <p:nvGraphicFramePr>
          <p:cNvPr id="4" name="Diagramma 3"/>
          <p:cNvGraphicFramePr/>
          <p:nvPr/>
        </p:nvGraphicFramePr>
        <p:xfrm>
          <a:off x="1403648" y="80720"/>
          <a:ext cx="7668344" cy="82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4" name="Diagramma 13"/>
          <p:cNvGraphicFramePr/>
          <p:nvPr/>
        </p:nvGraphicFramePr>
        <p:xfrm>
          <a:off x="1403648" y="980728"/>
          <a:ext cx="7668344" cy="122413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5" name="Picture 4" descr="Risultati immagini per hypertension consequences"/>
          <p:cNvPicPr>
            <a:picLocks noChangeAspect="1" noChangeArrowheads="1"/>
          </p:cNvPicPr>
          <p:nvPr/>
        </p:nvPicPr>
        <p:blipFill>
          <a:blip r:embed="rId14" cstate="print"/>
          <a:srcRect/>
          <a:stretch>
            <a:fillRect/>
          </a:stretch>
        </p:blipFill>
        <p:spPr bwMode="auto">
          <a:xfrm>
            <a:off x="445523" y="2276872"/>
            <a:ext cx="3622421" cy="2689078"/>
          </a:xfrm>
          <a:prstGeom prst="rect">
            <a:avLst/>
          </a:prstGeom>
          <a:noFill/>
        </p:spPr>
      </p:pic>
      <p:sp>
        <p:nvSpPr>
          <p:cNvPr id="6" name="CasellaDiTesto 5"/>
          <p:cNvSpPr txBox="1"/>
          <p:nvPr/>
        </p:nvSpPr>
        <p:spPr>
          <a:xfrm>
            <a:off x="611560" y="2276872"/>
            <a:ext cx="3672408" cy="369332"/>
          </a:xfrm>
          <a:prstGeom prst="rect">
            <a:avLst/>
          </a:prstGeom>
          <a:noFill/>
        </p:spPr>
        <p:txBody>
          <a:bodyPr wrap="square" rtlCol="0">
            <a:spAutoFit/>
          </a:bodyPr>
          <a:lstStyle/>
          <a:p>
            <a:endParaRPr lang="it-IT" dirty="0"/>
          </a:p>
        </p:txBody>
      </p:sp>
      <p:sp>
        <p:nvSpPr>
          <p:cNvPr id="45058" name="Rectangle 2"/>
          <p:cNvSpPr>
            <a:spLocks noChangeArrowheads="1"/>
          </p:cNvSpPr>
          <p:nvPr/>
        </p:nvSpPr>
        <p:spPr bwMode="auto">
          <a:xfrm>
            <a:off x="4283968" y="2477795"/>
            <a:ext cx="4860032"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Il </a:t>
            </a:r>
            <a:r>
              <a:rPr kumimoji="0" lang="en-US" sz="1600" b="1" i="0" u="none" strike="noStrike" cap="none" normalizeH="0" baseline="0" dirty="0" smtClean="0">
                <a:ln>
                  <a:noFill/>
                </a:ln>
                <a:solidFill>
                  <a:schemeClr val="tx1"/>
                </a:solidFill>
                <a:effectLst/>
                <a:ea typeface="Times New Roman" pitchFamily="18" charset="0"/>
                <a:cs typeface="Times New Roman" pitchFamily="18" charset="0"/>
              </a:rPr>
              <a:t>54% </a:t>
            </a:r>
            <a:r>
              <a:rPr kumimoji="0" lang="en-US" sz="1600" b="1" i="0" u="none" strike="noStrike" cap="none" normalizeH="0" baseline="0" dirty="0" err="1" smtClean="0">
                <a:ln>
                  <a:noFill/>
                </a:ln>
                <a:solidFill>
                  <a:schemeClr val="tx1"/>
                </a:solidFill>
                <a:effectLst/>
                <a:ea typeface="Times New Roman" pitchFamily="18" charset="0"/>
                <a:cs typeface="Times New Roman" pitchFamily="18" charset="0"/>
              </a:rPr>
              <a:t>degli</a:t>
            </a:r>
            <a:r>
              <a:rPr kumimoji="0" lang="en-US" sz="1600" b="1" i="0" u="none" strike="noStrike" cap="none" normalizeH="0" baseline="0" dirty="0" smtClean="0">
                <a:ln>
                  <a:noFill/>
                </a:ln>
                <a:solidFill>
                  <a:schemeClr val="tx1"/>
                </a:solidFill>
                <a:effectLst/>
                <a:ea typeface="Times New Roman" pitchFamily="18" charset="0"/>
                <a:cs typeface="Times New Roman" pitchFamily="18" charset="0"/>
              </a:rPr>
              <a:t> ictus </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e </a:t>
            </a:r>
            <a:r>
              <a:rPr kumimoji="0" lang="en-US" sz="1600" b="1" i="0" u="none" strike="noStrike" cap="none" normalizeH="0" baseline="0" dirty="0" smtClean="0">
                <a:ln>
                  <a:noFill/>
                </a:ln>
                <a:solidFill>
                  <a:schemeClr val="tx1"/>
                </a:solidFill>
                <a:effectLst/>
                <a:ea typeface="Times New Roman" pitchFamily="18" charset="0"/>
                <a:cs typeface="Times New Roman" pitchFamily="18" charset="0"/>
              </a:rPr>
              <a:t>il 47% </a:t>
            </a:r>
            <a:r>
              <a:rPr kumimoji="0" lang="en-US" sz="1600" b="1" i="0" u="none" strike="noStrike" cap="none" normalizeH="0" baseline="0" dirty="0" err="1" smtClean="0">
                <a:ln>
                  <a:noFill/>
                </a:ln>
                <a:solidFill>
                  <a:schemeClr val="tx1"/>
                </a:solidFill>
                <a:effectLst/>
                <a:ea typeface="Times New Roman" pitchFamily="18" charset="0"/>
                <a:cs typeface="Times New Roman" pitchFamily="18" charset="0"/>
              </a:rPr>
              <a:t>delle</a:t>
            </a:r>
            <a:r>
              <a:rPr kumimoji="0" lang="en-US" sz="1600" b="1"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ea typeface="Times New Roman" pitchFamily="18" charset="0"/>
                <a:cs typeface="Times New Roman" pitchFamily="18" charset="0"/>
              </a:rPr>
              <a:t>malattie</a:t>
            </a:r>
            <a:r>
              <a:rPr kumimoji="0" lang="en-US" sz="1600" b="1"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ea typeface="Times New Roman" pitchFamily="18" charset="0"/>
                <a:cs typeface="Times New Roman" pitchFamily="18" charset="0"/>
              </a:rPr>
              <a:t>coronariche</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sono</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attribuibili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all’ipertensione</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mal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controllata</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che</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è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causa</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di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7,6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milioni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di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morti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ogni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anno (13,5% del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totale</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a:t>
            </a:r>
            <a:endParaRPr kumimoji="0" lang="en-US" sz="16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l" defTabSz="914400" rtl="0" eaLnBrk="0" fontAlgn="base" latinLnBrk="0" hangingPunct="0">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l" defTabSz="914400" rtl="0" eaLnBrk="0" fontAlgn="base" latinLnBrk="0" hangingPunct="0">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ea typeface="Times New Roman" pitchFamily="18" charset="0"/>
                <a:cs typeface="Arial" pitchFamily="34" charset="0"/>
              </a:rPr>
              <a:t>La </a:t>
            </a:r>
            <a:r>
              <a:rPr kumimoji="0" lang="en-US" sz="1600" b="1" i="0" u="none" strike="noStrike" cap="none" normalizeH="0" baseline="0" dirty="0" err="1" smtClean="0">
                <a:ln>
                  <a:noFill/>
                </a:ln>
                <a:solidFill>
                  <a:schemeClr val="tx1"/>
                </a:solidFill>
                <a:effectLst/>
                <a:ea typeface="Times New Roman" pitchFamily="18" charset="0"/>
                <a:cs typeface="Arial" pitchFamily="34" charset="0"/>
              </a:rPr>
              <a:t>prevalenza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complessiva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dell’Iipertensione</a:t>
            </a:r>
            <a:r>
              <a:rPr kumimoji="0" lang="en-US" sz="1600" b="0" i="0" u="none" strike="noStrike" cap="none" normalizeH="0" dirty="0" smtClean="0">
                <a:ln>
                  <a:noFill/>
                </a:ln>
                <a:solidFill>
                  <a:schemeClr val="tx1"/>
                </a:solidFill>
                <a:effectLst/>
                <a:ea typeface="Times New Roman" pitchFamily="18" charset="0"/>
                <a:cs typeface="Arial" pitchFamily="34" charset="0"/>
              </a:rPr>
              <a:t> </a:t>
            </a:r>
            <a:r>
              <a:rPr kumimoji="0" lang="en-US" sz="1600" b="0" i="0" u="none" strike="noStrike" cap="none" normalizeH="0" dirty="0" err="1" smtClean="0">
                <a:ln>
                  <a:noFill/>
                </a:ln>
                <a:solidFill>
                  <a:schemeClr val="tx1"/>
                </a:solidFill>
                <a:effectLst/>
                <a:ea typeface="Times New Roman" pitchFamily="18" charset="0"/>
                <a:cs typeface="Arial" pitchFamily="34" charset="0"/>
              </a:rPr>
              <a:t>arteriosa</a:t>
            </a:r>
            <a:r>
              <a:rPr kumimoji="0" lang="en-US" sz="1600" b="0" i="0" u="none" strike="noStrike" cap="none" normalizeH="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risulta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compresa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tra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il </a:t>
            </a:r>
            <a:r>
              <a:rPr kumimoji="0" lang="en-US" sz="1600" b="1" i="0" u="none" strike="noStrike" cap="none" normalizeH="0" baseline="0" dirty="0" smtClean="0">
                <a:ln>
                  <a:noFill/>
                </a:ln>
                <a:solidFill>
                  <a:schemeClr val="tx1"/>
                </a:solidFill>
                <a:effectLst/>
                <a:ea typeface="Times New Roman" pitchFamily="18" charset="0"/>
                <a:cs typeface="Arial" pitchFamily="34" charset="0"/>
              </a:rPr>
              <a:t>30% e 45%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nella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popolazione</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generale</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con un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netto</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incremento</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con il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crescere</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dell’età</a:t>
            </a:r>
            <a:endParaRPr kumimoji="0" lang="it-IT" sz="1600" b="0" i="0" u="none" strike="noStrike" cap="none" normalizeH="0" baseline="0" dirty="0" smtClean="0">
              <a:ln>
                <a:noFill/>
              </a:ln>
              <a:solidFill>
                <a:schemeClr val="tx1"/>
              </a:solidFill>
              <a:effectLst/>
              <a:cs typeface="Arial" pitchFamily="34" charset="0"/>
            </a:endParaRPr>
          </a:p>
        </p:txBody>
      </p:sp>
      <p:graphicFrame>
        <p:nvGraphicFramePr>
          <p:cNvPr id="12" name="Diagramma 11"/>
          <p:cNvGraphicFramePr/>
          <p:nvPr/>
        </p:nvGraphicFramePr>
        <p:xfrm>
          <a:off x="72504" y="5013176"/>
          <a:ext cx="8964000" cy="1440160"/>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
        <p:nvSpPr>
          <p:cNvPr id="13" name="Rettangolo 12"/>
          <p:cNvSpPr/>
          <p:nvPr/>
        </p:nvSpPr>
        <p:spPr>
          <a:xfrm>
            <a:off x="0" y="6423719"/>
            <a:ext cx="9144000" cy="461665"/>
          </a:xfrm>
          <a:prstGeom prst="rect">
            <a:avLst/>
          </a:prstGeom>
        </p:spPr>
        <p:txBody>
          <a:bodyPr wrap="square">
            <a:spAutoFit/>
          </a:bodyPr>
          <a:lstStyle/>
          <a:p>
            <a:pPr lvl="0" fontAlgn="base">
              <a:spcBef>
                <a:spcPct val="0"/>
              </a:spcBef>
              <a:spcAft>
                <a:spcPct val="0"/>
              </a:spcAft>
            </a:pPr>
            <a:r>
              <a:rPr lang="it-IT" sz="1200" dirty="0" err="1" smtClean="0">
                <a:cs typeface="Arial" pitchFamily="34" charset="0"/>
              </a:rPr>
              <a:t>*Giuliano</a:t>
            </a:r>
            <a:r>
              <a:rPr lang="it-IT" sz="1200" dirty="0" smtClean="0">
                <a:cs typeface="Arial" pitchFamily="34" charset="0"/>
              </a:rPr>
              <a:t> </a:t>
            </a:r>
            <a:r>
              <a:rPr lang="it-IT" sz="1200" dirty="0" err="1" smtClean="0">
                <a:cs typeface="Arial" pitchFamily="34" charset="0"/>
              </a:rPr>
              <a:t>Toccia</a:t>
            </a:r>
            <a:r>
              <a:rPr lang="it-IT" sz="1200" dirty="0" smtClean="0">
                <a:cs typeface="Arial" pitchFamily="34" charset="0"/>
              </a:rPr>
              <a:t> </a:t>
            </a:r>
            <a:r>
              <a:rPr lang="it-IT" sz="1200" dirty="0" err="1" smtClean="0">
                <a:cs typeface="Arial" pitchFamily="34" charset="0"/>
              </a:rPr>
              <a:t>et</a:t>
            </a:r>
            <a:r>
              <a:rPr lang="it-IT" sz="1200" dirty="0" smtClean="0">
                <a:cs typeface="Arial" pitchFamily="34" charset="0"/>
              </a:rPr>
              <a:t> al., </a:t>
            </a:r>
            <a:r>
              <a:rPr lang="en-US" sz="1200" dirty="0" smtClean="0">
                <a:cs typeface="Arial" pitchFamily="34" charset="0"/>
              </a:rPr>
              <a:t>J </a:t>
            </a:r>
            <a:r>
              <a:rPr lang="en-US" sz="1200" dirty="0" err="1" smtClean="0">
                <a:cs typeface="Arial" pitchFamily="34" charset="0"/>
              </a:rPr>
              <a:t>Hypertens</a:t>
            </a:r>
            <a:r>
              <a:rPr lang="en-US" sz="1200" dirty="0" smtClean="0">
                <a:cs typeface="Arial" pitchFamily="34" charset="0"/>
              </a:rPr>
              <a:t> 2012; 6: 1065-1074</a:t>
            </a:r>
          </a:p>
          <a:p>
            <a:pPr lvl="0" fontAlgn="base">
              <a:spcBef>
                <a:spcPct val="0"/>
              </a:spcBef>
              <a:spcAft>
                <a:spcPct val="0"/>
              </a:spcAft>
            </a:pPr>
            <a:r>
              <a:rPr lang="en-US" sz="1200" dirty="0" err="1" smtClean="0">
                <a:cs typeface="Arial" pitchFamily="34" charset="0"/>
              </a:rPr>
              <a:t>Josè</a:t>
            </a:r>
            <a:r>
              <a:rPr lang="en-US" sz="1200" dirty="0" smtClean="0">
                <a:cs typeface="Arial" pitchFamily="34" charset="0"/>
              </a:rPr>
              <a:t> R. </a:t>
            </a:r>
            <a:r>
              <a:rPr lang="en-US" sz="1200" dirty="0" err="1" smtClean="0">
                <a:cs typeface="Arial" pitchFamily="34" charset="0"/>
              </a:rPr>
              <a:t>Banegas</a:t>
            </a:r>
            <a:r>
              <a:rPr lang="en-US" sz="1200" dirty="0" smtClean="0">
                <a:cs typeface="Arial" pitchFamily="34" charset="0"/>
              </a:rPr>
              <a:t>, European Heart Journal 2011; 32: 2143–2152 </a:t>
            </a:r>
            <a:endParaRPr lang="it-IT" sz="1200" dirty="0" smtClean="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ovella Ceretti\Desktop\TESI\AAA -  kharing_figwheart1-190x300.jpg"/>
          <p:cNvPicPr>
            <a:picLocks noChangeAspect="1" noChangeArrowheads="1"/>
          </p:cNvPicPr>
          <p:nvPr/>
        </p:nvPicPr>
        <p:blipFill>
          <a:blip r:embed="rId3" cstate="print"/>
          <a:srcRect/>
          <a:stretch>
            <a:fillRect/>
          </a:stretch>
        </p:blipFill>
        <p:spPr bwMode="auto">
          <a:xfrm>
            <a:off x="0" y="60586"/>
            <a:ext cx="1312438" cy="2072270"/>
          </a:xfrm>
          <a:prstGeom prst="rect">
            <a:avLst/>
          </a:prstGeom>
          <a:noFill/>
        </p:spPr>
      </p:pic>
      <p:graphicFrame>
        <p:nvGraphicFramePr>
          <p:cNvPr id="4" name="Diagramma 3"/>
          <p:cNvGraphicFramePr/>
          <p:nvPr/>
        </p:nvGraphicFramePr>
        <p:xfrm>
          <a:off x="1403648" y="80720"/>
          <a:ext cx="7668344" cy="82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4" name="Diagramma 13"/>
          <p:cNvGraphicFramePr/>
          <p:nvPr/>
        </p:nvGraphicFramePr>
        <p:xfrm>
          <a:off x="1403648" y="1052736"/>
          <a:ext cx="7668344" cy="129614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6" name="CasellaDiTesto 5"/>
          <p:cNvSpPr txBox="1"/>
          <p:nvPr/>
        </p:nvSpPr>
        <p:spPr>
          <a:xfrm>
            <a:off x="611560" y="2276872"/>
            <a:ext cx="3672408" cy="369332"/>
          </a:xfrm>
          <a:prstGeom prst="rect">
            <a:avLst/>
          </a:prstGeom>
          <a:noFill/>
        </p:spPr>
        <p:txBody>
          <a:bodyPr wrap="square" rtlCol="0">
            <a:spAutoFit/>
          </a:bodyPr>
          <a:lstStyle/>
          <a:p>
            <a:endParaRPr lang="it-IT" dirty="0"/>
          </a:p>
        </p:txBody>
      </p:sp>
      <p:pic>
        <p:nvPicPr>
          <p:cNvPr id="10" name="Picture 3"/>
          <p:cNvPicPr>
            <a:picLocks noChangeAspect="1" noChangeArrowheads="1"/>
          </p:cNvPicPr>
          <p:nvPr/>
        </p:nvPicPr>
        <p:blipFill>
          <a:blip r:embed="rId14" cstate="print"/>
          <a:srcRect/>
          <a:stretch>
            <a:fillRect/>
          </a:stretch>
        </p:blipFill>
        <p:spPr bwMode="auto">
          <a:xfrm>
            <a:off x="2699792" y="2492896"/>
            <a:ext cx="6264696" cy="2088232"/>
          </a:xfrm>
          <a:prstGeom prst="rect">
            <a:avLst/>
          </a:prstGeom>
          <a:noFill/>
          <a:ln w="57150">
            <a:solidFill>
              <a:schemeClr val="bg1"/>
            </a:solidFill>
            <a:miter lim="800000"/>
            <a:headEnd/>
            <a:tailEnd/>
          </a:ln>
        </p:spPr>
      </p:pic>
      <p:pic>
        <p:nvPicPr>
          <p:cNvPr id="11" name="Picture 2"/>
          <p:cNvPicPr>
            <a:picLocks noChangeAspect="1" noChangeArrowheads="1"/>
          </p:cNvPicPr>
          <p:nvPr/>
        </p:nvPicPr>
        <p:blipFill>
          <a:blip r:embed="rId15" cstate="print"/>
          <a:srcRect/>
          <a:stretch>
            <a:fillRect/>
          </a:stretch>
        </p:blipFill>
        <p:spPr bwMode="auto">
          <a:xfrm>
            <a:off x="2987824" y="4725144"/>
            <a:ext cx="5765229" cy="1944216"/>
          </a:xfrm>
          <a:prstGeom prst="rect">
            <a:avLst/>
          </a:prstGeom>
          <a:noFill/>
          <a:ln w="57150">
            <a:solidFill>
              <a:schemeClr val="bg1"/>
            </a:solidFill>
            <a:miter lim="800000"/>
            <a:headEnd/>
            <a:tailEnd/>
          </a:ln>
        </p:spPr>
      </p:pic>
      <p:pic>
        <p:nvPicPr>
          <p:cNvPr id="12" name="Picture 4" descr="Immagine correlata"/>
          <p:cNvPicPr>
            <a:picLocks noChangeAspect="1" noChangeArrowheads="1"/>
          </p:cNvPicPr>
          <p:nvPr/>
        </p:nvPicPr>
        <p:blipFill>
          <a:blip r:embed="rId16" cstate="print"/>
          <a:srcRect/>
          <a:stretch>
            <a:fillRect/>
          </a:stretch>
        </p:blipFill>
        <p:spPr bwMode="auto">
          <a:xfrm>
            <a:off x="179512" y="2961083"/>
            <a:ext cx="2283627" cy="3348237"/>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72496" y="80720"/>
          <a:ext cx="9000000" cy="82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asellaDiTesto 5"/>
          <p:cNvSpPr txBox="1"/>
          <p:nvPr/>
        </p:nvSpPr>
        <p:spPr>
          <a:xfrm>
            <a:off x="611560" y="2276872"/>
            <a:ext cx="3672408" cy="369332"/>
          </a:xfrm>
          <a:prstGeom prst="rect">
            <a:avLst/>
          </a:prstGeom>
          <a:noFill/>
        </p:spPr>
        <p:txBody>
          <a:bodyPr wrap="square" rtlCol="0">
            <a:spAutoFit/>
          </a:bodyPr>
          <a:lstStyle/>
          <a:p>
            <a:endParaRPr lang="it-IT" dirty="0"/>
          </a:p>
        </p:txBody>
      </p:sp>
      <p:sp>
        <p:nvSpPr>
          <p:cNvPr id="15" name="Rettangolo 14"/>
          <p:cNvSpPr/>
          <p:nvPr/>
        </p:nvSpPr>
        <p:spPr>
          <a:xfrm>
            <a:off x="2483768" y="980728"/>
            <a:ext cx="6660232" cy="2585323"/>
          </a:xfrm>
          <a:prstGeom prst="rect">
            <a:avLst/>
          </a:prstGeom>
        </p:spPr>
        <p:txBody>
          <a:bodyPr wrap="square">
            <a:spAutoFit/>
          </a:bodyPr>
          <a:lstStyle/>
          <a:p>
            <a:r>
              <a:rPr lang="it-IT" dirty="0" smtClean="0"/>
              <a:t>“</a:t>
            </a:r>
            <a:r>
              <a:rPr lang="it-IT" b="1" dirty="0" smtClean="0"/>
              <a:t>La misurazione della pressione arteriosa costituisce l’ elemento fondamentale per la diagnosi, la gestione, il trattamento, </a:t>
            </a:r>
            <a:r>
              <a:rPr lang="it-IT" dirty="0" smtClean="0"/>
              <a:t>l’epidemiologia e la ricerca sull’ ipertensione arteriosa. Le decisioni su tutti questi aspetti della patologia ipertensiva possono essere influenzate, in meglio o in peggio, dalla accuratezza della misurazione. Una misurazione accurata della pressione arteriosa pressione arteriosa è un prerequisito che, indipendentemente dalla tecnica di rilevazione usata, troppo spesso viene dato per scontato o ignorato” J </a:t>
            </a:r>
            <a:r>
              <a:rPr lang="it-IT" dirty="0" err="1" smtClean="0"/>
              <a:t>Hypertens</a:t>
            </a:r>
            <a:r>
              <a:rPr lang="it-IT" dirty="0" smtClean="0"/>
              <a:t> 2003, 21: 821-848</a:t>
            </a:r>
            <a:endParaRPr lang="it-IT" dirty="0"/>
          </a:p>
        </p:txBody>
      </p:sp>
      <p:sp>
        <p:nvSpPr>
          <p:cNvPr id="18" name="Rettangolo arrotondato 17"/>
          <p:cNvSpPr/>
          <p:nvPr/>
        </p:nvSpPr>
        <p:spPr>
          <a:xfrm>
            <a:off x="179512" y="3717032"/>
            <a:ext cx="8784976" cy="720080"/>
          </a:xfrm>
          <a:prstGeom prst="round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chemeClr val="tx1"/>
                </a:solidFill>
              </a:rPr>
              <a:t>TUTTE LE LINEE GUIDA FORNISCONO FORTI RACCOMANDAZIONI CHE SUPPORTANO UN MAGGIOR USO DELL’ABPM NELLA PRATICA CLINICA</a:t>
            </a:r>
            <a:endParaRPr lang="it-IT" dirty="0" smtClean="0">
              <a:solidFill>
                <a:schemeClr val="tx1"/>
              </a:solidFill>
            </a:endParaRPr>
          </a:p>
        </p:txBody>
      </p:sp>
      <p:sp>
        <p:nvSpPr>
          <p:cNvPr id="27" name="Rettangolo 26"/>
          <p:cNvSpPr/>
          <p:nvPr/>
        </p:nvSpPr>
        <p:spPr>
          <a:xfrm>
            <a:off x="0" y="4653136"/>
            <a:ext cx="9144000" cy="2062103"/>
          </a:xfrm>
          <a:prstGeom prst="rect">
            <a:avLst/>
          </a:prstGeom>
        </p:spPr>
        <p:txBody>
          <a:bodyPr wrap="square">
            <a:spAutoFit/>
          </a:bodyPr>
          <a:lstStyle/>
          <a:p>
            <a:pPr marL="342900" lvl="0" indent="-342900">
              <a:buFont typeface="+mj-lt"/>
              <a:buAutoNum type="arabicPeriod"/>
            </a:pPr>
            <a:r>
              <a:rPr lang="en-US" sz="1600" b="1" dirty="0" smtClean="0"/>
              <a:t>FORNISCE UN NOTEVOLE NUMERO DI MISURAZIONI</a:t>
            </a:r>
            <a:endParaRPr lang="it-IT" sz="1600" dirty="0" smtClean="0"/>
          </a:p>
          <a:p>
            <a:pPr marL="342900" lvl="0" indent="-342900">
              <a:buFont typeface="+mj-lt"/>
              <a:buAutoNum type="arabicPeriod"/>
            </a:pPr>
            <a:r>
              <a:rPr lang="en-US" sz="1600" b="1" dirty="0" smtClean="0"/>
              <a:t>MIGLIORA L’ACCURATEZZA DELLA MISURAZIONE</a:t>
            </a:r>
            <a:endParaRPr lang="it-IT" sz="1600" dirty="0" smtClean="0"/>
          </a:p>
          <a:p>
            <a:pPr marL="342900" lvl="0" indent="-342900">
              <a:buFont typeface="+mj-lt"/>
              <a:buAutoNum type="arabicPeriod"/>
            </a:pPr>
            <a:r>
              <a:rPr lang="en-US" sz="1600" b="1" dirty="0" smtClean="0"/>
              <a:t>ELIMINA VIRTUALMENTE LE INTERFERENZE LEGATE AL SETTING AMBULATORIALE E/O OSPEDALIERO</a:t>
            </a:r>
            <a:endParaRPr lang="it-IT" sz="1600" dirty="0" smtClean="0"/>
          </a:p>
          <a:p>
            <a:pPr marL="342900" lvl="0" indent="-342900">
              <a:buFont typeface="+mj-lt"/>
              <a:buAutoNum type="arabicPeriod"/>
            </a:pPr>
            <a:r>
              <a:rPr lang="en-US" sz="1600" b="1" dirty="0" smtClean="0"/>
              <a:t>CONSENTE DI VALUTARE L’ANDAMENTO DELLA PA NELL’ARCO DELLE 24 ORE</a:t>
            </a:r>
          </a:p>
          <a:p>
            <a:pPr marL="342900" lvl="0" indent="-342900">
              <a:buFont typeface="+mj-lt"/>
              <a:buAutoNum type="arabicPeriod"/>
            </a:pPr>
            <a:r>
              <a:rPr lang="en-US" sz="1600" b="1" dirty="0" smtClean="0"/>
              <a:t>PERMETTE DI VALUTARE L'EFFICACIA DELLA TERAPIA ANTIPERTENSIVA DURANTE LE 24 ORE</a:t>
            </a:r>
          </a:p>
          <a:p>
            <a:pPr marL="342900" lvl="0" indent="-342900">
              <a:buFont typeface="+mj-lt"/>
              <a:buAutoNum type="arabicPeriod"/>
            </a:pPr>
            <a:r>
              <a:rPr lang="en-US" sz="1600" b="1" dirty="0" smtClean="0"/>
              <a:t>MOSTRA UNA PIÙ STRETTA ASSOCIAZIONE CON LA PRESENZA DI OD E HA UN MAGGIOR VALORE PROGNOSTICO</a:t>
            </a:r>
          </a:p>
          <a:p>
            <a:pPr marL="342900" lvl="0" indent="-342900">
              <a:buFont typeface="+mj-lt"/>
              <a:buAutoNum type="arabicPeriod"/>
            </a:pPr>
            <a:r>
              <a:rPr lang="en-US" sz="1600" b="1" dirty="0" smtClean="0"/>
              <a:t>COSTO-EFFICACIA</a:t>
            </a:r>
          </a:p>
        </p:txBody>
      </p:sp>
      <p:pic>
        <p:nvPicPr>
          <p:cNvPr id="9" name="Picture 2" descr="Risultati immagini per ABPM"/>
          <p:cNvPicPr>
            <a:picLocks noChangeAspect="1" noChangeArrowheads="1"/>
          </p:cNvPicPr>
          <p:nvPr/>
        </p:nvPicPr>
        <p:blipFill>
          <a:blip r:embed="rId8" cstate="print"/>
          <a:srcRect/>
          <a:stretch>
            <a:fillRect/>
          </a:stretch>
        </p:blipFill>
        <p:spPr bwMode="auto">
          <a:xfrm>
            <a:off x="3347864" y="2780928"/>
            <a:ext cx="5258172" cy="38023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3010" name="Picture 2"/>
          <p:cNvPicPr>
            <a:picLocks noChangeAspect="1" noChangeArrowheads="1"/>
          </p:cNvPicPr>
          <p:nvPr/>
        </p:nvPicPr>
        <p:blipFill>
          <a:blip r:embed="rId9" cstate="print"/>
          <a:srcRect/>
          <a:stretch>
            <a:fillRect/>
          </a:stretch>
        </p:blipFill>
        <p:spPr bwMode="auto">
          <a:xfrm>
            <a:off x="4499992" y="2780928"/>
            <a:ext cx="4229100" cy="3381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7" name="Picture 3"/>
          <p:cNvPicPr>
            <a:picLocks noChangeAspect="1" noChangeArrowheads="1"/>
          </p:cNvPicPr>
          <p:nvPr/>
        </p:nvPicPr>
        <p:blipFill>
          <a:blip r:embed="rId10" cstate="print"/>
          <a:srcRect/>
          <a:stretch>
            <a:fillRect/>
          </a:stretch>
        </p:blipFill>
        <p:spPr bwMode="auto">
          <a:xfrm>
            <a:off x="4716016" y="2996952"/>
            <a:ext cx="3820933" cy="3124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8" name="Picture 4"/>
          <p:cNvPicPr>
            <a:picLocks noChangeAspect="1" noChangeArrowheads="1"/>
          </p:cNvPicPr>
          <p:nvPr/>
        </p:nvPicPr>
        <p:blipFill>
          <a:blip r:embed="rId11" cstate="print"/>
          <a:srcRect/>
          <a:stretch>
            <a:fillRect/>
          </a:stretch>
        </p:blipFill>
        <p:spPr bwMode="auto">
          <a:xfrm>
            <a:off x="0" y="1196752"/>
            <a:ext cx="2571750" cy="2447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 calcmode="lin" valueType="num">
                                      <p:cBhvr additive="base">
                                        <p:cTn id="7"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
                                            <p:txEl>
                                              <p:pRg st="1" end="1"/>
                                            </p:txEl>
                                          </p:spTgt>
                                        </p:tgtEl>
                                        <p:attrNameLst>
                                          <p:attrName>style.visibility</p:attrName>
                                        </p:attrNameLst>
                                      </p:cBhvr>
                                      <p:to>
                                        <p:strVal val="visible"/>
                                      </p:to>
                                    </p:set>
                                    <p:anim calcmode="lin" valueType="num">
                                      <p:cBhvr additive="base">
                                        <p:cTn id="13" dur="500" fill="hold"/>
                                        <p:tgtEl>
                                          <p:spTgt spid="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7">
                                            <p:txEl>
                                              <p:pRg st="2" end="2"/>
                                            </p:txEl>
                                          </p:spTgt>
                                        </p:tgtEl>
                                        <p:attrNameLst>
                                          <p:attrName>style.visibility</p:attrName>
                                        </p:attrNameLst>
                                      </p:cBhvr>
                                      <p:to>
                                        <p:strVal val="visible"/>
                                      </p:to>
                                    </p:set>
                                    <p:anim calcmode="lin" valueType="num">
                                      <p:cBhvr additive="base">
                                        <p:cTn id="19" dur="500" fill="hold"/>
                                        <p:tgtEl>
                                          <p:spTgt spid="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7">
                                            <p:txEl>
                                              <p:pRg st="3" end="3"/>
                                            </p:txEl>
                                          </p:spTgt>
                                        </p:tgtEl>
                                        <p:attrNameLst>
                                          <p:attrName>style.visibility</p:attrName>
                                        </p:attrNameLst>
                                      </p:cBhvr>
                                      <p:to>
                                        <p:strVal val="visible"/>
                                      </p:to>
                                    </p:set>
                                    <p:anim calcmode="lin" valueType="num">
                                      <p:cBhvr additive="base">
                                        <p:cTn id="25" dur="500" fill="hold"/>
                                        <p:tgtEl>
                                          <p:spTgt spid="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heckerboard(across)">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xit" presetSubtype="10" fill="hold" nodeType="clickEffect">
                                  <p:stCondLst>
                                    <p:cond delay="0"/>
                                  </p:stCondLst>
                                  <p:childTnLst>
                                    <p:animEffect transition="out" filter="checkerboard(across)">
                                      <p:cBhvr>
                                        <p:cTn id="35" dur="500"/>
                                        <p:tgtEl>
                                          <p:spTgt spid="9"/>
                                        </p:tgtEl>
                                      </p:cBhvr>
                                    </p:animEffect>
                                    <p:set>
                                      <p:cBhvr>
                                        <p:cTn id="36" dur="1" fill="hold">
                                          <p:stCondLst>
                                            <p:cond delay="499"/>
                                          </p:stCondLst>
                                        </p:cTn>
                                        <p:tgtEl>
                                          <p:spTgt spid="9"/>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7">
                                            <p:txEl>
                                              <p:pRg st="4" end="4"/>
                                            </p:txEl>
                                          </p:spTgt>
                                        </p:tgtEl>
                                        <p:attrNameLst>
                                          <p:attrName>style.visibility</p:attrName>
                                        </p:attrNameLst>
                                      </p:cBhvr>
                                      <p:to>
                                        <p:strVal val="visible"/>
                                      </p:to>
                                    </p:set>
                                    <p:anim calcmode="lin" valueType="num">
                                      <p:cBhvr additive="base">
                                        <p:cTn id="41" dur="500" fill="hold"/>
                                        <p:tgtEl>
                                          <p:spTgt spid="27">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7">
                                            <p:txEl>
                                              <p:pRg st="5" end="5"/>
                                            </p:txEl>
                                          </p:spTgt>
                                        </p:tgtEl>
                                        <p:attrNameLst>
                                          <p:attrName>style.visibility</p:attrName>
                                        </p:attrNameLst>
                                      </p:cBhvr>
                                      <p:to>
                                        <p:strVal val="visible"/>
                                      </p:to>
                                    </p:set>
                                    <p:anim calcmode="lin" valueType="num">
                                      <p:cBhvr additive="base">
                                        <p:cTn id="47" dur="500" fill="hold"/>
                                        <p:tgtEl>
                                          <p:spTgt spid="27">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5" presetClass="entr" presetSubtype="10" fill="hold" nodeType="clickEffect">
                                  <p:stCondLst>
                                    <p:cond delay="0"/>
                                  </p:stCondLst>
                                  <p:childTnLst>
                                    <p:set>
                                      <p:cBhvr>
                                        <p:cTn id="52" dur="1" fill="hold">
                                          <p:stCondLst>
                                            <p:cond delay="0"/>
                                          </p:stCondLst>
                                        </p:cTn>
                                        <p:tgtEl>
                                          <p:spTgt spid="43010"/>
                                        </p:tgtEl>
                                        <p:attrNameLst>
                                          <p:attrName>style.visibility</p:attrName>
                                        </p:attrNameLst>
                                      </p:cBhvr>
                                      <p:to>
                                        <p:strVal val="visible"/>
                                      </p:to>
                                    </p:set>
                                    <p:animEffect transition="in" filter="checkerboard(across)">
                                      <p:cBhvr>
                                        <p:cTn id="53" dur="500"/>
                                        <p:tgtEl>
                                          <p:spTgt spid="43010"/>
                                        </p:tgtEl>
                                      </p:cBhvr>
                                    </p:animEffect>
                                  </p:childTnLst>
                                </p:cTn>
                              </p:par>
                            </p:childTnLst>
                          </p:cTn>
                        </p:par>
                      </p:childTnLst>
                    </p:cTn>
                  </p:par>
                  <p:par>
                    <p:cTn id="54" fill="hold">
                      <p:stCondLst>
                        <p:cond delay="indefinite"/>
                      </p:stCondLst>
                      <p:childTnLst>
                        <p:par>
                          <p:cTn id="55" fill="hold">
                            <p:stCondLst>
                              <p:cond delay="0"/>
                            </p:stCondLst>
                            <p:childTnLst>
                              <p:par>
                                <p:cTn id="56" presetID="5" presetClass="exit" presetSubtype="10" fill="hold" nodeType="clickEffect">
                                  <p:stCondLst>
                                    <p:cond delay="0"/>
                                  </p:stCondLst>
                                  <p:childTnLst>
                                    <p:animEffect transition="out" filter="checkerboard(across)">
                                      <p:cBhvr>
                                        <p:cTn id="57" dur="500"/>
                                        <p:tgtEl>
                                          <p:spTgt spid="43010"/>
                                        </p:tgtEl>
                                      </p:cBhvr>
                                    </p:animEffect>
                                    <p:set>
                                      <p:cBhvr>
                                        <p:cTn id="58" dur="1" fill="hold">
                                          <p:stCondLst>
                                            <p:cond delay="499"/>
                                          </p:stCondLst>
                                        </p:cTn>
                                        <p:tgtEl>
                                          <p:spTgt spid="43010"/>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 presetClass="entr" presetSubtype="10" fill="hold" nodeType="clickEffect">
                                  <p:stCondLst>
                                    <p:cond delay="0"/>
                                  </p:stCondLst>
                                  <p:childTnLst>
                                    <p:set>
                                      <p:cBhvr>
                                        <p:cTn id="62" dur="1" fill="hold">
                                          <p:stCondLst>
                                            <p:cond delay="0"/>
                                          </p:stCondLst>
                                        </p:cTn>
                                        <p:tgtEl>
                                          <p:spTgt spid="1027"/>
                                        </p:tgtEl>
                                        <p:attrNameLst>
                                          <p:attrName>style.visibility</p:attrName>
                                        </p:attrNameLst>
                                      </p:cBhvr>
                                      <p:to>
                                        <p:strVal val="visible"/>
                                      </p:to>
                                    </p:set>
                                    <p:animEffect transition="in" filter="checkerboard(across)">
                                      <p:cBhvr>
                                        <p:cTn id="63" dur="500"/>
                                        <p:tgtEl>
                                          <p:spTgt spid="1027"/>
                                        </p:tgtEl>
                                      </p:cBhvr>
                                    </p:animEffect>
                                  </p:childTnLst>
                                </p:cTn>
                              </p:par>
                            </p:childTnLst>
                          </p:cTn>
                        </p:par>
                      </p:childTnLst>
                    </p:cTn>
                  </p:par>
                  <p:par>
                    <p:cTn id="64" fill="hold">
                      <p:stCondLst>
                        <p:cond delay="indefinite"/>
                      </p:stCondLst>
                      <p:childTnLst>
                        <p:par>
                          <p:cTn id="65" fill="hold">
                            <p:stCondLst>
                              <p:cond delay="0"/>
                            </p:stCondLst>
                            <p:childTnLst>
                              <p:par>
                                <p:cTn id="66" presetID="5" presetClass="exit" presetSubtype="10" fill="hold" nodeType="clickEffect">
                                  <p:stCondLst>
                                    <p:cond delay="0"/>
                                  </p:stCondLst>
                                  <p:childTnLst>
                                    <p:animEffect transition="out" filter="checkerboard(across)">
                                      <p:cBhvr>
                                        <p:cTn id="67" dur="500"/>
                                        <p:tgtEl>
                                          <p:spTgt spid="1027"/>
                                        </p:tgtEl>
                                      </p:cBhvr>
                                    </p:animEffect>
                                    <p:set>
                                      <p:cBhvr>
                                        <p:cTn id="68" dur="1" fill="hold">
                                          <p:stCondLst>
                                            <p:cond delay="499"/>
                                          </p:stCondLst>
                                        </p:cTn>
                                        <p:tgtEl>
                                          <p:spTgt spid="1027"/>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7">
                                            <p:txEl>
                                              <p:pRg st="6" end="6"/>
                                            </p:txEl>
                                          </p:spTgt>
                                        </p:tgtEl>
                                        <p:attrNameLst>
                                          <p:attrName>style.visibility</p:attrName>
                                        </p:attrNameLst>
                                      </p:cBhvr>
                                      <p:to>
                                        <p:strVal val="visible"/>
                                      </p:to>
                                    </p:set>
                                    <p:anim calcmode="lin" valueType="num">
                                      <p:cBhvr additive="base">
                                        <p:cTn id="73" dur="500" fill="hold"/>
                                        <p:tgtEl>
                                          <p:spTgt spid="27">
                                            <p:txEl>
                                              <p:pRg st="6" end="6"/>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1763688" y="1700808"/>
            <a:ext cx="3672408" cy="369332"/>
          </a:xfrm>
          <a:prstGeom prst="rect">
            <a:avLst/>
          </a:prstGeom>
          <a:noFill/>
        </p:spPr>
        <p:txBody>
          <a:bodyPr wrap="square" rtlCol="0">
            <a:spAutoFit/>
          </a:bodyPr>
          <a:lstStyle/>
          <a:p>
            <a:endParaRPr lang="it-IT" dirty="0"/>
          </a:p>
        </p:txBody>
      </p:sp>
      <p:sp>
        <p:nvSpPr>
          <p:cNvPr id="23" name="Rettangolo 22"/>
          <p:cNvSpPr/>
          <p:nvPr/>
        </p:nvSpPr>
        <p:spPr>
          <a:xfrm>
            <a:off x="3275856" y="1052736"/>
            <a:ext cx="5435976" cy="5552739"/>
          </a:xfrm>
          <a:prstGeom prst="rect">
            <a:avLst/>
          </a:prstGeom>
          <a:ln w="38100">
            <a:solidFill>
              <a:srgbClr val="FF0000"/>
            </a:solidFill>
          </a:ln>
        </p:spPr>
        <p:txBody>
          <a:bodyPr wrap="square">
            <a:spAutoFit/>
          </a:bodyPr>
          <a:lstStyle/>
          <a:p>
            <a:pPr marL="342900" indent="-342900">
              <a:lnSpc>
                <a:spcPct val="150000"/>
              </a:lnSpc>
              <a:spcAft>
                <a:spcPts val="0"/>
              </a:spcAft>
              <a:buFont typeface="+mj-lt"/>
              <a:buAutoNum type="arabicPeriod"/>
            </a:pPr>
            <a:r>
              <a:rPr lang="en-US" sz="1400" b="1" dirty="0" smtClean="0">
                <a:ea typeface="Times New Roman"/>
                <a:cs typeface="Times New Roman"/>
              </a:rPr>
              <a:t>DIAGNOSI DI </a:t>
            </a:r>
            <a:r>
              <a:rPr lang="en-US" sz="1400" b="1" u="sng" dirty="0" smtClean="0">
                <a:solidFill>
                  <a:srgbClr val="FF0000"/>
                </a:solidFill>
                <a:ea typeface="Times New Roman"/>
                <a:cs typeface="Times New Roman"/>
              </a:rPr>
              <a:t>IPERTENSIONE DA CAMICE BIANCO</a:t>
            </a:r>
          </a:p>
          <a:p>
            <a:pPr marL="342900" indent="-342900">
              <a:lnSpc>
                <a:spcPct val="150000"/>
              </a:lnSpc>
              <a:spcAft>
                <a:spcPts val="0"/>
              </a:spcAft>
              <a:buFont typeface="+mj-lt"/>
              <a:buAutoNum type="arabicPeriod"/>
            </a:pPr>
            <a:r>
              <a:rPr lang="en-US" sz="1400" b="1" dirty="0" smtClean="0">
                <a:ea typeface="Times New Roman"/>
                <a:cs typeface="Times New Roman"/>
              </a:rPr>
              <a:t>DIAGNOSI DI </a:t>
            </a:r>
            <a:r>
              <a:rPr lang="en-US" sz="1400" b="1" u="sng" dirty="0" smtClean="0">
                <a:solidFill>
                  <a:schemeClr val="accent6">
                    <a:lumMod val="75000"/>
                  </a:schemeClr>
                </a:solidFill>
                <a:ea typeface="Times New Roman"/>
                <a:cs typeface="Times New Roman"/>
              </a:rPr>
              <a:t>IPERTENSIONE MASCHERATA</a:t>
            </a:r>
          </a:p>
          <a:p>
            <a:pPr marL="342900" indent="-342900">
              <a:lnSpc>
                <a:spcPct val="150000"/>
              </a:lnSpc>
              <a:spcAft>
                <a:spcPts val="0"/>
              </a:spcAft>
              <a:buFont typeface="+mj-lt"/>
              <a:buAutoNum type="arabicPeriod"/>
            </a:pPr>
            <a:r>
              <a:rPr lang="it-IT" sz="1400" b="1" dirty="0" smtClean="0"/>
              <a:t>DIAGNOSI </a:t>
            </a:r>
            <a:r>
              <a:rPr lang="it-IT" sz="1400" b="1" dirty="0" err="1" smtClean="0"/>
              <a:t>DI</a:t>
            </a:r>
            <a:r>
              <a:rPr lang="it-IT" sz="1400" b="1" dirty="0" smtClean="0"/>
              <a:t> ALTERATI PATTERN PRESSORIO NEL CORSO DELLE 24H:</a:t>
            </a:r>
          </a:p>
          <a:p>
            <a:pPr marL="800100" lvl="1" indent="-342900">
              <a:lnSpc>
                <a:spcPct val="150000"/>
              </a:lnSpc>
              <a:spcAft>
                <a:spcPts val="0"/>
              </a:spcAft>
              <a:buFont typeface="Arial" pitchFamily="34" charset="0"/>
              <a:buChar char="•"/>
            </a:pPr>
            <a:r>
              <a:rPr lang="it-IT" sz="1400" b="1" dirty="0" smtClean="0">
                <a:ea typeface="Times New Roman"/>
                <a:cs typeface="Times New Roman"/>
              </a:rPr>
              <a:t>IPERTENSIONE NOTTURNA</a:t>
            </a:r>
          </a:p>
          <a:p>
            <a:pPr marL="800100" lvl="1" indent="-342900">
              <a:lnSpc>
                <a:spcPct val="150000"/>
              </a:lnSpc>
              <a:spcAft>
                <a:spcPts val="0"/>
              </a:spcAft>
              <a:buFont typeface="Arial" pitchFamily="34" charset="0"/>
              <a:buChar char="•"/>
            </a:pPr>
            <a:r>
              <a:rPr lang="it-IT" sz="1400" b="1" u="sng" dirty="0" smtClean="0">
                <a:solidFill>
                  <a:srgbClr val="00B050"/>
                </a:solidFill>
                <a:ea typeface="Times New Roman"/>
                <a:cs typeface="Times New Roman"/>
              </a:rPr>
              <a:t>STATO DIPPING</a:t>
            </a:r>
          </a:p>
          <a:p>
            <a:pPr marL="800100" lvl="1" indent="-342900">
              <a:lnSpc>
                <a:spcPct val="150000"/>
              </a:lnSpc>
              <a:spcAft>
                <a:spcPts val="0"/>
              </a:spcAft>
              <a:buFont typeface="Arial" pitchFamily="34" charset="0"/>
              <a:buChar char="•"/>
            </a:pPr>
            <a:r>
              <a:rPr lang="it-IT" sz="1400" b="1" dirty="0" smtClean="0">
                <a:ea typeface="Times New Roman"/>
                <a:cs typeface="Times New Roman"/>
              </a:rPr>
              <a:t>OSAS</a:t>
            </a:r>
          </a:p>
          <a:p>
            <a:pPr marL="800100" lvl="1" indent="-342900">
              <a:lnSpc>
                <a:spcPct val="150000"/>
              </a:lnSpc>
              <a:spcAft>
                <a:spcPts val="0"/>
              </a:spcAft>
              <a:buFont typeface="Arial" pitchFamily="34" charset="0"/>
              <a:buChar char="•"/>
            </a:pPr>
            <a:r>
              <a:rPr lang="it-IT" sz="1400" b="1" dirty="0" smtClean="0">
                <a:ea typeface="Times New Roman"/>
                <a:cs typeface="Times New Roman"/>
              </a:rPr>
              <a:t>AUMENTATA VARIABILITÀ PA</a:t>
            </a:r>
          </a:p>
          <a:p>
            <a:pPr marL="342900" lvl="0" indent="-342900">
              <a:lnSpc>
                <a:spcPct val="150000"/>
              </a:lnSpc>
              <a:spcAft>
                <a:spcPts val="0"/>
              </a:spcAft>
              <a:buFont typeface="+mj-lt"/>
              <a:buAutoNum type="arabicPeriod"/>
            </a:pPr>
            <a:r>
              <a:rPr lang="it-IT" sz="1400" b="1" dirty="0" smtClean="0">
                <a:ea typeface="Times New Roman"/>
                <a:cs typeface="Times New Roman"/>
              </a:rPr>
              <a:t>VALUTAZIONE DEL </a:t>
            </a:r>
            <a:r>
              <a:rPr lang="it-IT" sz="1400" b="1" dirty="0" smtClean="0">
                <a:ea typeface="Times New Roman"/>
                <a:cs typeface="Times New Roman"/>
              </a:rPr>
              <a:t>TRATTAMENTO</a:t>
            </a:r>
            <a:r>
              <a:rPr lang="it-IT" sz="1400" b="1" dirty="0" smtClean="0">
                <a:ea typeface="Times New Roman"/>
                <a:cs typeface="Times New Roman"/>
                <a:sym typeface="Symbol"/>
              </a:rPr>
              <a:t></a:t>
            </a:r>
            <a:r>
              <a:rPr lang="it-IT" sz="1400" b="1" u="sng" dirty="0" smtClean="0">
                <a:solidFill>
                  <a:srgbClr val="FF0000"/>
                </a:solidFill>
                <a:ea typeface="Times New Roman"/>
                <a:cs typeface="Times New Roman"/>
                <a:sym typeface="Symbol"/>
              </a:rPr>
              <a:t> </a:t>
            </a:r>
            <a:r>
              <a:rPr lang="it-IT" sz="1400" b="1" u="sng" dirty="0" smtClean="0">
                <a:solidFill>
                  <a:srgbClr val="FF0000"/>
                </a:solidFill>
                <a:ea typeface="Times New Roman"/>
                <a:cs typeface="Times New Roman"/>
                <a:sym typeface="Symbol"/>
              </a:rPr>
              <a:t>VALUTAZIONE IPERTENSIONE RESISTENTE</a:t>
            </a:r>
            <a:r>
              <a:rPr lang="it-IT" sz="1400" b="1" dirty="0" smtClean="0">
                <a:ea typeface="Times New Roman"/>
                <a:cs typeface="Times New Roman"/>
                <a:sym typeface="Symbol"/>
              </a:rPr>
              <a:t> E </a:t>
            </a:r>
            <a:r>
              <a:rPr lang="it-IT" sz="1400" b="1" u="sng" dirty="0" smtClean="0">
                <a:solidFill>
                  <a:srgbClr val="00B050"/>
                </a:solidFill>
                <a:ea typeface="Times New Roman"/>
                <a:cs typeface="Times New Roman"/>
                <a:sym typeface="Symbol"/>
              </a:rPr>
              <a:t>CONTROLLO PA  24 ORE</a:t>
            </a:r>
            <a:endParaRPr lang="it-IT" sz="1400" b="1" dirty="0" smtClean="0">
              <a:solidFill>
                <a:srgbClr val="00B050"/>
              </a:solidFill>
              <a:ea typeface="Times New Roman"/>
              <a:cs typeface="Times New Roman"/>
            </a:endParaRPr>
          </a:p>
          <a:p>
            <a:pPr marL="342900" indent="-342900">
              <a:lnSpc>
                <a:spcPct val="150000"/>
              </a:lnSpc>
              <a:buFont typeface="+mj-lt"/>
              <a:buAutoNum type="arabicPeriod"/>
            </a:pPr>
            <a:r>
              <a:rPr lang="it-IT" sz="1400" b="1" dirty="0" smtClean="0"/>
              <a:t>VALUTAZIONE DELL’IPERTENSIONE IN POPOLAZIONI SPECIALI: ANZIANI,BAMBINI E ADOLESCENTI, DONNE IN GRAVIDANZA, PAZIENTI AD ALTO RISCHIO</a:t>
            </a:r>
          </a:p>
          <a:p>
            <a:pPr marL="342900" indent="-342900">
              <a:lnSpc>
                <a:spcPct val="150000"/>
              </a:lnSpc>
              <a:buFont typeface="+mj-lt"/>
              <a:buAutoNum type="arabicPeriod"/>
            </a:pPr>
            <a:r>
              <a:rPr lang="it-IT" sz="1400" b="1" u="sng" dirty="0" smtClean="0">
                <a:solidFill>
                  <a:srgbClr val="FF0000"/>
                </a:solidFill>
              </a:rPr>
              <a:t>IDENTIFICARE FENOMENI IPOTENSIVI</a:t>
            </a:r>
          </a:p>
          <a:p>
            <a:pPr marL="342900" indent="-342900">
              <a:lnSpc>
                <a:spcPct val="150000"/>
              </a:lnSpc>
              <a:buFont typeface="+mj-lt"/>
              <a:buAutoNum type="arabicPeriod"/>
            </a:pPr>
            <a:r>
              <a:rPr lang="it-IT" sz="1400" b="1" dirty="0" smtClean="0"/>
              <a:t>VALUTAZIONE DEL PATTERN PRESSORIO NEL MORBO </a:t>
            </a:r>
            <a:r>
              <a:rPr lang="it-IT" sz="1400" b="1" dirty="0" err="1" smtClean="0"/>
              <a:t>DI</a:t>
            </a:r>
            <a:r>
              <a:rPr lang="it-IT" sz="1400" b="1" dirty="0" smtClean="0"/>
              <a:t> PARKINSON</a:t>
            </a:r>
          </a:p>
          <a:p>
            <a:pPr marL="342900" indent="-342900">
              <a:lnSpc>
                <a:spcPct val="150000"/>
              </a:lnSpc>
              <a:buFont typeface="+mj-lt"/>
              <a:buAutoNum type="arabicPeriod"/>
            </a:pPr>
            <a:r>
              <a:rPr lang="it-IT" sz="1400" b="1" dirty="0" smtClean="0"/>
              <a:t>VALUTAZIONE NEL PAZIENTE CON IPERTENSIONE ENDOCRINA</a:t>
            </a:r>
            <a:endParaRPr lang="it-IT" sz="1400" dirty="0"/>
          </a:p>
        </p:txBody>
      </p:sp>
      <p:pic>
        <p:nvPicPr>
          <p:cNvPr id="2052" name="Picture 4"/>
          <p:cNvPicPr>
            <a:picLocks noChangeAspect="1" noChangeArrowheads="1"/>
          </p:cNvPicPr>
          <p:nvPr/>
        </p:nvPicPr>
        <p:blipFill>
          <a:blip r:embed="rId3" cstate="print"/>
          <a:srcRect/>
          <a:stretch>
            <a:fillRect/>
          </a:stretch>
        </p:blipFill>
        <p:spPr bwMode="auto">
          <a:xfrm>
            <a:off x="35496" y="2924944"/>
            <a:ext cx="3175145" cy="2952328"/>
          </a:xfrm>
          <a:prstGeom prst="rect">
            <a:avLst/>
          </a:prstGeom>
          <a:noFill/>
          <a:ln w="9525">
            <a:noFill/>
            <a:miter lim="800000"/>
            <a:headEnd/>
            <a:tailEnd/>
          </a:ln>
        </p:spPr>
      </p:pic>
      <p:pic>
        <p:nvPicPr>
          <p:cNvPr id="2053" name="Picture 5"/>
          <p:cNvPicPr>
            <a:picLocks noChangeAspect="1" noChangeArrowheads="1"/>
          </p:cNvPicPr>
          <p:nvPr/>
        </p:nvPicPr>
        <p:blipFill>
          <a:blip r:embed="rId4" cstate="print"/>
          <a:srcRect/>
          <a:stretch>
            <a:fillRect/>
          </a:stretch>
        </p:blipFill>
        <p:spPr bwMode="auto">
          <a:xfrm>
            <a:off x="28648" y="5949280"/>
            <a:ext cx="3175200" cy="692696"/>
          </a:xfrm>
          <a:prstGeom prst="rect">
            <a:avLst/>
          </a:prstGeom>
          <a:noFill/>
          <a:ln w="9525">
            <a:noFill/>
            <a:miter lim="800000"/>
            <a:headEnd/>
            <a:tailEnd/>
          </a:ln>
        </p:spPr>
      </p:pic>
      <p:pic>
        <p:nvPicPr>
          <p:cNvPr id="2056" name="Picture 8"/>
          <p:cNvPicPr>
            <a:picLocks noChangeAspect="1" noChangeArrowheads="1"/>
          </p:cNvPicPr>
          <p:nvPr/>
        </p:nvPicPr>
        <p:blipFill>
          <a:blip r:embed="rId5" cstate="print"/>
          <a:srcRect/>
          <a:stretch>
            <a:fillRect/>
          </a:stretch>
        </p:blipFill>
        <p:spPr bwMode="auto">
          <a:xfrm>
            <a:off x="179512" y="188640"/>
            <a:ext cx="2228850" cy="2200275"/>
          </a:xfrm>
          <a:prstGeom prst="rect">
            <a:avLst/>
          </a:prstGeom>
          <a:noFill/>
          <a:ln w="9525">
            <a:noFill/>
            <a:miter lim="800000"/>
            <a:headEnd/>
            <a:tailEnd/>
          </a:ln>
        </p:spPr>
      </p:pic>
      <p:grpSp>
        <p:nvGrpSpPr>
          <p:cNvPr id="8" name="Gruppo 7"/>
          <p:cNvGrpSpPr/>
          <p:nvPr/>
        </p:nvGrpSpPr>
        <p:grpSpPr>
          <a:xfrm>
            <a:off x="2915816" y="83471"/>
            <a:ext cx="6120000" cy="825249"/>
            <a:chOff x="0" y="0"/>
            <a:chExt cx="6120000" cy="825249"/>
          </a:xfrm>
        </p:grpSpPr>
        <p:sp>
          <p:nvSpPr>
            <p:cNvPr id="9" name="Rettangolo arrotondato 8"/>
            <p:cNvSpPr/>
            <p:nvPr/>
          </p:nvSpPr>
          <p:spPr>
            <a:xfrm>
              <a:off x="0" y="0"/>
              <a:ext cx="6120000" cy="825249"/>
            </a:xfrm>
            <a:prstGeom prst="roundRect">
              <a:avLst/>
            </a:prstGeom>
            <a:solidFill>
              <a:srgbClr val="FF0000"/>
            </a:solidFill>
            <a:ln w="38100">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Rettangolo 9"/>
            <p:cNvSpPr/>
            <p:nvPr/>
          </p:nvSpPr>
          <p:spPr>
            <a:xfrm>
              <a:off x="40285" y="40285"/>
              <a:ext cx="6039430" cy="7446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solidFill>
                    <a:schemeClr val="bg1"/>
                  </a:solidFill>
                </a:rPr>
                <a:t>INDICAZIONI ALL’ ABPM                </a:t>
              </a:r>
              <a:r>
                <a:rPr lang="it-IT" sz="1200" kern="1200" dirty="0" smtClean="0">
                  <a:solidFill>
                    <a:schemeClr val="bg1"/>
                  </a:solidFill>
                </a:rPr>
                <a:t>ESH </a:t>
              </a:r>
              <a:r>
                <a:rPr lang="en-US" sz="1200" kern="1200" dirty="0" smtClean="0"/>
                <a:t>Position Paper on Ambulatory Blood Pressure Monitoring 2013</a:t>
              </a:r>
              <a:endParaRPr lang="it-IT" sz="1200" kern="1200" dirty="0">
                <a:solidFill>
                  <a:schemeClr val="bg1"/>
                </a:solidFill>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ccia a sinistra 10"/>
          <p:cNvSpPr/>
          <p:nvPr/>
        </p:nvSpPr>
        <p:spPr>
          <a:xfrm rot="19682819">
            <a:off x="4668551" y="3365028"/>
            <a:ext cx="1036147" cy="661530"/>
          </a:xfrm>
          <a:prstGeom prst="leftArrow">
            <a:avLst>
              <a:gd name="adj1" fmla="val 60000"/>
              <a:gd name="adj2" fmla="val 50000"/>
            </a:avLst>
          </a:prstGeom>
          <a:solidFill>
            <a:srgbClr val="FFC00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0" name="Freccia a sinistra 9"/>
          <p:cNvSpPr/>
          <p:nvPr/>
        </p:nvSpPr>
        <p:spPr>
          <a:xfrm rot="13523340" flipV="1">
            <a:off x="2751548" y="3127548"/>
            <a:ext cx="1253900" cy="669779"/>
          </a:xfrm>
          <a:prstGeom prst="leftArrow">
            <a:avLst>
              <a:gd name="adj1" fmla="val 60000"/>
              <a:gd name="adj2" fmla="val 50000"/>
            </a:avLst>
          </a:prstGeom>
          <a:solidFill>
            <a:srgbClr val="92D05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aphicFrame>
        <p:nvGraphicFramePr>
          <p:cNvPr id="4" name="Diagramma 3"/>
          <p:cNvGraphicFramePr/>
          <p:nvPr/>
        </p:nvGraphicFramePr>
        <p:xfrm>
          <a:off x="72496" y="44624"/>
          <a:ext cx="896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asellaDiTesto 8"/>
          <p:cNvSpPr txBox="1"/>
          <p:nvPr/>
        </p:nvSpPr>
        <p:spPr>
          <a:xfrm>
            <a:off x="35496" y="6639163"/>
            <a:ext cx="4248472" cy="246221"/>
          </a:xfrm>
          <a:prstGeom prst="rect">
            <a:avLst/>
          </a:prstGeom>
          <a:noFill/>
        </p:spPr>
        <p:txBody>
          <a:bodyPr wrap="square" rtlCol="0">
            <a:spAutoFit/>
          </a:bodyPr>
          <a:lstStyle/>
          <a:p>
            <a:r>
              <a:rPr lang="it-IT" sz="1000" dirty="0" err="1" smtClean="0"/>
              <a:t>*IX</a:t>
            </a:r>
            <a:r>
              <a:rPr lang="it-IT" sz="1000" dirty="0" smtClean="0"/>
              <a:t> REPORT HEALTH SEARCH</a:t>
            </a:r>
            <a:endParaRPr lang="it-IT" sz="1000" dirty="0"/>
          </a:p>
        </p:txBody>
      </p:sp>
      <p:graphicFrame>
        <p:nvGraphicFramePr>
          <p:cNvPr id="14" name="Diagramma 13"/>
          <p:cNvGraphicFramePr/>
          <p:nvPr/>
        </p:nvGraphicFramePr>
        <p:xfrm>
          <a:off x="72496" y="980728"/>
          <a:ext cx="8964000" cy="720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0" name="Rettangolo arrotondato 19"/>
          <p:cNvSpPr/>
          <p:nvPr/>
        </p:nvSpPr>
        <p:spPr>
          <a:xfrm>
            <a:off x="251520" y="1916832"/>
            <a:ext cx="3240360" cy="180020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dirty="0" smtClean="0">
                <a:latin typeface="Century Schoolbook"/>
              </a:rPr>
              <a:t>●</a:t>
            </a:r>
            <a:r>
              <a:rPr lang="it-IT" sz="1600" dirty="0" smtClean="0"/>
              <a:t>CONOSCENZA DELLA PERSONA E APPROCCIO OLISTICO</a:t>
            </a:r>
          </a:p>
          <a:p>
            <a:pPr lvl="0"/>
            <a:r>
              <a:rPr lang="it-IT" sz="1600" dirty="0" smtClean="0">
                <a:latin typeface="Century Schoolbook"/>
              </a:rPr>
              <a:t>●</a:t>
            </a:r>
            <a:r>
              <a:rPr lang="it-IT" sz="1600" dirty="0" smtClean="0"/>
              <a:t>POSSIBILITÀ </a:t>
            </a:r>
            <a:r>
              <a:rPr lang="it-IT" sz="1600" dirty="0" err="1" smtClean="0"/>
              <a:t>DI</a:t>
            </a:r>
            <a:r>
              <a:rPr lang="it-IT" sz="1600" dirty="0" smtClean="0"/>
              <a:t> INTERVENTO SUL ‘CONTESTO’</a:t>
            </a:r>
          </a:p>
          <a:p>
            <a:pPr lvl="0"/>
            <a:r>
              <a:rPr lang="it-IT" sz="1600" dirty="0" smtClean="0">
                <a:latin typeface="Century Schoolbook"/>
              </a:rPr>
              <a:t>●</a:t>
            </a:r>
            <a:r>
              <a:rPr lang="it-IT" sz="1600" dirty="0" smtClean="0"/>
              <a:t>APPROCCIO CONTINUATICO, FIDUCIARIO, </a:t>
            </a:r>
            <a:r>
              <a:rPr lang="it-IT" sz="1600" dirty="0" err="1" smtClean="0"/>
              <a:t>DI</a:t>
            </a:r>
            <a:r>
              <a:rPr lang="it-IT" sz="1600" dirty="0" smtClean="0"/>
              <a:t> FACILE ACCESSO</a:t>
            </a:r>
          </a:p>
        </p:txBody>
      </p:sp>
      <p:sp>
        <p:nvSpPr>
          <p:cNvPr id="21" name="Rettangolo arrotondato 20"/>
          <p:cNvSpPr/>
          <p:nvPr/>
        </p:nvSpPr>
        <p:spPr>
          <a:xfrm>
            <a:off x="5292080" y="1916832"/>
            <a:ext cx="3528392" cy="2376264"/>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1600" dirty="0" smtClean="0">
                <a:latin typeface="Century Schoolbook"/>
              </a:rPr>
              <a:t>●</a:t>
            </a:r>
            <a:r>
              <a:rPr lang="it-IT" sz="1600" dirty="0" smtClean="0"/>
              <a:t>MANCATA PROGRAMMAZIONE DEL CONTATTO (SCREENING) E DEI CONTROLLI (FOLLOW-UP)</a:t>
            </a:r>
          </a:p>
          <a:p>
            <a:pPr lvl="0"/>
            <a:r>
              <a:rPr lang="it-IT" sz="1600" dirty="0" smtClean="0">
                <a:latin typeface="Century Schoolbook"/>
              </a:rPr>
              <a:t>●</a:t>
            </a:r>
            <a:r>
              <a:rPr lang="it-IT" sz="1600" dirty="0" smtClean="0"/>
              <a:t>MANCANZA DEL DATO PRESSORIO</a:t>
            </a:r>
          </a:p>
          <a:p>
            <a:pPr lvl="0"/>
            <a:r>
              <a:rPr lang="it-IT" sz="1600" dirty="0" smtClean="0">
                <a:latin typeface="Century Schoolbook"/>
              </a:rPr>
              <a:t>●</a:t>
            </a:r>
            <a:r>
              <a:rPr lang="it-IT" sz="1600" dirty="0" smtClean="0"/>
              <a:t>INERZIA TERAPEUTICA </a:t>
            </a:r>
          </a:p>
          <a:p>
            <a:pPr lvl="0"/>
            <a:r>
              <a:rPr lang="it-IT" sz="1600" dirty="0" smtClean="0">
                <a:latin typeface="Century Schoolbook"/>
              </a:rPr>
              <a:t>●</a:t>
            </a:r>
            <a:r>
              <a:rPr lang="it-IT" sz="1600" b="1" dirty="0" smtClean="0"/>
              <a:t>SCARSO UTILIZZO </a:t>
            </a:r>
            <a:r>
              <a:rPr lang="it-IT" sz="1600" b="1" dirty="0" err="1" smtClean="0"/>
              <a:t>DI</a:t>
            </a:r>
            <a:r>
              <a:rPr lang="it-IT" sz="1600" b="1" dirty="0" smtClean="0"/>
              <a:t> HBPM E ABPM E DELLA  DIAGNOSTICA </a:t>
            </a:r>
            <a:r>
              <a:rPr lang="it-IT" sz="1600" b="1" dirty="0" err="1" smtClean="0"/>
              <a:t>DI</a:t>
            </a:r>
            <a:r>
              <a:rPr lang="it-IT" sz="1600" b="1" dirty="0" smtClean="0"/>
              <a:t> PRIMO LIVELLO</a:t>
            </a:r>
          </a:p>
          <a:p>
            <a:pPr lvl="0"/>
            <a:r>
              <a:rPr lang="it-IT" sz="1600" dirty="0" smtClean="0">
                <a:latin typeface="Century Schoolbook"/>
              </a:rPr>
              <a:t>●</a:t>
            </a:r>
            <a:r>
              <a:rPr lang="it-IT" sz="1600" dirty="0" smtClean="0"/>
              <a:t>ADERENZA TERAPEUTICA</a:t>
            </a:r>
            <a:endParaRPr lang="it-IT" sz="1600" dirty="0"/>
          </a:p>
        </p:txBody>
      </p:sp>
      <p:sp>
        <p:nvSpPr>
          <p:cNvPr id="22" name="Ovale 21"/>
          <p:cNvSpPr/>
          <p:nvPr/>
        </p:nvSpPr>
        <p:spPr>
          <a:xfrm>
            <a:off x="3347864" y="3933056"/>
            <a:ext cx="1728192" cy="129614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GESTIONE DELL’IA IN MG</a:t>
            </a:r>
            <a:endParaRPr lang="it-IT"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ccia a sinistra 27"/>
          <p:cNvSpPr/>
          <p:nvPr/>
        </p:nvSpPr>
        <p:spPr>
          <a:xfrm rot="19682819">
            <a:off x="5383517" y="2649588"/>
            <a:ext cx="1036147" cy="661530"/>
          </a:xfrm>
          <a:prstGeom prst="leftArrow">
            <a:avLst>
              <a:gd name="adj1" fmla="val 60000"/>
              <a:gd name="adj2" fmla="val 50000"/>
            </a:avLst>
          </a:prstGeom>
          <a:solidFill>
            <a:srgbClr val="FFC00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27" name="Freccia a sinistra 26"/>
          <p:cNvSpPr/>
          <p:nvPr/>
        </p:nvSpPr>
        <p:spPr>
          <a:xfrm rot="13523340" flipV="1">
            <a:off x="2607532" y="2479476"/>
            <a:ext cx="1253900" cy="669779"/>
          </a:xfrm>
          <a:prstGeom prst="leftArrow">
            <a:avLst>
              <a:gd name="adj1" fmla="val 60000"/>
              <a:gd name="adj2" fmla="val 50000"/>
            </a:avLst>
          </a:prstGeom>
          <a:solidFill>
            <a:srgbClr val="92D05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aphicFrame>
        <p:nvGraphicFramePr>
          <p:cNvPr id="4" name="Diagramma 3"/>
          <p:cNvGraphicFramePr/>
          <p:nvPr/>
        </p:nvGraphicFramePr>
        <p:xfrm>
          <a:off x="72496" y="44624"/>
          <a:ext cx="896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asellaDiTesto 8"/>
          <p:cNvSpPr txBox="1"/>
          <p:nvPr/>
        </p:nvSpPr>
        <p:spPr>
          <a:xfrm>
            <a:off x="35496" y="6639163"/>
            <a:ext cx="4248472" cy="246221"/>
          </a:xfrm>
          <a:prstGeom prst="rect">
            <a:avLst/>
          </a:prstGeom>
          <a:noFill/>
        </p:spPr>
        <p:txBody>
          <a:bodyPr wrap="square" rtlCol="0">
            <a:spAutoFit/>
          </a:bodyPr>
          <a:lstStyle/>
          <a:p>
            <a:r>
              <a:rPr lang="it-IT" sz="1000" dirty="0" err="1" smtClean="0"/>
              <a:t>*IX</a:t>
            </a:r>
            <a:r>
              <a:rPr lang="it-IT" sz="1000" dirty="0" smtClean="0"/>
              <a:t> REPORT HEALTH SEARCH</a:t>
            </a:r>
            <a:endParaRPr lang="it-IT" sz="1000" dirty="0"/>
          </a:p>
        </p:txBody>
      </p:sp>
      <p:graphicFrame>
        <p:nvGraphicFramePr>
          <p:cNvPr id="14" name="Diagramma 13"/>
          <p:cNvGraphicFramePr/>
          <p:nvPr/>
        </p:nvGraphicFramePr>
        <p:xfrm>
          <a:off x="72496" y="980728"/>
          <a:ext cx="8964000" cy="720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0" name="Rettangolo arrotondato 19"/>
          <p:cNvSpPr/>
          <p:nvPr/>
        </p:nvSpPr>
        <p:spPr>
          <a:xfrm>
            <a:off x="611560" y="1916832"/>
            <a:ext cx="2664296" cy="108012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1000" dirty="0" smtClean="0">
                <a:latin typeface="Century Schoolbook"/>
              </a:rPr>
              <a:t>●</a:t>
            </a:r>
            <a:r>
              <a:rPr lang="it-IT" sz="1000" dirty="0" smtClean="0"/>
              <a:t>CONOSCENZA DELLA PERSONA E APPROCCIO OLISTICO</a:t>
            </a:r>
          </a:p>
          <a:p>
            <a:pPr lvl="0"/>
            <a:r>
              <a:rPr lang="it-IT" sz="1000" dirty="0" smtClean="0">
                <a:latin typeface="Century Schoolbook"/>
              </a:rPr>
              <a:t>●</a:t>
            </a:r>
            <a:r>
              <a:rPr lang="it-IT" sz="1000" dirty="0" smtClean="0"/>
              <a:t>POSSIBILITÀ </a:t>
            </a:r>
            <a:r>
              <a:rPr lang="it-IT" sz="1000" dirty="0" err="1" smtClean="0"/>
              <a:t>DI</a:t>
            </a:r>
            <a:r>
              <a:rPr lang="it-IT" sz="1000" dirty="0" smtClean="0"/>
              <a:t> INTERVENTO SUL ‘CONTESTO’</a:t>
            </a:r>
          </a:p>
          <a:p>
            <a:pPr lvl="0"/>
            <a:r>
              <a:rPr lang="it-IT" sz="1000" dirty="0" smtClean="0">
                <a:latin typeface="Century Schoolbook"/>
              </a:rPr>
              <a:t>●</a:t>
            </a:r>
            <a:r>
              <a:rPr lang="it-IT" sz="1000" dirty="0" smtClean="0"/>
              <a:t>APPROCCIO CONTINUATICO, FIDUCIARIO, </a:t>
            </a:r>
            <a:r>
              <a:rPr lang="it-IT" sz="1000" dirty="0" err="1" smtClean="0"/>
              <a:t>DI</a:t>
            </a:r>
            <a:r>
              <a:rPr lang="it-IT" sz="1000" dirty="0" smtClean="0"/>
              <a:t> FACILE ACCESSO</a:t>
            </a:r>
          </a:p>
        </p:txBody>
      </p:sp>
      <p:sp>
        <p:nvSpPr>
          <p:cNvPr id="21" name="Rettangolo arrotondato 20"/>
          <p:cNvSpPr/>
          <p:nvPr/>
        </p:nvSpPr>
        <p:spPr>
          <a:xfrm>
            <a:off x="5868144" y="1916832"/>
            <a:ext cx="3024336" cy="1296144"/>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1000" dirty="0" smtClean="0">
                <a:latin typeface="Century Schoolbook"/>
              </a:rPr>
              <a:t>●</a:t>
            </a:r>
            <a:r>
              <a:rPr lang="it-IT" sz="1000" dirty="0" smtClean="0"/>
              <a:t>MANCATA PROGRAMMAZIONE DEL CONTATTO (SCREENING) E DEI CONTROLLI (FOLLOW-UP)</a:t>
            </a:r>
          </a:p>
          <a:p>
            <a:pPr lvl="0"/>
            <a:r>
              <a:rPr lang="it-IT" sz="1000" dirty="0" smtClean="0">
                <a:latin typeface="Century Schoolbook"/>
              </a:rPr>
              <a:t>●</a:t>
            </a:r>
            <a:r>
              <a:rPr lang="it-IT" sz="1000" dirty="0" smtClean="0"/>
              <a:t>MANCANZA DEL DATO PRESSORIO</a:t>
            </a:r>
          </a:p>
          <a:p>
            <a:pPr lvl="0"/>
            <a:r>
              <a:rPr lang="it-IT" sz="1000" dirty="0" smtClean="0">
                <a:latin typeface="Century Schoolbook"/>
              </a:rPr>
              <a:t>●</a:t>
            </a:r>
            <a:r>
              <a:rPr lang="it-IT" sz="1000" dirty="0" smtClean="0"/>
              <a:t>INERZIA TERAPEUTICA </a:t>
            </a:r>
          </a:p>
          <a:p>
            <a:pPr lvl="0"/>
            <a:r>
              <a:rPr lang="it-IT" sz="1000" dirty="0" smtClean="0">
                <a:latin typeface="Century Schoolbook"/>
              </a:rPr>
              <a:t>●</a:t>
            </a:r>
            <a:r>
              <a:rPr lang="it-IT" sz="1000" dirty="0" smtClean="0"/>
              <a:t>SCARSO UTILIZZO </a:t>
            </a:r>
            <a:r>
              <a:rPr lang="it-IT" sz="1000" dirty="0" err="1" smtClean="0"/>
              <a:t>DI</a:t>
            </a:r>
            <a:r>
              <a:rPr lang="it-IT" sz="1000" dirty="0" smtClean="0"/>
              <a:t> HBPM E ABPM E DELLA  DIAGNOSTICA </a:t>
            </a:r>
            <a:r>
              <a:rPr lang="it-IT" sz="1000" dirty="0" err="1" smtClean="0"/>
              <a:t>DI</a:t>
            </a:r>
            <a:r>
              <a:rPr lang="it-IT" sz="1000" dirty="0" smtClean="0"/>
              <a:t> PRIMO LIVELLO</a:t>
            </a:r>
          </a:p>
          <a:p>
            <a:pPr lvl="0"/>
            <a:r>
              <a:rPr lang="it-IT" sz="1000" dirty="0" smtClean="0">
                <a:latin typeface="Century Schoolbook"/>
              </a:rPr>
              <a:t>●</a:t>
            </a:r>
            <a:r>
              <a:rPr lang="it-IT" sz="1000" dirty="0" smtClean="0"/>
              <a:t>ADERENZA TERAPEUTICA</a:t>
            </a:r>
            <a:endParaRPr lang="it-IT" sz="1000" dirty="0"/>
          </a:p>
        </p:txBody>
      </p:sp>
      <p:sp>
        <p:nvSpPr>
          <p:cNvPr id="22" name="Ovale 21"/>
          <p:cNvSpPr/>
          <p:nvPr/>
        </p:nvSpPr>
        <p:spPr>
          <a:xfrm>
            <a:off x="3707904" y="2708920"/>
            <a:ext cx="1728192" cy="129614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GESTIONE DELL’IA IN MG</a:t>
            </a:r>
            <a:endParaRPr lang="it-IT" b="1" dirty="0"/>
          </a:p>
        </p:txBody>
      </p:sp>
      <p:sp>
        <p:nvSpPr>
          <p:cNvPr id="10" name="Rettangolo arrotondato 9"/>
          <p:cNvSpPr/>
          <p:nvPr/>
        </p:nvSpPr>
        <p:spPr>
          <a:xfrm>
            <a:off x="179952" y="4293096"/>
            <a:ext cx="3960000" cy="21602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1600" dirty="0" smtClean="0">
                <a:latin typeface="Century Schoolbook"/>
              </a:rPr>
              <a:t>●</a:t>
            </a:r>
            <a:r>
              <a:rPr lang="it-IT" sz="1600" dirty="0" smtClean="0"/>
              <a:t>INCENTIVARE LA MEDICINA </a:t>
            </a:r>
            <a:r>
              <a:rPr lang="it-IT" sz="1600" dirty="0" err="1" smtClean="0"/>
              <a:t>DI</a:t>
            </a:r>
            <a:r>
              <a:rPr lang="it-IT" sz="1600" dirty="0" smtClean="0"/>
              <a:t> INIZIATIVA</a:t>
            </a:r>
          </a:p>
          <a:p>
            <a:pPr lvl="0"/>
            <a:r>
              <a:rPr lang="it-IT" sz="1600" dirty="0" smtClean="0">
                <a:latin typeface="Century Schoolbook"/>
              </a:rPr>
              <a:t>●</a:t>
            </a:r>
            <a:r>
              <a:rPr lang="it-IT" sz="1600" dirty="0" smtClean="0"/>
              <a:t>SEMPLIFICAZIONE DELLA TERAPIA E INCENTIVO ALL’USO DELL’HBPM</a:t>
            </a:r>
          </a:p>
          <a:p>
            <a:pPr lvl="0"/>
            <a:r>
              <a:rPr lang="it-IT" sz="1600" dirty="0" smtClean="0">
                <a:latin typeface="Century Schoolbook"/>
              </a:rPr>
              <a:t>●</a:t>
            </a:r>
            <a:r>
              <a:rPr lang="it-IT" sz="1600" dirty="0" smtClean="0"/>
              <a:t>CONOSCENZA E UTILIZZAZIONE INTEGRATA DELLE TRE METODICHE </a:t>
            </a:r>
            <a:r>
              <a:rPr lang="it-IT" sz="1600" dirty="0" err="1" smtClean="0"/>
              <a:t>DI</a:t>
            </a:r>
            <a:r>
              <a:rPr lang="it-IT" sz="1600" dirty="0" smtClean="0"/>
              <a:t> MISURAZIONE DELLA  PA</a:t>
            </a:r>
            <a:r>
              <a:rPr lang="it-IT" sz="1600" dirty="0" smtClean="0">
                <a:sym typeface="Symbol"/>
              </a:rPr>
              <a:t></a:t>
            </a:r>
            <a:r>
              <a:rPr lang="it-IT" sz="1600" b="1" dirty="0" smtClean="0">
                <a:sym typeface="Symbol"/>
              </a:rPr>
              <a:t>NECESSITÀ </a:t>
            </a:r>
            <a:r>
              <a:rPr lang="it-IT" sz="1600" b="1" dirty="0" err="1" smtClean="0">
                <a:sym typeface="Symbol"/>
              </a:rPr>
              <a:t>DI</a:t>
            </a:r>
            <a:r>
              <a:rPr lang="it-IT" sz="1600" b="1" dirty="0" smtClean="0">
                <a:sym typeface="Symbol"/>
              </a:rPr>
              <a:t> UNA DIAGNOSTICA </a:t>
            </a:r>
            <a:r>
              <a:rPr lang="it-IT" sz="1600" b="1" dirty="0" err="1" smtClean="0">
                <a:sym typeface="Symbol"/>
              </a:rPr>
              <a:t>DI</a:t>
            </a:r>
            <a:r>
              <a:rPr lang="it-IT" sz="1600" b="1" dirty="0" smtClean="0">
                <a:sym typeface="Symbol"/>
              </a:rPr>
              <a:t> PRIMO LIVELLO IN MG (ABPM)</a:t>
            </a:r>
            <a:endParaRPr lang="it-IT" sz="1600" b="1" dirty="0" smtClean="0"/>
          </a:p>
        </p:txBody>
      </p:sp>
      <p:sp>
        <p:nvSpPr>
          <p:cNvPr id="23" name="Freccia tridirezionale 22"/>
          <p:cNvSpPr/>
          <p:nvPr/>
        </p:nvSpPr>
        <p:spPr>
          <a:xfrm>
            <a:off x="4139952" y="4077072"/>
            <a:ext cx="864096" cy="792088"/>
          </a:xfrm>
          <a:prstGeom prst="leftRightUp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Rettangolo arrotondato 23"/>
          <p:cNvSpPr/>
          <p:nvPr/>
        </p:nvSpPr>
        <p:spPr>
          <a:xfrm>
            <a:off x="5004488" y="4293096"/>
            <a:ext cx="3960000" cy="21602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600" dirty="0" smtClean="0">
                <a:latin typeface="Century Schoolbook"/>
              </a:rPr>
              <a:t>●</a:t>
            </a:r>
            <a:r>
              <a:rPr lang="it-IT" sz="1600" dirty="0" smtClean="0"/>
              <a:t>INDIRIZZO VERSO LO SVILUPPO </a:t>
            </a:r>
            <a:r>
              <a:rPr lang="it-IT" sz="1600" dirty="0" err="1" smtClean="0"/>
              <a:t>DI</a:t>
            </a:r>
            <a:r>
              <a:rPr lang="it-IT" sz="1600" dirty="0" smtClean="0"/>
              <a:t> </a:t>
            </a:r>
            <a:r>
              <a:rPr lang="it-IT" sz="1600" b="1" dirty="0" smtClean="0"/>
              <a:t>FORME ASSOCIATIVE COMPLESSE</a:t>
            </a:r>
            <a:r>
              <a:rPr lang="it-IT" sz="1600" dirty="0" smtClean="0"/>
              <a:t>/STRUTTURE ORGANIZZATE </a:t>
            </a:r>
            <a:r>
              <a:rPr lang="it-IT" sz="1600" dirty="0" smtClean="0">
                <a:latin typeface="Century Schoolbook"/>
              </a:rPr>
              <a:t>●</a:t>
            </a:r>
            <a:r>
              <a:rPr lang="it-IT" sz="1600" dirty="0" smtClean="0"/>
              <a:t>ACQUISIZIONE </a:t>
            </a:r>
            <a:r>
              <a:rPr lang="it-IT" sz="1600" b="1" dirty="0" err="1" smtClean="0"/>
              <a:t>DI</a:t>
            </a:r>
            <a:r>
              <a:rPr lang="it-IT" sz="1600" b="1" dirty="0" smtClean="0"/>
              <a:t> NUOVE ABILITÀ PROFESSIONALI</a:t>
            </a:r>
            <a:r>
              <a:rPr lang="it-IT" sz="1600" dirty="0" smtClean="0"/>
              <a:t> E NUOVE ‘EXPERTISE’ PER LA GESTIONE DELLE MALATTIE AD ALTA PREVALENZA ED ELEVATO CARICO ASSISTENZIALE</a:t>
            </a:r>
            <a:endParaRPr lang="it-IT"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72496" y="44624"/>
          <a:ext cx="8964000" cy="93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Segnaposto contenuto 3" descr="casa-salute-colorno.jpg"/>
          <p:cNvPicPr>
            <a:picLocks noGrp="1" noChangeAspect="1"/>
          </p:cNvPicPr>
          <p:nvPr>
            <p:ph idx="1"/>
          </p:nvPr>
        </p:nvPicPr>
        <p:blipFill>
          <a:blip r:embed="rId8" cstate="print"/>
          <a:stretch>
            <a:fillRect/>
          </a:stretch>
        </p:blipFill>
        <p:spPr>
          <a:xfrm>
            <a:off x="6444208" y="4005064"/>
            <a:ext cx="2404864" cy="2404864"/>
          </a:xfrm>
        </p:spPr>
      </p:pic>
      <p:sp>
        <p:nvSpPr>
          <p:cNvPr id="11" name="Rettangolo arrotondato 10"/>
          <p:cNvSpPr/>
          <p:nvPr/>
        </p:nvSpPr>
        <p:spPr>
          <a:xfrm>
            <a:off x="179512" y="3933056"/>
            <a:ext cx="6048672" cy="2592288"/>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b="1" dirty="0" smtClean="0">
                <a:solidFill>
                  <a:schemeClr val="tx1"/>
                </a:solidFill>
              </a:rPr>
              <a:t>PER LA GESTIONE DEI PAZIENTI CON IA I MMG DELLA CASA DELLA SALUTE </a:t>
            </a:r>
            <a:r>
              <a:rPr lang="it-IT" sz="2000" b="1" dirty="0" err="1" smtClean="0">
                <a:solidFill>
                  <a:schemeClr val="tx1"/>
                </a:solidFill>
              </a:rPr>
              <a:t>DI</a:t>
            </a:r>
            <a:r>
              <a:rPr lang="it-IT" sz="2000" b="1" dirty="0" smtClean="0">
                <a:solidFill>
                  <a:schemeClr val="tx1"/>
                </a:solidFill>
              </a:rPr>
              <a:t> COLORNO SI SONO DOTATI DELLA STRUMENTAZIONE NECESSARIA PER L’ESECUZIONE DELL’ABPM</a:t>
            </a:r>
            <a:r>
              <a:rPr lang="it-IT" sz="2000" dirty="0" smtClean="0">
                <a:solidFill>
                  <a:schemeClr val="tx1"/>
                </a:solidFill>
              </a:rPr>
              <a:t>:</a:t>
            </a:r>
          </a:p>
          <a:p>
            <a:r>
              <a:rPr lang="it-IT" sz="2000" dirty="0" smtClean="0">
                <a:solidFill>
                  <a:schemeClr val="tx1"/>
                </a:solidFill>
                <a:latin typeface="Century Schoolbook"/>
              </a:rPr>
              <a:t>●</a:t>
            </a:r>
            <a:r>
              <a:rPr lang="it-IT" sz="2000" dirty="0" smtClean="0">
                <a:solidFill>
                  <a:schemeClr val="tx1"/>
                </a:solidFill>
              </a:rPr>
              <a:t>PER LA CONFERMA DIAGNOSTICA E IL MONITORAGGIO TERAPEUTICO</a:t>
            </a:r>
          </a:p>
          <a:p>
            <a:r>
              <a:rPr lang="it-IT" sz="2000" dirty="0" smtClean="0">
                <a:solidFill>
                  <a:schemeClr val="tx1"/>
                </a:solidFill>
                <a:latin typeface="Century Schoolbook"/>
              </a:rPr>
              <a:t>●</a:t>
            </a:r>
            <a:r>
              <a:rPr lang="it-IT" sz="2000" dirty="0" smtClean="0">
                <a:solidFill>
                  <a:schemeClr val="tx1"/>
                </a:solidFill>
              </a:rPr>
              <a:t>PERSONALE AMMINISTRATIVO E INFERMIERISTICO</a:t>
            </a:r>
          </a:p>
          <a:p>
            <a:r>
              <a:rPr lang="it-IT" sz="2000" dirty="0" smtClean="0">
                <a:solidFill>
                  <a:schemeClr val="tx1"/>
                </a:solidFill>
                <a:latin typeface="Century Schoolbook"/>
              </a:rPr>
              <a:t>●</a:t>
            </a:r>
            <a:r>
              <a:rPr lang="it-IT" sz="2000" dirty="0" smtClean="0">
                <a:solidFill>
                  <a:schemeClr val="tx1"/>
                </a:solidFill>
              </a:rPr>
              <a:t>MEDICO REFERTATORE</a:t>
            </a:r>
          </a:p>
        </p:txBody>
      </p:sp>
      <p:sp>
        <p:nvSpPr>
          <p:cNvPr id="15" name="Rettangolo arrotondato 14"/>
          <p:cNvSpPr/>
          <p:nvPr/>
        </p:nvSpPr>
        <p:spPr>
          <a:xfrm>
            <a:off x="2123728" y="1196752"/>
            <a:ext cx="6912768" cy="237626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2000" b="1" dirty="0" smtClean="0">
                <a:solidFill>
                  <a:schemeClr val="tx1"/>
                </a:solidFill>
              </a:rPr>
              <a:t>LE LINEE GUIDA INCENTIVANO UN USO MAGGIORE DELL’ABPM ANCHE NEL CONTESTO DELLA MEDICINA GENERALE:</a:t>
            </a:r>
            <a:endParaRPr lang="it-IT" dirty="0" smtClean="0">
              <a:solidFill>
                <a:schemeClr val="tx1"/>
              </a:solidFill>
              <a:sym typeface="Symbol"/>
            </a:endParaRPr>
          </a:p>
          <a:p>
            <a:pPr lvl="0"/>
            <a:r>
              <a:rPr lang="it-IT" dirty="0" smtClean="0">
                <a:solidFill>
                  <a:schemeClr val="tx1"/>
                </a:solidFill>
                <a:sym typeface="Symbol"/>
              </a:rPr>
              <a:t>LA MAGGIOR PARTE DEI PAZIENTI CON IA È GESTITA DAL MMG</a:t>
            </a:r>
            <a:endParaRPr lang="it-IT" dirty="0" smtClean="0">
              <a:solidFill>
                <a:schemeClr val="tx1"/>
              </a:solidFill>
            </a:endParaRPr>
          </a:p>
          <a:p>
            <a:pPr lvl="0"/>
            <a:r>
              <a:rPr lang="it-IT" dirty="0" smtClean="0">
                <a:solidFill>
                  <a:schemeClr val="tx1"/>
                </a:solidFill>
                <a:sym typeface="Symbol"/>
              </a:rPr>
              <a:t></a:t>
            </a:r>
            <a:r>
              <a:rPr lang="it-IT" dirty="0" smtClean="0">
                <a:solidFill>
                  <a:schemeClr val="tx1"/>
                </a:solidFill>
              </a:rPr>
              <a:t>DIVERSI STUDI CONDOTTI ANCHE NELL’AMBITO DELLE CURE PRIMARIE NE HANNO CONFERMATO LA SUPERIORITÀ RISPETTO ALLA MISURAZIONE CONVENZIONALE</a:t>
            </a:r>
          </a:p>
        </p:txBody>
      </p:sp>
      <p:pic>
        <p:nvPicPr>
          <p:cNvPr id="12291" name="Picture 3"/>
          <p:cNvPicPr>
            <a:picLocks noChangeAspect="1" noChangeArrowheads="1"/>
          </p:cNvPicPr>
          <p:nvPr/>
        </p:nvPicPr>
        <p:blipFill>
          <a:blip r:embed="rId9" cstate="print"/>
          <a:srcRect/>
          <a:stretch>
            <a:fillRect/>
          </a:stretch>
        </p:blipFill>
        <p:spPr bwMode="auto">
          <a:xfrm>
            <a:off x="72008" y="1124744"/>
            <a:ext cx="1979712" cy="2580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72496" y="44624"/>
          <a:ext cx="896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asellaDiTesto 5"/>
          <p:cNvSpPr txBox="1"/>
          <p:nvPr/>
        </p:nvSpPr>
        <p:spPr>
          <a:xfrm>
            <a:off x="2987824" y="1120676"/>
            <a:ext cx="5759624" cy="2308324"/>
          </a:xfrm>
          <a:prstGeom prst="rect">
            <a:avLst/>
          </a:prstGeom>
          <a:noFill/>
          <a:ln w="38100">
            <a:solidFill>
              <a:schemeClr val="tx2"/>
            </a:solidFill>
          </a:ln>
        </p:spPr>
        <p:txBody>
          <a:bodyPr wrap="square" numCol="1" rtlCol="0">
            <a:spAutoFit/>
          </a:bodyPr>
          <a:lstStyle/>
          <a:p>
            <a:r>
              <a:rPr lang="it-IT" b="1" dirty="0" smtClean="0"/>
              <a:t>APPARECCHIO DOTATO </a:t>
            </a:r>
            <a:r>
              <a:rPr lang="it-IT" b="1" dirty="0" err="1" smtClean="0"/>
              <a:t>DI</a:t>
            </a:r>
            <a:r>
              <a:rPr lang="it-IT" b="1" dirty="0" smtClean="0"/>
              <a:t> TECNICA OSCILLOMETRICA</a:t>
            </a:r>
          </a:p>
          <a:p>
            <a:r>
              <a:rPr lang="it-IT" b="1" dirty="0" smtClean="0"/>
              <a:t>L’APPARECCHIATURA VIENE SEMPRE TESTATA NEL SINGOLO PAZIENTE</a:t>
            </a:r>
          </a:p>
          <a:p>
            <a:r>
              <a:rPr lang="it-IT" b="1" dirty="0" smtClean="0"/>
              <a:t>MISURAZIONI A INTERVALLI </a:t>
            </a:r>
            <a:r>
              <a:rPr lang="it-IT" b="1" dirty="0" err="1" smtClean="0"/>
              <a:t>DI</a:t>
            </a:r>
            <a:r>
              <a:rPr lang="it-IT" b="1" dirty="0" smtClean="0"/>
              <a:t> 20 MIN NEL SOTTOPERIODO DIURNO (7-23) E 30 MINUTI NEL SOTTOPERIODO NOTTURNO (23-7)</a:t>
            </a:r>
          </a:p>
          <a:p>
            <a:r>
              <a:rPr lang="it-IT" b="1" dirty="0" smtClean="0"/>
              <a:t>ESAME VALIDO SE PRESENTI IL 70% DELLE MISURAZIONI ATTESE</a:t>
            </a:r>
          </a:p>
        </p:txBody>
      </p:sp>
      <p:pic>
        <p:nvPicPr>
          <p:cNvPr id="9" name="Immagine 8" descr="Immagine.png"/>
          <p:cNvPicPr>
            <a:picLocks noChangeAspect="1"/>
          </p:cNvPicPr>
          <p:nvPr/>
        </p:nvPicPr>
        <p:blipFill>
          <a:blip r:embed="rId8" cstate="print"/>
          <a:stretch>
            <a:fillRect/>
          </a:stretch>
        </p:blipFill>
        <p:spPr>
          <a:xfrm>
            <a:off x="107504" y="1046855"/>
            <a:ext cx="2580356" cy="1590057"/>
          </a:xfrm>
          <a:prstGeom prst="rect">
            <a:avLst/>
          </a:prstGeom>
        </p:spPr>
      </p:pic>
      <p:sp>
        <p:nvSpPr>
          <p:cNvPr id="7" name="Rettangolo 6"/>
          <p:cNvSpPr/>
          <p:nvPr/>
        </p:nvSpPr>
        <p:spPr>
          <a:xfrm>
            <a:off x="323528" y="3735030"/>
            <a:ext cx="6624736" cy="2862322"/>
          </a:xfrm>
          <a:prstGeom prst="rect">
            <a:avLst/>
          </a:prstGeom>
          <a:ln w="38100">
            <a:solidFill>
              <a:schemeClr val="tx2"/>
            </a:solidFill>
          </a:ln>
        </p:spPr>
        <p:txBody>
          <a:bodyPr wrap="square">
            <a:spAutoFit/>
          </a:bodyPr>
          <a:lstStyle/>
          <a:p>
            <a:pPr lvl="0"/>
            <a:r>
              <a:rPr lang="en-US" b="1" dirty="0" smtClean="0"/>
              <a:t>IL RIEPILOGO DELLA REGISTRAZIONE DELLA PA DELLE 24 ORE COMPRENDE PER PAS, PAD, FC:</a:t>
            </a:r>
            <a:endParaRPr lang="en-US" dirty="0" smtClean="0"/>
          </a:p>
          <a:p>
            <a:pPr lvl="0">
              <a:buFont typeface="Arial" pitchFamily="34" charset="0"/>
              <a:buChar char="•"/>
            </a:pPr>
            <a:r>
              <a:rPr lang="en-US" b="1" dirty="0" err="1" smtClean="0"/>
              <a:t>Elenco</a:t>
            </a:r>
            <a:r>
              <a:rPr lang="en-US" b="1" dirty="0" smtClean="0"/>
              <a:t> </a:t>
            </a:r>
            <a:r>
              <a:rPr lang="en-US" b="1" dirty="0" err="1" smtClean="0"/>
              <a:t>di</a:t>
            </a:r>
            <a:r>
              <a:rPr lang="en-US" b="1" dirty="0" smtClean="0"/>
              <a:t> </a:t>
            </a:r>
            <a:r>
              <a:rPr lang="en-US" b="1" dirty="0" err="1" smtClean="0"/>
              <a:t>ogni</a:t>
            </a:r>
            <a:r>
              <a:rPr lang="en-US" b="1" dirty="0" smtClean="0"/>
              <a:t> </a:t>
            </a:r>
            <a:r>
              <a:rPr lang="en-US" b="1" dirty="0" err="1" smtClean="0"/>
              <a:t>singola</a:t>
            </a:r>
            <a:r>
              <a:rPr lang="en-US" b="1" dirty="0" smtClean="0"/>
              <a:t> </a:t>
            </a:r>
            <a:r>
              <a:rPr lang="en-US" b="1" dirty="0" err="1" smtClean="0"/>
              <a:t>misurazione</a:t>
            </a:r>
            <a:r>
              <a:rPr lang="en-US" b="1" dirty="0" smtClean="0"/>
              <a:t> con </a:t>
            </a:r>
            <a:r>
              <a:rPr lang="en-US" b="1" dirty="0" err="1" smtClean="0"/>
              <a:t>ora</a:t>
            </a:r>
            <a:r>
              <a:rPr lang="en-US" b="1" dirty="0" smtClean="0"/>
              <a:t> e </a:t>
            </a:r>
            <a:r>
              <a:rPr lang="en-US" b="1" dirty="0" err="1" smtClean="0"/>
              <a:t>minuti</a:t>
            </a:r>
            <a:r>
              <a:rPr lang="en-US" b="1" dirty="0" smtClean="0"/>
              <a:t> </a:t>
            </a:r>
            <a:r>
              <a:rPr lang="en-US" b="1" dirty="0" err="1" smtClean="0"/>
              <a:t>dell’evento</a:t>
            </a:r>
            <a:endParaRPr lang="it-IT" b="1" dirty="0" smtClean="0"/>
          </a:p>
          <a:p>
            <a:pPr lvl="0">
              <a:buFont typeface="Arial" pitchFamily="34" charset="0"/>
              <a:buChar char="•"/>
            </a:pPr>
            <a:r>
              <a:rPr lang="en-US" b="1" dirty="0" err="1" smtClean="0"/>
              <a:t>Grafico</a:t>
            </a:r>
            <a:r>
              <a:rPr lang="en-US" b="1" dirty="0" smtClean="0"/>
              <a:t> </a:t>
            </a:r>
            <a:r>
              <a:rPr lang="en-US" b="1" dirty="0" err="1" smtClean="0"/>
              <a:t>dell’andamento</a:t>
            </a:r>
            <a:r>
              <a:rPr lang="en-US" b="1" dirty="0" smtClean="0"/>
              <a:t> della PA e della </a:t>
            </a:r>
            <a:r>
              <a:rPr lang="en-US" b="1" dirty="0" err="1" smtClean="0"/>
              <a:t>frequenza</a:t>
            </a:r>
            <a:r>
              <a:rPr lang="en-US" b="1" dirty="0" smtClean="0"/>
              <a:t> </a:t>
            </a:r>
            <a:r>
              <a:rPr lang="en-US" b="1" dirty="0" err="1" smtClean="0"/>
              <a:t>cardiaca</a:t>
            </a:r>
            <a:endParaRPr lang="it-IT" b="1" dirty="0" smtClean="0"/>
          </a:p>
          <a:p>
            <a:pPr lvl="0">
              <a:buFont typeface="Arial" pitchFamily="34" charset="0"/>
              <a:buChar char="•"/>
            </a:pPr>
            <a:r>
              <a:rPr lang="en-US" b="1" dirty="0" err="1" smtClean="0"/>
              <a:t>Valore</a:t>
            </a:r>
            <a:r>
              <a:rPr lang="en-US" b="1" dirty="0" smtClean="0"/>
              <a:t> </a:t>
            </a:r>
            <a:r>
              <a:rPr lang="en-US" b="1" dirty="0" err="1" smtClean="0"/>
              <a:t>massimo</a:t>
            </a:r>
            <a:r>
              <a:rPr lang="en-US" b="1" dirty="0" smtClean="0"/>
              <a:t> e </a:t>
            </a:r>
            <a:r>
              <a:rPr lang="en-US" b="1" dirty="0" err="1" smtClean="0"/>
              <a:t>minimo</a:t>
            </a:r>
            <a:r>
              <a:rPr lang="en-US" b="1" dirty="0" smtClean="0"/>
              <a:t> </a:t>
            </a:r>
            <a:r>
              <a:rPr lang="en-US" b="1" dirty="0" err="1" smtClean="0"/>
              <a:t>che</a:t>
            </a:r>
            <a:r>
              <a:rPr lang="en-US" b="1" dirty="0" smtClean="0"/>
              <a:t> </a:t>
            </a:r>
            <a:r>
              <a:rPr lang="en-US" b="1" dirty="0" err="1" smtClean="0"/>
              <a:t>si</a:t>
            </a:r>
            <a:r>
              <a:rPr lang="en-US" b="1" dirty="0" smtClean="0"/>
              <a:t> </a:t>
            </a:r>
            <a:r>
              <a:rPr lang="en-US" b="1" dirty="0" err="1" smtClean="0"/>
              <a:t>sono</a:t>
            </a:r>
            <a:r>
              <a:rPr lang="en-US" b="1" dirty="0" smtClean="0"/>
              <a:t> </a:t>
            </a:r>
            <a:r>
              <a:rPr lang="en-US" b="1" dirty="0" err="1" smtClean="0"/>
              <a:t>verificati</a:t>
            </a:r>
            <a:r>
              <a:rPr lang="en-US" b="1" dirty="0" smtClean="0"/>
              <a:t> </a:t>
            </a:r>
            <a:r>
              <a:rPr lang="en-US" b="1" dirty="0" err="1" smtClean="0"/>
              <a:t>nel</a:t>
            </a:r>
            <a:r>
              <a:rPr lang="en-US" b="1" dirty="0" smtClean="0"/>
              <a:t> </a:t>
            </a:r>
            <a:r>
              <a:rPr lang="en-US" b="1" dirty="0" err="1" smtClean="0"/>
              <a:t>corso</a:t>
            </a:r>
            <a:r>
              <a:rPr lang="en-US" b="1" dirty="0" smtClean="0"/>
              <a:t> della </a:t>
            </a:r>
            <a:r>
              <a:rPr lang="en-US" b="1" dirty="0" err="1" smtClean="0"/>
              <a:t>registrazione</a:t>
            </a:r>
            <a:endParaRPr lang="it-IT" b="1" dirty="0" smtClean="0"/>
          </a:p>
          <a:p>
            <a:pPr lvl="0">
              <a:buFont typeface="Arial" pitchFamily="34" charset="0"/>
              <a:buChar char="•"/>
            </a:pPr>
            <a:r>
              <a:rPr lang="en-US" b="1" dirty="0" err="1" smtClean="0"/>
              <a:t>Valore</a:t>
            </a:r>
            <a:r>
              <a:rPr lang="en-US" b="1" dirty="0" smtClean="0"/>
              <a:t> </a:t>
            </a:r>
            <a:r>
              <a:rPr lang="en-US" b="1" dirty="0" err="1" smtClean="0"/>
              <a:t>medio</a:t>
            </a:r>
            <a:r>
              <a:rPr lang="en-US" b="1" dirty="0" smtClean="0"/>
              <a:t> </a:t>
            </a:r>
            <a:r>
              <a:rPr lang="en-US" b="1" dirty="0" err="1" smtClean="0"/>
              <a:t>delle</a:t>
            </a:r>
            <a:r>
              <a:rPr lang="en-US" b="1" dirty="0" smtClean="0"/>
              <a:t> 24 ore</a:t>
            </a:r>
            <a:endParaRPr lang="it-IT" b="1" dirty="0" smtClean="0"/>
          </a:p>
          <a:p>
            <a:pPr lvl="0">
              <a:buFont typeface="Arial" pitchFamily="34" charset="0"/>
              <a:buChar char="•"/>
            </a:pPr>
            <a:r>
              <a:rPr lang="en-US" b="1" dirty="0" err="1" smtClean="0"/>
              <a:t>Valore</a:t>
            </a:r>
            <a:r>
              <a:rPr lang="en-US" b="1" dirty="0" smtClean="0"/>
              <a:t> </a:t>
            </a:r>
            <a:r>
              <a:rPr lang="en-US" b="1" dirty="0" err="1" smtClean="0"/>
              <a:t>medio</a:t>
            </a:r>
            <a:r>
              <a:rPr lang="en-US" b="1" dirty="0" smtClean="0"/>
              <a:t> del </a:t>
            </a:r>
            <a:r>
              <a:rPr lang="en-US" b="1" dirty="0" err="1" smtClean="0"/>
              <a:t>sottoperiodo</a:t>
            </a:r>
            <a:r>
              <a:rPr lang="en-US" b="1" dirty="0" smtClean="0"/>
              <a:t> </a:t>
            </a:r>
            <a:r>
              <a:rPr lang="en-US" b="1" dirty="0" err="1" smtClean="0"/>
              <a:t>diurno</a:t>
            </a:r>
            <a:r>
              <a:rPr lang="en-US" b="1" dirty="0" smtClean="0"/>
              <a:t> e </a:t>
            </a:r>
            <a:r>
              <a:rPr lang="en-US" b="1" dirty="0" err="1" smtClean="0"/>
              <a:t>notturno</a:t>
            </a:r>
            <a:endParaRPr lang="it-IT" b="1" dirty="0" smtClean="0"/>
          </a:p>
          <a:p>
            <a:pPr lvl="0">
              <a:buFont typeface="Arial" pitchFamily="34" charset="0"/>
              <a:buChar char="•"/>
            </a:pPr>
            <a:r>
              <a:rPr lang="en-US" b="1" dirty="0" err="1" smtClean="0"/>
              <a:t>Differenza</a:t>
            </a:r>
            <a:r>
              <a:rPr lang="en-US" b="1" dirty="0" smtClean="0"/>
              <a:t> </a:t>
            </a:r>
            <a:r>
              <a:rPr lang="en-US" b="1" dirty="0" err="1" smtClean="0"/>
              <a:t>assoluta</a:t>
            </a:r>
            <a:r>
              <a:rPr lang="en-US" b="1" dirty="0" smtClean="0"/>
              <a:t> e </a:t>
            </a:r>
            <a:r>
              <a:rPr lang="en-US" b="1" dirty="0" err="1" smtClean="0"/>
              <a:t>relativa</a:t>
            </a:r>
            <a:r>
              <a:rPr lang="en-US" b="1" dirty="0" smtClean="0"/>
              <a:t>, in termini </a:t>
            </a:r>
            <a:r>
              <a:rPr lang="en-US" b="1" dirty="0" err="1" smtClean="0"/>
              <a:t>percentuali</a:t>
            </a:r>
            <a:r>
              <a:rPr lang="en-US" b="1" dirty="0" smtClean="0"/>
              <a:t>, </a:t>
            </a:r>
            <a:r>
              <a:rPr lang="en-US" b="1" dirty="0" err="1" smtClean="0"/>
              <a:t>di</a:t>
            </a:r>
            <a:r>
              <a:rPr lang="en-US" b="1" dirty="0" smtClean="0"/>
              <a:t> </a:t>
            </a:r>
            <a:r>
              <a:rPr lang="en-US" b="1" dirty="0" err="1" smtClean="0"/>
              <a:t>pressione</a:t>
            </a:r>
            <a:r>
              <a:rPr lang="en-US" b="1" dirty="0" smtClean="0"/>
              <a:t> </a:t>
            </a:r>
            <a:r>
              <a:rPr lang="en-US" b="1" dirty="0" err="1" smtClean="0"/>
              <a:t>tra</a:t>
            </a:r>
            <a:r>
              <a:rPr lang="en-US" b="1" dirty="0" smtClean="0"/>
              <a:t> </a:t>
            </a:r>
            <a:r>
              <a:rPr lang="en-US" b="1" dirty="0" err="1" smtClean="0"/>
              <a:t>giorno</a:t>
            </a:r>
            <a:r>
              <a:rPr lang="en-US" b="1" dirty="0" smtClean="0"/>
              <a:t> e </a:t>
            </a:r>
            <a:r>
              <a:rPr lang="en-US" b="1" dirty="0" err="1" smtClean="0"/>
              <a:t>notte</a:t>
            </a:r>
            <a:endParaRPr lang="it-IT" b="1" dirty="0"/>
          </a:p>
        </p:txBody>
      </p:sp>
      <p:pic>
        <p:nvPicPr>
          <p:cNvPr id="10245" name="Picture 5" descr="Risultati immagini per haring heart"/>
          <p:cNvPicPr>
            <a:picLocks noChangeAspect="1" noChangeArrowheads="1"/>
          </p:cNvPicPr>
          <p:nvPr/>
        </p:nvPicPr>
        <p:blipFill>
          <a:blip r:embed="rId9" cstate="print"/>
          <a:srcRect/>
          <a:stretch>
            <a:fillRect/>
          </a:stretch>
        </p:blipFill>
        <p:spPr bwMode="auto">
          <a:xfrm>
            <a:off x="7164288" y="3861048"/>
            <a:ext cx="1809750" cy="2533651"/>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5340</TotalTime>
  <Words>2251</Words>
  <Application>Microsoft Office PowerPoint</Application>
  <PresentationFormat>Presentazione su schermo (4:3)</PresentationFormat>
  <Paragraphs>191</Paragraphs>
  <Slides>14</Slides>
  <Notes>13</Notes>
  <HiddenSlides>0</HiddenSlides>
  <MMClips>0</MMClips>
  <ScaleCrop>false</ScaleCrop>
  <HeadingPairs>
    <vt:vector size="4" baseType="variant">
      <vt:variant>
        <vt:lpstr>Tema</vt:lpstr>
      </vt:variant>
      <vt:variant>
        <vt:i4>1</vt:i4>
      </vt:variant>
      <vt:variant>
        <vt:lpstr>Titoli diapositive</vt:lpstr>
      </vt:variant>
      <vt:variant>
        <vt:i4>14</vt:i4>
      </vt:variant>
    </vt:vector>
  </HeadingPairs>
  <TitlesOfParts>
    <vt:vector size="15" baseType="lpstr">
      <vt:lpstr>Tema di Office</vt:lpstr>
      <vt:lpstr>  REGIONE EMILIA ROMAGNA CORSO DI FORMAZIONE SPECIFICA IN MEDICINA GENERALE TRIENNIO 2013-2016  ‘L’UTILIZZO DELL’ABPM NEL SETTING DELLA MEDICINA GENERALE. L’ESPERIENZA DEI MEDICI NELLA CASA DELLA SALUTE DI COLORNO’  Medico in formazione: Dott.ssa Novella Ceretti Relatore: Dott. Gianluca Snelli  </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Novella Ceretti</dc:creator>
  <cp:lastModifiedBy>Novella Ceretti</cp:lastModifiedBy>
  <cp:revision>31</cp:revision>
  <dcterms:created xsi:type="dcterms:W3CDTF">2016-11-23T08:00:25Z</dcterms:created>
  <dcterms:modified xsi:type="dcterms:W3CDTF">2016-12-15T14:56:40Z</dcterms:modified>
</cp:coreProperties>
</file>