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tangolo arrotondato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tangolo arrotondato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t-IT"/>
          </a:p>
        </p:txBody>
      </p:sp>
      <p:sp>
        <p:nvSpPr>
          <p:cNvPr id="7" name="Rettango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tango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tangolo arrotondato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Rettango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tangolo arrotondato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4C091B-2714-4C82-B752-2B5EA74E1193}" type="datetimeFigureOut">
              <a:rPr lang="it-IT" smtClean="0"/>
              <a:t>27/12/2015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F765AC3-5701-4F75-BE05-7CED152056D6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“Solo" il 5-10% dei pazienti ipertesi presenta una forma secondaria</a:t>
            </a:r>
          </a:p>
          <a:p>
            <a:r>
              <a:rPr lang="it-IT" dirty="0" smtClean="0"/>
              <a:t>Elevata incidenza di IPERTENSIONE RESIDUA</a:t>
            </a:r>
          </a:p>
          <a:p>
            <a:r>
              <a:rPr lang="it-IT" dirty="0" smtClean="0"/>
              <a:t>Tutti i pazienti potrebbero essere sottoposti a uno </a:t>
            </a:r>
            <a:r>
              <a:rPr lang="it-IT" dirty="0" smtClean="0">
                <a:solidFill>
                  <a:schemeClr val="accent1"/>
                </a:solidFill>
              </a:rPr>
              <a:t>screening</a:t>
            </a:r>
            <a:r>
              <a:rPr lang="it-IT" dirty="0" smtClean="0"/>
              <a:t> per le forme secondarie di ipertensione basato su:</a:t>
            </a:r>
          </a:p>
          <a:p>
            <a:pPr lvl="1">
              <a:buFont typeface="Wingdings" pitchFamily="2" charset="2"/>
              <a:buChar char="Ø"/>
            </a:pPr>
            <a:r>
              <a:rPr lang="it-IT" dirty="0" smtClean="0"/>
              <a:t>Storia clinica</a:t>
            </a:r>
          </a:p>
          <a:p>
            <a:pPr lvl="1">
              <a:buFont typeface="Wingdings" pitchFamily="2" charset="2"/>
              <a:buChar char="Ø"/>
            </a:pPr>
            <a:r>
              <a:rPr lang="it-IT" dirty="0" smtClean="0"/>
              <a:t>Esame obiettivo</a:t>
            </a:r>
          </a:p>
          <a:p>
            <a:pPr lvl="1">
              <a:buFont typeface="Wingdings" pitchFamily="2" charset="2"/>
              <a:buChar char="Ø"/>
            </a:pPr>
            <a:r>
              <a:rPr lang="it-IT" dirty="0" smtClean="0"/>
              <a:t>Indagini di laboratorio di routine</a:t>
            </a:r>
            <a:endParaRPr lang="it-IT" dirty="0"/>
          </a:p>
        </p:txBody>
      </p:sp>
      <p:sp>
        <p:nvSpPr>
          <p:cNvPr id="4" name="Parentesi graffa chiusa 3"/>
          <p:cNvSpPr/>
          <p:nvPr/>
        </p:nvSpPr>
        <p:spPr>
          <a:xfrm>
            <a:off x="5292080" y="3789040"/>
            <a:ext cx="216024" cy="1008112"/>
          </a:xfrm>
          <a:prstGeom prst="rightBrac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5695002" y="3861048"/>
            <a:ext cx="3197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>
                <a:solidFill>
                  <a:schemeClr val="accent1"/>
                </a:solidFill>
              </a:rPr>
              <a:t>SOSPETTO </a:t>
            </a:r>
            <a:r>
              <a:rPr lang="it-IT" b="1" dirty="0" err="1" smtClean="0">
                <a:solidFill>
                  <a:schemeClr val="accent1"/>
                </a:solidFill>
              </a:rPr>
              <a:t>DI</a:t>
            </a:r>
            <a:r>
              <a:rPr lang="it-IT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it-IT" b="1" dirty="0" smtClean="0">
                <a:solidFill>
                  <a:schemeClr val="accent1"/>
                </a:solidFill>
              </a:rPr>
              <a:t>IPERTENSIONE SECONDARIA?</a:t>
            </a:r>
            <a:endParaRPr lang="it-IT" b="1" dirty="0">
              <a:solidFill>
                <a:schemeClr val="accent1"/>
              </a:solidFill>
            </a:endParaRPr>
          </a:p>
        </p:txBody>
      </p:sp>
      <p:cxnSp>
        <p:nvCxnSpPr>
          <p:cNvPr id="7" name="Connettore 2 6"/>
          <p:cNvCxnSpPr/>
          <p:nvPr/>
        </p:nvCxnSpPr>
        <p:spPr>
          <a:xfrm>
            <a:off x="7236296" y="4653136"/>
            <a:ext cx="0" cy="57606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5724128" y="5373216"/>
            <a:ext cx="31624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PROCEDURE DIAGNOSTICHE</a:t>
            </a:r>
          </a:p>
          <a:p>
            <a:pPr algn="ctr"/>
            <a:r>
              <a:rPr lang="it-IT" b="1" dirty="0" smtClean="0">
                <a:solidFill>
                  <a:schemeClr val="accent1"/>
                </a:solidFill>
              </a:rPr>
              <a:t> ADDIZIONALI</a:t>
            </a:r>
            <a:endParaRPr lang="it-IT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 smtClean="0"/>
              <a:t>STORIA CLINICA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PRESENTAZIONI CHE MERITANO ATTENZIONE</a:t>
            </a:r>
            <a:r>
              <a:rPr lang="it-IT" dirty="0" smtClean="0"/>
              <a:t>!!!</a:t>
            </a:r>
          </a:p>
          <a:p>
            <a:pPr lvl="1">
              <a:buFont typeface="Wingdings" pitchFamily="2" charset="2"/>
              <a:buChar char="Ø"/>
            </a:pPr>
            <a:r>
              <a:rPr lang="it-IT" dirty="0" smtClean="0"/>
              <a:t>Ipertensione severa</a:t>
            </a:r>
          </a:p>
          <a:p>
            <a:pPr lvl="1">
              <a:buFont typeface="Wingdings" pitchFamily="2" charset="2"/>
              <a:buChar char="Ø"/>
            </a:pPr>
            <a:r>
              <a:rPr lang="it-IT" dirty="0" smtClean="0"/>
              <a:t>Ipertensione resistente</a:t>
            </a:r>
          </a:p>
          <a:p>
            <a:pPr lvl="1">
              <a:buFont typeface="Wingdings" pitchFamily="2" charset="2"/>
              <a:buChar char="Ø"/>
            </a:pPr>
            <a:r>
              <a:rPr lang="it-IT" dirty="0" smtClean="0"/>
              <a:t>Aumento improvviso dei valori pressori</a:t>
            </a:r>
          </a:p>
          <a:p>
            <a:pPr lvl="1">
              <a:buFont typeface="Wingdings" pitchFamily="2" charset="2"/>
              <a:buChar char="Ø"/>
            </a:pPr>
            <a:r>
              <a:rPr lang="it-IT" dirty="0" smtClean="0"/>
              <a:t>Insorgenza prima dei 30 anni in assenza di altri fattori di rischio CV</a:t>
            </a:r>
          </a:p>
          <a:p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quarter" idx="1"/>
          </p:nvPr>
        </p:nvGraphicFramePr>
        <p:xfrm>
          <a:off x="0" y="1"/>
          <a:ext cx="9144000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860414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STORIA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 CLINICA 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ESAME OBIETTIVO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INDAGINE 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DI</a:t>
                      </a:r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 LABORATORIO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DIAGNOSTICA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837969">
                <a:tc>
                  <a:txBody>
                    <a:bodyPr/>
                    <a:lstStyle/>
                    <a:p>
                      <a:r>
                        <a:rPr lang="it-IT" b="1" dirty="0" smtClean="0"/>
                        <a:t>MALATTIA DEL  PARENCHIMA RENALE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Storia</a:t>
                      </a:r>
                      <a:r>
                        <a:rPr lang="it-IT" baseline="0" dirty="0" smtClean="0"/>
                        <a:t> di infezioni del tratto urinario, ematuria, abuso di analgesici, storia famigliare di rene polistico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Palpazione di ingrossamento dei</a:t>
                      </a:r>
                      <a:r>
                        <a:rPr lang="it-IT" baseline="0" dirty="0" smtClean="0"/>
                        <a:t> reni (in caso di rene </a:t>
                      </a:r>
                      <a:r>
                        <a:rPr lang="it-IT" baseline="0" dirty="0" err="1" smtClean="0"/>
                        <a:t>policistico</a:t>
                      </a:r>
                      <a:r>
                        <a:rPr lang="it-IT" baseline="0" dirty="0" smtClean="0"/>
                        <a:t>)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Presenza di proteine, eritrociti, leucociti nelle urine.</a:t>
                      </a:r>
                    </a:p>
                    <a:p>
                      <a:r>
                        <a:rPr lang="it-IT" dirty="0" smtClean="0"/>
                        <a:t>Riduzione </a:t>
                      </a:r>
                      <a:r>
                        <a:rPr lang="it-IT" dirty="0" err="1" smtClean="0"/>
                        <a:t>eGFR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 ECOGRAFIA</a:t>
                      </a:r>
                      <a:r>
                        <a:rPr lang="it-IT" baseline="0" dirty="0" smtClean="0"/>
                        <a:t> RENALE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159615">
                <a:tc>
                  <a:txBody>
                    <a:bodyPr/>
                    <a:lstStyle/>
                    <a:p>
                      <a:r>
                        <a:rPr lang="it-IT" b="1" dirty="0" smtClean="0"/>
                        <a:t>STENOSI</a:t>
                      </a:r>
                      <a:r>
                        <a:rPr lang="it-IT" b="1" baseline="0" dirty="0" smtClean="0"/>
                        <a:t> DELLE ARTERIE RENALI</a:t>
                      </a:r>
                      <a:endParaRPr lang="it-IT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aseline="0" dirty="0" smtClean="0"/>
                        <a:t>Displasia </a:t>
                      </a:r>
                      <a:r>
                        <a:rPr lang="it-IT" baseline="0" dirty="0" err="1" smtClean="0"/>
                        <a:t>fibromuscolare</a:t>
                      </a:r>
                      <a:r>
                        <a:rPr lang="it-IT" baseline="0" dirty="0" smtClean="0"/>
                        <a:t>: ipertensione ad esordio precoce (</a:t>
                      </a:r>
                      <a:r>
                        <a:rPr lang="it-IT" baseline="0" dirty="0" err="1" smtClean="0"/>
                        <a:t>spt</a:t>
                      </a:r>
                      <a:r>
                        <a:rPr lang="it-IT" baseline="0" dirty="0" smtClean="0"/>
                        <a:t> nelle donne)</a:t>
                      </a:r>
                    </a:p>
                    <a:p>
                      <a:r>
                        <a:rPr lang="it-IT" baseline="0" dirty="0" smtClean="0"/>
                        <a:t>Stenosi aterosclerotica: esordio brusco, peggioramento o maggiore difficoltà al trattamento, EPA, malattia aterosclerotica nota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Soffio addominale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Aumento</a:t>
                      </a:r>
                      <a:r>
                        <a:rPr lang="it-IT" baseline="0" dirty="0" smtClean="0"/>
                        <a:t> progressivo della creatinina in corso di terapia con RAAS inibitori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</a:t>
                      </a:r>
                      <a:r>
                        <a:rPr lang="it-IT" baseline="0" dirty="0" smtClean="0"/>
                        <a:t> ECOGRAFIA E DOPPLER RENALI </a:t>
                      </a:r>
                    </a:p>
                    <a:p>
                      <a:r>
                        <a:rPr lang="it-IT" baseline="0" dirty="0" smtClean="0"/>
                        <a:t>2 conferma con ANGIOTOMOGRAFIA COMPUTERIZZATA o ANGIO-RISONANZA MAGNETICA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sz="quarter" idx="1"/>
          </p:nvPr>
        </p:nvGraphicFramePr>
        <p:xfrm>
          <a:off x="0" y="1"/>
          <a:ext cx="9144000" cy="86776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3688"/>
                <a:gridCol w="1893912"/>
                <a:gridCol w="1828800"/>
                <a:gridCol w="1828800"/>
                <a:gridCol w="1828800"/>
              </a:tblGrid>
              <a:tr h="860414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STORIA</a:t>
                      </a:r>
                      <a:r>
                        <a:rPr lang="it-IT" baseline="0" dirty="0" smtClean="0">
                          <a:solidFill>
                            <a:schemeClr val="tx1"/>
                          </a:solidFill>
                        </a:rPr>
                        <a:t> CLINICA 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ESAME OBIETTIVO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INDAGINE </a:t>
                      </a:r>
                      <a:r>
                        <a:rPr lang="it-IT" dirty="0" err="1" smtClean="0">
                          <a:solidFill>
                            <a:schemeClr val="tx1"/>
                          </a:solidFill>
                        </a:rPr>
                        <a:t>DI</a:t>
                      </a:r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 LABORATORIO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chemeClr val="tx1"/>
                          </a:solidFill>
                        </a:rPr>
                        <a:t>DIAGNOSTICA</a:t>
                      </a:r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1837969">
                <a:tc>
                  <a:txBody>
                    <a:bodyPr/>
                    <a:lstStyle/>
                    <a:p>
                      <a:r>
                        <a:rPr lang="it-IT" sz="1800" b="1" dirty="0" smtClean="0"/>
                        <a:t>IPERALDOST.</a:t>
                      </a:r>
                      <a:r>
                        <a:rPr lang="it-IT" sz="1800" b="1" baseline="0" dirty="0" smtClean="0"/>
                        <a:t> </a:t>
                      </a:r>
                      <a:r>
                        <a:rPr lang="it-IT" sz="1800" b="1" dirty="0" smtClean="0"/>
                        <a:t>PRIMITIVO</a:t>
                      </a:r>
                      <a:endParaRPr lang="it-IT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Astenia, storia familiare o anamnestica</a:t>
                      </a:r>
                      <a:r>
                        <a:rPr lang="it-IT" baseline="0" dirty="0" smtClean="0"/>
                        <a:t> di ipertensione ad esordio precoce ed eventi cerebrovascolari in età &lt; di 50 </a:t>
                      </a:r>
                      <a:r>
                        <a:rPr lang="it-IT" baseline="0" dirty="0" err="1" smtClean="0"/>
                        <a:t>aa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Ipopotassiemia</a:t>
                      </a:r>
                      <a:r>
                        <a:rPr lang="it-IT" dirty="0" smtClean="0"/>
                        <a:t> (anche in corso di diuretici a bassa posologia)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Determinazione del rapporto </a:t>
                      </a:r>
                      <a:r>
                        <a:rPr lang="it-IT" dirty="0" err="1" smtClean="0"/>
                        <a:t>aldosterone</a:t>
                      </a:r>
                      <a:r>
                        <a:rPr lang="it-IT" dirty="0" smtClean="0"/>
                        <a:t>/attività </a:t>
                      </a:r>
                      <a:r>
                        <a:rPr lang="it-IT" dirty="0" err="1" smtClean="0"/>
                        <a:t>reninica</a:t>
                      </a:r>
                      <a:r>
                        <a:rPr lang="it-IT" dirty="0" smtClean="0"/>
                        <a:t> (o renina</a:t>
                      </a:r>
                      <a:r>
                        <a:rPr lang="it-IT" baseline="0" dirty="0" smtClean="0"/>
                        <a:t> diretta) in condizioni standardizzate (</a:t>
                      </a:r>
                      <a:r>
                        <a:rPr lang="it-IT" baseline="0" dirty="0" err="1" smtClean="0"/>
                        <a:t>ipopotassiemia</a:t>
                      </a:r>
                      <a:r>
                        <a:rPr lang="it-IT" baseline="0" dirty="0" smtClean="0"/>
                        <a:t> corretta e sospensione dei farmaci che influiscono sul  RAA)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159615">
                <a:tc>
                  <a:txBody>
                    <a:bodyPr/>
                    <a:lstStyle/>
                    <a:p>
                      <a:r>
                        <a:rPr lang="it-IT" sz="1800" b="1" dirty="0" smtClean="0"/>
                        <a:t>FEOCROMOCITOMA</a:t>
                      </a:r>
                      <a:endParaRPr lang="it-IT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baseline="0" dirty="0" smtClean="0"/>
                        <a:t>Ipertensione parossistica o crisi sovrapposte a ipertensione </a:t>
                      </a:r>
                      <a:r>
                        <a:rPr lang="it-IT" baseline="0" dirty="0" err="1" smtClean="0"/>
                        <a:t>sosenuta</a:t>
                      </a:r>
                      <a:r>
                        <a:rPr lang="it-IT" baseline="0" dirty="0" smtClean="0"/>
                        <a:t>, cefalea, sudorazione, palpitazioni e pallore; storia familiare di FC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Segni di </a:t>
                      </a:r>
                      <a:r>
                        <a:rPr lang="it-IT" smtClean="0"/>
                        <a:t>neurofibromatosi     (macchie </a:t>
                      </a:r>
                      <a:r>
                        <a:rPr lang="it-IT" dirty="0" smtClean="0"/>
                        <a:t>caffè-latte,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baseline="0" dirty="0" err="1" smtClean="0"/>
                        <a:t>neurofibromi</a:t>
                      </a:r>
                      <a:r>
                        <a:rPr lang="it-IT" baseline="0" dirty="0" smtClean="0"/>
                        <a:t>)</a:t>
                      </a:r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niverso">
  <a:themeElements>
    <a:clrScheme name="Univers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Univers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nivers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274</TotalTime>
  <Words>298</Words>
  <Application>Microsoft Office PowerPoint</Application>
  <PresentationFormat>Presentazione su schermo (4:3)</PresentationFormat>
  <Paragraphs>44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Universo</vt:lpstr>
      <vt:lpstr>Diapositiva 1</vt:lpstr>
      <vt:lpstr>Diapositiva 2</vt:lpstr>
      <vt:lpstr>STORIA CLINICA</vt:lpstr>
      <vt:lpstr>Diapositiva 4</vt:lpstr>
      <vt:lpstr>Diapositiva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Novella Ceretti</dc:creator>
  <cp:lastModifiedBy>Novella Ceretti</cp:lastModifiedBy>
  <cp:revision>2</cp:revision>
  <dcterms:created xsi:type="dcterms:W3CDTF">2015-12-27T13:30:05Z</dcterms:created>
  <dcterms:modified xsi:type="dcterms:W3CDTF">2015-12-27T18:05:04Z</dcterms:modified>
</cp:coreProperties>
</file>