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165.xml" ContentType="application/vnd.openxmlformats-officedocument.presentationml.slide+xml"/>
  <Override PartName="/ppt/diagrams/layout1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diagrams/data1.xml" ContentType="application/vnd.openxmlformats-officedocument.drawingml.diagramData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0"/>
  </p:notesMasterIdLst>
  <p:sldIdLst>
    <p:sldId id="256" r:id="rId2"/>
    <p:sldId id="444" r:id="rId3"/>
    <p:sldId id="445" r:id="rId4"/>
    <p:sldId id="446" r:id="rId5"/>
    <p:sldId id="447" r:id="rId6"/>
    <p:sldId id="448" r:id="rId7"/>
    <p:sldId id="257" r:id="rId8"/>
    <p:sldId id="258" r:id="rId9"/>
    <p:sldId id="453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400" r:id="rId25"/>
    <p:sldId id="449" r:id="rId26"/>
    <p:sldId id="401" r:id="rId27"/>
    <p:sldId id="402" r:id="rId28"/>
    <p:sldId id="434" r:id="rId29"/>
    <p:sldId id="435" r:id="rId30"/>
    <p:sldId id="433" r:id="rId31"/>
    <p:sldId id="273" r:id="rId32"/>
    <p:sldId id="274" r:id="rId33"/>
    <p:sldId id="275" r:id="rId34"/>
    <p:sldId id="276" r:id="rId35"/>
    <p:sldId id="436" r:id="rId36"/>
    <p:sldId id="437" r:id="rId37"/>
    <p:sldId id="438" r:id="rId38"/>
    <p:sldId id="277" r:id="rId39"/>
    <p:sldId id="278" r:id="rId40"/>
    <p:sldId id="279" r:id="rId41"/>
    <p:sldId id="280" r:id="rId42"/>
    <p:sldId id="281" r:id="rId43"/>
    <p:sldId id="282" r:id="rId44"/>
    <p:sldId id="439" r:id="rId45"/>
    <p:sldId id="283" r:id="rId46"/>
    <p:sldId id="284" r:id="rId47"/>
    <p:sldId id="369" r:id="rId48"/>
    <p:sldId id="371" r:id="rId49"/>
    <p:sldId id="285" r:id="rId50"/>
    <p:sldId id="286" r:id="rId51"/>
    <p:sldId id="287" r:id="rId52"/>
    <p:sldId id="288" r:id="rId53"/>
    <p:sldId id="289" r:id="rId54"/>
    <p:sldId id="290" r:id="rId55"/>
    <p:sldId id="291" r:id="rId56"/>
    <p:sldId id="292" r:id="rId57"/>
    <p:sldId id="293" r:id="rId58"/>
    <p:sldId id="294" r:id="rId59"/>
    <p:sldId id="295" r:id="rId60"/>
    <p:sldId id="296" r:id="rId61"/>
    <p:sldId id="297" r:id="rId62"/>
    <p:sldId id="298" r:id="rId63"/>
    <p:sldId id="299" r:id="rId64"/>
    <p:sldId id="300" r:id="rId65"/>
    <p:sldId id="301" r:id="rId66"/>
    <p:sldId id="302" r:id="rId67"/>
    <p:sldId id="303" r:id="rId68"/>
    <p:sldId id="304" r:id="rId69"/>
    <p:sldId id="305" r:id="rId70"/>
    <p:sldId id="306" r:id="rId71"/>
    <p:sldId id="307" r:id="rId72"/>
    <p:sldId id="308" r:id="rId73"/>
    <p:sldId id="309" r:id="rId74"/>
    <p:sldId id="310" r:id="rId75"/>
    <p:sldId id="311" r:id="rId76"/>
    <p:sldId id="312" r:id="rId77"/>
    <p:sldId id="313" r:id="rId78"/>
    <p:sldId id="314" r:id="rId79"/>
    <p:sldId id="315" r:id="rId80"/>
    <p:sldId id="316" r:id="rId81"/>
    <p:sldId id="317" r:id="rId82"/>
    <p:sldId id="318" r:id="rId83"/>
    <p:sldId id="319" r:id="rId84"/>
    <p:sldId id="320" r:id="rId85"/>
    <p:sldId id="321" r:id="rId86"/>
    <p:sldId id="322" r:id="rId87"/>
    <p:sldId id="323" r:id="rId88"/>
    <p:sldId id="324" r:id="rId89"/>
    <p:sldId id="325" r:id="rId90"/>
    <p:sldId id="326" r:id="rId91"/>
    <p:sldId id="327" r:id="rId92"/>
    <p:sldId id="440" r:id="rId93"/>
    <p:sldId id="332" r:id="rId94"/>
    <p:sldId id="333" r:id="rId95"/>
    <p:sldId id="334" r:id="rId96"/>
    <p:sldId id="335" r:id="rId97"/>
    <p:sldId id="336" r:id="rId98"/>
    <p:sldId id="337" r:id="rId99"/>
    <p:sldId id="338" r:id="rId100"/>
    <p:sldId id="339" r:id="rId101"/>
    <p:sldId id="340" r:id="rId102"/>
    <p:sldId id="341" r:id="rId103"/>
    <p:sldId id="342" r:id="rId104"/>
    <p:sldId id="458" r:id="rId105"/>
    <p:sldId id="455" r:id="rId106"/>
    <p:sldId id="456" r:id="rId107"/>
    <p:sldId id="429" r:id="rId108"/>
    <p:sldId id="412" r:id="rId109"/>
    <p:sldId id="413" r:id="rId110"/>
    <p:sldId id="414" r:id="rId111"/>
    <p:sldId id="415" r:id="rId112"/>
    <p:sldId id="416" r:id="rId113"/>
    <p:sldId id="417" r:id="rId114"/>
    <p:sldId id="418" r:id="rId115"/>
    <p:sldId id="419" r:id="rId116"/>
    <p:sldId id="420" r:id="rId117"/>
    <p:sldId id="421" r:id="rId118"/>
    <p:sldId id="422" r:id="rId119"/>
    <p:sldId id="423" r:id="rId120"/>
    <p:sldId id="424" r:id="rId121"/>
    <p:sldId id="425" r:id="rId122"/>
    <p:sldId id="428" r:id="rId123"/>
    <p:sldId id="343" r:id="rId124"/>
    <p:sldId id="344" r:id="rId125"/>
    <p:sldId id="345" r:id="rId126"/>
    <p:sldId id="346" r:id="rId127"/>
    <p:sldId id="347" r:id="rId128"/>
    <p:sldId id="430" r:id="rId129"/>
    <p:sldId id="348" r:id="rId130"/>
    <p:sldId id="349" r:id="rId131"/>
    <p:sldId id="350" r:id="rId132"/>
    <p:sldId id="351" r:id="rId133"/>
    <p:sldId id="352" r:id="rId134"/>
    <p:sldId id="353" r:id="rId135"/>
    <p:sldId id="354" r:id="rId136"/>
    <p:sldId id="355" r:id="rId137"/>
    <p:sldId id="356" r:id="rId138"/>
    <p:sldId id="358" r:id="rId139"/>
    <p:sldId id="357" r:id="rId140"/>
    <p:sldId id="359" r:id="rId141"/>
    <p:sldId id="360" r:id="rId142"/>
    <p:sldId id="361" r:id="rId143"/>
    <p:sldId id="362" r:id="rId144"/>
    <p:sldId id="431" r:id="rId145"/>
    <p:sldId id="364" r:id="rId146"/>
    <p:sldId id="365" r:id="rId147"/>
    <p:sldId id="366" r:id="rId148"/>
    <p:sldId id="367" r:id="rId149"/>
    <p:sldId id="368" r:id="rId150"/>
    <p:sldId id="372" r:id="rId151"/>
    <p:sldId id="450" r:id="rId152"/>
    <p:sldId id="373" r:id="rId153"/>
    <p:sldId id="374" r:id="rId154"/>
    <p:sldId id="375" r:id="rId155"/>
    <p:sldId id="441" r:id="rId156"/>
    <p:sldId id="376" r:id="rId157"/>
    <p:sldId id="377" r:id="rId158"/>
    <p:sldId id="378" r:id="rId159"/>
    <p:sldId id="395" r:id="rId160"/>
    <p:sldId id="399" r:id="rId161"/>
    <p:sldId id="432" r:id="rId162"/>
    <p:sldId id="451" r:id="rId163"/>
    <p:sldId id="398" r:id="rId164"/>
    <p:sldId id="442" r:id="rId165"/>
    <p:sldId id="452" r:id="rId166"/>
    <p:sldId id="443" r:id="rId167"/>
    <p:sldId id="454" r:id="rId168"/>
    <p:sldId id="403" r:id="rId16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0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viewProps" Target="view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2A64C3-2DB7-428C-B862-90742E7C72D6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A17C1EA-D66B-44F4-9038-7CF24C3F6D09}">
      <dgm:prSet phldrT="[Testo]"/>
      <dgm:spPr/>
      <dgm:t>
        <a:bodyPr/>
        <a:lstStyle/>
        <a:p>
          <a:r>
            <a:rPr lang="it-IT" dirty="0" err="1" smtClean="0">
              <a:solidFill>
                <a:srgbClr val="002060"/>
              </a:solidFill>
            </a:rPr>
            <a:t>insulinoresistenza</a:t>
          </a:r>
          <a:endParaRPr lang="it-IT" dirty="0">
            <a:solidFill>
              <a:srgbClr val="002060"/>
            </a:solidFill>
          </a:endParaRPr>
        </a:p>
      </dgm:t>
    </dgm:pt>
    <dgm:pt modelId="{FBEB7FDF-22E5-4992-AA82-6CBA32C1A63D}" type="parTrans" cxnId="{E4ACC20C-3735-4CA5-81A8-1EE49327CDFA}">
      <dgm:prSet/>
      <dgm:spPr/>
      <dgm:t>
        <a:bodyPr/>
        <a:lstStyle/>
        <a:p>
          <a:endParaRPr lang="it-IT"/>
        </a:p>
      </dgm:t>
    </dgm:pt>
    <dgm:pt modelId="{F35F0BFF-F947-4367-8FD5-82DC1DB18155}" type="sibTrans" cxnId="{E4ACC20C-3735-4CA5-81A8-1EE49327CDFA}">
      <dgm:prSet/>
      <dgm:spPr/>
      <dgm:t>
        <a:bodyPr/>
        <a:lstStyle/>
        <a:p>
          <a:endParaRPr lang="it-IT"/>
        </a:p>
      </dgm:t>
    </dgm:pt>
    <dgm:pt modelId="{EAF2EDE4-E26D-4163-8450-961EF3664735}">
      <dgm:prSet phldrT="[Testo]"/>
      <dgm:spPr/>
      <dgm:t>
        <a:bodyPr/>
        <a:lstStyle/>
        <a:p>
          <a:r>
            <a:rPr lang="it-IT" dirty="0" err="1" smtClean="0">
              <a:solidFill>
                <a:srgbClr val="002060"/>
              </a:solidFill>
            </a:rPr>
            <a:t>glucotossicità</a:t>
          </a:r>
          <a:endParaRPr lang="it-IT" dirty="0">
            <a:solidFill>
              <a:srgbClr val="002060"/>
            </a:solidFill>
          </a:endParaRPr>
        </a:p>
      </dgm:t>
    </dgm:pt>
    <dgm:pt modelId="{0C836027-4BA8-4FF8-964A-EB8C1DF8F3E9}" type="parTrans" cxnId="{F040989C-D48F-46E1-8FBB-B841C38546F4}">
      <dgm:prSet/>
      <dgm:spPr/>
      <dgm:t>
        <a:bodyPr/>
        <a:lstStyle/>
        <a:p>
          <a:endParaRPr lang="it-IT"/>
        </a:p>
      </dgm:t>
    </dgm:pt>
    <dgm:pt modelId="{EA749BB8-717A-4C4B-9320-304B0D3F4ACE}" type="sibTrans" cxnId="{F040989C-D48F-46E1-8FBB-B841C38546F4}">
      <dgm:prSet/>
      <dgm:spPr/>
      <dgm:t>
        <a:bodyPr/>
        <a:lstStyle/>
        <a:p>
          <a:endParaRPr lang="it-IT"/>
        </a:p>
      </dgm:t>
    </dgm:pt>
    <dgm:pt modelId="{6BC5AD99-8422-417E-B653-2505A482B219}">
      <dgm:prSet phldrT="[Testo]"/>
      <dgm:spPr/>
      <dgm:t>
        <a:bodyPr/>
        <a:lstStyle/>
        <a:p>
          <a:r>
            <a:rPr lang="it-IT" dirty="0" smtClean="0">
              <a:solidFill>
                <a:srgbClr val="002060"/>
              </a:solidFill>
            </a:rPr>
            <a:t>ipertensione e </a:t>
          </a:r>
          <a:r>
            <a:rPr lang="it-IT" dirty="0" err="1" smtClean="0">
              <a:solidFill>
                <a:srgbClr val="002060"/>
              </a:solidFill>
            </a:rPr>
            <a:t>dislipidemia</a:t>
          </a:r>
          <a:r>
            <a:rPr lang="it-IT" dirty="0" smtClean="0">
              <a:solidFill>
                <a:srgbClr val="002060"/>
              </a:solidFill>
            </a:rPr>
            <a:t> </a:t>
          </a:r>
          <a:r>
            <a:rPr lang="it-IT" dirty="0" err="1" smtClean="0">
              <a:solidFill>
                <a:srgbClr val="002060"/>
              </a:solidFill>
            </a:rPr>
            <a:t>aterogenica</a:t>
          </a:r>
          <a:endParaRPr lang="it-IT" dirty="0">
            <a:solidFill>
              <a:srgbClr val="002060"/>
            </a:solidFill>
          </a:endParaRPr>
        </a:p>
      </dgm:t>
    </dgm:pt>
    <dgm:pt modelId="{2EEE02D8-37E4-49C7-8524-EC6D40866BDF}" type="parTrans" cxnId="{0A5FF3DE-D75E-40D1-A85E-8B38FDFDBD73}">
      <dgm:prSet/>
      <dgm:spPr/>
      <dgm:t>
        <a:bodyPr/>
        <a:lstStyle/>
        <a:p>
          <a:endParaRPr lang="it-IT"/>
        </a:p>
      </dgm:t>
    </dgm:pt>
    <dgm:pt modelId="{B041D68E-6EE1-4788-9192-22031352F96C}" type="sibTrans" cxnId="{0A5FF3DE-D75E-40D1-A85E-8B38FDFDBD73}">
      <dgm:prSet/>
      <dgm:spPr/>
      <dgm:t>
        <a:bodyPr/>
        <a:lstStyle/>
        <a:p>
          <a:endParaRPr lang="it-IT"/>
        </a:p>
      </dgm:t>
    </dgm:pt>
    <dgm:pt modelId="{51DD669F-0F93-4AD0-AA75-2D455BA5C358}" type="pres">
      <dgm:prSet presAssocID="{652A64C3-2DB7-428C-B862-90742E7C72D6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8224D5F2-3209-419E-9902-BD5A4D50A024}" type="pres">
      <dgm:prSet presAssocID="{652A64C3-2DB7-428C-B862-90742E7C72D6}" presName="dummyMaxCanvas" presStyleCnt="0">
        <dgm:presLayoutVars/>
      </dgm:prSet>
      <dgm:spPr/>
    </dgm:pt>
    <dgm:pt modelId="{87C8E41E-6E59-4A39-B28E-524121FC55B5}" type="pres">
      <dgm:prSet presAssocID="{652A64C3-2DB7-428C-B862-90742E7C72D6}" presName="ThreeNodes_1" presStyleLbl="node1" presStyleIdx="0" presStyleCnt="3" custLinFactNeighborX="-513" custLinFactNeighborY="507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113AD1C-E5DE-44BD-9938-77D07E7DB147}" type="pres">
      <dgm:prSet presAssocID="{652A64C3-2DB7-428C-B862-90742E7C72D6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FDE89E7-CB3E-4F72-962E-90B9D42131EF}" type="pres">
      <dgm:prSet presAssocID="{652A64C3-2DB7-428C-B862-90742E7C72D6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06FB14A-E82E-4DDA-89C3-B9B125B5B670}" type="pres">
      <dgm:prSet presAssocID="{652A64C3-2DB7-428C-B862-90742E7C72D6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7019146-BAA0-4FA3-A58F-F52AFE2DA5FA}" type="pres">
      <dgm:prSet presAssocID="{652A64C3-2DB7-428C-B862-90742E7C72D6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ECA42EB-CAFF-447A-94BB-58093066CC0E}" type="pres">
      <dgm:prSet presAssocID="{652A64C3-2DB7-428C-B862-90742E7C72D6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E6FE05D-C9F6-4A6A-95E3-1929E46BE8A2}" type="pres">
      <dgm:prSet presAssocID="{652A64C3-2DB7-428C-B862-90742E7C72D6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96775A4-A89E-4463-BC74-E882D6A5A6C5}" type="pres">
      <dgm:prSet presAssocID="{652A64C3-2DB7-428C-B862-90742E7C72D6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A7BC2527-7528-41AB-B089-086EF1217A0E}" type="presOf" srcId="{F35F0BFF-F947-4367-8FD5-82DC1DB18155}" destId="{F06FB14A-E82E-4DDA-89C3-B9B125B5B670}" srcOrd="0" destOrd="0" presId="urn:microsoft.com/office/officeart/2005/8/layout/vProcess5"/>
    <dgm:cxn modelId="{1058D012-A439-479E-A6B8-0408D87A2A58}" type="presOf" srcId="{652A64C3-2DB7-428C-B862-90742E7C72D6}" destId="{51DD669F-0F93-4AD0-AA75-2D455BA5C358}" srcOrd="0" destOrd="0" presId="urn:microsoft.com/office/officeart/2005/8/layout/vProcess5"/>
    <dgm:cxn modelId="{0A5FF3DE-D75E-40D1-A85E-8B38FDFDBD73}" srcId="{652A64C3-2DB7-428C-B862-90742E7C72D6}" destId="{6BC5AD99-8422-417E-B653-2505A482B219}" srcOrd="2" destOrd="0" parTransId="{2EEE02D8-37E4-49C7-8524-EC6D40866BDF}" sibTransId="{B041D68E-6EE1-4788-9192-22031352F96C}"/>
    <dgm:cxn modelId="{F040989C-D48F-46E1-8FBB-B841C38546F4}" srcId="{652A64C3-2DB7-428C-B862-90742E7C72D6}" destId="{EAF2EDE4-E26D-4163-8450-961EF3664735}" srcOrd="1" destOrd="0" parTransId="{0C836027-4BA8-4FF8-964A-EB8C1DF8F3E9}" sibTransId="{EA749BB8-717A-4C4B-9320-304B0D3F4ACE}"/>
    <dgm:cxn modelId="{8C61D2F9-6C31-4FA2-A34E-DA7C49619C54}" type="presOf" srcId="{EAF2EDE4-E26D-4163-8450-961EF3664735}" destId="{EE6FE05D-C9F6-4A6A-95E3-1929E46BE8A2}" srcOrd="1" destOrd="0" presId="urn:microsoft.com/office/officeart/2005/8/layout/vProcess5"/>
    <dgm:cxn modelId="{85A3FD3E-81C1-47BC-85C9-D4D508F6801F}" type="presOf" srcId="{EA749BB8-717A-4C4B-9320-304B0D3F4ACE}" destId="{87019146-BAA0-4FA3-A58F-F52AFE2DA5FA}" srcOrd="0" destOrd="0" presId="urn:microsoft.com/office/officeart/2005/8/layout/vProcess5"/>
    <dgm:cxn modelId="{A8010C66-E295-4638-A595-EB9A63BF45F0}" type="presOf" srcId="{EAF2EDE4-E26D-4163-8450-961EF3664735}" destId="{6113AD1C-E5DE-44BD-9938-77D07E7DB147}" srcOrd="0" destOrd="0" presId="urn:microsoft.com/office/officeart/2005/8/layout/vProcess5"/>
    <dgm:cxn modelId="{D4B2DB6A-A79D-47AB-9107-217A268E31D9}" type="presOf" srcId="{6BC5AD99-8422-417E-B653-2505A482B219}" destId="{E96775A4-A89E-4463-BC74-E882D6A5A6C5}" srcOrd="1" destOrd="0" presId="urn:microsoft.com/office/officeart/2005/8/layout/vProcess5"/>
    <dgm:cxn modelId="{6E96B2F6-A509-43E9-BBE3-711E7C41C5F9}" type="presOf" srcId="{AA17C1EA-D66B-44F4-9038-7CF24C3F6D09}" destId="{BECA42EB-CAFF-447A-94BB-58093066CC0E}" srcOrd="1" destOrd="0" presId="urn:microsoft.com/office/officeart/2005/8/layout/vProcess5"/>
    <dgm:cxn modelId="{E4ACC20C-3735-4CA5-81A8-1EE49327CDFA}" srcId="{652A64C3-2DB7-428C-B862-90742E7C72D6}" destId="{AA17C1EA-D66B-44F4-9038-7CF24C3F6D09}" srcOrd="0" destOrd="0" parTransId="{FBEB7FDF-22E5-4992-AA82-6CBA32C1A63D}" sibTransId="{F35F0BFF-F947-4367-8FD5-82DC1DB18155}"/>
    <dgm:cxn modelId="{B38170C8-C7DA-4690-BFE4-E61FF3D80EE5}" type="presOf" srcId="{6BC5AD99-8422-417E-B653-2505A482B219}" destId="{1FDE89E7-CB3E-4F72-962E-90B9D42131EF}" srcOrd="0" destOrd="0" presId="urn:microsoft.com/office/officeart/2005/8/layout/vProcess5"/>
    <dgm:cxn modelId="{8067B020-1FBE-4FBA-8693-8E6F139C296F}" type="presOf" srcId="{AA17C1EA-D66B-44F4-9038-7CF24C3F6D09}" destId="{87C8E41E-6E59-4A39-B28E-524121FC55B5}" srcOrd="0" destOrd="0" presId="urn:microsoft.com/office/officeart/2005/8/layout/vProcess5"/>
    <dgm:cxn modelId="{1ED6B1B3-FEA0-4145-A569-AC07D493BA2E}" type="presParOf" srcId="{51DD669F-0F93-4AD0-AA75-2D455BA5C358}" destId="{8224D5F2-3209-419E-9902-BD5A4D50A024}" srcOrd="0" destOrd="0" presId="urn:microsoft.com/office/officeart/2005/8/layout/vProcess5"/>
    <dgm:cxn modelId="{FC3EAD4C-473A-4504-AA96-0A8A2B72292F}" type="presParOf" srcId="{51DD669F-0F93-4AD0-AA75-2D455BA5C358}" destId="{87C8E41E-6E59-4A39-B28E-524121FC55B5}" srcOrd="1" destOrd="0" presId="urn:microsoft.com/office/officeart/2005/8/layout/vProcess5"/>
    <dgm:cxn modelId="{B63C8139-CC22-4680-A3FF-18B6C12FAB11}" type="presParOf" srcId="{51DD669F-0F93-4AD0-AA75-2D455BA5C358}" destId="{6113AD1C-E5DE-44BD-9938-77D07E7DB147}" srcOrd="2" destOrd="0" presId="urn:microsoft.com/office/officeart/2005/8/layout/vProcess5"/>
    <dgm:cxn modelId="{4004AF09-BD48-4B87-AA81-2D3C8EE10ED4}" type="presParOf" srcId="{51DD669F-0F93-4AD0-AA75-2D455BA5C358}" destId="{1FDE89E7-CB3E-4F72-962E-90B9D42131EF}" srcOrd="3" destOrd="0" presId="urn:microsoft.com/office/officeart/2005/8/layout/vProcess5"/>
    <dgm:cxn modelId="{CF43F3CC-6F35-41A5-934A-F345C9F8BFD1}" type="presParOf" srcId="{51DD669F-0F93-4AD0-AA75-2D455BA5C358}" destId="{F06FB14A-E82E-4DDA-89C3-B9B125B5B670}" srcOrd="4" destOrd="0" presId="urn:microsoft.com/office/officeart/2005/8/layout/vProcess5"/>
    <dgm:cxn modelId="{E38D3B52-72BB-4B80-8691-C5C19116ACE9}" type="presParOf" srcId="{51DD669F-0F93-4AD0-AA75-2D455BA5C358}" destId="{87019146-BAA0-4FA3-A58F-F52AFE2DA5FA}" srcOrd="5" destOrd="0" presId="urn:microsoft.com/office/officeart/2005/8/layout/vProcess5"/>
    <dgm:cxn modelId="{A173D704-480A-4ED9-884D-2F35F439DC78}" type="presParOf" srcId="{51DD669F-0F93-4AD0-AA75-2D455BA5C358}" destId="{BECA42EB-CAFF-447A-94BB-58093066CC0E}" srcOrd="6" destOrd="0" presId="urn:microsoft.com/office/officeart/2005/8/layout/vProcess5"/>
    <dgm:cxn modelId="{39039207-1FA6-4558-A2E9-B66511172D63}" type="presParOf" srcId="{51DD669F-0F93-4AD0-AA75-2D455BA5C358}" destId="{EE6FE05D-C9F6-4A6A-95E3-1929E46BE8A2}" srcOrd="7" destOrd="0" presId="urn:microsoft.com/office/officeart/2005/8/layout/vProcess5"/>
    <dgm:cxn modelId="{87C5D331-E25D-49D2-83D8-5256BF8FB575}" type="presParOf" srcId="{51DD669F-0F93-4AD0-AA75-2D455BA5C358}" destId="{E96775A4-A89E-4463-BC74-E882D6A5A6C5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7C8E41E-6E59-4A39-B28E-524121FC55B5}">
      <dsp:nvSpPr>
        <dsp:cNvPr id="0" name=""/>
        <dsp:cNvSpPr/>
      </dsp:nvSpPr>
      <dsp:spPr>
        <a:xfrm>
          <a:off x="0" y="72349"/>
          <a:ext cx="6956027" cy="14258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700" kern="1200" dirty="0" err="1" smtClean="0">
              <a:solidFill>
                <a:srgbClr val="002060"/>
              </a:solidFill>
            </a:rPr>
            <a:t>insulinoresistenza</a:t>
          </a:r>
          <a:endParaRPr lang="it-IT" sz="3700" kern="1200" dirty="0">
            <a:solidFill>
              <a:srgbClr val="002060"/>
            </a:solidFill>
          </a:endParaRPr>
        </a:p>
      </dsp:txBody>
      <dsp:txXfrm>
        <a:off x="0" y="72349"/>
        <a:ext cx="5500904" cy="1425892"/>
      </dsp:txXfrm>
    </dsp:sp>
    <dsp:sp modelId="{6113AD1C-E5DE-44BD-9938-77D07E7DB147}">
      <dsp:nvSpPr>
        <dsp:cNvPr id="0" name=""/>
        <dsp:cNvSpPr/>
      </dsp:nvSpPr>
      <dsp:spPr>
        <a:xfrm>
          <a:off x="613767" y="1663541"/>
          <a:ext cx="6956027" cy="14258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700" kern="1200" dirty="0" err="1" smtClean="0">
              <a:solidFill>
                <a:srgbClr val="002060"/>
              </a:solidFill>
            </a:rPr>
            <a:t>glucotossicità</a:t>
          </a:r>
          <a:endParaRPr lang="it-IT" sz="3700" kern="1200" dirty="0">
            <a:solidFill>
              <a:srgbClr val="002060"/>
            </a:solidFill>
          </a:endParaRPr>
        </a:p>
      </dsp:txBody>
      <dsp:txXfrm>
        <a:off x="613767" y="1663541"/>
        <a:ext cx="5415430" cy="1425892"/>
      </dsp:txXfrm>
    </dsp:sp>
    <dsp:sp modelId="{1FDE89E7-CB3E-4F72-962E-90B9D42131EF}">
      <dsp:nvSpPr>
        <dsp:cNvPr id="0" name=""/>
        <dsp:cNvSpPr/>
      </dsp:nvSpPr>
      <dsp:spPr>
        <a:xfrm>
          <a:off x="1227534" y="3327082"/>
          <a:ext cx="6956027" cy="14258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700" kern="1200" dirty="0" smtClean="0">
              <a:solidFill>
                <a:srgbClr val="002060"/>
              </a:solidFill>
            </a:rPr>
            <a:t>ipertensione e </a:t>
          </a:r>
          <a:r>
            <a:rPr lang="it-IT" sz="3700" kern="1200" dirty="0" err="1" smtClean="0">
              <a:solidFill>
                <a:srgbClr val="002060"/>
              </a:solidFill>
            </a:rPr>
            <a:t>dislipidemia</a:t>
          </a:r>
          <a:r>
            <a:rPr lang="it-IT" sz="3700" kern="1200" dirty="0" smtClean="0">
              <a:solidFill>
                <a:srgbClr val="002060"/>
              </a:solidFill>
            </a:rPr>
            <a:t> </a:t>
          </a:r>
          <a:r>
            <a:rPr lang="it-IT" sz="3700" kern="1200" dirty="0" err="1" smtClean="0">
              <a:solidFill>
                <a:srgbClr val="002060"/>
              </a:solidFill>
            </a:rPr>
            <a:t>aterogenica</a:t>
          </a:r>
          <a:endParaRPr lang="it-IT" sz="3700" kern="1200" dirty="0">
            <a:solidFill>
              <a:srgbClr val="002060"/>
            </a:solidFill>
          </a:endParaRPr>
        </a:p>
      </dsp:txBody>
      <dsp:txXfrm>
        <a:off x="1227534" y="3327082"/>
        <a:ext cx="5415430" cy="1425892"/>
      </dsp:txXfrm>
    </dsp:sp>
    <dsp:sp modelId="{F06FB14A-E82E-4DDA-89C3-B9B125B5B670}">
      <dsp:nvSpPr>
        <dsp:cNvPr id="0" name=""/>
        <dsp:cNvSpPr/>
      </dsp:nvSpPr>
      <dsp:spPr>
        <a:xfrm>
          <a:off x="6029197" y="1081301"/>
          <a:ext cx="926830" cy="926830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3600" kern="1200"/>
        </a:p>
      </dsp:txBody>
      <dsp:txXfrm>
        <a:off x="6029197" y="1081301"/>
        <a:ext cx="926830" cy="926830"/>
      </dsp:txXfrm>
    </dsp:sp>
    <dsp:sp modelId="{87019146-BAA0-4FA3-A58F-F52AFE2DA5FA}">
      <dsp:nvSpPr>
        <dsp:cNvPr id="0" name=""/>
        <dsp:cNvSpPr/>
      </dsp:nvSpPr>
      <dsp:spPr>
        <a:xfrm>
          <a:off x="6642964" y="2735337"/>
          <a:ext cx="926830" cy="926830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3600" kern="1200"/>
        </a:p>
      </dsp:txBody>
      <dsp:txXfrm>
        <a:off x="6642964" y="2735337"/>
        <a:ext cx="926830" cy="9268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5A11E-0824-4A5D-8D7F-F4C9F17BF0FE}" type="datetimeFigureOut">
              <a:rPr lang="it-IT" smtClean="0"/>
              <a:pPr/>
              <a:t>09/01/2014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F0BD01-49A1-4B87-9274-1C77F57BDEFD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7DEBFB-997C-4373-83C0-5FEA96BB8D83}" type="slidenum">
              <a:rPr lang="it-IT"/>
              <a:pPr/>
              <a:t>53</a:t>
            </a:fld>
            <a:endParaRPr lang="it-IT"/>
          </a:p>
        </p:txBody>
      </p:sp>
      <p:sp>
        <p:nvSpPr>
          <p:cNvPr id="2355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3556" name="Rectangle 1027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430539-3834-4B8E-8762-6B6EABD022D2}" type="slidenum">
              <a:rPr lang="it-IT"/>
              <a:pPr/>
              <a:t>54</a:t>
            </a:fld>
            <a:endParaRPr lang="it-IT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it-IT" smtClean="0"/>
              <a:t>Negli ultimi anni anche in Italia, sotto la spinta del mondo diabetologico si è preso coscienza dell’impatto sociale e sanitario del problema piede diabetico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B8D229-5906-47DE-B166-8F0F83CF4DD0}" type="slidenum">
              <a:rPr lang="it-IT"/>
              <a:pPr/>
              <a:t>55</a:t>
            </a:fld>
            <a:endParaRPr lang="it-IT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8FF25A-F73F-4AA3-A0F5-C001AA0E4C77}" type="slidenum">
              <a:rPr lang="it-IT"/>
              <a:pPr/>
              <a:t>67</a:t>
            </a:fld>
            <a:endParaRPr lang="it-IT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87388"/>
            <a:ext cx="4567237" cy="3425825"/>
          </a:xfrm>
          <a:solidFill>
            <a:srgbClr val="FFFFFF"/>
          </a:solidFill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51BA2-FA63-4AC5-85A9-94F8197FB018}" type="datetimeFigureOut">
              <a:rPr lang="it-IT" smtClean="0"/>
              <a:pPr/>
              <a:t>09/01/2014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79D45-16E7-4F3C-928F-1D95FB11A4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51BA2-FA63-4AC5-85A9-94F8197FB018}" type="datetimeFigureOut">
              <a:rPr lang="it-IT" smtClean="0"/>
              <a:pPr/>
              <a:t>09/01/2014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79D45-16E7-4F3C-928F-1D95FB11A4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51BA2-FA63-4AC5-85A9-94F8197FB018}" type="datetimeFigureOut">
              <a:rPr lang="it-IT" smtClean="0"/>
              <a:pPr/>
              <a:t>09/01/2014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79D45-16E7-4F3C-928F-1D95FB11A4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263525" y="1598613"/>
            <a:ext cx="7386638" cy="4497387"/>
          </a:xfrm>
        </p:spPr>
        <p:txBody>
          <a:bodyPr/>
          <a:lstStyle/>
          <a:p>
            <a:pPr lvl="0"/>
            <a:endParaRPr lang="it-IT" noProof="0" smtClean="0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3FEED6-618F-43C8-8080-400B6795D0F9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219075" y="227013"/>
            <a:ext cx="7477125" cy="5868987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3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2FCE58-924C-405C-917F-B4A80A154F9D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olo e  contenu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sz="quarter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>
          <a:xfrm>
            <a:off x="263525" y="1598613"/>
            <a:ext cx="3616325" cy="21717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032250" y="1598613"/>
            <a:ext cx="3617913" cy="21717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263525" y="3922713"/>
            <a:ext cx="3616325" cy="2173287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032250" y="3922713"/>
            <a:ext cx="3617913" cy="2173287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8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9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8FCE71-AF00-4B9E-9B91-8D0ABB9C22F7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olo, ClipArt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219200" y="304800"/>
            <a:ext cx="7772400" cy="12065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lipArt 2"/>
          <p:cNvSpPr>
            <a:spLocks noGrp="1"/>
          </p:cNvSpPr>
          <p:nvPr>
            <p:ph type="clipArt" sz="half" idx="1"/>
          </p:nvPr>
        </p:nvSpPr>
        <p:spPr>
          <a:xfrm>
            <a:off x="1219200" y="1600200"/>
            <a:ext cx="3810000" cy="4495800"/>
          </a:xfrm>
        </p:spPr>
        <p:txBody>
          <a:bodyPr/>
          <a:lstStyle/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5181600" y="1600200"/>
            <a:ext cx="3810000" cy="4495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11430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5814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72390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6588562-7456-4BF2-A16C-D149D7424A3A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51BA2-FA63-4AC5-85A9-94F8197FB018}" type="datetimeFigureOut">
              <a:rPr lang="it-IT" smtClean="0"/>
              <a:pPr/>
              <a:t>09/01/2014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79D45-16E7-4F3C-928F-1D95FB11A4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51BA2-FA63-4AC5-85A9-94F8197FB018}" type="datetimeFigureOut">
              <a:rPr lang="it-IT" smtClean="0"/>
              <a:pPr/>
              <a:t>09/01/2014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79D45-16E7-4F3C-928F-1D95FB11A4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51BA2-FA63-4AC5-85A9-94F8197FB018}" type="datetimeFigureOut">
              <a:rPr lang="it-IT" smtClean="0"/>
              <a:pPr/>
              <a:t>09/01/2014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79D45-16E7-4F3C-928F-1D95FB11A4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51BA2-FA63-4AC5-85A9-94F8197FB018}" type="datetimeFigureOut">
              <a:rPr lang="it-IT" smtClean="0"/>
              <a:pPr/>
              <a:t>09/01/2014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79D45-16E7-4F3C-928F-1D95FB11A4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51BA2-FA63-4AC5-85A9-94F8197FB018}" type="datetimeFigureOut">
              <a:rPr lang="it-IT" smtClean="0"/>
              <a:pPr/>
              <a:t>09/01/2014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79D45-16E7-4F3C-928F-1D95FB11A4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51BA2-FA63-4AC5-85A9-94F8197FB018}" type="datetimeFigureOut">
              <a:rPr lang="it-IT" smtClean="0"/>
              <a:pPr/>
              <a:t>09/01/2014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79D45-16E7-4F3C-928F-1D95FB11A4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51BA2-FA63-4AC5-85A9-94F8197FB018}" type="datetimeFigureOut">
              <a:rPr lang="it-IT" smtClean="0"/>
              <a:pPr/>
              <a:t>09/01/2014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79D45-16E7-4F3C-928F-1D95FB11A41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taglia e arrotonda singolo angolo rettangolo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olo rettangolo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51BA2-FA63-4AC5-85A9-94F8197FB018}" type="datetimeFigureOut">
              <a:rPr lang="it-IT" smtClean="0"/>
              <a:pPr/>
              <a:t>09/01/2014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AF79D45-16E7-4F3C-928F-1D95FB11A418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10" name="Figura a mano libera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igura a mano libera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7051BA2-FA63-4AC5-85A9-94F8197FB018}" type="datetimeFigureOut">
              <a:rPr lang="it-IT" smtClean="0"/>
              <a:pPr/>
              <a:t>09/01/2014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AF79D45-16E7-4F3C-928F-1D95FB11A418}" type="slidenum">
              <a:rPr lang="it-IT" smtClean="0"/>
              <a:pPr/>
              <a:t>‹N›</a:t>
            </a:fld>
            <a:endParaRPr lang="it-IT"/>
          </a:p>
        </p:txBody>
      </p:sp>
      <p:grpSp>
        <p:nvGrpSpPr>
          <p:cNvPr id="2" name="Gruppo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igura a mano libera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igura a mano libera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8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8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8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8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8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8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8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8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8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8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8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8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8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8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8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8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8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8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8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8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8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8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8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8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8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8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8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8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8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13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13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8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8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8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8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8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8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39552" y="1340768"/>
            <a:ext cx="7851648" cy="1828800"/>
          </a:xfrm>
        </p:spPr>
        <p:txBody>
          <a:bodyPr/>
          <a:lstStyle/>
          <a:p>
            <a:pPr algn="ctr"/>
            <a:r>
              <a:rPr lang="it-IT" dirty="0" smtClean="0"/>
              <a:t>Il trattamento </a:t>
            </a:r>
            <a:br>
              <a:rPr lang="it-IT" dirty="0" smtClean="0"/>
            </a:br>
            <a:r>
              <a:rPr lang="it-IT" dirty="0" smtClean="0"/>
              <a:t>delle ferite difficili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33400" y="3573016"/>
            <a:ext cx="7854696" cy="3096344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it-IT" sz="2800" dirty="0" smtClean="0"/>
              <a:t>Corso Regionale di Formazione </a:t>
            </a:r>
          </a:p>
          <a:p>
            <a:pPr algn="ctr"/>
            <a:r>
              <a:rPr lang="it-IT" sz="2800" dirty="0" smtClean="0"/>
              <a:t>dei Medici di Medicina Generale</a:t>
            </a:r>
          </a:p>
          <a:p>
            <a:pPr algn="ctr"/>
            <a:r>
              <a:rPr lang="it-IT" sz="2800" dirty="0" smtClean="0">
                <a:solidFill>
                  <a:srgbClr val="FF0000"/>
                </a:solidFill>
              </a:rPr>
              <a:t>Reggio Emilia, 8 gennaio 2014</a:t>
            </a:r>
          </a:p>
          <a:p>
            <a:pPr algn="ctr"/>
            <a:endParaRPr lang="it-IT" sz="2800" dirty="0" smtClean="0">
              <a:solidFill>
                <a:srgbClr val="FF0000"/>
              </a:solidFill>
            </a:endParaRPr>
          </a:p>
          <a:p>
            <a:pPr algn="ctr"/>
            <a:r>
              <a:rPr lang="it-IT" sz="2300" b="1" dirty="0" smtClean="0">
                <a:solidFill>
                  <a:srgbClr val="FFFF00"/>
                </a:solidFill>
              </a:rPr>
              <a:t>Giuseppe Finzi</a:t>
            </a:r>
          </a:p>
          <a:p>
            <a:pPr algn="ctr"/>
            <a:r>
              <a:rPr lang="it-IT" sz="1700" dirty="0" smtClean="0">
                <a:solidFill>
                  <a:srgbClr val="FFFF00"/>
                </a:solidFill>
              </a:rPr>
              <a:t>Responsabile </a:t>
            </a:r>
            <a:r>
              <a:rPr lang="it-IT" sz="1700" dirty="0" err="1" smtClean="0">
                <a:solidFill>
                  <a:srgbClr val="FFFF00"/>
                </a:solidFill>
              </a:rPr>
              <a:t>Day</a:t>
            </a:r>
            <a:r>
              <a:rPr lang="it-IT" sz="1700" dirty="0" smtClean="0">
                <a:solidFill>
                  <a:srgbClr val="FFFF00"/>
                </a:solidFill>
              </a:rPr>
              <a:t> Hospital Dipartimentale</a:t>
            </a:r>
          </a:p>
          <a:p>
            <a:pPr algn="ctr"/>
            <a:r>
              <a:rPr lang="it-IT" sz="1700" dirty="0" smtClean="0">
                <a:solidFill>
                  <a:srgbClr val="FFFF00"/>
                </a:solidFill>
              </a:rPr>
              <a:t>Dipartimento Medico </a:t>
            </a:r>
            <a:r>
              <a:rPr lang="it-IT" sz="1700" dirty="0" err="1" smtClean="0">
                <a:solidFill>
                  <a:srgbClr val="FFFF00"/>
                </a:solidFill>
              </a:rPr>
              <a:t>Polispecialistico</a:t>
            </a:r>
            <a:r>
              <a:rPr lang="it-IT" sz="1700" dirty="0" smtClean="0">
                <a:solidFill>
                  <a:srgbClr val="FFFF00"/>
                </a:solidFill>
              </a:rPr>
              <a:t>  </a:t>
            </a:r>
          </a:p>
          <a:p>
            <a:pPr algn="ctr"/>
            <a:r>
              <a:rPr lang="it-IT" sz="1700" dirty="0" smtClean="0">
                <a:solidFill>
                  <a:srgbClr val="FFFF00"/>
                </a:solidFill>
              </a:rPr>
              <a:t>Azienda </a:t>
            </a:r>
            <a:r>
              <a:rPr lang="it-IT" sz="1700" dirty="0" err="1" smtClean="0">
                <a:solidFill>
                  <a:srgbClr val="FFFF00"/>
                </a:solidFill>
              </a:rPr>
              <a:t>Ospedaliero-Universitaria</a:t>
            </a:r>
            <a:r>
              <a:rPr lang="it-IT" sz="1700" dirty="0" smtClean="0">
                <a:solidFill>
                  <a:srgbClr val="FFFF00"/>
                </a:solidFill>
              </a:rPr>
              <a:t> di Parma</a:t>
            </a:r>
            <a:endParaRPr lang="it-IT" sz="17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620688"/>
            <a:ext cx="7851648" cy="4536504"/>
          </a:xfrm>
        </p:spPr>
        <p:txBody>
          <a:bodyPr>
            <a:noAutofit/>
          </a:bodyPr>
          <a:lstStyle/>
          <a:p>
            <a:pPr algn="ctr" eaLnBrk="1" hangingPunct="1"/>
            <a:r>
              <a:rPr lang="it-IT" sz="8800" b="1" dirty="0" smtClean="0"/>
              <a:t>ULCERE </a:t>
            </a:r>
            <a:br>
              <a:rPr lang="it-IT" sz="8800" b="1" dirty="0" smtClean="0"/>
            </a:br>
            <a:r>
              <a:rPr lang="it-IT" sz="8800" b="1" dirty="0" smtClean="0"/>
              <a:t>DA DECUBITO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it-IT" sz="1800" dirty="0" smtClean="0">
              <a:latin typeface="Informal Roman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NUOVI MATERIALI</a:t>
            </a:r>
            <a:endParaRPr lang="it-IT" dirty="0"/>
          </a:p>
        </p:txBody>
      </p:sp>
      <p:pic>
        <p:nvPicPr>
          <p:cNvPr id="5" name="Segnaposto contenuto 4" descr="2011 0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36007" y="273050"/>
            <a:ext cx="4389835" cy="5853113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it-IT" dirty="0" smtClean="0"/>
          </a:p>
          <a:p>
            <a:endParaRPr lang="it-IT" dirty="0"/>
          </a:p>
          <a:p>
            <a:r>
              <a:rPr lang="it-IT" sz="2400" dirty="0" smtClean="0"/>
              <a:t>COPERTURA DELL’ </a:t>
            </a:r>
          </a:p>
          <a:p>
            <a:r>
              <a:rPr lang="it-IT" sz="2400" dirty="0" smtClean="0"/>
              <a:t>ULCERA CON GARZA AL POVIDONE IODIO</a:t>
            </a: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NUOVI MATERIALI</a:t>
            </a:r>
            <a:endParaRPr lang="it-IT" dirty="0"/>
          </a:p>
        </p:txBody>
      </p:sp>
      <p:pic>
        <p:nvPicPr>
          <p:cNvPr id="5" name="Segnaposto contenuto 4" descr="2011 0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36007" y="273050"/>
            <a:ext cx="4389835" cy="5853113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it-IT" dirty="0" smtClean="0"/>
          </a:p>
          <a:p>
            <a:endParaRPr lang="it-IT" dirty="0"/>
          </a:p>
          <a:p>
            <a:r>
              <a:rPr lang="it-IT" sz="2400" dirty="0" smtClean="0"/>
              <a:t>APPLICAZIONE </a:t>
            </a:r>
            <a:r>
              <a:rPr lang="it-IT" sz="2400" dirty="0" err="1" smtClean="0"/>
              <a:t>DI</a:t>
            </a:r>
            <a:r>
              <a:rPr lang="it-IT" sz="2400" dirty="0" smtClean="0"/>
              <a:t> GARZA STERILE E APPOSIZIONE DEL MATERIALE PER LA PROTEZIONE DEI MARGINI DELL’ ULCERA: L’OBLO’ NON E’ A CONTATTO DELLA ULCERA</a:t>
            </a: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NUOVI MATERIALI</a:t>
            </a:r>
            <a:endParaRPr lang="it-IT" dirty="0"/>
          </a:p>
        </p:txBody>
      </p:sp>
      <p:pic>
        <p:nvPicPr>
          <p:cNvPr id="5" name="Segnaposto contenuto 4" descr="2011 0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36007" y="273050"/>
            <a:ext cx="4389835" cy="5853113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it-IT" dirty="0" smtClean="0"/>
          </a:p>
          <a:p>
            <a:r>
              <a:rPr lang="it-IT" sz="2400" dirty="0" smtClean="0"/>
              <a:t>BENDAGGIO FISSATIVO: SI VEDONO I MARGINI DELL’OBLO’ </a:t>
            </a:r>
            <a:r>
              <a:rPr lang="it-IT" sz="2400" dirty="0" err="1" smtClean="0"/>
              <a:t>DI</a:t>
            </a:r>
            <a:r>
              <a:rPr lang="it-IT" sz="2400" dirty="0" smtClean="0"/>
              <a:t> PROTEZIONE (FRECCE)</a:t>
            </a:r>
            <a:endParaRPr lang="it-IT" sz="2400" dirty="0"/>
          </a:p>
        </p:txBody>
      </p:sp>
      <p:sp>
        <p:nvSpPr>
          <p:cNvPr id="6" name="Freccia a sinistra 5"/>
          <p:cNvSpPr/>
          <p:nvPr/>
        </p:nvSpPr>
        <p:spPr>
          <a:xfrm rot="20399967">
            <a:off x="6878471" y="1506235"/>
            <a:ext cx="1512168" cy="7006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Freccia a destra 6"/>
          <p:cNvSpPr/>
          <p:nvPr/>
        </p:nvSpPr>
        <p:spPr>
          <a:xfrm rot="1916625">
            <a:off x="4091314" y="1377266"/>
            <a:ext cx="1152128" cy="6902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Freccia a sinistra 7"/>
          <p:cNvSpPr/>
          <p:nvPr/>
        </p:nvSpPr>
        <p:spPr>
          <a:xfrm rot="2236675">
            <a:off x="6948264" y="3501008"/>
            <a:ext cx="1008112" cy="7920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NUOVI MATERIALI: </a:t>
            </a:r>
            <a:br>
              <a:rPr lang="it-IT" dirty="0" smtClean="0"/>
            </a:br>
            <a:r>
              <a:rPr lang="it-IT" dirty="0" smtClean="0"/>
              <a:t>L’ OBLO’</a:t>
            </a:r>
            <a:endParaRPr lang="it-IT" dirty="0"/>
          </a:p>
        </p:txBody>
      </p:sp>
      <p:pic>
        <p:nvPicPr>
          <p:cNvPr id="5" name="Segnaposto contenuto 4" descr="2011 0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36007" y="273050"/>
            <a:ext cx="4389835" cy="5853113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it-IT" dirty="0" smtClean="0"/>
          </a:p>
          <a:p>
            <a:endParaRPr lang="it-IT" dirty="0"/>
          </a:p>
          <a:p>
            <a:r>
              <a:rPr lang="it-IT" sz="2400" dirty="0" smtClean="0"/>
              <a:t>BENDAGGIO TERMINATO.</a:t>
            </a:r>
          </a:p>
          <a:p>
            <a:r>
              <a:rPr lang="it-IT" sz="2400" dirty="0" smtClean="0"/>
              <a:t>RESTERA’ IN SEDE UNA SETTIMANA: IL PAZIENTE PUO’ DEAMBULARE PER LE NECESSITA’ QUOTIDIANE</a:t>
            </a: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0"/>
            <a:ext cx="8206680" cy="548680"/>
          </a:xfrm>
        </p:spPr>
        <p:txBody>
          <a:bodyPr/>
          <a:lstStyle/>
          <a:p>
            <a:pPr algn="ctr"/>
            <a:r>
              <a:rPr lang="it-IT" dirty="0" smtClean="0"/>
              <a:t>Evoluzione a tre mesi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Segnaposto contenuto 4" descr="domnici 29.3 1 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548680"/>
            <a:ext cx="4680520" cy="624069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0"/>
            <a:ext cx="8134672" cy="620688"/>
          </a:xfrm>
        </p:spPr>
        <p:txBody>
          <a:bodyPr/>
          <a:lstStyle/>
          <a:p>
            <a:pPr algn="ctr"/>
            <a:r>
              <a:rPr lang="it-IT" dirty="0" smtClean="0"/>
              <a:t>Evoluzione a sei mesi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Segnaposto contenuto 4" descr="DUMNICI GUARITA 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620688"/>
            <a:ext cx="4536504" cy="604867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Segnaposto contenuto 4" descr="DUMNICI GUARITA 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96548"/>
            <a:ext cx="4929609" cy="65728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18648" cy="1162050"/>
          </a:xfrm>
        </p:spPr>
        <p:txBody>
          <a:bodyPr/>
          <a:lstStyle/>
          <a:p>
            <a:pPr algn="ctr"/>
            <a:r>
              <a:rPr lang="it-IT" sz="4000" dirty="0" smtClean="0"/>
              <a:t>I diabetici sono pieni di </a:t>
            </a:r>
            <a:r>
              <a:rPr lang="it-IT" sz="4000" dirty="0" err="1" smtClean="0"/>
              <a:t>sorprese…</a:t>
            </a:r>
            <a:endParaRPr lang="it-IT" sz="4000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539552" y="2708920"/>
            <a:ext cx="8147248" cy="3539480"/>
          </a:xfrm>
        </p:spPr>
        <p:txBody>
          <a:bodyPr/>
          <a:lstStyle/>
          <a:p>
            <a:pPr>
              <a:buNone/>
            </a:pPr>
            <a:r>
              <a:rPr lang="it-IT" dirty="0" smtClean="0"/>
              <a:t>non necessariamente “dolci”…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8680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Natalia, 60 anni, </a:t>
            </a:r>
            <a:r>
              <a:rPr lang="it-IT" dirty="0" err="1" smtClean="0"/>
              <a:t>Moldava…</a:t>
            </a:r>
            <a:r>
              <a:rPr lang="it-IT" dirty="0" smtClean="0"/>
              <a:t>.</a:t>
            </a:r>
            <a:endParaRPr lang="it-IT" dirty="0"/>
          </a:p>
        </p:txBody>
      </p:sp>
      <p:pic>
        <p:nvPicPr>
          <p:cNvPr id="4" name="Segnaposto contenuto 3" descr="ulcera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692306"/>
            <a:ext cx="4680520" cy="610165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margini callosi e fondo esuberante</a:t>
            </a:r>
            <a:endParaRPr lang="it-IT" dirty="0"/>
          </a:p>
        </p:txBody>
      </p:sp>
      <p:pic>
        <p:nvPicPr>
          <p:cNvPr id="4" name="Segnaposto contenuto 3" descr="ulcera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097361"/>
            <a:ext cx="7680852" cy="576063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La Prevenzione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smtClean="0"/>
              <a:t>La prevenzione è la miglior cura</a:t>
            </a:r>
          </a:p>
          <a:p>
            <a:pPr eaLnBrk="1" hangingPunct="1"/>
            <a:r>
              <a:rPr lang="it-IT" smtClean="0"/>
              <a:t>Il trattamento di una lesione è difficile</a:t>
            </a:r>
          </a:p>
          <a:p>
            <a:pPr eaLnBrk="1" hangingPunct="1"/>
            <a:r>
              <a:rPr lang="it-IT" smtClean="0"/>
              <a:t>I tempi sono lunghi</a:t>
            </a:r>
          </a:p>
          <a:p>
            <a:pPr eaLnBrk="1" hangingPunct="1"/>
            <a:r>
              <a:rPr lang="it-IT" smtClean="0"/>
              <a:t>Gli insuccessi sono frequenti</a:t>
            </a:r>
          </a:p>
          <a:p>
            <a:pPr eaLnBrk="1" hangingPunct="1"/>
            <a:r>
              <a:rPr lang="it-IT" smtClean="0"/>
              <a:t>I costi sono elevati</a:t>
            </a:r>
          </a:p>
          <a:p>
            <a:pPr eaLnBrk="1" hangingPunct="1"/>
            <a:r>
              <a:rPr lang="it-IT" smtClean="0"/>
              <a:t>Le soddisfazioni sono scarse</a:t>
            </a:r>
          </a:p>
          <a:p>
            <a:pPr eaLnBrk="1" hangingPunct="1"/>
            <a:r>
              <a:rPr lang="it-IT" smtClean="0"/>
              <a:t>Le incazzature sono la regola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it-IT" dirty="0" smtClean="0"/>
              <a:t>Dimensioni </a:t>
            </a:r>
            <a:r>
              <a:rPr lang="it-IT" dirty="0" err="1" smtClean="0"/>
              <a:t>considerevoli…</a:t>
            </a:r>
            <a:endParaRPr lang="it-IT" dirty="0"/>
          </a:p>
        </p:txBody>
      </p:sp>
      <p:pic>
        <p:nvPicPr>
          <p:cNvPr id="4" name="Segnaposto contenuto 3" descr="ulcera 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764705"/>
            <a:ext cx="7872874" cy="590465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4" name="Segnaposto contenuto 3" descr="ulcera 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5493" r="7353" b="19433"/>
          <a:stretch>
            <a:fillRect/>
          </a:stretch>
        </p:blipFill>
        <p:spPr>
          <a:xfrm>
            <a:off x="1331640" y="261791"/>
            <a:ext cx="6984776" cy="65412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err="1" smtClean="0"/>
              <a:t>Curettage…</a:t>
            </a:r>
            <a:endParaRPr lang="it-IT" dirty="0"/>
          </a:p>
        </p:txBody>
      </p:sp>
      <p:pic>
        <p:nvPicPr>
          <p:cNvPr id="4" name="Segnaposto contenuto 3" descr="curettage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71800" y="850239"/>
            <a:ext cx="4310335" cy="57471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 descr="curettage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332657"/>
            <a:ext cx="7989259" cy="59919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0"/>
            <a:ext cx="1800200" cy="620688"/>
          </a:xfrm>
        </p:spPr>
        <p:txBody>
          <a:bodyPr>
            <a:normAutofit/>
          </a:bodyPr>
          <a:lstStyle/>
          <a:p>
            <a:r>
              <a:rPr lang="it-IT" sz="2800" dirty="0" smtClean="0"/>
              <a:t>emostasi</a:t>
            </a:r>
            <a:endParaRPr lang="it-IT" sz="2800" dirty="0"/>
          </a:p>
        </p:txBody>
      </p:sp>
      <p:pic>
        <p:nvPicPr>
          <p:cNvPr id="4" name="Segnaposto contenuto 3" descr="emostasi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289455"/>
            <a:ext cx="4896544" cy="6528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 descr="emostasi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260649"/>
            <a:ext cx="8085270" cy="60639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Bendaggio “protettivo”</a:t>
            </a:r>
            <a:endParaRPr lang="it-IT" dirty="0"/>
          </a:p>
        </p:txBody>
      </p:sp>
      <p:pic>
        <p:nvPicPr>
          <p:cNvPr id="4" name="Segnaposto contenuto 3" descr="bendaggio protetivo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33873" y="681019"/>
            <a:ext cx="4526359" cy="60603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 descr="bendaggio protettivo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97435"/>
            <a:ext cx="4968551" cy="66247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Controllo a 15 giorni</a:t>
            </a:r>
            <a:endParaRPr lang="it-IT" dirty="0"/>
          </a:p>
        </p:txBody>
      </p:sp>
      <p:pic>
        <p:nvPicPr>
          <p:cNvPr id="4" name="Segnaposto contenuto 3" descr="primo controllo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850239"/>
            <a:ext cx="4310335" cy="57471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 descr="primo controllo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476672"/>
            <a:ext cx="8064895" cy="6048671"/>
          </a:xfrm>
        </p:spPr>
      </p:pic>
      <p:sp>
        <p:nvSpPr>
          <p:cNvPr id="5" name="Freccia in su 4"/>
          <p:cNvSpPr/>
          <p:nvPr/>
        </p:nvSpPr>
        <p:spPr>
          <a:xfrm rot="19262365">
            <a:off x="6876256" y="4293096"/>
            <a:ext cx="792088" cy="151216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curva 5"/>
          <p:cNvSpPr/>
          <p:nvPr/>
        </p:nvSpPr>
        <p:spPr>
          <a:xfrm>
            <a:off x="2195736" y="2276872"/>
            <a:ext cx="1368152" cy="1512168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La Prevenzione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it-IT" smtClean="0"/>
              <a:t>Una pressione di 60 – 80 mm Hg per 2 -3 ore è sufficiente a causare una lesione</a:t>
            </a:r>
          </a:p>
          <a:p>
            <a:pPr eaLnBrk="1" hangingPunct="1">
              <a:lnSpc>
                <a:spcPct val="90000"/>
              </a:lnSpc>
            </a:pPr>
            <a:r>
              <a:rPr lang="it-IT" smtClean="0"/>
              <a:t>La frizione accelera il processo</a:t>
            </a:r>
          </a:p>
          <a:p>
            <a:pPr eaLnBrk="1" hangingPunct="1">
              <a:lnSpc>
                <a:spcPct val="90000"/>
              </a:lnSpc>
            </a:pPr>
            <a:r>
              <a:rPr lang="it-IT" smtClean="0"/>
              <a:t>La malnutrizione lo aggrava</a:t>
            </a:r>
          </a:p>
          <a:p>
            <a:pPr eaLnBrk="1" hangingPunct="1">
              <a:lnSpc>
                <a:spcPct val="90000"/>
              </a:lnSpc>
            </a:pPr>
            <a:r>
              <a:rPr lang="it-IT" smtClean="0"/>
              <a:t>La cute vecchia e anelastica è + a rischio</a:t>
            </a:r>
          </a:p>
          <a:p>
            <a:pPr eaLnBrk="1" hangingPunct="1">
              <a:lnSpc>
                <a:spcPct val="90000"/>
              </a:lnSpc>
            </a:pPr>
            <a:r>
              <a:rPr lang="it-IT" smtClean="0"/>
              <a:t>L’incontinenza è favorente ma la scarsa igiene lo è maggiormente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Controllo a 30 giorni</a:t>
            </a:r>
            <a:endParaRPr lang="it-IT" dirty="0"/>
          </a:p>
        </p:txBody>
      </p:sp>
      <p:pic>
        <p:nvPicPr>
          <p:cNvPr id="4" name="Segnaposto contenuto 3" descr="2° controllo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692696"/>
            <a:ext cx="4590510" cy="61206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 descr="2° controllo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066" t="22549" r="8441" b="21674"/>
          <a:stretch>
            <a:fillRect/>
          </a:stretch>
        </p:blipFill>
        <p:spPr>
          <a:xfrm>
            <a:off x="755576" y="188640"/>
            <a:ext cx="7467652" cy="6347504"/>
          </a:xfrm>
        </p:spPr>
      </p:pic>
      <p:sp>
        <p:nvSpPr>
          <p:cNvPr id="5" name="Freccia bidirezionale orizzontale 4"/>
          <p:cNvSpPr/>
          <p:nvPr/>
        </p:nvSpPr>
        <p:spPr>
          <a:xfrm>
            <a:off x="1907704" y="2564904"/>
            <a:ext cx="4392488" cy="57606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a sinistra 5"/>
          <p:cNvSpPr/>
          <p:nvPr/>
        </p:nvSpPr>
        <p:spPr>
          <a:xfrm rot="2342971">
            <a:off x="6372200" y="4077072"/>
            <a:ext cx="1224136" cy="11521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Una situazione </a:t>
            </a:r>
            <a:r>
              <a:rPr lang="it-IT" dirty="0" err="1" smtClean="0"/>
              <a:t>particolare…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pPr>
              <a:buNone/>
            </a:pPr>
            <a:r>
              <a:rPr lang="it-IT" dirty="0" smtClean="0"/>
              <a:t>		</a:t>
            </a:r>
            <a:r>
              <a:rPr lang="it-IT" sz="8000" dirty="0" smtClean="0">
                <a:solidFill>
                  <a:srgbClr val="FF0000"/>
                </a:solidFill>
                <a:latin typeface="Copperplate Gothic Bold" pitchFamily="34" charset="0"/>
              </a:rPr>
              <a:t>Morbo di </a:t>
            </a:r>
            <a:r>
              <a:rPr lang="it-IT" sz="8000" dirty="0" err="1" smtClean="0">
                <a:solidFill>
                  <a:srgbClr val="FF0000"/>
                </a:solidFill>
                <a:latin typeface="Copperplate Gothic Bold" pitchFamily="34" charset="0"/>
              </a:rPr>
              <a:t>Buerger</a:t>
            </a:r>
            <a:endParaRPr lang="it-IT" sz="8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162050"/>
          </a:xfrm>
        </p:spPr>
        <p:txBody>
          <a:bodyPr anchor="ctr" anchorCtr="1"/>
          <a:lstStyle/>
          <a:p>
            <a:pPr algn="ctr"/>
            <a:endParaRPr lang="it-IT" dirty="0"/>
          </a:p>
        </p:txBody>
      </p:sp>
      <p:pic>
        <p:nvPicPr>
          <p:cNvPr id="13314" name="Picture 2" descr="F:\TRATTAMENTO DELLE FERITE DIFFICILI - Reggio Emilia\BUERGER\IMPROTA PRE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404664"/>
            <a:ext cx="8729532" cy="5843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162050"/>
          </a:xfrm>
        </p:spPr>
        <p:txBody>
          <a:bodyPr anchor="ctr" anchorCtr="1"/>
          <a:lstStyle/>
          <a:p>
            <a:endParaRPr lang="it-IT" dirty="0"/>
          </a:p>
        </p:txBody>
      </p:sp>
      <p:pic>
        <p:nvPicPr>
          <p:cNvPr id="14338" name="Picture 2" descr="F:\TRATTAMENTO DELLE FERITE DIFFICILI - Reggio Emilia\BUERGER\IMPROTA PRE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8299262" cy="5555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826416"/>
          </a:xfrm>
        </p:spPr>
        <p:txBody>
          <a:bodyPr anchor="ctr" anchorCtr="1"/>
          <a:lstStyle/>
          <a:p>
            <a:endParaRPr lang="it-IT" dirty="0"/>
          </a:p>
        </p:txBody>
      </p:sp>
      <p:pic>
        <p:nvPicPr>
          <p:cNvPr id="15362" name="Picture 2" descr="F:\TRATTAMENTO DELLE FERITE DIFFICILI - Reggio Emilia\BUERGER\IMPROTA PRE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23" y="404664"/>
            <a:ext cx="8896665" cy="5955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162050"/>
          </a:xfrm>
        </p:spPr>
        <p:txBody>
          <a:bodyPr anchor="ctr" anchorCtr="1"/>
          <a:lstStyle/>
          <a:p>
            <a:endParaRPr lang="it-IT" dirty="0"/>
          </a:p>
        </p:txBody>
      </p:sp>
      <p:pic>
        <p:nvPicPr>
          <p:cNvPr id="16386" name="Picture 2" descr="F:\TRATTAMENTO DELLE FERITE DIFFICILI - Reggio Emilia\BUERGER\IMPROTA PRE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8643303" cy="5786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162050"/>
          </a:xfrm>
        </p:spPr>
        <p:txBody>
          <a:bodyPr anchor="ctr" anchorCtr="1"/>
          <a:lstStyle/>
          <a:p>
            <a:endParaRPr lang="it-IT" dirty="0"/>
          </a:p>
        </p:txBody>
      </p:sp>
      <p:pic>
        <p:nvPicPr>
          <p:cNvPr id="17410" name="Picture 2" descr="F:\TRATTAMENTO DELLE FERITE DIFFICILI - Reggio Emilia\BUERGER\IMPROTA PRE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8712968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 flipH="1">
            <a:off x="640081" y="514352"/>
            <a:ext cx="45719" cy="1162050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69776" cy="4572000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683568" y="260648"/>
            <a:ext cx="8003232" cy="5987752"/>
          </a:xfrm>
        </p:spPr>
        <p:txBody>
          <a:bodyPr/>
          <a:lstStyle/>
          <a:p>
            <a:endParaRPr lang="it-IT" dirty="0" smtClean="0"/>
          </a:p>
          <a:p>
            <a:r>
              <a:rPr lang="it-IT" dirty="0" smtClean="0"/>
              <a:t>Le prospettive di questo paziente erano una amputazione sottogenicolata</a:t>
            </a:r>
          </a:p>
          <a:p>
            <a:r>
              <a:rPr lang="it-IT" dirty="0" smtClean="0"/>
              <a:t>Andava “preparato” a questo, con infusioni di </a:t>
            </a:r>
            <a:r>
              <a:rPr lang="it-IT" dirty="0" err="1" smtClean="0"/>
              <a:t>prostanoidi</a:t>
            </a:r>
            <a:r>
              <a:rPr lang="it-IT" dirty="0" smtClean="0"/>
              <a:t> ed antibiotici sistemici</a:t>
            </a:r>
          </a:p>
          <a:p>
            <a:r>
              <a:rPr lang="it-IT" dirty="0" smtClean="0"/>
              <a:t>Come sempre nel </a:t>
            </a:r>
            <a:r>
              <a:rPr lang="it-IT" dirty="0" err="1" smtClean="0"/>
              <a:t>Buerger</a:t>
            </a:r>
            <a:r>
              <a:rPr lang="it-IT" dirty="0" smtClean="0"/>
              <a:t> le lesioni arteriose erano discontinue , a tratti, e tutto sommato il circolo alla caviglia non sembrava così male</a:t>
            </a:r>
          </a:p>
          <a:p>
            <a:r>
              <a:rPr lang="it-IT" dirty="0" smtClean="0"/>
              <a:t>Forse massimizzando il circolo residuo (</a:t>
            </a:r>
            <a:r>
              <a:rPr lang="it-IT" dirty="0" err="1" smtClean="0"/>
              <a:t>iloprost</a:t>
            </a:r>
            <a:r>
              <a:rPr lang="it-IT" dirty="0" smtClean="0"/>
              <a:t> a medio termine) e vivacizzando le </a:t>
            </a:r>
            <a:r>
              <a:rPr lang="it-IT" dirty="0" err="1" smtClean="0"/>
              <a:t>lesioni…</a:t>
            </a:r>
            <a:endParaRPr lang="it-IT" dirty="0" smtClean="0"/>
          </a:p>
          <a:p>
            <a:r>
              <a:rPr lang="it-IT" dirty="0" smtClean="0"/>
              <a:t>Ottenuto il consenso, perso per perso, abbiamo deciso di provare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0"/>
            <a:ext cx="7990656" cy="692696"/>
          </a:xfrm>
        </p:spPr>
        <p:txBody>
          <a:bodyPr anchor="ctr" anchorCtr="1"/>
          <a:lstStyle/>
          <a:p>
            <a:r>
              <a:rPr lang="it-IT" dirty="0" err="1" smtClean="0"/>
              <a:t>Wound</a:t>
            </a:r>
            <a:r>
              <a:rPr lang="it-IT" dirty="0" smtClean="0"/>
              <a:t> </a:t>
            </a:r>
            <a:r>
              <a:rPr lang="it-IT" dirty="0" err="1" smtClean="0"/>
              <a:t>Bed</a:t>
            </a:r>
            <a:r>
              <a:rPr lang="it-IT" dirty="0" smtClean="0"/>
              <a:t> </a:t>
            </a:r>
            <a:r>
              <a:rPr lang="it-IT" dirty="0" err="1" smtClean="0"/>
              <a:t>Prepare</a:t>
            </a:r>
            <a:r>
              <a:rPr lang="it-IT" dirty="0" smtClean="0"/>
              <a:t> : </a:t>
            </a:r>
            <a:r>
              <a:rPr lang="it-IT" dirty="0" err="1" smtClean="0"/>
              <a:t>alive</a:t>
            </a:r>
            <a:r>
              <a:rPr lang="it-IT" dirty="0" smtClean="0"/>
              <a:t> and </a:t>
            </a:r>
            <a:r>
              <a:rPr lang="it-IT" dirty="0" err="1" smtClean="0"/>
              <a:t>bleeding</a:t>
            </a:r>
            <a:r>
              <a:rPr lang="it-IT" dirty="0" smtClean="0"/>
              <a:t> </a:t>
            </a:r>
            <a:r>
              <a:rPr lang="it-IT" dirty="0" err="1" smtClean="0"/>
              <a:t>tissue…</a:t>
            </a:r>
            <a:endParaRPr lang="it-IT" dirty="0"/>
          </a:p>
        </p:txBody>
      </p:sp>
      <p:pic>
        <p:nvPicPr>
          <p:cNvPr id="18434" name="Picture 2" descr="F:\TRATTAMENTO DELLE FERITE DIFFICILI - Reggio Emilia\BUERGER\IMPROTA CURET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8483566" cy="5586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230188" y="239713"/>
            <a:ext cx="7337425" cy="912812"/>
          </a:xfrm>
        </p:spPr>
        <p:txBody>
          <a:bodyPr/>
          <a:lstStyle/>
          <a:p>
            <a:pPr eaLnBrk="1" hangingPunct="1"/>
            <a:r>
              <a:rPr lang="it-IT" sz="1600" b="1" smtClean="0"/>
              <a:t>INDICE DI NORTON: RISCHIO </a:t>
            </a:r>
            <a:r>
              <a:rPr lang="it-IT" sz="1600" b="1" i="1" smtClean="0"/>
              <a:t>NO &gt; 15 - LIEVE 14 – 12 - ELEVATO &lt; 12</a:t>
            </a:r>
            <a:r>
              <a:rPr lang="it-IT" sz="1600" smtClean="0"/>
              <a:t>	                      </a:t>
            </a:r>
            <a:r>
              <a:rPr lang="it-IT" sz="2800" b="1" i="1" smtClean="0"/>
              <a:t>4                 3             2            1</a:t>
            </a:r>
          </a:p>
        </p:txBody>
      </p:sp>
      <p:graphicFrame>
        <p:nvGraphicFramePr>
          <p:cNvPr id="8237" name="Group 45"/>
          <p:cNvGraphicFramePr>
            <a:graphicFrameLocks noGrp="1"/>
          </p:cNvGraphicFramePr>
          <p:nvPr>
            <p:ph type="tbl" idx="1"/>
          </p:nvPr>
        </p:nvGraphicFramePr>
        <p:xfrm>
          <a:off x="468313" y="1628775"/>
          <a:ext cx="8229600" cy="4655948"/>
        </p:xfrm>
        <a:graphic>
          <a:graphicData uri="http://schemas.openxmlformats.org/drawingml/2006/table">
            <a:tbl>
              <a:tblPr/>
              <a:tblGrid>
                <a:gridCol w="1646237"/>
                <a:gridCol w="1646238"/>
                <a:gridCol w="1644650"/>
                <a:gridCol w="1646237"/>
                <a:gridCol w="1646238"/>
              </a:tblGrid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Condizioni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generali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BUONE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DISCRETE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SCADENTI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GRAVI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Stato mentale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LUCIDO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APATICO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COMA APALLICO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COMA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Mobilità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AUTONOMA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POCO LIMITATA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MOLTO LIMITATA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ASSENTE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Perdita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 feci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ASSENTE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RARA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FREQUENTE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(CONTROLLATA DA FARMACI)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CONTINUA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162050"/>
          </a:xfrm>
        </p:spPr>
        <p:txBody>
          <a:bodyPr anchor="ctr" anchorCtr="1"/>
          <a:lstStyle/>
          <a:p>
            <a:endParaRPr lang="it-IT" dirty="0"/>
          </a:p>
        </p:txBody>
      </p:sp>
      <p:pic>
        <p:nvPicPr>
          <p:cNvPr id="19458" name="Picture 2" descr="F:\TRATTAMENTO DELLE FERITE DIFFICILI - Reggio Emilia\BUERGER\IMPROTA CURET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8860216" cy="59312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162050"/>
          </a:xfrm>
        </p:spPr>
        <p:txBody>
          <a:bodyPr anchor="ctr" anchorCtr="1"/>
          <a:lstStyle/>
          <a:p>
            <a:endParaRPr lang="it-IT" dirty="0"/>
          </a:p>
        </p:txBody>
      </p:sp>
      <p:pic>
        <p:nvPicPr>
          <p:cNvPr id="20482" name="Picture 2" descr="F:\TRATTAMENTO DELLE FERITE DIFFICILI - Reggio Emilia\BUERGER\IMPROTA CURET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6672"/>
            <a:ext cx="8712969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0"/>
            <a:ext cx="7990656" cy="692696"/>
          </a:xfrm>
        </p:spPr>
        <p:txBody>
          <a:bodyPr anchor="ctr" anchorCtr="1"/>
          <a:lstStyle/>
          <a:p>
            <a:r>
              <a:rPr lang="it-IT" dirty="0" smtClean="0"/>
              <a:t>Sutura a larghi punti staccati</a:t>
            </a:r>
            <a:endParaRPr lang="it-IT" dirty="0"/>
          </a:p>
        </p:txBody>
      </p:sp>
      <p:pic>
        <p:nvPicPr>
          <p:cNvPr id="21506" name="Picture 2" descr="F:\TRATTAMENTO DELLE FERITE DIFFICILI - Reggio Emilia\BUERGER\IMPROTA CURET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548680"/>
            <a:ext cx="9035670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162050"/>
          </a:xfrm>
        </p:spPr>
        <p:txBody>
          <a:bodyPr anchor="ctr" anchorCtr="1"/>
          <a:lstStyle/>
          <a:p>
            <a:endParaRPr lang="it-IT" dirty="0"/>
          </a:p>
        </p:txBody>
      </p:sp>
      <p:pic>
        <p:nvPicPr>
          <p:cNvPr id="22530" name="Picture 2" descr="F:\TRATTAMENTO DELLE FERITE DIFFICILI - Reggio Emilia\BUERGER\IMPROTA CURET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73" y="404664"/>
            <a:ext cx="8928104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162050"/>
          </a:xfrm>
        </p:spPr>
        <p:txBody>
          <a:bodyPr anchor="ctr" anchorCtr="1"/>
          <a:lstStyle/>
          <a:p>
            <a:endParaRPr lang="it-IT" dirty="0"/>
          </a:p>
        </p:txBody>
      </p:sp>
      <p:pic>
        <p:nvPicPr>
          <p:cNvPr id="23554" name="Picture 2" descr="F:\TRATTAMENTO DELLE FERITE DIFFICILI - Reggio Emilia\BUERGER\IMPROTA CURET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04664"/>
            <a:ext cx="8928105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0"/>
            <a:ext cx="7990656" cy="620688"/>
          </a:xfrm>
        </p:spPr>
        <p:txBody>
          <a:bodyPr anchor="ctr" anchorCtr="1"/>
          <a:lstStyle/>
          <a:p>
            <a:r>
              <a:rPr lang="it-IT" dirty="0" err="1" smtClean="0"/>
              <a:t>Curettage</a:t>
            </a:r>
            <a:r>
              <a:rPr lang="it-IT" dirty="0" smtClean="0"/>
              <a:t> dell’ulcera alla caviglia</a:t>
            </a:r>
            <a:endParaRPr lang="it-IT" dirty="0"/>
          </a:p>
        </p:txBody>
      </p:sp>
      <p:pic>
        <p:nvPicPr>
          <p:cNvPr id="24578" name="Picture 2" descr="F:\TRATTAMENTO DELLE FERITE DIFFICILI - Reggio Emilia\BUERGER\IMPROTA CURET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8067565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162050"/>
          </a:xfrm>
        </p:spPr>
        <p:txBody>
          <a:bodyPr anchor="ctr" anchorCtr="1"/>
          <a:lstStyle/>
          <a:p>
            <a:endParaRPr lang="it-IT" dirty="0"/>
          </a:p>
        </p:txBody>
      </p:sp>
      <p:pic>
        <p:nvPicPr>
          <p:cNvPr id="25602" name="Picture 2" descr="F:\TRATTAMENTO DELLE FERITE DIFFICILI - Reggio Emilia\BUERGER\IMPROTA CURET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25103" t="6944" r="27479" b="20833"/>
          <a:stretch>
            <a:fillRect/>
          </a:stretch>
        </p:blipFill>
        <p:spPr bwMode="auto">
          <a:xfrm>
            <a:off x="1619672" y="188640"/>
            <a:ext cx="6048672" cy="61672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0"/>
            <a:ext cx="7990656" cy="476672"/>
          </a:xfrm>
        </p:spPr>
        <p:txBody>
          <a:bodyPr anchor="ctr" anchorCtr="1"/>
          <a:lstStyle/>
          <a:p>
            <a:r>
              <a:rPr lang="it-IT" dirty="0" smtClean="0"/>
              <a:t>Dopo otto settimane di </a:t>
            </a:r>
            <a:r>
              <a:rPr lang="it-IT" dirty="0" err="1" smtClean="0"/>
              <a:t>iloprost</a:t>
            </a:r>
            <a:endParaRPr lang="it-IT" dirty="0"/>
          </a:p>
        </p:txBody>
      </p:sp>
      <p:pic>
        <p:nvPicPr>
          <p:cNvPr id="26626" name="Picture 2" descr="F:\TRATTAMENTO DELLE FERITE DIFFICILI - Reggio Emilia\BUERGER\IMPROTA POST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757689" y="-453433"/>
            <a:ext cx="6012669" cy="80168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162050"/>
          </a:xfrm>
        </p:spPr>
        <p:txBody>
          <a:bodyPr anchor="ctr" anchorCtr="1"/>
          <a:lstStyle/>
          <a:p>
            <a:endParaRPr lang="it-IT" dirty="0"/>
          </a:p>
        </p:txBody>
      </p:sp>
      <p:pic>
        <p:nvPicPr>
          <p:cNvPr id="28674" name="Picture 2" descr="F:\TRATTAMENTO DELLE FERITE DIFFICILI - Reggio Emilia\BUERGER\IMPROTA POST 2.JPG"/>
          <p:cNvPicPr>
            <a:picLocks noChangeAspect="1" noChangeArrowheads="1"/>
          </p:cNvPicPr>
          <p:nvPr/>
        </p:nvPicPr>
        <p:blipFill>
          <a:blip r:embed="rId2" cstate="print"/>
          <a:srcRect l="5319" t="14856" r="3191" b="37272"/>
          <a:stretch>
            <a:fillRect/>
          </a:stretch>
        </p:blipFill>
        <p:spPr bwMode="auto">
          <a:xfrm>
            <a:off x="124305" y="188640"/>
            <a:ext cx="8979397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162050"/>
          </a:xfrm>
        </p:spPr>
        <p:txBody>
          <a:bodyPr anchor="ctr" anchorCtr="1"/>
          <a:lstStyle/>
          <a:p>
            <a:endParaRPr lang="it-IT" dirty="0"/>
          </a:p>
        </p:txBody>
      </p:sp>
      <p:pic>
        <p:nvPicPr>
          <p:cNvPr id="27650" name="Picture 2" descr="F:\TRATTAMENTO DELLE FERITE DIFFICILI - Reggio Emilia\BUERGER\IMPROTA POST 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435089" y="-823528"/>
            <a:ext cx="6237311" cy="83164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Intervenire sui fattori di rischio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sz="2400" smtClean="0"/>
              <a:t>Ridurre la pressione (materassi ad aria statica, circolante, acqua, gel)</a:t>
            </a:r>
          </a:p>
          <a:p>
            <a:pPr eaLnBrk="1" hangingPunct="1"/>
            <a:r>
              <a:rPr lang="it-IT" sz="2400" smtClean="0"/>
              <a:t>Evitare la frizione</a:t>
            </a:r>
          </a:p>
          <a:p>
            <a:pPr eaLnBrk="1" hangingPunct="1"/>
            <a:r>
              <a:rPr lang="it-IT" sz="2400" smtClean="0"/>
              <a:t>Modificare la postura</a:t>
            </a:r>
          </a:p>
          <a:p>
            <a:pPr eaLnBrk="1" hangingPunct="1"/>
            <a:r>
              <a:rPr lang="it-IT" sz="2400" smtClean="0"/>
              <a:t>Accurata igiene</a:t>
            </a:r>
          </a:p>
          <a:p>
            <a:pPr eaLnBrk="1" hangingPunct="1"/>
            <a:r>
              <a:rPr lang="it-IT" sz="2400" smtClean="0"/>
              <a:t>Idratanti cutanei non profumati</a:t>
            </a:r>
          </a:p>
          <a:p>
            <a:pPr eaLnBrk="1" hangingPunct="1"/>
            <a:r>
              <a:rPr lang="it-IT" sz="2400" smtClean="0"/>
              <a:t>Garantire l’alimentazione e l’idratazione</a:t>
            </a:r>
          </a:p>
          <a:p>
            <a:pPr eaLnBrk="1" hangingPunct="1"/>
            <a:r>
              <a:rPr lang="it-IT" sz="2400" smtClean="0"/>
              <a:t>Garantire vitamine ed oligoelementi</a:t>
            </a:r>
          </a:p>
          <a:p>
            <a:pPr eaLnBrk="1" hangingPunct="1"/>
            <a:r>
              <a:rPr lang="it-IT" sz="2400" smtClean="0"/>
              <a:t>Correggere l’eventuale anemia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0"/>
            <a:ext cx="7990656" cy="764704"/>
          </a:xfrm>
        </p:spPr>
        <p:txBody>
          <a:bodyPr anchor="ctr" anchorCtr="1"/>
          <a:lstStyle/>
          <a:p>
            <a:r>
              <a:rPr lang="it-IT" dirty="0" smtClean="0"/>
              <a:t>Quattro mesi dopo</a:t>
            </a:r>
            <a:endParaRPr lang="it-IT" dirty="0"/>
          </a:p>
        </p:txBody>
      </p:sp>
      <p:pic>
        <p:nvPicPr>
          <p:cNvPr id="29698" name="Picture 2" descr="F:\TRATTAMENTO DELLE FERITE DIFFICILI - Reggio Emilia\BUERGER\IMPROTA POST 1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764703"/>
            <a:ext cx="7968882" cy="5976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162050"/>
          </a:xfrm>
        </p:spPr>
        <p:txBody>
          <a:bodyPr anchor="ctr" anchorCtr="1"/>
          <a:lstStyle/>
          <a:p>
            <a:endParaRPr lang="it-IT" dirty="0"/>
          </a:p>
        </p:txBody>
      </p:sp>
      <p:pic>
        <p:nvPicPr>
          <p:cNvPr id="30722" name="Picture 2" descr="F:\TRATTAMENTO DELLE FERITE DIFFICILI - Reggio Emilia\BUERGER\IMPROTA POST 1B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8123245" cy="60924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162050"/>
          </a:xfrm>
        </p:spPr>
        <p:txBody>
          <a:bodyPr anchor="ctr" anchorCtr="1"/>
          <a:lstStyle/>
          <a:p>
            <a:endParaRPr lang="it-IT" dirty="0"/>
          </a:p>
        </p:txBody>
      </p:sp>
      <p:pic>
        <p:nvPicPr>
          <p:cNvPr id="31746" name="Picture 2" descr="F:\TRATTAMENTO DELLE FERITE DIFFICILI - Reggio Emilia\BUERGER\IMPROTA POST 1C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24897"/>
            <a:ext cx="8171250" cy="61284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162050"/>
          </a:xfrm>
        </p:spPr>
        <p:txBody>
          <a:bodyPr anchor="ctr" anchorCtr="1"/>
          <a:lstStyle/>
          <a:p>
            <a:endParaRPr lang="it-IT" dirty="0"/>
          </a:p>
        </p:txBody>
      </p:sp>
      <p:pic>
        <p:nvPicPr>
          <p:cNvPr id="32770" name="Picture 2" descr="F:\TRATTAMENTO DELLE FERITE DIFFICILI - Reggio Emilia\BUERGER\IMPROTA POST 1D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8265"/>
            <a:ext cx="8422770" cy="6317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 altro caso particolare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 smtClean="0"/>
          </a:p>
          <a:p>
            <a:endParaRPr lang="it-IT" dirty="0" smtClean="0"/>
          </a:p>
          <a:p>
            <a:pPr>
              <a:buNone/>
            </a:pPr>
            <a:r>
              <a:rPr lang="it-IT" sz="4800" dirty="0" smtClean="0">
                <a:solidFill>
                  <a:srgbClr val="FF0000"/>
                </a:solidFill>
                <a:latin typeface="Algerian" pitchFamily="82" charset="0"/>
              </a:rPr>
              <a:t>Necrosi digitale </a:t>
            </a:r>
            <a:r>
              <a:rPr lang="it-IT" sz="4800" dirty="0" err="1" smtClean="0">
                <a:solidFill>
                  <a:srgbClr val="FF0000"/>
                </a:solidFill>
                <a:latin typeface="Algerian" pitchFamily="82" charset="0"/>
              </a:rPr>
              <a:t>sclerodermica</a:t>
            </a:r>
            <a:endParaRPr lang="it-IT" sz="4800" dirty="0" smtClean="0">
              <a:solidFill>
                <a:srgbClr val="FF0000"/>
              </a:solidFill>
              <a:latin typeface="Algerian" pitchFamily="82" charset="0"/>
            </a:endParaRPr>
          </a:p>
          <a:p>
            <a:pPr>
              <a:buNone/>
            </a:pPr>
            <a:r>
              <a:rPr lang="it-IT" sz="4800" dirty="0" smtClean="0">
                <a:solidFill>
                  <a:srgbClr val="FF0000"/>
                </a:solidFill>
                <a:latin typeface="Algerian" pitchFamily="82" charset="0"/>
              </a:rPr>
              <a:t>(ulcera </a:t>
            </a:r>
            <a:r>
              <a:rPr lang="it-IT" sz="4800" dirty="0" err="1" smtClean="0">
                <a:solidFill>
                  <a:srgbClr val="FF0000"/>
                </a:solidFill>
                <a:latin typeface="Algerian" pitchFamily="82" charset="0"/>
              </a:rPr>
              <a:t>sclerodermica</a:t>
            </a:r>
            <a:r>
              <a:rPr lang="it-IT" sz="4800" dirty="0" smtClean="0">
                <a:solidFill>
                  <a:srgbClr val="FF0000"/>
                </a:solidFill>
                <a:latin typeface="Algerian" pitchFamily="82" charset="0"/>
              </a:rPr>
              <a:t>)</a:t>
            </a:r>
            <a:endParaRPr lang="it-IT" sz="4800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162050"/>
          </a:xfrm>
        </p:spPr>
        <p:txBody>
          <a:bodyPr anchor="ctr" anchorCtr="1"/>
          <a:lstStyle/>
          <a:p>
            <a:endParaRPr lang="it-IT" dirty="0"/>
          </a:p>
        </p:txBody>
      </p:sp>
      <p:pic>
        <p:nvPicPr>
          <p:cNvPr id="34819" name="Picture 3" descr="F:\TRATTAMENTO DELLE FERITE DIFFICILI - Reggio Emilia\MARCHETTI\MARCHETTI LUCIANA PRE 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b="15948"/>
          <a:stretch>
            <a:fillRect/>
          </a:stretch>
        </p:blipFill>
        <p:spPr bwMode="auto">
          <a:xfrm>
            <a:off x="1979712" y="44624"/>
            <a:ext cx="5969955" cy="66904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162050"/>
          </a:xfrm>
        </p:spPr>
        <p:txBody>
          <a:bodyPr anchor="ctr" anchorCtr="1"/>
          <a:lstStyle/>
          <a:p>
            <a:endParaRPr lang="it-IT" dirty="0"/>
          </a:p>
        </p:txBody>
      </p:sp>
      <p:pic>
        <p:nvPicPr>
          <p:cNvPr id="36866" name="Picture 2" descr="F:\TRATTAMENTO DELLE FERITE DIFFICILI - Reggio Emilia\MARCHETTI\MARCHETTI LUCIANA PRE 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33334" t="53677" r="25490" b="18382"/>
          <a:stretch>
            <a:fillRect/>
          </a:stretch>
        </p:blipFill>
        <p:spPr bwMode="auto">
          <a:xfrm>
            <a:off x="1043608" y="260647"/>
            <a:ext cx="7215960" cy="6528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0"/>
            <a:ext cx="7990656" cy="620688"/>
          </a:xfrm>
        </p:spPr>
        <p:txBody>
          <a:bodyPr anchor="ctr" anchorCtr="1"/>
          <a:lstStyle/>
          <a:p>
            <a:r>
              <a:rPr lang="it-IT" dirty="0" smtClean="0"/>
              <a:t>L’altra </a:t>
            </a:r>
            <a:r>
              <a:rPr lang="it-IT" dirty="0" err="1" smtClean="0"/>
              <a:t>mano…</a:t>
            </a:r>
            <a:endParaRPr lang="it-IT" dirty="0"/>
          </a:p>
        </p:txBody>
      </p:sp>
      <p:pic>
        <p:nvPicPr>
          <p:cNvPr id="37890" name="Picture 2" descr="F:\TRATTAMENTO DELLE FERITE DIFFICILI - Reggio Emilia\MARCHETTI\MARCHETTI LUCIANA PRE 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571" y="692696"/>
            <a:ext cx="7680853" cy="57606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7990656" cy="648072"/>
          </a:xfrm>
        </p:spPr>
        <p:txBody>
          <a:bodyPr anchor="ctr" anchorCtr="1"/>
          <a:lstStyle/>
          <a:p>
            <a:r>
              <a:rPr lang="it-IT" dirty="0" err="1" smtClean="0"/>
              <a:t>Wound</a:t>
            </a:r>
            <a:r>
              <a:rPr lang="it-IT" dirty="0" smtClean="0"/>
              <a:t> </a:t>
            </a:r>
            <a:r>
              <a:rPr lang="it-IT" dirty="0" err="1" smtClean="0"/>
              <a:t>Bed</a:t>
            </a:r>
            <a:r>
              <a:rPr lang="it-IT" dirty="0" smtClean="0"/>
              <a:t> </a:t>
            </a:r>
            <a:r>
              <a:rPr lang="it-IT" dirty="0" err="1" smtClean="0"/>
              <a:t>Prepare</a:t>
            </a:r>
            <a:endParaRPr lang="it-IT" dirty="0"/>
          </a:p>
        </p:txBody>
      </p:sp>
      <p:pic>
        <p:nvPicPr>
          <p:cNvPr id="38914" name="Picture 2" descr="F:\TRATTAMENTO DELLE FERITE DIFFICILI - Reggio Emilia\MARCHETTI\MARCHETTI LUCIANA POST 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724684" y="-132394"/>
            <a:ext cx="5814644" cy="77528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162050"/>
          </a:xfrm>
        </p:spPr>
        <p:txBody>
          <a:bodyPr anchor="ctr" anchorCtr="1"/>
          <a:lstStyle/>
          <a:p>
            <a:endParaRPr lang="it-IT" dirty="0"/>
          </a:p>
        </p:txBody>
      </p:sp>
      <p:pic>
        <p:nvPicPr>
          <p:cNvPr id="35843" name="Picture 3" descr="F:\TRATTAMENTO DELLE FERITE DIFFICILI - Reggio Emilia\MARCHETTI\MARCHETTI LUCIANA POST 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2941" t="40000" r="9412" b="7941"/>
          <a:stretch>
            <a:fillRect/>
          </a:stretch>
        </p:blipFill>
        <p:spPr bwMode="auto">
          <a:xfrm rot="5400000">
            <a:off x="1282211" y="598109"/>
            <a:ext cx="6363554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CURARE LA LESIONE</a:t>
            </a:r>
          </a:p>
        </p:txBody>
      </p:sp>
      <p:pic>
        <p:nvPicPr>
          <p:cNvPr id="28677" name="Picture 5" descr="PIAGA INIZIAL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1341438"/>
            <a:ext cx="6840538" cy="49418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371600"/>
            <a:ext cx="7851648" cy="4721696"/>
          </a:xfrm>
        </p:spPr>
        <p:txBody>
          <a:bodyPr>
            <a:normAutofit/>
          </a:bodyPr>
          <a:lstStyle/>
          <a:p>
            <a:pPr algn="ctr"/>
            <a:r>
              <a:rPr lang="it-IT" b="1" dirty="0">
                <a:solidFill>
                  <a:srgbClr val="FF3300"/>
                </a:solidFill>
              </a:rPr>
              <a:t/>
            </a:r>
            <a:br>
              <a:rPr lang="it-IT" b="1" dirty="0">
                <a:solidFill>
                  <a:srgbClr val="FF3300"/>
                </a:solidFill>
              </a:rPr>
            </a:br>
            <a:r>
              <a:rPr lang="it-IT" b="1" dirty="0" smtClean="0">
                <a:solidFill>
                  <a:srgbClr val="FF3300"/>
                </a:solidFill>
              </a:rPr>
              <a:t> Due chiacchiere sulle Malattie </a:t>
            </a:r>
            <a:r>
              <a:rPr lang="it-IT" b="1" dirty="0">
                <a:solidFill>
                  <a:srgbClr val="FF3300"/>
                </a:solidFill>
              </a:rPr>
              <a:t>Arteriose</a:t>
            </a:r>
            <a:r>
              <a:rPr lang="it-IT" dirty="0"/>
              <a:t> 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che possono originare </a:t>
            </a:r>
            <a:br>
              <a:rPr lang="it-IT" dirty="0" smtClean="0"/>
            </a:br>
            <a:r>
              <a:rPr lang="it-IT" dirty="0" smtClean="0"/>
              <a:t>ferite croniche</a:t>
            </a:r>
            <a:endParaRPr lang="it-IT" dirty="0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1628800"/>
            <a:ext cx="7854696" cy="3352336"/>
          </a:xfrm>
        </p:spPr>
        <p:txBody>
          <a:bodyPr/>
          <a:lstStyle/>
          <a:p>
            <a:pPr algn="ctr"/>
            <a:endParaRPr lang="it-IT" sz="1800" b="1" i="1" dirty="0">
              <a:solidFill>
                <a:srgbClr val="66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egnaposto contenuto 2" descr="bambino e beluga.jpg"/>
          <p:cNvPicPr>
            <a:picLocks noGrp="1" noChangeAspect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179512" y="620688"/>
            <a:ext cx="8754772" cy="57606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/>
              <a:t>Arteriopatia Obliterante Periferica (AOP)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Malattia vasoocclusiva di natura aterosclerotica</a:t>
            </a:r>
          </a:p>
          <a:p>
            <a:r>
              <a:rPr lang="it-IT"/>
              <a:t>Polifattoriale :fumo, colesterolo, diabete (x 3 M; x 5.7 F), ipertensione.</a:t>
            </a:r>
          </a:p>
          <a:p>
            <a:r>
              <a:rPr lang="it-IT"/>
              <a:t>Colpisce il 15% dei pz &gt; 50 anni</a:t>
            </a:r>
          </a:p>
          <a:p>
            <a:r>
              <a:rPr lang="it-IT"/>
              <a:t>M:F = 2:1 tra 50 e 70 anni, ma 1:1 &gt; 70.</a:t>
            </a:r>
          </a:p>
          <a:p>
            <a:r>
              <a:rPr lang="it-IT"/>
              <a:t>Il 50% dei pz con AOP è iperteso; il 50% è ipercolesterolemico.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 autoUpdateAnimBg="0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AOP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PROSSIMALE nei non diabetici (aorta, iliache, femorali, poplitee)</a:t>
            </a:r>
          </a:p>
          <a:p>
            <a:pPr>
              <a:buFont typeface="Symbol" pitchFamily="18" charset="2"/>
              <a:buNone/>
            </a:pPr>
            <a:endParaRPr lang="it-IT"/>
          </a:p>
          <a:p>
            <a:r>
              <a:rPr lang="it-IT"/>
              <a:t>DISTALE nei diabetici (sottopoplitea)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unsh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unsh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 autoUpdateAnimBg="0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Stadio di Leriche - Fontaine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I : asintomatica</a:t>
            </a:r>
          </a:p>
          <a:p>
            <a:r>
              <a:rPr lang="it-IT"/>
              <a:t>II : claudicatio (IIa se IL &gt; 200 m; IIb se IL &lt; 200 m)</a:t>
            </a:r>
          </a:p>
          <a:p>
            <a:r>
              <a:rPr lang="it-IT"/>
              <a:t>III : dolore a riposo</a:t>
            </a:r>
          </a:p>
          <a:p>
            <a:r>
              <a:rPr lang="it-IT"/>
              <a:t>IV : lesioni trofiche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 autoUpdateAnimBg="0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egnaposto contenuto 2" descr="RUTHERFORD.jpg"/>
          <p:cNvPicPr>
            <a:picLocks noGrp="1" noChangeAspect="1"/>
          </p:cNvPicPr>
          <p:nvPr>
            <p:ph/>
          </p:nvPr>
        </p:nvPicPr>
        <p:blipFill>
          <a:blip r:embed="rId2" cstate="print"/>
          <a:srcRect l="8046" t="2040" r="-2083" b="19400"/>
          <a:stretch>
            <a:fillRect/>
          </a:stretch>
        </p:blipFill>
        <p:spPr>
          <a:xfrm>
            <a:off x="539552" y="620688"/>
            <a:ext cx="8295976" cy="49685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Raggruppamento degli Stadi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it-IT" sz="2800" dirty="0"/>
              <a:t>1 e 2a rappresentano una malattia in fase “quiescente”, o comunque a prognosi buona, in cui è sufficiente la rimozione dei fattori di rischio</a:t>
            </a:r>
          </a:p>
          <a:p>
            <a:pPr>
              <a:lnSpc>
                <a:spcPct val="90000"/>
              </a:lnSpc>
            </a:pPr>
            <a:r>
              <a:rPr lang="it-IT" sz="2800" dirty="0">
                <a:solidFill>
                  <a:srgbClr val="FF3399"/>
                </a:solidFill>
              </a:rPr>
              <a:t>2b identifica una condizione avanzata, che rende necessario l’intervento farmacologico</a:t>
            </a:r>
          </a:p>
          <a:p>
            <a:pPr>
              <a:lnSpc>
                <a:spcPct val="90000"/>
              </a:lnSpc>
            </a:pPr>
            <a:r>
              <a:rPr lang="it-IT" sz="2800" dirty="0">
                <a:solidFill>
                  <a:srgbClr val="FF3300"/>
                </a:solidFill>
              </a:rPr>
              <a:t>3 e 4 sono stadi severi, sostanzialmente “corrispondenti”, nei quali il rischio di “vitalità dell’arto” è elevato: 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it-IT" sz="2800" dirty="0">
                <a:solidFill>
                  <a:srgbClr val="FF3300"/>
                </a:solidFill>
                <a:latin typeface="Monotype Corsiva" pitchFamily="66" charset="0"/>
              </a:rPr>
              <a:t>rimozione fattori di rischio (fumo)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it-IT" sz="2800" dirty="0">
                <a:solidFill>
                  <a:srgbClr val="FF3300"/>
                </a:solidFill>
                <a:latin typeface="Monotype Corsiva" pitchFamily="66" charset="0"/>
              </a:rPr>
              <a:t>terapia farmacologica massimale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it-IT" sz="2800" dirty="0">
                <a:solidFill>
                  <a:srgbClr val="FF3300"/>
                </a:solidFill>
                <a:latin typeface="Monotype Corsiva" pitchFamily="66" charset="0"/>
              </a:rPr>
              <a:t>valutare rivascolarizzazione</a:t>
            </a:r>
          </a:p>
          <a:p>
            <a:pPr>
              <a:lnSpc>
                <a:spcPct val="90000"/>
              </a:lnSpc>
            </a:pPr>
            <a:endParaRPr lang="it-IT" sz="2800" dirty="0">
              <a:solidFill>
                <a:srgbClr val="FF33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 autoUpdateAnimBg="0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Lesioni Trofiche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itchFamily="18" charset="2"/>
              <a:buNone/>
            </a:pPr>
            <a:r>
              <a:rPr lang="it-IT" dirty="0"/>
              <a:t>Nei </a:t>
            </a:r>
            <a:r>
              <a:rPr lang="it-IT" dirty="0">
                <a:solidFill>
                  <a:srgbClr val="00B050"/>
                </a:solidFill>
              </a:rPr>
              <a:t>non diabetici </a:t>
            </a:r>
            <a:r>
              <a:rPr lang="it-IT" dirty="0"/>
              <a:t>la lesione di partenza è solitamente una micosi digitale, od un trauma improvviso (callista)</a:t>
            </a:r>
          </a:p>
          <a:p>
            <a:pPr>
              <a:buFont typeface="Symbol" pitchFamily="18" charset="2"/>
              <a:buNone/>
            </a:pPr>
            <a:r>
              <a:rPr lang="it-IT" dirty="0"/>
              <a:t>Nei </a:t>
            </a:r>
            <a:r>
              <a:rPr lang="it-IT" dirty="0">
                <a:solidFill>
                  <a:srgbClr val="FF3300"/>
                </a:solidFill>
              </a:rPr>
              <a:t>diabetici</a:t>
            </a:r>
            <a:r>
              <a:rPr lang="it-IT" dirty="0"/>
              <a:t> è solitamente un trauma continuato di bassa intensità (scarpa stretta o irregolare, alluce valgo, sovrappeso)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 autoUpdateAnimBg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Localizzazione delle lesioni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itchFamily="18" charset="2"/>
              <a:buNone/>
            </a:pPr>
            <a:r>
              <a:rPr lang="it-IT" dirty="0"/>
              <a:t>Nei </a:t>
            </a:r>
            <a:r>
              <a:rPr lang="it-IT" dirty="0">
                <a:solidFill>
                  <a:srgbClr val="00B050"/>
                </a:solidFill>
              </a:rPr>
              <a:t>non diabetici </a:t>
            </a:r>
            <a:r>
              <a:rPr lang="it-IT" dirty="0"/>
              <a:t>le dita e l’</a:t>
            </a:r>
            <a:r>
              <a:rPr lang="it-IT" dirty="0" err="1"/>
              <a:t>avampiede</a:t>
            </a:r>
            <a:r>
              <a:rPr lang="it-IT" dirty="0"/>
              <a:t> (piccole escare, eritrosi, lesioni umide)</a:t>
            </a:r>
          </a:p>
          <a:p>
            <a:pPr>
              <a:buFont typeface="Symbol" pitchFamily="18" charset="2"/>
              <a:buNone/>
            </a:pPr>
            <a:endParaRPr lang="it-IT" dirty="0"/>
          </a:p>
          <a:p>
            <a:pPr>
              <a:buFont typeface="Symbol" pitchFamily="18" charset="2"/>
              <a:buNone/>
            </a:pPr>
            <a:r>
              <a:rPr lang="it-IT" dirty="0"/>
              <a:t>Nei </a:t>
            </a:r>
            <a:r>
              <a:rPr lang="it-IT" dirty="0">
                <a:solidFill>
                  <a:srgbClr val="FF3300"/>
                </a:solidFill>
              </a:rPr>
              <a:t>diabetici</a:t>
            </a:r>
            <a:r>
              <a:rPr lang="it-IT" dirty="0"/>
              <a:t> la pianta del piede (1° metatarso</a:t>
            </a:r>
            <a:r>
              <a:rPr lang="it-IT" dirty="0" smtClean="0"/>
              <a:t>, calcagno, margine laterale)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 autoUpdateAnimBg="0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Terapia sistemica: medica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Prostanoidi (Cochrane) </a:t>
            </a:r>
          </a:p>
          <a:p>
            <a:r>
              <a:rPr lang="it-IT"/>
              <a:t>Cilostazolo</a:t>
            </a:r>
          </a:p>
          <a:p>
            <a:r>
              <a:rPr lang="it-IT"/>
              <a:t>Anticoagulanti (Hep 1C per le forme acute)</a:t>
            </a:r>
          </a:p>
          <a:p>
            <a:r>
              <a:rPr lang="it-IT"/>
              <a:t>Trombolisi (solo se &lt; 14 giorni)</a:t>
            </a:r>
          </a:p>
          <a:p>
            <a:r>
              <a:rPr lang="it-IT"/>
              <a:t>ASA (1A se coronaropatia; 1C se no; sempre dopo rivascolarizzazione; + Ticlo dopo PTA)</a:t>
            </a:r>
          </a:p>
          <a:p>
            <a:r>
              <a:rPr lang="it-IT"/>
              <a:t>Antidolorifici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z="3600" smtClean="0"/>
              <a:t>Wound Bed Preparation: T.I.M.E.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sz="4800" smtClean="0"/>
              <a:t>T</a:t>
            </a:r>
            <a:r>
              <a:rPr lang="it-IT" smtClean="0"/>
              <a:t>essuto non vitale   </a:t>
            </a:r>
            <a:r>
              <a:rPr lang="it-IT" i="1" smtClean="0"/>
              <a:t>: rimuovere</a:t>
            </a:r>
          </a:p>
          <a:p>
            <a:pPr eaLnBrk="1" hangingPunct="1"/>
            <a:r>
              <a:rPr lang="it-IT" sz="4800" smtClean="0"/>
              <a:t>I</a:t>
            </a:r>
            <a:r>
              <a:rPr lang="it-IT" smtClean="0"/>
              <a:t>nfezione   </a:t>
            </a:r>
            <a:r>
              <a:rPr lang="it-IT" i="1" smtClean="0"/>
              <a:t>: identificare e trattare</a:t>
            </a:r>
          </a:p>
          <a:p>
            <a:pPr eaLnBrk="1" hangingPunct="1"/>
            <a:r>
              <a:rPr lang="it-IT" sz="4800" smtClean="0"/>
              <a:t>M</a:t>
            </a:r>
            <a:r>
              <a:rPr lang="it-IT" smtClean="0"/>
              <a:t>acerazione    </a:t>
            </a:r>
            <a:r>
              <a:rPr lang="it-IT" i="1" smtClean="0"/>
              <a:t>: idratazione</a:t>
            </a:r>
          </a:p>
          <a:p>
            <a:pPr eaLnBrk="1" hangingPunct="1"/>
            <a:r>
              <a:rPr lang="it-IT" sz="4800" smtClean="0"/>
              <a:t>E</a:t>
            </a:r>
            <a:r>
              <a:rPr lang="it-IT" smtClean="0"/>
              <a:t>pidermide     </a:t>
            </a:r>
            <a:r>
              <a:rPr lang="it-IT" i="1" smtClean="0"/>
              <a:t>: margini vivaci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Terapia sistemica: WALKING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ln>
            <a:solidFill>
              <a:srgbClr val="FF3300"/>
            </a:solidFill>
            <a:headEnd/>
            <a:tailEnd/>
          </a:ln>
        </p:spPr>
        <p:txBody>
          <a:bodyPr>
            <a:normAutofit lnSpcReduction="10000"/>
          </a:bodyPr>
          <a:lstStyle/>
          <a:p>
            <a:r>
              <a:rPr lang="it-IT" sz="2400" dirty="0">
                <a:solidFill>
                  <a:schemeClr val="accent1"/>
                </a:solidFill>
                <a:latin typeface="Tahoma" pitchFamily="34" charset="0"/>
              </a:rPr>
              <a:t>E’ l’unico trattamento universalmente riconosciuto come efficace nel migliorare la </a:t>
            </a:r>
            <a:r>
              <a:rPr lang="it-IT" sz="2400" dirty="0" err="1">
                <a:solidFill>
                  <a:schemeClr val="accent1"/>
                </a:solidFill>
                <a:latin typeface="Tahoma" pitchFamily="34" charset="0"/>
              </a:rPr>
              <a:t>claudicatio</a:t>
            </a:r>
            <a:endParaRPr lang="it-IT" sz="2400" dirty="0">
              <a:solidFill>
                <a:schemeClr val="accent1"/>
              </a:solidFill>
              <a:latin typeface="Tahoma" pitchFamily="34" charset="0"/>
            </a:endParaRPr>
          </a:p>
          <a:p>
            <a:r>
              <a:rPr lang="it-IT" sz="2400" dirty="0">
                <a:solidFill>
                  <a:schemeClr val="accent4">
                    <a:lumMod val="50000"/>
                  </a:schemeClr>
                </a:solidFill>
                <a:latin typeface="Tahoma" pitchFamily="34" charset="0"/>
              </a:rPr>
              <a:t>Va attuato con l’ausilio di un “Professionista del Movimento”, che calcoli innanzitutto la WD presente e programmi un esercizio in graduale crescendo</a:t>
            </a:r>
          </a:p>
          <a:p>
            <a:r>
              <a:rPr lang="it-IT" sz="2400" dirty="0">
                <a:solidFill>
                  <a:srgbClr val="990033"/>
                </a:solidFill>
                <a:latin typeface="Tahoma" pitchFamily="34" charset="0"/>
              </a:rPr>
              <a:t>Va affiancata ad esercizi di potenziamento muscolare “a basso consumo di O</a:t>
            </a:r>
            <a:r>
              <a:rPr lang="it-IT" sz="2400" baseline="-25000" dirty="0">
                <a:solidFill>
                  <a:srgbClr val="990033"/>
                </a:solidFill>
                <a:latin typeface="Tahoma" pitchFamily="34" charset="0"/>
              </a:rPr>
              <a:t>2</a:t>
            </a:r>
            <a:r>
              <a:rPr lang="it-IT" sz="2400" dirty="0">
                <a:solidFill>
                  <a:srgbClr val="990033"/>
                </a:solidFill>
                <a:latin typeface="Tahoma" pitchFamily="34" charset="0"/>
              </a:rPr>
              <a:t>”</a:t>
            </a:r>
          </a:p>
          <a:p>
            <a:r>
              <a:rPr lang="it-IT" sz="2400" dirty="0">
                <a:solidFill>
                  <a:srgbClr val="FF3300"/>
                </a:solidFill>
                <a:latin typeface="Tahoma" pitchFamily="34" charset="0"/>
              </a:rPr>
              <a:t>Va associata ad una adeguata educazione alla igiene del piede, della cute, degli annessi</a:t>
            </a:r>
          </a:p>
          <a:p>
            <a:r>
              <a:rPr lang="it-IT" sz="2400" b="1" dirty="0">
                <a:solidFill>
                  <a:schemeClr val="accent4">
                    <a:lumMod val="50000"/>
                  </a:schemeClr>
                </a:solidFill>
                <a:latin typeface="Tahoma" pitchFamily="34" charset="0"/>
              </a:rPr>
              <a:t>Assolutamente proscritta nel caso di lesioni non risolte 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 autoUpdateAnimBg="0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I dubbi persistenti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r>
              <a:rPr lang="it-IT" dirty="0" smtClean="0">
                <a:solidFill>
                  <a:srgbClr val="FF0000"/>
                </a:solidFill>
              </a:rPr>
              <a:t>ovvero le terapie miracolose </a:t>
            </a:r>
          </a:p>
          <a:p>
            <a:pPr>
              <a:buNone/>
            </a:pPr>
            <a:endParaRPr lang="it-IT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it-IT" dirty="0" smtClean="0">
                <a:solidFill>
                  <a:srgbClr val="FF0000"/>
                </a:solidFill>
              </a:rPr>
              <a:t>                    che non sempre fanno i miracoli</a:t>
            </a:r>
            <a:endParaRPr lang="it-IT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 descr="coccodrillo e veterinari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08997"/>
            <a:ext cx="6120680" cy="6701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OTI: </a:t>
            </a:r>
            <a:r>
              <a:rPr lang="it-IT" dirty="0" err="1" smtClean="0"/>
              <a:t>OssigenoTerapia</a:t>
            </a:r>
            <a:r>
              <a:rPr lang="it-IT" dirty="0" smtClean="0"/>
              <a:t> Iperbarica</a:t>
            </a:r>
            <a:endParaRPr lang="it-IT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buFont typeface="Symbol" pitchFamily="18" charset="2"/>
              <a:buNone/>
            </a:pPr>
            <a:r>
              <a:rPr lang="it-IT" dirty="0"/>
              <a:t>Lesione detersa</a:t>
            </a:r>
          </a:p>
          <a:p>
            <a:pPr>
              <a:lnSpc>
                <a:spcPct val="90000"/>
              </a:lnSpc>
              <a:buFont typeface="Symbol" pitchFamily="18" charset="2"/>
              <a:buNone/>
            </a:pPr>
            <a:r>
              <a:rPr lang="it-IT" dirty="0"/>
              <a:t>Meno efficace se infetta</a:t>
            </a:r>
          </a:p>
          <a:p>
            <a:pPr>
              <a:lnSpc>
                <a:spcPct val="90000"/>
              </a:lnSpc>
              <a:buFont typeface="Symbol" pitchFamily="18" charset="2"/>
              <a:buNone/>
            </a:pPr>
            <a:r>
              <a:rPr lang="it-IT" dirty="0"/>
              <a:t>Tempi lunghi</a:t>
            </a:r>
          </a:p>
          <a:p>
            <a:pPr>
              <a:lnSpc>
                <a:spcPct val="90000"/>
              </a:lnSpc>
              <a:buFont typeface="Symbol" pitchFamily="18" charset="2"/>
              <a:buNone/>
            </a:pPr>
            <a:r>
              <a:rPr lang="it-IT" dirty="0"/>
              <a:t>Difficilmente conduce a guarigione</a:t>
            </a:r>
          </a:p>
          <a:p>
            <a:pPr>
              <a:lnSpc>
                <a:spcPct val="90000"/>
              </a:lnSpc>
              <a:buFont typeface="Symbol" pitchFamily="18" charset="2"/>
              <a:buNone/>
            </a:pPr>
            <a:r>
              <a:rPr lang="it-IT" dirty="0"/>
              <a:t>Utile nelle situazioni “statiche”?</a:t>
            </a:r>
          </a:p>
          <a:p>
            <a:pPr>
              <a:lnSpc>
                <a:spcPct val="90000"/>
              </a:lnSpc>
              <a:buFont typeface="Symbol" pitchFamily="18" charset="2"/>
              <a:buNone/>
            </a:pPr>
            <a:r>
              <a:rPr lang="it-IT" dirty="0"/>
              <a:t>Valutazione controindicazioni (claustrofobia, malattie polmonari)</a:t>
            </a:r>
          </a:p>
          <a:p>
            <a:pPr>
              <a:lnSpc>
                <a:spcPct val="90000"/>
              </a:lnSpc>
              <a:buFont typeface="Symbol" pitchFamily="18" charset="2"/>
              <a:buNone/>
            </a:pPr>
            <a:r>
              <a:rPr lang="it-IT" dirty="0"/>
              <a:t>Parere </a:t>
            </a:r>
            <a:r>
              <a:rPr lang="it-IT" b="1" dirty="0" err="1">
                <a:latin typeface="Copperplate Gothic Bold" pitchFamily="34" charset="0"/>
              </a:rPr>
              <a:t>Cochrane</a:t>
            </a:r>
            <a:r>
              <a:rPr lang="it-IT" dirty="0">
                <a:latin typeface="Copperplate Gothic Bold" pitchFamily="34" charset="0"/>
              </a:rPr>
              <a:t>: </a:t>
            </a:r>
            <a:r>
              <a:rPr lang="it-IT" dirty="0" smtClean="0"/>
              <a:t>efficace a breve termine nel piede diabetico, ma giudizio SOSPESO sui risultati a lungo termine e nei non diabetici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autoUpdateAnimBg="0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t-IT" sz="3600" dirty="0" smtClean="0"/>
              <a:t>La contropressione = </a:t>
            </a:r>
            <a:r>
              <a:rPr lang="it-IT" sz="3600" dirty="0" err="1" smtClean="0"/>
              <a:t>Topical</a:t>
            </a:r>
            <a:r>
              <a:rPr lang="it-IT" sz="3600" dirty="0" smtClean="0"/>
              <a:t> Negative </a:t>
            </a:r>
            <a:r>
              <a:rPr lang="it-IT" sz="3600" dirty="0" err="1" smtClean="0"/>
              <a:t>Pressure</a:t>
            </a:r>
            <a:r>
              <a:rPr lang="it-IT" sz="3600" dirty="0" smtClean="0"/>
              <a:t> 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 </a:t>
            </a:r>
            <a:r>
              <a:rPr lang="it-IT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Vacuum</a:t>
            </a:r>
            <a:r>
              <a:rPr lang="it-IT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it-IT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Therapy</a:t>
            </a:r>
            <a:endParaRPr lang="it-IT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Utilizzata nelle ulcere da decubito, nelle ulcere venose, e ovunque  vi sia perdita di sostanza</a:t>
            </a:r>
          </a:p>
          <a:p>
            <a:r>
              <a:rPr lang="it-IT" dirty="0" smtClean="0"/>
              <a:t>Aumenta la velocità “di risalita” cellulare dal derma, e la vitalità</a:t>
            </a:r>
          </a:p>
          <a:p>
            <a:r>
              <a:rPr lang="it-IT" dirty="0" smtClean="0"/>
              <a:t>Richiede tempi lunghi e costi considerevoli (apparecchiature, trasporto, assistenza etc.)</a:t>
            </a:r>
          </a:p>
          <a:p>
            <a:r>
              <a:rPr lang="it-IT" dirty="0" smtClean="0"/>
              <a:t>Non alternativa ma aggiuntiva alle terapie standard</a:t>
            </a:r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r>
              <a:rPr lang="it-IT" dirty="0" smtClean="0"/>
              <a:t>Giudizio </a:t>
            </a:r>
            <a:r>
              <a:rPr lang="it-IT" dirty="0" smtClean="0">
                <a:latin typeface="Aharoni" pitchFamily="2" charset="-79"/>
                <a:cs typeface="Aharoni" pitchFamily="2" charset="-79"/>
              </a:rPr>
              <a:t>COCHRANE</a:t>
            </a:r>
            <a:r>
              <a:rPr lang="it-IT" dirty="0" smtClean="0"/>
              <a:t> = prove insufficienti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 descr="febb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8783380" cy="65875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>
            <a:normAutofit fontScale="90000"/>
          </a:bodyPr>
          <a:lstStyle/>
          <a:p>
            <a:pPr algn="ctr"/>
            <a:r>
              <a:rPr lang="it-IT" b="1" dirty="0" smtClean="0"/>
              <a:t>Preveniamo le lesioni del piede in tutti i pazienti </a:t>
            </a:r>
            <a:r>
              <a:rPr lang="it-IT" b="1" dirty="0" err="1" smtClean="0"/>
              <a:t>vasculopatici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>
            <a:normAutofit lnSpcReduction="10000"/>
          </a:bodyPr>
          <a:lstStyle/>
          <a:p>
            <a:r>
              <a:rPr lang="it-IT" dirty="0" smtClean="0">
                <a:solidFill>
                  <a:srgbClr val="0070C0"/>
                </a:solidFill>
              </a:rPr>
              <a:t>Scarpe a pianta larga, ½ o 1 numero di più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Suola di cuoio, non gomma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Calze di cotone o lana, non fibra sintetica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Igiene assoluta: saponi non aggressivi, asciugatura accurata, antimicotici topici (polveri)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Taglio delle unghie dopo ammollo (podologo)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Rimozione dei calli meccanica (podologo): no creme! </a:t>
            </a:r>
            <a:r>
              <a:rPr lang="it-IT" sz="1700" b="1" dirty="0" smtClean="0">
                <a:solidFill>
                  <a:srgbClr val="FF0000"/>
                </a:solidFill>
              </a:rPr>
              <a:t>(unica eccezione: ac. salicilico al 5% in unguento per le </a:t>
            </a:r>
            <a:r>
              <a:rPr lang="it-IT" sz="1700" b="1" dirty="0" err="1" smtClean="0">
                <a:solidFill>
                  <a:srgbClr val="FF0000"/>
                </a:solidFill>
              </a:rPr>
              <a:t>ipercheratosi</a:t>
            </a:r>
            <a:r>
              <a:rPr lang="it-IT" sz="1700" b="1" dirty="0" smtClean="0">
                <a:solidFill>
                  <a:srgbClr val="FF0000"/>
                </a:solidFill>
              </a:rPr>
              <a:t> diffuse)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Cerotti ipoallergenici (</a:t>
            </a:r>
            <a:r>
              <a:rPr lang="it-IT" dirty="0" err="1" smtClean="0">
                <a:solidFill>
                  <a:srgbClr val="0070C0"/>
                </a:solidFill>
              </a:rPr>
              <a:t>tessuto-non-tessuto</a:t>
            </a:r>
            <a:r>
              <a:rPr lang="it-IT" dirty="0" smtClean="0">
                <a:solidFill>
                  <a:srgbClr val="0070C0"/>
                </a:solidFill>
              </a:rPr>
              <a:t>)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Visita del piede da parte del Medico </a:t>
            </a:r>
            <a:r>
              <a:rPr lang="it-IT" sz="1800" b="1" dirty="0" smtClean="0">
                <a:solidFill>
                  <a:srgbClr val="FF0000"/>
                </a:solidFill>
              </a:rPr>
              <a:t>(un </a:t>
            </a:r>
            <a:r>
              <a:rPr lang="it-IT" sz="1800" b="1" dirty="0" err="1" smtClean="0">
                <a:solidFill>
                  <a:srgbClr val="FF0000"/>
                </a:solidFill>
              </a:rPr>
              <a:t>vasculopatico</a:t>
            </a:r>
            <a:r>
              <a:rPr lang="it-IT" sz="1800" b="1" dirty="0" smtClean="0">
                <a:solidFill>
                  <a:srgbClr val="FF0000"/>
                </a:solidFill>
              </a:rPr>
              <a:t>, specie se diabetico, non è compiutamente visitato se il piede non è valutato)</a:t>
            </a:r>
            <a:endParaRPr lang="it-IT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652120" y="0"/>
            <a:ext cx="3034680" cy="4149080"/>
          </a:xfrm>
        </p:spPr>
        <p:txBody>
          <a:bodyPr>
            <a:normAutofit/>
          </a:bodyPr>
          <a:lstStyle/>
          <a:p>
            <a:r>
              <a:rPr lang="it-IT" sz="4400" b="1" dirty="0" smtClean="0">
                <a:solidFill>
                  <a:srgbClr val="FF0000"/>
                </a:solidFill>
              </a:rPr>
              <a:t>Curiamo</a:t>
            </a:r>
            <a:br>
              <a:rPr lang="it-IT" sz="4400" b="1" dirty="0" smtClean="0">
                <a:solidFill>
                  <a:srgbClr val="FF0000"/>
                </a:solidFill>
              </a:rPr>
            </a:br>
            <a:r>
              <a:rPr lang="it-IT" sz="4400" b="1" dirty="0" smtClean="0">
                <a:solidFill>
                  <a:srgbClr val="FF0000"/>
                </a:solidFill>
              </a:rPr>
              <a:t>anche e  soprattutto le ferite dell’animo..</a:t>
            </a:r>
            <a:endParaRPr lang="it-IT" sz="4400" b="1" dirty="0">
              <a:solidFill>
                <a:srgbClr val="FF0000"/>
              </a:solidFill>
            </a:endParaRPr>
          </a:p>
        </p:txBody>
      </p:sp>
      <p:pic>
        <p:nvPicPr>
          <p:cNvPr id="4" name="Segnaposto contenuto 3" descr="MADIB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4764" r="5851"/>
          <a:stretch>
            <a:fillRect/>
          </a:stretch>
        </p:blipFill>
        <p:spPr>
          <a:xfrm>
            <a:off x="179512" y="-10999"/>
            <a:ext cx="5328592" cy="69215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80112" y="692696"/>
            <a:ext cx="3563888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Grazie per l’attenzione!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580112" y="4365104"/>
            <a:ext cx="3563888" cy="1944216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it-IT" sz="1600" dirty="0" smtClean="0">
                <a:solidFill>
                  <a:srgbClr val="002060"/>
                </a:solidFill>
              </a:rPr>
              <a:t>Ringrazio per la concessione in uso </a:t>
            </a:r>
          </a:p>
          <a:p>
            <a:pPr algn="ctr">
              <a:buNone/>
            </a:pPr>
            <a:r>
              <a:rPr lang="it-IT" sz="1600" dirty="0" smtClean="0">
                <a:solidFill>
                  <a:srgbClr val="002060"/>
                </a:solidFill>
              </a:rPr>
              <a:t>delle immagini angiografiche </a:t>
            </a:r>
          </a:p>
          <a:p>
            <a:pPr algn="ctr">
              <a:buNone/>
            </a:pPr>
            <a:r>
              <a:rPr lang="it-IT" sz="1600" dirty="0" smtClean="0">
                <a:solidFill>
                  <a:srgbClr val="002060"/>
                </a:solidFill>
              </a:rPr>
              <a:t>i Colleghi</a:t>
            </a:r>
          </a:p>
          <a:p>
            <a:pPr algn="ctr">
              <a:buNone/>
            </a:pPr>
            <a:endParaRPr lang="it-IT" sz="1600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it-IT" sz="1600" b="1" dirty="0" err="1" smtClean="0">
                <a:solidFill>
                  <a:srgbClr val="C00000"/>
                </a:solidFill>
              </a:rPr>
              <a:t>Jacque</a:t>
            </a:r>
            <a:r>
              <a:rPr lang="it-IT" sz="1600" b="1" dirty="0" smtClean="0">
                <a:solidFill>
                  <a:srgbClr val="C00000"/>
                </a:solidFill>
              </a:rPr>
              <a:t> </a:t>
            </a:r>
            <a:r>
              <a:rPr lang="it-IT" sz="1600" b="1" dirty="0" err="1" smtClean="0">
                <a:solidFill>
                  <a:srgbClr val="C00000"/>
                </a:solidFill>
              </a:rPr>
              <a:t>Clerissi</a:t>
            </a:r>
            <a:r>
              <a:rPr lang="it-IT" sz="1600" b="1" dirty="0" smtClean="0">
                <a:solidFill>
                  <a:srgbClr val="C00000"/>
                </a:solidFill>
              </a:rPr>
              <a:t> </a:t>
            </a:r>
            <a:r>
              <a:rPr lang="it-IT" sz="1600" dirty="0" smtClean="0">
                <a:solidFill>
                  <a:srgbClr val="002060"/>
                </a:solidFill>
              </a:rPr>
              <a:t>e</a:t>
            </a:r>
            <a:r>
              <a:rPr lang="it-IT" sz="1600" b="1" dirty="0" smtClean="0">
                <a:solidFill>
                  <a:srgbClr val="C00000"/>
                </a:solidFill>
              </a:rPr>
              <a:t> Cesare Massa Saluzzo</a:t>
            </a:r>
          </a:p>
          <a:p>
            <a:pPr algn="ctr">
              <a:buNone/>
            </a:pPr>
            <a:endParaRPr lang="it-IT" sz="1600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it-IT" sz="1600" dirty="0" smtClean="0">
                <a:solidFill>
                  <a:srgbClr val="002060"/>
                </a:solidFill>
              </a:rPr>
              <a:t>del Centro </a:t>
            </a:r>
            <a:r>
              <a:rPr lang="it-IT" sz="1600" dirty="0" err="1" smtClean="0">
                <a:solidFill>
                  <a:srgbClr val="002060"/>
                </a:solidFill>
              </a:rPr>
              <a:t>Endovascolare</a:t>
            </a:r>
            <a:endParaRPr lang="it-IT" sz="1600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it-IT" sz="1600" dirty="0" smtClean="0">
                <a:solidFill>
                  <a:srgbClr val="002060"/>
                </a:solidFill>
              </a:rPr>
              <a:t>dell’Istituto di Cura</a:t>
            </a:r>
          </a:p>
          <a:p>
            <a:pPr algn="ctr">
              <a:buNone/>
            </a:pPr>
            <a:r>
              <a:rPr lang="it-IT" sz="1600" dirty="0" smtClean="0">
                <a:solidFill>
                  <a:srgbClr val="002060"/>
                </a:solidFill>
              </a:rPr>
              <a:t>“Città di Pavia”</a:t>
            </a:r>
            <a:endParaRPr lang="it-IT" sz="1600" dirty="0">
              <a:solidFill>
                <a:srgbClr val="002060"/>
              </a:solidFill>
            </a:endParaRPr>
          </a:p>
        </p:txBody>
      </p:sp>
      <p:pic>
        <p:nvPicPr>
          <p:cNvPr id="5" name="Picture 7" descr="sub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23528" y="43872"/>
            <a:ext cx="5184576" cy="6786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7013"/>
            <a:ext cx="7477125" cy="1143000"/>
          </a:xfrm>
        </p:spPr>
        <p:txBody>
          <a:bodyPr/>
          <a:lstStyle/>
          <a:p>
            <a:pPr eaLnBrk="1" hangingPunct="1"/>
            <a:r>
              <a:rPr lang="it-IT" smtClean="0"/>
              <a:t>Debridement</a:t>
            </a:r>
          </a:p>
        </p:txBody>
      </p:sp>
      <p:pic>
        <p:nvPicPr>
          <p:cNvPr id="31749" name="Picture 5" descr="ESSUDATI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1412875"/>
            <a:ext cx="7194550" cy="51260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Debridement: tecniche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it-IT" dirty="0" smtClean="0"/>
              <a:t>Chirurgico:</a:t>
            </a:r>
            <a:r>
              <a:rPr lang="it-IT" sz="1800" dirty="0" smtClean="0"/>
              <a:t> efficace ma doloroso; tende ad allargare la lesione; deve essere affidato a mani esperte ed eseguito in ambiente protetto.  Se ben condotto rimane una scelta rapida, anche se non inequivocabile.</a:t>
            </a:r>
            <a:endParaRPr lang="it-IT" dirty="0" smtClean="0"/>
          </a:p>
          <a:p>
            <a:pPr eaLnBrk="1" hangingPunct="1">
              <a:lnSpc>
                <a:spcPct val="90000"/>
              </a:lnSpc>
            </a:pPr>
            <a:r>
              <a:rPr lang="it-IT" dirty="0" smtClean="0"/>
              <a:t>Autolitico: </a:t>
            </a:r>
            <a:r>
              <a:rPr lang="it-IT" sz="1800" dirty="0" smtClean="0"/>
              <a:t>è il più veloce dei sistemi non chirurgici; utilizza un gel amorfo (</a:t>
            </a:r>
            <a:r>
              <a:rPr lang="it-IT" sz="1800" dirty="0" err="1" smtClean="0"/>
              <a:t>Nu-gel</a:t>
            </a:r>
            <a:r>
              <a:rPr lang="it-IT" sz="1800" dirty="0" smtClean="0"/>
              <a:t>) che idrata i tessuti necrotici e ne provoca il distacco</a:t>
            </a:r>
          </a:p>
          <a:p>
            <a:pPr eaLnBrk="1" hangingPunct="1">
              <a:lnSpc>
                <a:spcPct val="90000"/>
              </a:lnSpc>
            </a:pPr>
            <a:r>
              <a:rPr lang="it-IT" dirty="0" err="1" smtClean="0"/>
              <a:t>Idrocolloide</a:t>
            </a:r>
            <a:r>
              <a:rPr lang="it-IT" dirty="0" smtClean="0"/>
              <a:t>: </a:t>
            </a:r>
            <a:r>
              <a:rPr lang="it-IT" sz="1800" dirty="0" smtClean="0"/>
              <a:t>membrana conformabile che mantiene i liquidi nel tessuto, e ne favorisce il distacco; utilizzabile in associazione con il gel amorfo; controindicato in caso di infezione</a:t>
            </a:r>
          </a:p>
          <a:p>
            <a:pPr eaLnBrk="1" hangingPunct="1">
              <a:lnSpc>
                <a:spcPct val="90000"/>
              </a:lnSpc>
            </a:pPr>
            <a:r>
              <a:rPr lang="it-IT" dirty="0" smtClean="0"/>
              <a:t>Microgranuli:</a:t>
            </a:r>
            <a:r>
              <a:rPr lang="it-IT" sz="1800" dirty="0" smtClean="0"/>
              <a:t> acido ialuronico e sodio alginato; riempiono la lesione e si trasformano in un gel che ingloba secrezioni, pus, batteri; indicato nelle lesioni infette</a:t>
            </a:r>
            <a:endParaRPr lang="it-IT" dirty="0" smtClean="0"/>
          </a:p>
          <a:p>
            <a:pPr eaLnBrk="1" hangingPunct="1">
              <a:lnSpc>
                <a:spcPct val="90000"/>
              </a:lnSpc>
            </a:pPr>
            <a:endParaRPr lang="it-IT" sz="1800" dirty="0" smtClean="0"/>
          </a:p>
          <a:p>
            <a:pPr eaLnBrk="1" hangingPunct="1">
              <a:lnSpc>
                <a:spcPct val="90000"/>
              </a:lnSpc>
            </a:pPr>
            <a:endParaRPr lang="it-IT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Controllo dell’infezione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smtClean="0"/>
              <a:t>Antisepsi locale con clorexidina</a:t>
            </a:r>
          </a:p>
          <a:p>
            <a:pPr eaLnBrk="1" hangingPunct="1"/>
            <a:r>
              <a:rPr lang="it-IT" smtClean="0"/>
              <a:t>Carbone attivo e argento </a:t>
            </a:r>
            <a:r>
              <a:rPr lang="it-IT" sz="1800" b="1" i="1" smtClean="0"/>
              <a:t>(Actisorb Silver®)</a:t>
            </a:r>
          </a:p>
          <a:p>
            <a:pPr eaLnBrk="1" hangingPunct="1"/>
            <a:r>
              <a:rPr lang="it-IT" smtClean="0"/>
              <a:t>Garze al povidone iodio</a:t>
            </a:r>
          </a:p>
          <a:p>
            <a:pPr eaLnBrk="1" hangingPunct="1"/>
            <a:r>
              <a:rPr lang="it-IT" smtClean="0"/>
              <a:t>Cadexomero iodico </a:t>
            </a:r>
            <a:r>
              <a:rPr lang="it-IT" sz="1800" b="1" i="1" smtClean="0"/>
              <a:t>(Iodosorb®)</a:t>
            </a:r>
          </a:p>
          <a:p>
            <a:pPr eaLnBrk="1" hangingPunct="1"/>
            <a:r>
              <a:rPr lang="it-IT" smtClean="0"/>
              <a:t>Sulfadiazina argentica </a:t>
            </a:r>
            <a:r>
              <a:rPr lang="it-IT" sz="1800" b="1" i="1" smtClean="0"/>
              <a:t>(Sofargen®)</a:t>
            </a:r>
          </a:p>
          <a:p>
            <a:pPr eaLnBrk="1" hangingPunct="1"/>
            <a:r>
              <a:rPr lang="it-IT" smtClean="0"/>
              <a:t>Antibioticoterapia sistemica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>
                <a:solidFill>
                  <a:srgbClr val="0070C0"/>
                </a:solidFill>
                <a:latin typeface="Monotype Corsiva" pitchFamily="66" charset="0"/>
              </a:rPr>
              <a:t>per preparare questo corso mi sono ritirato in un </a:t>
            </a:r>
            <a:r>
              <a:rPr lang="it-IT" dirty="0" err="1">
                <a:solidFill>
                  <a:srgbClr val="0070C0"/>
                </a:solidFill>
                <a:latin typeface="Monotype Corsiva" pitchFamily="66" charset="0"/>
              </a:rPr>
              <a:t>eremo</a:t>
            </a:r>
            <a:r>
              <a:rPr lang="it-IT" dirty="0" err="1">
                <a:solidFill>
                  <a:srgbClr val="FFFF00"/>
                </a:solidFill>
                <a:latin typeface="Monotype Corsiva" pitchFamily="66" charset="0"/>
              </a:rPr>
              <a:t>…</a:t>
            </a:r>
            <a:endParaRPr lang="it-IT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9933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it-IT" sz="2800"/>
          </a:p>
        </p:txBody>
      </p:sp>
      <p:pic>
        <p:nvPicPr>
          <p:cNvPr id="99333" name="Picture 5" descr="C:\Documents and Settings\FINZI\Dati applicazioni\Microsoft\Media Catalog\viaggi10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0" y="1524000"/>
            <a:ext cx="7467600" cy="49149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7013"/>
            <a:ext cx="7477125" cy="1143000"/>
          </a:xfrm>
        </p:spPr>
        <p:txBody>
          <a:bodyPr/>
          <a:lstStyle/>
          <a:p>
            <a:pPr eaLnBrk="1" hangingPunct="1"/>
            <a:r>
              <a:rPr lang="it-IT" smtClean="0"/>
              <a:t>I margini dormienti</a:t>
            </a:r>
          </a:p>
        </p:txBody>
      </p:sp>
      <p:pic>
        <p:nvPicPr>
          <p:cNvPr id="35845" name="Picture 5" descr="MARGINI DORMIENTI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550" y="1484313"/>
            <a:ext cx="6192838" cy="50784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Vivacizzare i margini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smtClean="0"/>
              <a:t>Curettage </a:t>
            </a:r>
          </a:p>
          <a:p>
            <a:pPr eaLnBrk="1" hangingPunct="1"/>
            <a:r>
              <a:rPr lang="it-IT" smtClean="0"/>
              <a:t>Rimozione lembi necrotici</a:t>
            </a:r>
          </a:p>
          <a:p>
            <a:pPr eaLnBrk="1" hangingPunct="1"/>
            <a:r>
              <a:rPr lang="it-IT" smtClean="0"/>
              <a:t>Affioramento di tessuto vitale</a:t>
            </a:r>
          </a:p>
          <a:p>
            <a:pPr eaLnBrk="1" hangingPunct="1"/>
            <a:r>
              <a:rPr lang="it-IT" smtClean="0"/>
              <a:t>In caso di sanguinamento solo asciugatura leggera</a:t>
            </a:r>
          </a:p>
          <a:p>
            <a:pPr eaLnBrk="1" hangingPunct="1"/>
            <a:r>
              <a:rPr lang="it-IT" smtClean="0"/>
              <a:t>Rimozione del biofilm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it-IT" smtClean="0"/>
              <a:t>Portare l’ulcera a guarigione</a:t>
            </a:r>
          </a:p>
        </p:txBody>
      </p:sp>
      <p:pic>
        <p:nvPicPr>
          <p:cNvPr id="38923" name="Picture 11" descr="PIAGA INIZIAL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1341438"/>
            <a:ext cx="2952750" cy="2439987"/>
          </a:xfrm>
          <a:noFill/>
        </p:spPr>
      </p:pic>
      <p:pic>
        <p:nvPicPr>
          <p:cNvPr id="38924" name="Picture 12" descr="GUARI 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95738" y="1341438"/>
            <a:ext cx="3313112" cy="2427287"/>
          </a:xfrm>
          <a:noFill/>
        </p:spPr>
      </p:pic>
      <p:pic>
        <p:nvPicPr>
          <p:cNvPr id="38925" name="Picture 13" descr="GUARI 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11188" y="3927475"/>
            <a:ext cx="2952750" cy="2538413"/>
          </a:xfrm>
          <a:noFill/>
        </p:spPr>
      </p:pic>
      <p:pic>
        <p:nvPicPr>
          <p:cNvPr id="38926" name="Picture 14" descr="GUARI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924300" y="3933825"/>
            <a:ext cx="3384550" cy="24542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Materiali di medicazione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dirty="0" smtClean="0"/>
              <a:t>Garze di schiuma di silicone </a:t>
            </a:r>
            <a:r>
              <a:rPr lang="it-IT" sz="1800" b="1" dirty="0" smtClean="0"/>
              <a:t>(</a:t>
            </a:r>
            <a:r>
              <a:rPr lang="it-IT" sz="1800" b="1" dirty="0" err="1" smtClean="0"/>
              <a:t>Mepilex®</a:t>
            </a:r>
            <a:r>
              <a:rPr lang="it-IT" sz="1800" b="1" dirty="0" smtClean="0"/>
              <a:t>)</a:t>
            </a:r>
            <a:r>
              <a:rPr lang="it-IT" sz="1800" dirty="0" smtClean="0"/>
              <a:t> : proteggono i margini – mantengono la normale idratazione della lesione – indicate nelle lesioni poco secernenti – possono essere lasciate in sede sino ad una settimana</a:t>
            </a:r>
          </a:p>
          <a:p>
            <a:pPr eaLnBrk="1" hangingPunct="1"/>
            <a:r>
              <a:rPr lang="it-IT" dirty="0" smtClean="0"/>
              <a:t>Garze di calcio alginato </a:t>
            </a:r>
            <a:r>
              <a:rPr lang="it-IT" sz="1800" b="1" dirty="0" smtClean="0"/>
              <a:t>(</a:t>
            </a:r>
            <a:r>
              <a:rPr lang="it-IT" sz="1800" b="1" dirty="0" err="1" smtClean="0"/>
              <a:t>Algosteril®</a:t>
            </a:r>
            <a:r>
              <a:rPr lang="it-IT" sz="1800" b="1" dirty="0" smtClean="0"/>
              <a:t>)</a:t>
            </a:r>
            <a:r>
              <a:rPr lang="it-IT" sz="1800" dirty="0" smtClean="0"/>
              <a:t> :        elevato potere assorbente – tendono a disidratare i bordi della lesione e vanno quindi sagomati – indicati nelle lesioni secernenti – possono essere parzialmente imbibiti di </a:t>
            </a:r>
            <a:r>
              <a:rPr lang="it-IT" sz="1800" dirty="0" err="1" smtClean="0"/>
              <a:t>clorexidina</a:t>
            </a:r>
            <a:r>
              <a:rPr lang="it-IT" sz="1800" dirty="0" smtClean="0"/>
              <a:t> acquosa</a:t>
            </a:r>
          </a:p>
          <a:p>
            <a:pPr eaLnBrk="1" hangingPunct="1"/>
            <a:r>
              <a:rPr lang="it-IT" dirty="0" smtClean="0"/>
              <a:t>Materiali di fissaggio </a:t>
            </a:r>
            <a:r>
              <a:rPr lang="it-IT" sz="1800" b="1" dirty="0" smtClean="0"/>
              <a:t>(</a:t>
            </a:r>
            <a:r>
              <a:rPr lang="it-IT" sz="1800" b="1" dirty="0" err="1" smtClean="0"/>
              <a:t>Fixomull®</a:t>
            </a:r>
            <a:r>
              <a:rPr lang="it-IT" sz="1800" b="1" dirty="0" smtClean="0"/>
              <a:t>)</a:t>
            </a:r>
            <a:r>
              <a:rPr lang="it-IT" sz="1800" dirty="0" smtClean="0"/>
              <a:t>  :           attenzione ai possibili effetti devastanti della colla, in termini sia meccanici (strappo) che chimici (intolleranza); provarlo prima in un’area non a rischio (addome) dove andrà lasciato 48 – 72 ore</a:t>
            </a:r>
            <a:endParaRPr lang="it-IT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741136"/>
          </a:xfrm>
        </p:spPr>
        <p:txBody>
          <a:bodyPr>
            <a:noAutofit/>
          </a:bodyPr>
          <a:lstStyle/>
          <a:p>
            <a:pPr algn="ctr"/>
            <a:r>
              <a:rPr lang="it-IT" sz="8800" dirty="0" smtClean="0"/>
              <a:t>ULCERE VENOSE</a:t>
            </a:r>
            <a:endParaRPr lang="it-IT" sz="8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149704"/>
          </a:xfrm>
        </p:spPr>
        <p:txBody>
          <a:bodyPr/>
          <a:lstStyle/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Non tutte le gambe sono candidate</a:t>
            </a:r>
            <a:endParaRPr lang="it-IT" dirty="0"/>
          </a:p>
        </p:txBody>
      </p:sp>
      <p:pic>
        <p:nvPicPr>
          <p:cNvPr id="4" name="Segnaposto contenuto 3" descr="STRETCHI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7248" y="1268760"/>
            <a:ext cx="8327200" cy="528182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Condizioni più frequenti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Sindromi post-trombotiche</a:t>
            </a:r>
          </a:p>
          <a:p>
            <a:r>
              <a:rPr lang="it-IT" dirty="0" smtClean="0"/>
              <a:t>Insufficienza venosa cronica primitiva</a:t>
            </a:r>
          </a:p>
          <a:p>
            <a:r>
              <a:rPr lang="it-IT" dirty="0" smtClean="0"/>
              <a:t>Sindrome ipocinetica</a:t>
            </a:r>
          </a:p>
          <a:p>
            <a:r>
              <a:rPr lang="it-IT" dirty="0" smtClean="0"/>
              <a:t>Traumatismi (anche da calza elastica)</a:t>
            </a:r>
          </a:p>
          <a:p>
            <a:r>
              <a:rPr lang="it-IT" dirty="0" smtClean="0"/>
              <a:t>Scarsa cura della cute</a:t>
            </a:r>
          </a:p>
          <a:p>
            <a:r>
              <a:rPr lang="it-IT" dirty="0" smtClean="0"/>
              <a:t>Scarso utilizzo della </a:t>
            </a:r>
            <a:r>
              <a:rPr lang="it-IT" dirty="0" err="1" smtClean="0"/>
              <a:t>elastocompressione</a:t>
            </a:r>
            <a:endParaRPr lang="it-IT" dirty="0" smtClean="0"/>
          </a:p>
          <a:p>
            <a:endParaRPr lang="it-IT" dirty="0" smtClean="0"/>
          </a:p>
          <a:p>
            <a:r>
              <a:rPr lang="it-IT" i="1" dirty="0" smtClean="0">
                <a:latin typeface="Arabic Typesetting" pitchFamily="66" charset="-78"/>
                <a:cs typeface="Arabic Typesetting" pitchFamily="66" charset="-78"/>
              </a:rPr>
              <a:t>È un “decubito dall’</a:t>
            </a:r>
            <a:r>
              <a:rPr lang="it-IT" i="1" dirty="0" err="1" smtClean="0">
                <a:latin typeface="Arabic Typesetting" pitchFamily="66" charset="-78"/>
                <a:cs typeface="Arabic Typesetting" pitchFamily="66" charset="-78"/>
              </a:rPr>
              <a:t>interno…</a:t>
            </a:r>
            <a:endParaRPr lang="it-IT" i="1" dirty="0" smtClean="0">
              <a:latin typeface="Arabic Typesetting" pitchFamily="66" charset="-78"/>
              <a:cs typeface="Arabic Typesetting" pitchFamily="66" charset="-78"/>
            </a:endParaRP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Ulcere venose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Prevenire è meglio che </a:t>
            </a:r>
            <a:r>
              <a:rPr lang="it-IT" dirty="0" err="1" smtClean="0"/>
              <a:t>curare…</a:t>
            </a:r>
            <a:endParaRPr lang="it-IT" dirty="0" smtClean="0"/>
          </a:p>
          <a:p>
            <a:r>
              <a:rPr lang="it-IT" dirty="0" err="1" smtClean="0"/>
              <a:t>Elastocompressione</a:t>
            </a:r>
            <a:endParaRPr lang="it-IT" dirty="0" smtClean="0"/>
          </a:p>
          <a:p>
            <a:r>
              <a:rPr lang="it-IT" dirty="0" smtClean="0"/>
              <a:t>Materiali adeguati (</a:t>
            </a:r>
            <a:r>
              <a:rPr lang="it-IT" dirty="0" err="1" smtClean="0"/>
              <a:t>sliding</a:t>
            </a:r>
            <a:r>
              <a:rPr lang="it-IT" dirty="0" smtClean="0"/>
              <a:t> </a:t>
            </a:r>
            <a:r>
              <a:rPr lang="it-IT" dirty="0" err="1" smtClean="0"/>
              <a:t>stockings</a:t>
            </a:r>
            <a:r>
              <a:rPr lang="it-IT" dirty="0" smtClean="0"/>
              <a:t>)</a:t>
            </a:r>
          </a:p>
          <a:p>
            <a:r>
              <a:rPr lang="it-IT" dirty="0" smtClean="0"/>
              <a:t>Modalità adeguate (delicatezza!)</a:t>
            </a:r>
          </a:p>
          <a:p>
            <a:r>
              <a:rPr lang="it-IT" dirty="0" smtClean="0"/>
              <a:t>Igiene della cute 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1800" dirty="0" smtClean="0"/>
              <a:t>Saponi non deidratanti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1800" dirty="0" smtClean="0"/>
              <a:t>Creme reidratanti non profumate</a:t>
            </a:r>
            <a:endParaRPr lang="it-IT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Complesso da stasi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Eritema</a:t>
            </a:r>
          </a:p>
          <a:p>
            <a:r>
              <a:rPr lang="it-IT"/>
              <a:t>Iperpigmentazione</a:t>
            </a:r>
          </a:p>
          <a:p>
            <a:r>
              <a:rPr lang="it-IT"/>
              <a:t>Esfoliazione / eczema</a:t>
            </a:r>
          </a:p>
          <a:p>
            <a:r>
              <a:rPr lang="it-IT"/>
              <a:t>Lipodermatosclerosi (atrofia bianca)</a:t>
            </a:r>
          </a:p>
          <a:p>
            <a:r>
              <a:rPr lang="it-IT"/>
              <a:t>Ulcerazione</a:t>
            </a:r>
          </a:p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utoUpdateAnimBg="0"/>
      <p:bldP spid="39939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Terapia della fase preulcerativa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it-IT"/>
              <a:t>Detersione della cute</a:t>
            </a:r>
          </a:p>
          <a:p>
            <a:pPr marL="609600" indent="-609600"/>
            <a:r>
              <a:rPr lang="it-IT"/>
              <a:t>Trattamento cheratolitico</a:t>
            </a:r>
          </a:p>
          <a:p>
            <a:pPr marL="609600" indent="-609600"/>
            <a:r>
              <a:rPr lang="it-IT"/>
              <a:t>Idratazione</a:t>
            </a:r>
          </a:p>
          <a:p>
            <a:pPr marL="609600" indent="-609600"/>
            <a:r>
              <a:rPr lang="it-IT"/>
              <a:t>Contenzione elastica</a:t>
            </a:r>
            <a:endParaRPr lang="it-IT" sz="2400"/>
          </a:p>
          <a:p>
            <a:pPr marL="609600" indent="-609600">
              <a:buFont typeface="Wingdings" pitchFamily="2" charset="2"/>
              <a:buAutoNum type="arabicPeriod"/>
            </a:pPr>
            <a:r>
              <a:rPr lang="it-IT" sz="2400">
                <a:solidFill>
                  <a:schemeClr val="tx2"/>
                </a:solidFill>
              </a:rPr>
              <a:t>KKL1 = 15 - 25 mm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it-IT" sz="2400">
                <a:solidFill>
                  <a:schemeClr val="tx2"/>
                </a:solidFill>
              </a:rPr>
              <a:t>KKL2 = 25 – 35 mm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it-IT" sz="2400">
                <a:solidFill>
                  <a:schemeClr val="tx2"/>
                </a:solidFill>
              </a:rPr>
              <a:t>KKL3 = 35 – 45 mm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it-IT" sz="2400">
                <a:solidFill>
                  <a:schemeClr val="tx2"/>
                </a:solidFill>
              </a:rPr>
              <a:t>(140 DEN = 18 mm)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utoUpdateAnimBg="0"/>
      <p:bldP spid="40963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b="1" i="1"/>
              <a:t>meditando in una celletta….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it-IT" sz="2800"/>
          </a:p>
        </p:txBody>
      </p:sp>
      <p:pic>
        <p:nvPicPr>
          <p:cNvPr id="86023" name="Picture 7" descr="C:\Documents and Settings\FINZI\Dati applicazioni\Microsoft\Media Catalog\maafushivaru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05000" y="1600200"/>
            <a:ext cx="6477000" cy="4876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Ulcere Venose: Trattamento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 smtClean="0">
              <a:solidFill>
                <a:srgbClr val="FF0000"/>
              </a:solidFill>
            </a:endParaRPr>
          </a:p>
          <a:p>
            <a:r>
              <a:rPr lang="it-IT" dirty="0" err="1" smtClean="0">
                <a:solidFill>
                  <a:srgbClr val="FF0000"/>
                </a:solidFill>
              </a:rPr>
              <a:t>Wound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dirty="0" err="1" smtClean="0">
                <a:solidFill>
                  <a:srgbClr val="FF0000"/>
                </a:solidFill>
              </a:rPr>
              <a:t>Bed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dirty="0" err="1" smtClean="0">
                <a:solidFill>
                  <a:srgbClr val="FF0000"/>
                </a:solidFill>
              </a:rPr>
              <a:t>Prepare</a:t>
            </a:r>
            <a:r>
              <a:rPr lang="it-IT" dirty="0" smtClean="0">
                <a:solidFill>
                  <a:srgbClr val="FF0000"/>
                </a:solidFill>
              </a:rPr>
              <a:t> = stiamo sul pulito</a:t>
            </a:r>
          </a:p>
          <a:p>
            <a:r>
              <a:rPr lang="it-IT" dirty="0" smtClean="0">
                <a:solidFill>
                  <a:srgbClr val="FF0000"/>
                </a:solidFill>
              </a:rPr>
              <a:t>Copriamo la lesione = proteggiamo la ricrescita</a:t>
            </a:r>
          </a:p>
          <a:p>
            <a:r>
              <a:rPr lang="it-IT" dirty="0" smtClean="0">
                <a:solidFill>
                  <a:srgbClr val="FF0000"/>
                </a:solidFill>
              </a:rPr>
              <a:t>Proteggiamo la cute = preveniamo nuove lesioni</a:t>
            </a:r>
          </a:p>
          <a:p>
            <a:endParaRPr lang="it-IT" dirty="0" smtClean="0"/>
          </a:p>
          <a:p>
            <a:r>
              <a:rPr lang="it-IT" dirty="0" err="1" smtClean="0"/>
              <a:t>Elastocompressione</a:t>
            </a:r>
            <a:r>
              <a:rPr lang="it-IT" dirty="0" smtClean="0"/>
              <a:t> = riduciamo la pressione venosa</a:t>
            </a:r>
          </a:p>
          <a:p>
            <a:r>
              <a:rPr lang="it-IT" dirty="0" smtClean="0"/>
              <a:t>Fissaggio adeguato = facciamo durare la medicazione</a:t>
            </a:r>
          </a:p>
          <a:p>
            <a:r>
              <a:rPr lang="it-IT" dirty="0" smtClean="0"/>
              <a:t>2 </a:t>
            </a:r>
            <a:r>
              <a:rPr lang="it-IT" dirty="0" err="1" smtClean="0"/>
              <a:t>layers</a:t>
            </a:r>
            <a:r>
              <a:rPr lang="it-IT" dirty="0" smtClean="0"/>
              <a:t> </a:t>
            </a:r>
            <a:r>
              <a:rPr lang="it-IT" dirty="0" err="1" smtClean="0"/>
              <a:t>bandage</a:t>
            </a:r>
            <a:r>
              <a:rPr lang="it-IT" dirty="0" smtClean="0"/>
              <a:t> vs. 4 </a:t>
            </a:r>
            <a:r>
              <a:rPr lang="it-IT" dirty="0" err="1" smtClean="0"/>
              <a:t>layers</a:t>
            </a:r>
            <a:r>
              <a:rPr lang="it-IT" dirty="0" smtClean="0"/>
              <a:t> </a:t>
            </a:r>
            <a:r>
              <a:rPr lang="it-IT" dirty="0" err="1" smtClean="0"/>
              <a:t>bandage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ulcera venosa “</a:t>
            </a:r>
            <a:r>
              <a:rPr lang="it-IT" dirty="0" err="1" smtClean="0"/>
              <a:t>naive</a:t>
            </a:r>
            <a:r>
              <a:rPr lang="it-IT" dirty="0" smtClean="0"/>
              <a:t>”</a:t>
            </a:r>
            <a:endParaRPr lang="it-IT" dirty="0"/>
          </a:p>
        </p:txBody>
      </p:sp>
      <p:pic>
        <p:nvPicPr>
          <p:cNvPr id="1026" name="Picture 2" descr="F:\TRATTAMENTO DELLE FERITE DIFFICILI - Reggio Emilia\A2 - ULCERE VENOSE\1 - Ulcera venosa da stas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3469" y="1935163"/>
            <a:ext cx="6557061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err="1" smtClean="0"/>
              <a:t>curettage</a:t>
            </a:r>
            <a:endParaRPr lang="it-IT" dirty="0"/>
          </a:p>
        </p:txBody>
      </p:sp>
      <p:pic>
        <p:nvPicPr>
          <p:cNvPr id="2050" name="Picture 2" descr="F:\TRATTAMENTO DELLE FERITE DIFFICILI - Reggio Emilia\A2 - ULCERE VENOSE\2 - Wound Bed Prepar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3469" y="1935163"/>
            <a:ext cx="6557061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lesione detersa</a:t>
            </a:r>
            <a:endParaRPr lang="it-IT" dirty="0"/>
          </a:p>
        </p:txBody>
      </p:sp>
      <p:pic>
        <p:nvPicPr>
          <p:cNvPr id="3074" name="Picture 2" descr="F:\TRATTAMENTO DELLE FERITE DIFFICILI - Reggio Emilia\A2 - ULCERE VENOSE\3 - Ulcera deters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3469" y="1935163"/>
            <a:ext cx="6557061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t-IT" dirty="0" smtClean="0"/>
              <a:t>protezione con garza non-adesiva</a:t>
            </a:r>
            <a:endParaRPr lang="it-IT" dirty="0"/>
          </a:p>
        </p:txBody>
      </p:sp>
      <p:pic>
        <p:nvPicPr>
          <p:cNvPr id="4098" name="Picture 2" descr="F:\TRATTAMENTO DELLE FERITE DIFFICILI - Reggio Emilia\A2 - ULCERE VENOSE\4 - Garza grassa di protezion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017800" y="625887"/>
            <a:ext cx="4820370" cy="7200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/>
              <a:t>Elastocompressione 2 layers</a:t>
            </a:r>
            <a:br>
              <a:rPr lang="it-IT"/>
            </a:br>
            <a:r>
              <a:rPr lang="it-IT" sz="3200"/>
              <a:t>(ossido di zinco + benda elastica adesiva)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924943"/>
            <a:ext cx="4038600" cy="3429981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it-IT" dirty="0"/>
              <a:t>VANTAGGI</a:t>
            </a:r>
          </a:p>
          <a:p>
            <a:pPr>
              <a:buFont typeface="Wingdings" pitchFamily="2" charset="2"/>
              <a:buNone/>
            </a:pPr>
            <a:endParaRPr lang="it-IT" dirty="0"/>
          </a:p>
          <a:p>
            <a:pPr>
              <a:buFont typeface="Wingdings" pitchFamily="2" charset="2"/>
              <a:buNone/>
            </a:pPr>
            <a:r>
              <a:rPr lang="it-IT" sz="2400" dirty="0"/>
              <a:t>In sede per lunghi periodi</a:t>
            </a:r>
          </a:p>
          <a:p>
            <a:pPr>
              <a:buFont typeface="Wingdings" pitchFamily="2" charset="2"/>
              <a:buNone/>
            </a:pPr>
            <a:r>
              <a:rPr lang="it-IT" sz="2400" dirty="0"/>
              <a:t>Blando effetto antisettico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3068959"/>
            <a:ext cx="4038600" cy="328596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it-IT" dirty="0"/>
              <a:t>SVANTAGGI</a:t>
            </a:r>
          </a:p>
          <a:p>
            <a:pPr>
              <a:buFont typeface="Wingdings" pitchFamily="2" charset="2"/>
              <a:buNone/>
            </a:pPr>
            <a:endParaRPr lang="it-IT" sz="2400" dirty="0"/>
          </a:p>
          <a:p>
            <a:pPr>
              <a:buFont typeface="Wingdings" pitchFamily="2" charset="2"/>
              <a:buNone/>
            </a:pPr>
            <a:r>
              <a:rPr lang="it-IT" sz="2400" dirty="0"/>
              <a:t>Possibile intolleranza</a:t>
            </a:r>
          </a:p>
          <a:p>
            <a:pPr>
              <a:buFont typeface="Wingdings" pitchFamily="2" charset="2"/>
              <a:buNone/>
            </a:pPr>
            <a:r>
              <a:rPr lang="it-IT" sz="2400" dirty="0"/>
              <a:t>Rapida perdita di pressione</a:t>
            </a:r>
          </a:p>
          <a:p>
            <a:pPr>
              <a:buFont typeface="Wingdings" pitchFamily="2" charset="2"/>
              <a:buNone/>
            </a:pPr>
            <a:r>
              <a:rPr lang="it-IT" sz="2400" dirty="0"/>
              <a:t>Rischio di “lacci”</a:t>
            </a:r>
          </a:p>
          <a:p>
            <a:pPr>
              <a:buFont typeface="Wingdings" pitchFamily="2" charset="2"/>
              <a:buNone/>
            </a:pPr>
            <a:r>
              <a:rPr lang="it-IT" sz="2400" dirty="0"/>
              <a:t>Mano esperta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 autoUpdateAnimBg="0"/>
      <p:bldP spid="44036" grpId="0" build="p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4000"/>
              <a:t>Elastocompressione 4-layers</a:t>
            </a:r>
            <a:br>
              <a:rPr lang="it-IT" sz="4000"/>
            </a:br>
            <a:r>
              <a:rPr lang="it-IT" sz="2000"/>
              <a:t>(cotone di Germania + benda elastica no adesiva + benda no-stretch + chiusura self-adesiva)</a:t>
            </a:r>
            <a:endParaRPr lang="it-IT" sz="400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645023"/>
            <a:ext cx="4038600" cy="2709901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it-IT" dirty="0"/>
              <a:t>VANTAGGI</a:t>
            </a:r>
          </a:p>
          <a:p>
            <a:pPr>
              <a:buFont typeface="Wingdings" pitchFamily="2" charset="2"/>
              <a:buNone/>
            </a:pPr>
            <a:endParaRPr lang="it-IT" dirty="0"/>
          </a:p>
          <a:p>
            <a:pPr>
              <a:buFont typeface="Wingdings" pitchFamily="2" charset="2"/>
              <a:buNone/>
            </a:pPr>
            <a:r>
              <a:rPr lang="it-IT" sz="2400" dirty="0"/>
              <a:t>Nessuna intolleranza</a:t>
            </a:r>
          </a:p>
          <a:p>
            <a:pPr>
              <a:buFont typeface="Wingdings" pitchFamily="2" charset="2"/>
              <a:buNone/>
            </a:pPr>
            <a:r>
              <a:rPr lang="it-IT" sz="2400" dirty="0"/>
              <a:t>Mantiene la pressione</a:t>
            </a:r>
          </a:p>
          <a:p>
            <a:pPr>
              <a:buFont typeface="Wingdings" pitchFamily="2" charset="2"/>
              <a:buNone/>
            </a:pPr>
            <a:r>
              <a:rPr lang="it-IT" sz="2400" dirty="0"/>
              <a:t>Mano non esperta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3573015"/>
            <a:ext cx="4038600" cy="2781909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it-IT" dirty="0"/>
              <a:t>SVANTAGGI</a:t>
            </a:r>
          </a:p>
          <a:p>
            <a:pPr>
              <a:buFont typeface="Wingdings" pitchFamily="2" charset="2"/>
              <a:buNone/>
            </a:pPr>
            <a:endParaRPr lang="it-IT" dirty="0"/>
          </a:p>
          <a:p>
            <a:pPr>
              <a:buFont typeface="Wingdings" pitchFamily="2" charset="2"/>
              <a:buNone/>
            </a:pPr>
            <a:r>
              <a:rPr lang="it-IT" sz="2400" dirty="0"/>
              <a:t>Rinnovo frequente (10 </a:t>
            </a:r>
            <a:r>
              <a:rPr lang="it-IT" sz="2400" dirty="0" err="1"/>
              <a:t>gg</a:t>
            </a:r>
            <a:r>
              <a:rPr lang="it-IT" sz="2400" dirty="0"/>
              <a:t>)</a:t>
            </a:r>
          </a:p>
          <a:p>
            <a:pPr>
              <a:buFont typeface="Wingdings" pitchFamily="2" charset="2"/>
              <a:buNone/>
            </a:pPr>
            <a:r>
              <a:rPr lang="it-IT" sz="2400" dirty="0"/>
              <a:t>“Calda”</a:t>
            </a:r>
          </a:p>
          <a:p>
            <a:pPr>
              <a:buFont typeface="Wingdings" pitchFamily="2" charset="2"/>
              <a:buNone/>
            </a:pPr>
            <a:r>
              <a:rPr lang="it-IT" sz="2400" dirty="0"/>
              <a:t>Disidratazione cutanea</a:t>
            </a:r>
          </a:p>
          <a:p>
            <a:pPr>
              <a:buFont typeface="Wingdings" pitchFamily="2" charset="2"/>
              <a:buNone/>
            </a:pP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utoUpdateAnimBg="0"/>
      <p:bldP spid="45059" grpId="0" build="p" autoUpdateAnimBg="0"/>
      <p:bldP spid="45060" grpId="0" build="p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84784"/>
          </a:xfrm>
        </p:spPr>
        <p:txBody>
          <a:bodyPr>
            <a:normAutofit/>
          </a:bodyPr>
          <a:lstStyle/>
          <a:p>
            <a:pPr algn="ctr"/>
            <a:r>
              <a:rPr lang="it-IT" dirty="0" smtClean="0"/>
              <a:t> Bendaggio a tre strati - </a:t>
            </a:r>
            <a:r>
              <a:rPr lang="it-IT" sz="2200" dirty="0" err="1" smtClean="0">
                <a:latin typeface="Aharoni" pitchFamily="2" charset="-79"/>
                <a:cs typeface="Aharoni" pitchFamily="2" charset="-79"/>
              </a:rPr>
              <a:t>FINPAR©</a:t>
            </a:r>
            <a:r>
              <a:rPr lang="it-IT" sz="2200" dirty="0" smtClean="0">
                <a:latin typeface="Aharoni" pitchFamily="2" charset="-79"/>
                <a:cs typeface="Aharoni" pitchFamily="2" charset="-79"/>
              </a:rPr>
              <a:t/>
            </a:r>
            <a:br>
              <a:rPr lang="it-IT" sz="2200" dirty="0" smtClean="0">
                <a:latin typeface="Aharoni" pitchFamily="2" charset="-79"/>
                <a:cs typeface="Aharoni" pitchFamily="2" charset="-79"/>
              </a:rPr>
            </a:br>
            <a:r>
              <a:rPr lang="it-IT" sz="1400" dirty="0" smtClean="0">
                <a:cs typeface="Aharoni" pitchFamily="2" charset="-79"/>
              </a:rPr>
              <a:t>ossido di zinco + benda </a:t>
            </a:r>
            <a:r>
              <a:rPr lang="it-IT" sz="1400" dirty="0" err="1" smtClean="0">
                <a:cs typeface="Aharoni" pitchFamily="2" charset="-79"/>
              </a:rPr>
              <a:t>elastocompressiva</a:t>
            </a:r>
            <a:r>
              <a:rPr lang="it-IT" sz="1400" dirty="0" smtClean="0">
                <a:cs typeface="Aharoni" pitchFamily="2" charset="-79"/>
              </a:rPr>
              <a:t> adesiva + benda coesiva</a:t>
            </a:r>
            <a:r>
              <a:rPr lang="it-IT" sz="2200" dirty="0" smtClean="0">
                <a:latin typeface="Aharoni" pitchFamily="2" charset="-79"/>
                <a:cs typeface="Aharoni" pitchFamily="2" charset="-79"/>
              </a:rPr>
              <a:t/>
            </a:r>
            <a:br>
              <a:rPr lang="it-IT" sz="2200" dirty="0" smtClean="0">
                <a:latin typeface="Aharoni" pitchFamily="2" charset="-79"/>
                <a:cs typeface="Aharoni" pitchFamily="2" charset="-79"/>
              </a:rPr>
            </a:br>
            <a:endParaRPr lang="it-IT" sz="22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Ha il vantaggio della protezione cutanea con la benda “morbida” all’ossido di zinco, che può rimanere in sede a lungo</a:t>
            </a:r>
          </a:p>
          <a:p>
            <a:r>
              <a:rPr lang="it-IT" dirty="0" smtClean="0"/>
              <a:t>L’</a:t>
            </a:r>
            <a:r>
              <a:rPr lang="it-IT" dirty="0" err="1" smtClean="0"/>
              <a:t>elastocompressione</a:t>
            </a:r>
            <a:r>
              <a:rPr lang="it-IT" dirty="0" smtClean="0"/>
              <a:t> raggiunge facilmente i 40 mm Hg alla caviglia</a:t>
            </a:r>
          </a:p>
          <a:p>
            <a:r>
              <a:rPr lang="it-IT" dirty="0" smtClean="0"/>
              <a:t>La benda esterna coesiva previene la discesa della benda intermedia</a:t>
            </a:r>
          </a:p>
          <a:p>
            <a:r>
              <a:rPr lang="it-IT" dirty="0" smtClean="0"/>
              <a:t>Richiede un minimo di addestramento</a:t>
            </a:r>
          </a:p>
          <a:p>
            <a:endParaRPr lang="it-IT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pPr algn="ctr"/>
            <a:r>
              <a:rPr lang="it-IT" dirty="0" smtClean="0"/>
              <a:t>bendaggio all’ossido di zinco</a:t>
            </a:r>
            <a:endParaRPr lang="it-IT" dirty="0"/>
          </a:p>
        </p:txBody>
      </p:sp>
      <p:pic>
        <p:nvPicPr>
          <p:cNvPr id="5122" name="Picture 2" descr="F:\TRATTAMENTO DELLE FERITE DIFFICILI - Reggio Emilia\A2 - ULCERE VENOSE\5 - Benda ossido di Z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96753"/>
            <a:ext cx="8342029" cy="55843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1</a:t>
            </a:r>
            <a:r>
              <a:rPr lang="it-IT" dirty="0" smtClean="0"/>
              <a:t> - bendaggio all’ossido di zinco</a:t>
            </a:r>
            <a:endParaRPr lang="it-IT" dirty="0"/>
          </a:p>
        </p:txBody>
      </p:sp>
      <p:pic>
        <p:nvPicPr>
          <p:cNvPr id="6146" name="Picture 2" descr="F:\TRATTAMENTO DELLE FERITE DIFFICILI - Reggio Emilia\A2 - ULCERE VENOSE\6 - Prosecuzione bendaggi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36712"/>
            <a:ext cx="8676456" cy="58082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i="1"/>
              <a:t>lavorando duramente con i miei collaboratori…</a:t>
            </a:r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it-IT" sz="2800"/>
          </a:p>
        </p:txBody>
      </p:sp>
      <p:pic>
        <p:nvPicPr>
          <p:cNvPr id="87045" name="Picture 5" descr="sub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81200" y="1524000"/>
            <a:ext cx="6553200" cy="4953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pPr algn="ctr"/>
            <a:r>
              <a:rPr lang="it-IT" dirty="0" err="1" smtClean="0"/>
              <a:t>Completamento…</a:t>
            </a:r>
            <a:endParaRPr lang="it-IT" dirty="0"/>
          </a:p>
        </p:txBody>
      </p:sp>
      <p:pic>
        <p:nvPicPr>
          <p:cNvPr id="7170" name="Picture 2" descr="F:\TRATTAMENTO DELLE FERITE DIFFICILI - Reggio Emilia\A2 - ULCERE VENOSE\7 - Termine bendaggio profond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6752"/>
            <a:ext cx="8175130" cy="5472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2</a:t>
            </a:r>
            <a:r>
              <a:rPr lang="it-IT" dirty="0" smtClean="0"/>
              <a:t> - </a:t>
            </a:r>
            <a:r>
              <a:rPr lang="it-IT" dirty="0" err="1" smtClean="0"/>
              <a:t>elastocompressione</a:t>
            </a:r>
            <a:endParaRPr lang="it-IT" dirty="0"/>
          </a:p>
        </p:txBody>
      </p:sp>
      <p:pic>
        <p:nvPicPr>
          <p:cNvPr id="8194" name="Picture 2" descr="F:\TRATTAMENTO DELLE FERITE DIFFICILI - Reggio Emilia\A2 - ULCERE VENOSE\8 - Secondo strato-Elastocompression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672062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err="1" smtClean="0"/>
              <a:t>continua…</a:t>
            </a:r>
            <a:endParaRPr lang="it-IT" dirty="0"/>
          </a:p>
        </p:txBody>
      </p:sp>
      <p:pic>
        <p:nvPicPr>
          <p:cNvPr id="9218" name="Picture 2" descr="F:\TRATTAMENTO DELLE FERITE DIFFICILI - Reggio Emilia\A2 - ULCERE VENOSE\9 - Prosecuzione elastocompression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8720"/>
            <a:ext cx="8497833" cy="56886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3</a:t>
            </a:r>
            <a:r>
              <a:rPr lang="it-IT" dirty="0" smtClean="0"/>
              <a:t> - fissaggio con benda coesiva</a:t>
            </a:r>
            <a:endParaRPr lang="it-IT" dirty="0"/>
          </a:p>
        </p:txBody>
      </p:sp>
      <p:pic>
        <p:nvPicPr>
          <p:cNvPr id="10242" name="Picture 2" descr="F:\TRATTAMENTO DELLE FERITE DIFFICILI - Reggio Emilia\A2 - ULCERE VENOSE\Fissaggio Finale-Benda coesiv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8497834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ulcere venose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it-IT" sz="6600" dirty="0" smtClean="0">
              <a:latin typeface="Aharoni" pitchFamily="2" charset="-79"/>
              <a:cs typeface="Aharoni" pitchFamily="2" charset="-79"/>
            </a:endParaRPr>
          </a:p>
          <a:p>
            <a:pPr>
              <a:buNone/>
            </a:pPr>
            <a:r>
              <a:rPr lang="it-IT" sz="6600" dirty="0" smtClean="0">
                <a:solidFill>
                  <a:srgbClr val="7030A0"/>
                </a:solidFill>
                <a:latin typeface="Aharoni" pitchFamily="2" charset="-79"/>
                <a:cs typeface="Aharoni" pitchFamily="2" charset="-79"/>
              </a:rPr>
              <a:t>tutte guaribili?</a:t>
            </a:r>
            <a:endParaRPr lang="it-IT" sz="6600" dirty="0">
              <a:solidFill>
                <a:srgbClr val="7030A0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le ulcere </a:t>
            </a:r>
            <a:r>
              <a:rPr lang="it-IT" dirty="0" err="1" smtClean="0"/>
              <a:t>inguaribili…</a:t>
            </a:r>
            <a:endParaRPr lang="it-IT" dirty="0"/>
          </a:p>
        </p:txBody>
      </p:sp>
      <p:pic>
        <p:nvPicPr>
          <p:cNvPr id="11266" name="Picture 2" descr="F:\TRATTAMENTO DELLE FERITE DIFFICILI - Reggio Emilia\A2 - ULCERE VENOSE\ULVEN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3469" y="1935163"/>
            <a:ext cx="6557061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rmAutofit/>
          </a:bodyPr>
          <a:lstStyle/>
          <a:p>
            <a:r>
              <a:rPr lang="it-IT" dirty="0" err="1" smtClean="0"/>
              <a:t>Ancora…</a:t>
            </a:r>
            <a:endParaRPr lang="it-IT" dirty="0"/>
          </a:p>
        </p:txBody>
      </p:sp>
      <p:pic>
        <p:nvPicPr>
          <p:cNvPr id="12290" name="Picture 2" descr="F:\TRATTAMENTO DELLE FERITE DIFFICILI - Reggio Emilia\A2 - ULCERE VENOSE\ULVEN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68761"/>
            <a:ext cx="7852428" cy="52565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it-IT" dirty="0" smtClean="0"/>
              <a:t>di </a:t>
            </a:r>
            <a:r>
              <a:rPr lang="it-IT" dirty="0" err="1" smtClean="0"/>
              <a:t>più…</a:t>
            </a:r>
            <a:r>
              <a:rPr lang="it-IT" dirty="0" smtClean="0"/>
              <a:t>..</a:t>
            </a:r>
            <a:endParaRPr lang="it-IT" dirty="0"/>
          </a:p>
        </p:txBody>
      </p:sp>
      <p:pic>
        <p:nvPicPr>
          <p:cNvPr id="40962" name="Picture 2" descr="F:\TRATTAMENTO DELLE FERITE DIFFICILI - Reggio Emilia\ULCERE 1\ulcera mista 1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8233572" cy="55117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</p:spPr>
        <p:txBody>
          <a:bodyPr/>
          <a:lstStyle/>
          <a:p>
            <a:r>
              <a:rPr lang="it-IT" dirty="0" err="1" smtClean="0"/>
              <a:t>appunto…</a:t>
            </a:r>
            <a:r>
              <a:rPr lang="it-IT" dirty="0" smtClean="0"/>
              <a:t>.</a:t>
            </a:r>
            <a:endParaRPr lang="it-IT" dirty="0"/>
          </a:p>
        </p:txBody>
      </p:sp>
      <p:pic>
        <p:nvPicPr>
          <p:cNvPr id="39939" name="Picture 3" descr="F:\TRATTAMENTO DELLE FERITE DIFFICILI - Reggio Emilia\ULCERE 1\ulcera mista 1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546" t="9425"/>
          <a:stretch>
            <a:fillRect/>
          </a:stretch>
        </p:blipFill>
        <p:spPr bwMode="auto">
          <a:xfrm>
            <a:off x="755576" y="1243681"/>
            <a:ext cx="7022946" cy="5497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9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332656"/>
            <a:ext cx="7851648" cy="2867744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it-IT" sz="9600" dirty="0" smtClean="0">
                <a:solidFill>
                  <a:srgbClr val="FF3300"/>
                </a:solidFill>
              </a:rPr>
              <a:t/>
            </a:r>
            <a:br>
              <a:rPr lang="it-IT" sz="9600" dirty="0" smtClean="0">
                <a:solidFill>
                  <a:srgbClr val="FF3300"/>
                </a:solidFill>
              </a:rPr>
            </a:br>
            <a:r>
              <a:rPr lang="it-IT" sz="9600" dirty="0" smtClean="0">
                <a:solidFill>
                  <a:srgbClr val="FF3300"/>
                </a:solidFill>
              </a:rPr>
              <a:t>Il Piede Diabetico Acuto</a:t>
            </a:r>
          </a:p>
        </p:txBody>
      </p:sp>
      <p:sp>
        <p:nvSpPr>
          <p:cNvPr id="15339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5187950"/>
            <a:ext cx="7916862" cy="533400"/>
          </a:xfrm>
        </p:spPr>
        <p:txBody>
          <a:bodyPr>
            <a:normAutofit fontScale="85000" lnSpcReduction="20000"/>
          </a:bodyPr>
          <a:lstStyle/>
          <a:p>
            <a:pPr eaLnBrk="1" hangingPunct="1"/>
            <a:endParaRPr lang="it-IT" sz="4000" dirty="0" smtClean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3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3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3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3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3954" grpId="0" autoUpdateAnimBg="0"/>
      <p:bldP spid="1533955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04800"/>
            <a:ext cx="7772400" cy="675928"/>
          </a:xfrm>
        </p:spPr>
        <p:txBody>
          <a:bodyPr>
            <a:normAutofit fontScale="90000"/>
          </a:bodyPr>
          <a:lstStyle/>
          <a:p>
            <a:pPr algn="ctr"/>
            <a:r>
              <a:rPr lang="it-IT" i="1" dirty="0"/>
              <a:t>trascorrendo notti </a:t>
            </a:r>
            <a:r>
              <a:rPr lang="it-IT" i="1" dirty="0" err="1"/>
              <a:t>insonni…</a:t>
            </a:r>
            <a:r>
              <a:rPr lang="it-IT" i="1" dirty="0"/>
              <a:t>.</a:t>
            </a:r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it-IT" sz="2800"/>
          </a:p>
        </p:txBody>
      </p:sp>
      <p:pic>
        <p:nvPicPr>
          <p:cNvPr id="93189" name="Picture 5" descr="C:\Documents and Settings\FINZI\Dati applicazioni\Microsoft\Media Catalog\2pareo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76550" y="1219200"/>
            <a:ext cx="4114800" cy="54864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it-IT" smtClean="0"/>
              <a:t>DEFINIZIONE</a:t>
            </a:r>
          </a:p>
        </p:txBody>
      </p:sp>
      <p:sp>
        <p:nvSpPr>
          <p:cNvPr id="154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b="1" i="1" dirty="0" smtClean="0">
                <a:solidFill>
                  <a:srgbClr val="0070C0"/>
                </a:solidFill>
              </a:rPr>
              <a:t>“una sindrome clinica caratteristica del diabete, determinata dalla presenza di infezione, ulcerazione, distruzione, di tessuti profondi del piede, associate ad anomalie neurologiche e a vari gradi di </a:t>
            </a:r>
            <a:r>
              <a:rPr lang="it-IT" b="1" i="1" dirty="0" err="1" smtClean="0">
                <a:solidFill>
                  <a:srgbClr val="0070C0"/>
                </a:solidFill>
              </a:rPr>
              <a:t>vasculopatia</a:t>
            </a:r>
            <a:r>
              <a:rPr lang="it-IT" b="1" i="1" dirty="0" smtClean="0">
                <a:solidFill>
                  <a:srgbClr val="0070C0"/>
                </a:solidFill>
              </a:rPr>
              <a:t> periferica degli arti inferiori</a:t>
            </a:r>
            <a:r>
              <a:rPr lang="it-IT" b="1" i="1" dirty="0" smtClean="0">
                <a:solidFill>
                  <a:srgbClr val="FFFF00"/>
                </a:solidFill>
              </a:rPr>
              <a:t>”</a:t>
            </a:r>
          </a:p>
          <a:p>
            <a:pPr eaLnBrk="1" hangingPunct="1">
              <a:buFont typeface="Symbol" pitchFamily="18" charset="2"/>
              <a:buNone/>
            </a:pPr>
            <a:endParaRPr lang="it-IT" b="1" i="1" dirty="0" smtClean="0">
              <a:solidFill>
                <a:srgbClr val="FFFF00"/>
              </a:solidFill>
            </a:endParaRPr>
          </a:p>
          <a:p>
            <a:pPr eaLnBrk="1" hangingPunct="1">
              <a:buFont typeface="Symbol" pitchFamily="18" charset="2"/>
              <a:buNone/>
            </a:pPr>
            <a:r>
              <a:rPr lang="it-IT" sz="1800" b="1" i="1" dirty="0" smtClean="0">
                <a:solidFill>
                  <a:srgbClr val="FF3300"/>
                </a:solidFill>
              </a:rPr>
              <a:t>			International </a:t>
            </a:r>
            <a:r>
              <a:rPr lang="it-IT" sz="1800" b="1" i="1" dirty="0" err="1" smtClean="0">
                <a:solidFill>
                  <a:srgbClr val="FF3300"/>
                </a:solidFill>
              </a:rPr>
              <a:t>Consensus</a:t>
            </a:r>
            <a:r>
              <a:rPr lang="it-IT" sz="1800" b="1" i="1" dirty="0" smtClean="0">
                <a:solidFill>
                  <a:srgbClr val="FF3300"/>
                </a:solidFill>
              </a:rPr>
              <a:t> on the </a:t>
            </a:r>
            <a:r>
              <a:rPr lang="it-IT" sz="1800" b="1" i="1" dirty="0" err="1" smtClean="0">
                <a:solidFill>
                  <a:srgbClr val="FF3300"/>
                </a:solidFill>
              </a:rPr>
              <a:t>Diabetic</a:t>
            </a:r>
            <a:r>
              <a:rPr lang="it-IT" sz="1800" b="1" i="1" dirty="0" smtClean="0">
                <a:solidFill>
                  <a:srgbClr val="FF3300"/>
                </a:solidFill>
              </a:rPr>
              <a:t> </a:t>
            </a:r>
            <a:r>
              <a:rPr lang="it-IT" sz="1800" b="1" i="1" dirty="0" err="1" smtClean="0">
                <a:solidFill>
                  <a:srgbClr val="FF3300"/>
                </a:solidFill>
              </a:rPr>
              <a:t>Foot</a:t>
            </a:r>
            <a:r>
              <a:rPr lang="it-IT" sz="1800" b="1" i="1" dirty="0" smtClean="0">
                <a:solidFill>
                  <a:srgbClr val="FF3300"/>
                </a:solidFill>
              </a:rPr>
              <a:t> , 1999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49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49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9315" grpId="0" build="p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type="ctr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123" name="AutoShape 3"/>
          <p:cNvSpPr>
            <a:spLocks noChangeArrowheads="1"/>
          </p:cNvSpPr>
          <p:nvPr/>
        </p:nvSpPr>
        <p:spPr bwMode="auto">
          <a:xfrm rot="-1388566">
            <a:off x="2987675" y="5300663"/>
            <a:ext cx="1728788" cy="287337"/>
          </a:xfrm>
          <a:prstGeom prst="leftArrow">
            <a:avLst>
              <a:gd name="adj1" fmla="val 50000"/>
              <a:gd name="adj2" fmla="val 150415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7019925" y="6521450"/>
            <a:ext cx="21240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00"/>
                </a:solidFill>
                <a:latin typeface="Arial" charset="0"/>
              </a:rPr>
              <a:t>R. Nesto, TCT 2003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886200" y="0"/>
            <a:ext cx="5257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it-IT" smtClean="0"/>
              <a:t>LE DIMENSIONI</a:t>
            </a:r>
            <a:br>
              <a:rPr lang="it-IT" smtClean="0"/>
            </a:br>
            <a:r>
              <a:rPr lang="it-IT" smtClean="0"/>
              <a:t>DEL PROBLEMA</a:t>
            </a:r>
          </a:p>
        </p:txBody>
      </p:sp>
      <p:sp>
        <p:nvSpPr>
          <p:cNvPr id="154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dirty="0" smtClean="0"/>
              <a:t>1996: 120 milioni i diabetici nel mondo</a:t>
            </a:r>
          </a:p>
          <a:p>
            <a:pPr eaLnBrk="1" hangingPunct="1"/>
            <a:r>
              <a:rPr lang="it-IT" dirty="0" smtClean="0"/>
              <a:t>2030: 330 milioni la stima (per difetto?)</a:t>
            </a:r>
          </a:p>
          <a:p>
            <a:pPr eaLnBrk="1" hangingPunct="1"/>
            <a:r>
              <a:rPr lang="it-IT" dirty="0" smtClean="0"/>
              <a:t>Oltre 5 milioni in Italia (già adesso)</a:t>
            </a:r>
          </a:p>
          <a:p>
            <a:pPr eaLnBrk="1" hangingPunct="1"/>
            <a:r>
              <a:rPr lang="it-IT" dirty="0" smtClean="0"/>
              <a:t>3-5% della popolazione è diabetica</a:t>
            </a:r>
          </a:p>
          <a:p>
            <a:pPr eaLnBrk="1" hangingPunct="1"/>
            <a:r>
              <a:rPr lang="it-IT" dirty="0" smtClean="0"/>
              <a:t>12-15% le risorse sanitarie assorbite</a:t>
            </a:r>
          </a:p>
          <a:p>
            <a:pPr eaLnBrk="1" hangingPunct="1"/>
            <a:r>
              <a:rPr lang="it-IT" dirty="0" smtClean="0"/>
              <a:t>&gt;50% di amputazioni degli arti inferiori sono riconducibili al diabete</a:t>
            </a:r>
          </a:p>
          <a:p>
            <a:pPr eaLnBrk="1" hangingPunct="1"/>
            <a:r>
              <a:rPr lang="it-IT" dirty="0" smtClean="0"/>
              <a:t>&gt;85% delle amputazioni sono precedute da ulcere al piede</a:t>
            </a:r>
          </a:p>
          <a:p>
            <a:pPr eaLnBrk="1" hangingPunct="1"/>
            <a:endParaRPr lang="it-IT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47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47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7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47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47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47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47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47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47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47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47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47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47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47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47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266" grpId="0" build="p" autoUpdateAnimBg="0"/>
      <p:bldP spid="1547267" grpId="0" build="p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it-IT" sz="4000" smtClean="0">
                <a:latin typeface="Bodoni MT Black" pitchFamily="18" charset="0"/>
              </a:rPr>
              <a:t>EVERY 30 SECONDS A LOWER LIMB IS LOST TO DIABETES SOMEWHERE IN THE WORLD</a:t>
            </a:r>
          </a:p>
        </p:txBody>
      </p:sp>
      <p:pic>
        <p:nvPicPr>
          <p:cNvPr id="755715" name="Picture 3" descr="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420938"/>
            <a:ext cx="3271838" cy="4360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5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5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5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5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034" name="Text Box 2"/>
          <p:cNvSpPr txBox="1">
            <a:spLocks noChangeArrowheads="1"/>
          </p:cNvSpPr>
          <p:nvPr/>
        </p:nvSpPr>
        <p:spPr bwMode="ltGray">
          <a:xfrm>
            <a:off x="609600" y="609600"/>
            <a:ext cx="32623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tx1"/>
              </a:buClr>
              <a:buSzPct val="50000"/>
              <a:buFont typeface="Monotype Sorts" pitchFamily="1" charset="2"/>
              <a:buNone/>
            </a:pPr>
            <a:r>
              <a:rPr lang="it-IT" sz="44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Background </a:t>
            </a:r>
            <a:endParaRPr lang="it-IT" sz="4400">
              <a:solidFill>
                <a:srgbClr val="FF3300"/>
              </a:solidFill>
              <a:latin typeface="Tahoma" pitchFamily="34" charset="0"/>
            </a:endParaRPr>
          </a:p>
        </p:txBody>
      </p:sp>
      <p:sp>
        <p:nvSpPr>
          <p:cNvPr id="8195" name="Line 3"/>
          <p:cNvSpPr>
            <a:spLocks noChangeShapeType="1"/>
          </p:cNvSpPr>
          <p:nvPr/>
        </p:nvSpPr>
        <p:spPr bwMode="ltGray">
          <a:xfrm>
            <a:off x="457200" y="1447800"/>
            <a:ext cx="8686800" cy="0"/>
          </a:xfrm>
          <a:prstGeom prst="line">
            <a:avLst/>
          </a:prstGeom>
          <a:noFill/>
          <a:ln w="539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812036" name="Rectangle 4"/>
          <p:cNvSpPr>
            <a:spLocks noChangeArrowheads="1"/>
          </p:cNvSpPr>
          <p:nvPr/>
        </p:nvSpPr>
        <p:spPr bwMode="auto">
          <a:xfrm>
            <a:off x="685800" y="3200400"/>
            <a:ext cx="7924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it-IT" sz="2800" b="1">
                <a:solidFill>
                  <a:srgbClr val="00FF00"/>
                </a:solidFill>
                <a:latin typeface="Britannic Bold" pitchFamily="1" charset="0"/>
              </a:rPr>
              <a:t>Diabetics are at 15 to 46 times greater risk for LEA</a:t>
            </a:r>
          </a:p>
        </p:txBody>
      </p:sp>
      <p:sp>
        <p:nvSpPr>
          <p:cNvPr id="812037" name="Text Box 5"/>
          <p:cNvSpPr txBox="1">
            <a:spLocks noChangeArrowheads="1"/>
          </p:cNvSpPr>
          <p:nvPr/>
        </p:nvSpPr>
        <p:spPr bwMode="ltGray">
          <a:xfrm>
            <a:off x="4860925" y="6521450"/>
            <a:ext cx="42830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tx1"/>
              </a:buClr>
              <a:buSzPct val="50000"/>
              <a:buFont typeface="Monotype Sorts" pitchFamily="1" charset="2"/>
              <a:buNone/>
            </a:pPr>
            <a:r>
              <a:rPr kumimoji="1" lang="it-IT" sz="1600" i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Lavery L.A. et al., Diabetes Care, 19:48, 1996</a:t>
            </a:r>
            <a:endParaRPr kumimoji="1" lang="it-IT" sz="32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812038" name="Rectangle 6"/>
          <p:cNvSpPr>
            <a:spLocks noChangeArrowheads="1"/>
          </p:cNvSpPr>
          <p:nvPr/>
        </p:nvSpPr>
        <p:spPr bwMode="auto">
          <a:xfrm>
            <a:off x="457200" y="4419600"/>
            <a:ext cx="8382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GB" sz="2800" b="1">
                <a:solidFill>
                  <a:srgbClr val="FFFF00"/>
                </a:solidFill>
                <a:latin typeface="Britannic Bold" pitchFamily="1" charset="0"/>
              </a:rPr>
              <a:t>Good care programs to prevent diabetes complications reduce risk of LEA</a:t>
            </a:r>
            <a:r>
              <a:rPr lang="en-GB" sz="4400" b="1">
                <a:solidFill>
                  <a:srgbClr val="FFFF00"/>
                </a:solidFill>
                <a:latin typeface="Britannic Bold" pitchFamily="1" charset="0"/>
              </a:rPr>
              <a:t>.</a:t>
            </a:r>
            <a:endParaRPr lang="it-IT" sz="4400" b="1">
              <a:solidFill>
                <a:srgbClr val="FFFF00"/>
              </a:solidFill>
              <a:latin typeface="Britannic Bold" pitchFamily="1" charset="0"/>
            </a:endParaRPr>
          </a:p>
        </p:txBody>
      </p:sp>
      <p:sp>
        <p:nvSpPr>
          <p:cNvPr id="812039" name="Rectangle 7"/>
          <p:cNvSpPr>
            <a:spLocks noChangeArrowheads="1"/>
          </p:cNvSpPr>
          <p:nvPr/>
        </p:nvSpPr>
        <p:spPr bwMode="auto">
          <a:xfrm>
            <a:off x="762000" y="1920875"/>
            <a:ext cx="7924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tx1"/>
              </a:buClr>
              <a:buSzPct val="50000"/>
              <a:buFont typeface="Monotype Sorts" pitchFamily="1" charset="2"/>
              <a:buNone/>
            </a:pPr>
            <a:r>
              <a:rPr lang="it-IT" sz="2800" b="1">
                <a:solidFill>
                  <a:srgbClr val="FFFF99"/>
                </a:solidFill>
                <a:latin typeface="Britannic Bold" pitchFamily="1" charset="0"/>
              </a:rPr>
              <a:t>Diabetes is the first cause of LEA in the World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2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2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2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2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2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2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2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2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2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2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2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2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2036" grpId="0" autoUpdateAnimBg="0"/>
      <p:bldP spid="812038" grpId="0" autoUpdateAnimBg="0"/>
      <p:bldP spid="812039" grpId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082" name="Text Box 2"/>
          <p:cNvSpPr txBox="1">
            <a:spLocks noChangeArrowheads="1"/>
          </p:cNvSpPr>
          <p:nvPr/>
        </p:nvSpPr>
        <p:spPr bwMode="ltGray">
          <a:xfrm>
            <a:off x="609600" y="609600"/>
            <a:ext cx="32623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tx1"/>
              </a:buClr>
              <a:buSzPct val="50000"/>
              <a:buFont typeface="Monotype Sorts" pitchFamily="1" charset="2"/>
              <a:buNone/>
            </a:pPr>
            <a:r>
              <a:rPr lang="it-IT" sz="440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Background </a:t>
            </a:r>
            <a:endParaRPr lang="it-IT" sz="4400">
              <a:solidFill>
                <a:srgbClr val="FFFF66"/>
              </a:solidFill>
              <a:latin typeface="Tahoma" pitchFamily="34" charset="0"/>
            </a:endParaRPr>
          </a:p>
        </p:txBody>
      </p:sp>
      <p:sp>
        <p:nvSpPr>
          <p:cNvPr id="9219" name="Line 3"/>
          <p:cNvSpPr>
            <a:spLocks noChangeShapeType="1"/>
          </p:cNvSpPr>
          <p:nvPr/>
        </p:nvSpPr>
        <p:spPr bwMode="ltGray">
          <a:xfrm>
            <a:off x="457200" y="1447800"/>
            <a:ext cx="8686800" cy="0"/>
          </a:xfrm>
          <a:prstGeom prst="line">
            <a:avLst/>
          </a:prstGeom>
          <a:noFill/>
          <a:ln w="539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814084" name="Text Box 4"/>
          <p:cNvSpPr txBox="1">
            <a:spLocks noChangeArrowheads="1"/>
          </p:cNvSpPr>
          <p:nvPr/>
        </p:nvSpPr>
        <p:spPr bwMode="ltGray">
          <a:xfrm>
            <a:off x="3814763" y="6297613"/>
            <a:ext cx="5329237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spcBef>
                <a:spcPct val="20000"/>
              </a:spcBef>
              <a:buClr>
                <a:schemeClr val="tx1"/>
              </a:buClr>
              <a:buSzPct val="50000"/>
              <a:buFont typeface="Monotype Sorts" pitchFamily="1" charset="2"/>
              <a:buNone/>
            </a:pPr>
            <a:r>
              <a:rPr kumimoji="1" lang="it-IT" sz="1400" i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The St. Vincent Declaration, Diabet. Med. 7:360, 1990</a:t>
            </a:r>
          </a:p>
          <a:p>
            <a:pPr eaLnBrk="0" hangingPunct="0">
              <a:spcBef>
                <a:spcPct val="20000"/>
              </a:spcBef>
              <a:buClr>
                <a:schemeClr val="tx1"/>
              </a:buClr>
              <a:buSzPct val="50000"/>
              <a:buFont typeface="Monotype Sorts" pitchFamily="1" charset="2"/>
              <a:buNone/>
            </a:pPr>
            <a:r>
              <a:rPr kumimoji="1" lang="it-IT" sz="1400" i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Healthy People 2000, U.S. Govt. Print.. Office, n° 91-50213, 1991</a:t>
            </a:r>
            <a:endParaRPr kumimoji="1" lang="it-IT" sz="14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814085" name="Rectangle 5"/>
          <p:cNvSpPr>
            <a:spLocks noChangeArrowheads="1"/>
          </p:cNvSpPr>
          <p:nvPr/>
        </p:nvSpPr>
        <p:spPr bwMode="auto">
          <a:xfrm>
            <a:off x="838200" y="1600200"/>
            <a:ext cx="73152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tx1"/>
              </a:buClr>
              <a:buSzPct val="50000"/>
              <a:buFont typeface="Monotype Sorts" pitchFamily="1" charset="2"/>
              <a:buNone/>
            </a:pPr>
            <a:r>
              <a:rPr lang="it-IT" sz="3600">
                <a:solidFill>
                  <a:srgbClr val="FFFF00"/>
                </a:solidFill>
                <a:latin typeface="Tahoma" pitchFamily="34" charset="0"/>
              </a:rPr>
              <a:t>E.U. and U.S.A. had set a target of reducing LEA in diabetics during the 90s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4085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755650" y="476250"/>
            <a:ext cx="6934200" cy="287655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it-IT" sz="3200">
                <a:solidFill>
                  <a:schemeClr val="tx2"/>
                </a:solidFill>
              </a:rPr>
              <a:t>The main action in reducing social and economic costs in diabetic foot management should be reduction of major amputations</a:t>
            </a:r>
          </a:p>
          <a:p>
            <a:pPr algn="ctr" eaLnBrk="0" hangingPunct="0">
              <a:spcBef>
                <a:spcPct val="50000"/>
              </a:spcBef>
            </a:pPr>
            <a:r>
              <a:rPr lang="it-IT" sz="1800" b="1">
                <a:solidFill>
                  <a:schemeClr val="tx2"/>
                </a:solidFill>
              </a:rPr>
              <a:t>Apelqvist J. </a:t>
            </a:r>
          </a:p>
          <a:p>
            <a:pPr algn="ctr" eaLnBrk="0" hangingPunct="0">
              <a:spcBef>
                <a:spcPct val="50000"/>
              </a:spcBef>
            </a:pPr>
            <a:r>
              <a:rPr lang="it-IT" sz="1800" b="1" i="1">
                <a:solidFill>
                  <a:schemeClr val="tx2"/>
                </a:solidFill>
              </a:rPr>
              <a:t>Clin Podiatr Med Surg</a:t>
            </a:r>
            <a:r>
              <a:rPr lang="it-IT" sz="1800" b="1">
                <a:solidFill>
                  <a:schemeClr val="tx2"/>
                </a:solidFill>
              </a:rPr>
              <a:t>.1998 Jan; 15(1):21-39</a:t>
            </a:r>
          </a:p>
        </p:txBody>
      </p:sp>
      <p:pic>
        <p:nvPicPr>
          <p:cNvPr id="10243" name="Picture 4" descr="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4175" y="3644900"/>
            <a:ext cx="2409825" cy="3213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-396552" y="0"/>
            <a:ext cx="8168952" cy="426720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it-IT" sz="3200" dirty="0" smtClean="0">
                <a:latin typeface="Bodoni MT Black" pitchFamily="18" charset="0"/>
              </a:rPr>
              <a:t>“I </a:t>
            </a:r>
            <a:r>
              <a:rPr lang="it-IT" sz="3200" dirty="0" err="1" smtClean="0">
                <a:latin typeface="Bodoni MT Black" pitchFamily="18" charset="0"/>
              </a:rPr>
              <a:t>marvel</a:t>
            </a:r>
            <a:r>
              <a:rPr lang="it-IT" sz="3200" dirty="0" smtClean="0">
                <a:latin typeface="Bodoni MT Black" pitchFamily="18" charset="0"/>
              </a:rPr>
              <a:t> </a:t>
            </a:r>
            <a:r>
              <a:rPr lang="it-IT" sz="3200" dirty="0" err="1" smtClean="0">
                <a:latin typeface="Bodoni MT Black" pitchFamily="18" charset="0"/>
              </a:rPr>
              <a:t>that</a:t>
            </a:r>
            <a:r>
              <a:rPr lang="it-IT" sz="3200" dirty="0" smtClean="0">
                <a:latin typeface="Bodoni MT Black" pitchFamily="18" charset="0"/>
              </a:rPr>
              <a:t> society </a:t>
            </a:r>
            <a:r>
              <a:rPr lang="it-IT" sz="3200" dirty="0" err="1" smtClean="0">
                <a:latin typeface="Bodoni MT Black" pitchFamily="18" charset="0"/>
              </a:rPr>
              <a:t>would</a:t>
            </a:r>
            <a:r>
              <a:rPr lang="it-IT" sz="3200" dirty="0" smtClean="0">
                <a:latin typeface="Bodoni MT Black" pitchFamily="18" charset="0"/>
              </a:rPr>
              <a:t> </a:t>
            </a:r>
            <a:r>
              <a:rPr lang="it-IT" sz="3200" dirty="0" err="1" smtClean="0">
                <a:latin typeface="Bodoni MT Black" pitchFamily="18" charset="0"/>
              </a:rPr>
              <a:t>pay</a:t>
            </a:r>
            <a:r>
              <a:rPr lang="it-IT" sz="3200" dirty="0" smtClean="0">
                <a:latin typeface="Bodoni MT Black" pitchFamily="18" charset="0"/>
              </a:rPr>
              <a:t> a </a:t>
            </a:r>
            <a:r>
              <a:rPr lang="it-IT" sz="3200" dirty="0" err="1" smtClean="0">
                <a:latin typeface="Bodoni MT Black" pitchFamily="18" charset="0"/>
              </a:rPr>
              <a:t>surgeon</a:t>
            </a:r>
            <a:r>
              <a:rPr lang="it-IT" sz="3200" dirty="0" smtClean="0">
                <a:latin typeface="Bodoni MT Black" pitchFamily="18" charset="0"/>
              </a:rPr>
              <a:t> a </a:t>
            </a:r>
            <a:r>
              <a:rPr lang="it-IT" sz="3200" dirty="0" err="1" smtClean="0">
                <a:latin typeface="Bodoni MT Black" pitchFamily="18" charset="0"/>
              </a:rPr>
              <a:t>large</a:t>
            </a:r>
            <a:r>
              <a:rPr lang="it-IT" sz="3200" dirty="0" smtClean="0">
                <a:latin typeface="Bodoni MT Black" pitchFamily="18" charset="0"/>
              </a:rPr>
              <a:t> sum </a:t>
            </a:r>
            <a:r>
              <a:rPr lang="it-IT" sz="3200" dirty="0" err="1" smtClean="0">
                <a:latin typeface="Bodoni MT Black" pitchFamily="18" charset="0"/>
              </a:rPr>
              <a:t>of</a:t>
            </a:r>
            <a:r>
              <a:rPr lang="it-IT" sz="3200" dirty="0" smtClean="0">
                <a:latin typeface="Bodoni MT Black" pitchFamily="18" charset="0"/>
              </a:rPr>
              <a:t> </a:t>
            </a:r>
            <a:r>
              <a:rPr lang="it-IT" sz="3200" dirty="0" err="1" smtClean="0">
                <a:latin typeface="Bodoni MT Black" pitchFamily="18" charset="0"/>
              </a:rPr>
              <a:t>money</a:t>
            </a:r>
            <a:r>
              <a:rPr lang="it-IT" sz="3200" dirty="0" smtClean="0">
                <a:latin typeface="Bodoni MT Black" pitchFamily="18" charset="0"/>
              </a:rPr>
              <a:t> </a:t>
            </a:r>
            <a:r>
              <a:rPr lang="it-IT" sz="3200" dirty="0" err="1" smtClean="0">
                <a:latin typeface="Bodoni MT Black" pitchFamily="18" charset="0"/>
              </a:rPr>
              <a:t>to</a:t>
            </a:r>
            <a:r>
              <a:rPr lang="it-IT" sz="3200" dirty="0" smtClean="0">
                <a:latin typeface="Bodoni MT Black" pitchFamily="18" charset="0"/>
              </a:rPr>
              <a:t> </a:t>
            </a:r>
            <a:r>
              <a:rPr lang="it-IT" sz="3200" dirty="0" err="1" smtClean="0">
                <a:latin typeface="Bodoni MT Black" pitchFamily="18" charset="0"/>
              </a:rPr>
              <a:t>remove</a:t>
            </a:r>
            <a:r>
              <a:rPr lang="it-IT" sz="3200" dirty="0" smtClean="0">
                <a:latin typeface="Bodoni MT Black" pitchFamily="18" charset="0"/>
              </a:rPr>
              <a:t> a </a:t>
            </a:r>
            <a:r>
              <a:rPr lang="it-IT" sz="3200" dirty="0" err="1" smtClean="0">
                <a:latin typeface="Bodoni MT Black" pitchFamily="18" charset="0"/>
              </a:rPr>
              <a:t>patient</a:t>
            </a:r>
            <a:r>
              <a:rPr lang="it-IT" sz="3200" dirty="0" smtClean="0">
                <a:latin typeface="Bodoni MT Black" pitchFamily="18" charset="0"/>
              </a:rPr>
              <a:t>’s </a:t>
            </a:r>
            <a:r>
              <a:rPr lang="it-IT" sz="3200" dirty="0" err="1" smtClean="0">
                <a:latin typeface="Bodoni MT Black" pitchFamily="18" charset="0"/>
              </a:rPr>
              <a:t>leg-</a:t>
            </a:r>
            <a:r>
              <a:rPr lang="it-IT" sz="3200" dirty="0" smtClean="0">
                <a:latin typeface="Bodoni MT Black" pitchFamily="18" charset="0"/>
              </a:rPr>
              <a:t> </a:t>
            </a:r>
            <a:r>
              <a:rPr lang="it-IT" sz="3200" dirty="0" err="1" smtClean="0">
                <a:latin typeface="Bodoni MT Black" pitchFamily="18" charset="0"/>
              </a:rPr>
              <a:t>but</a:t>
            </a:r>
            <a:r>
              <a:rPr lang="it-IT" sz="3200" dirty="0" smtClean="0">
                <a:latin typeface="Bodoni MT Black" pitchFamily="18" charset="0"/>
              </a:rPr>
              <a:t> </a:t>
            </a:r>
            <a:r>
              <a:rPr lang="it-IT" sz="3200" dirty="0" err="1" smtClean="0">
                <a:latin typeface="Bodoni MT Black" pitchFamily="18" charset="0"/>
              </a:rPr>
              <a:t>nothing</a:t>
            </a:r>
            <a:r>
              <a:rPr lang="it-IT" sz="3200" dirty="0" smtClean="0">
                <a:latin typeface="Bodoni MT Black" pitchFamily="18" charset="0"/>
              </a:rPr>
              <a:t> </a:t>
            </a:r>
            <a:r>
              <a:rPr lang="it-IT" sz="3200" dirty="0" err="1" smtClean="0">
                <a:latin typeface="Bodoni MT Black" pitchFamily="18" charset="0"/>
              </a:rPr>
              <a:t>to</a:t>
            </a:r>
            <a:r>
              <a:rPr lang="it-IT" sz="3200" dirty="0" smtClean="0">
                <a:latin typeface="Bodoni MT Black" pitchFamily="18" charset="0"/>
              </a:rPr>
              <a:t> </a:t>
            </a:r>
            <a:r>
              <a:rPr lang="it-IT" sz="3200" dirty="0" err="1" smtClean="0">
                <a:latin typeface="Bodoni MT Black" pitchFamily="18" charset="0"/>
              </a:rPr>
              <a:t>save</a:t>
            </a:r>
            <a:r>
              <a:rPr lang="it-IT" sz="3200" dirty="0" smtClean="0">
                <a:latin typeface="Bodoni MT Black" pitchFamily="18" charset="0"/>
              </a:rPr>
              <a:t> </a:t>
            </a:r>
            <a:r>
              <a:rPr lang="it-IT" sz="3200" dirty="0" err="1" smtClean="0">
                <a:latin typeface="Bodoni MT Black" pitchFamily="18" charset="0"/>
              </a:rPr>
              <a:t>it</a:t>
            </a:r>
            <a:r>
              <a:rPr lang="it-IT" sz="3200" dirty="0" smtClean="0">
                <a:latin typeface="Bodoni MT Black" pitchFamily="18" charset="0"/>
              </a:rPr>
              <a:t>.”</a:t>
            </a:r>
            <a:br>
              <a:rPr lang="it-IT" sz="3200" dirty="0" smtClean="0">
                <a:latin typeface="Bodoni MT Black" pitchFamily="18" charset="0"/>
              </a:rPr>
            </a:br>
            <a:r>
              <a:rPr lang="it-IT" sz="2400" dirty="0" smtClean="0">
                <a:latin typeface="Bodoni MT Black" pitchFamily="18" charset="0"/>
              </a:rPr>
              <a:t/>
            </a:r>
            <a:br>
              <a:rPr lang="it-IT" sz="2400" dirty="0" smtClean="0">
                <a:latin typeface="Bodoni MT Black" pitchFamily="18" charset="0"/>
              </a:rPr>
            </a:br>
            <a:r>
              <a:rPr lang="it-IT" sz="2400" dirty="0" smtClean="0">
                <a:latin typeface="Bodoni MT Black" pitchFamily="18" charset="0"/>
              </a:rPr>
              <a:t/>
            </a:r>
            <a:br>
              <a:rPr lang="it-IT" sz="2400" dirty="0" smtClean="0">
                <a:latin typeface="Bodoni MT Black" pitchFamily="18" charset="0"/>
              </a:rPr>
            </a:br>
            <a:r>
              <a:rPr lang="it-IT" sz="2400" dirty="0" smtClean="0">
                <a:latin typeface="Bodoni MT Black" pitchFamily="18" charset="0"/>
              </a:rPr>
              <a:t/>
            </a:r>
            <a:br>
              <a:rPr lang="it-IT" sz="2400" dirty="0" smtClean="0">
                <a:latin typeface="Bodoni MT Black" pitchFamily="18" charset="0"/>
              </a:rPr>
            </a:br>
            <a:r>
              <a:rPr lang="it-IT" sz="2400" i="1" dirty="0" smtClean="0">
                <a:latin typeface="Bodoni MT Black" pitchFamily="18" charset="0"/>
              </a:rPr>
              <a:t>George Bernard Shaw</a:t>
            </a:r>
            <a:endParaRPr lang="it-IT" sz="2400" dirty="0" smtClean="0">
              <a:latin typeface="Bodoni MT Black" pitchFamily="18" charset="0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4903788" y="4681538"/>
            <a:ext cx="6518275" cy="320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it-IT" sz="3200" b="1">
              <a:solidFill>
                <a:srgbClr val="FF0000"/>
              </a:solidFill>
              <a:latin typeface="Arial" charset="0"/>
            </a:endParaRPr>
          </a:p>
          <a:p>
            <a:pPr eaLnBrk="0" hangingPunct="0"/>
            <a:endParaRPr lang="it-IT" sz="3200" b="1">
              <a:solidFill>
                <a:srgbClr val="FF0000"/>
              </a:solidFill>
              <a:latin typeface="Arial" charset="0"/>
            </a:endParaRPr>
          </a:p>
          <a:p>
            <a:pPr eaLnBrk="0" hangingPunct="0"/>
            <a:endParaRPr lang="it-IT" sz="3200" b="1">
              <a:solidFill>
                <a:srgbClr val="FF0000"/>
              </a:solidFill>
              <a:latin typeface="Arial" charset="0"/>
            </a:endParaRPr>
          </a:p>
          <a:p>
            <a:pPr eaLnBrk="0" hangingPunct="0"/>
            <a:endParaRPr lang="it-IT">
              <a:solidFill>
                <a:srgbClr val="FF0000"/>
              </a:solidFill>
            </a:endParaRPr>
          </a:p>
        </p:txBody>
      </p:sp>
      <p:pic>
        <p:nvPicPr>
          <p:cNvPr id="11268" name="Picture 4" descr="PIC00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2970213"/>
            <a:ext cx="4859337" cy="3887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5867400" y="4292600"/>
            <a:ext cx="296863" cy="1651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it-IT" smtClean="0"/>
              <a:t>I COSTI</a:t>
            </a:r>
          </a:p>
        </p:txBody>
      </p:sp>
      <p:sp>
        <p:nvSpPr>
          <p:cNvPr id="1548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smtClean="0"/>
              <a:t>7-10.000 dollari la guarigione di un’ulcera</a:t>
            </a:r>
          </a:p>
          <a:p>
            <a:pPr eaLnBrk="1" hangingPunct="1"/>
            <a:r>
              <a:rPr lang="it-IT" smtClean="0"/>
              <a:t>30-60.000 dollari una amputazione</a:t>
            </a:r>
          </a:p>
          <a:p>
            <a:pPr eaLnBrk="1" hangingPunct="1"/>
            <a:r>
              <a:rPr lang="it-IT" smtClean="0"/>
              <a:t>&gt;4.000.000 dollari le spese annue per il piede diabetico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48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48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548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8291" grpId="0" build="p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5010" name="Picture 1026" descr="hughhefn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268413"/>
            <a:ext cx="6096000" cy="4491037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</p:pic>
      <p:sp>
        <p:nvSpPr>
          <p:cNvPr id="1195011" name="Text Box 1027"/>
          <p:cNvSpPr txBox="1">
            <a:spLocks noChangeArrowheads="1"/>
          </p:cNvSpPr>
          <p:nvPr/>
        </p:nvSpPr>
        <p:spPr bwMode="auto">
          <a:xfrm>
            <a:off x="1042988" y="6165850"/>
            <a:ext cx="72009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3200" b="1" dirty="0" err="1">
                <a:solidFill>
                  <a:srgbClr val="00B050"/>
                </a:solidFill>
                <a:latin typeface="Britannic Bold" pitchFamily="1" charset="0"/>
              </a:rPr>
              <a:t>Multidisciplinary</a:t>
            </a:r>
            <a:r>
              <a:rPr lang="it-IT" sz="3200" b="1" dirty="0">
                <a:solidFill>
                  <a:srgbClr val="00B050"/>
                </a:solidFill>
                <a:latin typeface="Britannic Bold" pitchFamily="1" charset="0"/>
              </a:rPr>
              <a:t> Team</a:t>
            </a:r>
          </a:p>
        </p:txBody>
      </p:sp>
      <p:sp>
        <p:nvSpPr>
          <p:cNvPr id="1195012" name="Text Box 1028"/>
          <p:cNvSpPr txBox="1">
            <a:spLocks noChangeArrowheads="1"/>
          </p:cNvSpPr>
          <p:nvPr/>
        </p:nvSpPr>
        <p:spPr bwMode="auto">
          <a:xfrm>
            <a:off x="1187450" y="549275"/>
            <a:ext cx="698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3200" b="1" dirty="0" err="1">
                <a:solidFill>
                  <a:srgbClr val="0070C0"/>
                </a:solidFill>
                <a:latin typeface="Britannic Bold" pitchFamily="1" charset="0"/>
              </a:rPr>
              <a:t>Integrated</a:t>
            </a:r>
            <a:r>
              <a:rPr lang="it-IT" sz="3200" b="1" dirty="0">
                <a:solidFill>
                  <a:srgbClr val="0070C0"/>
                </a:solidFill>
                <a:latin typeface="Britannic Bold" pitchFamily="1" charset="0"/>
              </a:rPr>
              <a:t> </a:t>
            </a:r>
            <a:r>
              <a:rPr lang="it-IT" sz="3200" b="1" dirty="0" err="1">
                <a:solidFill>
                  <a:srgbClr val="0070C0"/>
                </a:solidFill>
                <a:latin typeface="Britannic Bold" pitchFamily="1" charset="0"/>
              </a:rPr>
              <a:t>approach</a:t>
            </a:r>
            <a:endParaRPr lang="it-IT" sz="3200" b="1" dirty="0">
              <a:solidFill>
                <a:srgbClr val="0070C0"/>
              </a:solidFill>
              <a:latin typeface="Britannic Bold" pitchFamily="1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5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5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95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95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195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5011" grpId="0" autoUpdateAnimBg="0"/>
      <p:bldP spid="119501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0"/>
            <a:ext cx="7772400" cy="836712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dirty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it-IT" sz="5400" dirty="0">
                <a:solidFill>
                  <a:srgbClr val="0070C0"/>
                </a:solidFill>
                <a:latin typeface="Monotype Corsiva" pitchFamily="66" charset="0"/>
              </a:rPr>
              <a:t>chiuso in buie </a:t>
            </a:r>
            <a:r>
              <a:rPr lang="it-IT" sz="5400" dirty="0" err="1">
                <a:solidFill>
                  <a:srgbClr val="0070C0"/>
                </a:solidFill>
                <a:latin typeface="Monotype Corsiva" pitchFamily="66" charset="0"/>
              </a:rPr>
              <a:t>biblioteche…</a:t>
            </a:r>
            <a:r>
              <a:rPr lang="it-IT" sz="5400" dirty="0">
                <a:solidFill>
                  <a:srgbClr val="0070C0"/>
                </a:solidFill>
                <a:latin typeface="Monotype Corsiva" pitchFamily="66" charset="0"/>
              </a:rPr>
              <a:t>.</a:t>
            </a:r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it-IT" sz="2800"/>
          </a:p>
        </p:txBody>
      </p:sp>
      <p:pic>
        <p:nvPicPr>
          <p:cNvPr id="80903" name="Picture 7" descr="C:\Documents and Settings\FINZI\Dati applicazioni\Microsoft\Media Catalog\SPIAGGIA MALDIVE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05000" y="1238250"/>
            <a:ext cx="6858000" cy="51435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234" name="Text Box 1026"/>
          <p:cNvSpPr txBox="1">
            <a:spLocks noChangeArrowheads="1"/>
          </p:cNvSpPr>
          <p:nvPr/>
        </p:nvSpPr>
        <p:spPr bwMode="auto">
          <a:xfrm>
            <a:off x="4419600" y="685800"/>
            <a:ext cx="457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it-IT" sz="36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  <p:pic>
        <p:nvPicPr>
          <p:cNvPr id="1503235" name="Picture 1027" descr="Piede Fangal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304800"/>
            <a:ext cx="4040188" cy="6248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340" name="Text Box 1028"/>
          <p:cNvSpPr txBox="1">
            <a:spLocks noChangeArrowheads="1"/>
          </p:cNvSpPr>
          <p:nvPr/>
        </p:nvSpPr>
        <p:spPr bwMode="auto">
          <a:xfrm>
            <a:off x="457200" y="1219200"/>
            <a:ext cx="4191000" cy="1776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4400" b="1">
                <a:solidFill>
                  <a:srgbClr val="FF3300"/>
                </a:solidFill>
                <a:latin typeface="Britannic Bold" pitchFamily="1" charset="0"/>
              </a:rPr>
              <a:t>AMPUTATION?</a:t>
            </a:r>
          </a:p>
          <a:p>
            <a:pPr algn="ctr">
              <a:spcBef>
                <a:spcPct val="50000"/>
              </a:spcBef>
            </a:pPr>
            <a:r>
              <a:rPr lang="it-IT" sz="4400" b="1">
                <a:solidFill>
                  <a:srgbClr val="FF3300"/>
                </a:solidFill>
                <a:latin typeface="Britannic Bold" pitchFamily="1" charset="0"/>
              </a:rPr>
              <a:t>NO THANKS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03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igur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3513"/>
            <a:ext cx="9144000" cy="653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Oval 4"/>
          <p:cNvSpPr>
            <a:spLocks noChangeArrowheads="1"/>
          </p:cNvSpPr>
          <p:nvPr/>
        </p:nvSpPr>
        <p:spPr bwMode="auto">
          <a:xfrm>
            <a:off x="3348038" y="5300663"/>
            <a:ext cx="2808287" cy="122396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5364" name="Oval 5"/>
          <p:cNvSpPr>
            <a:spLocks noChangeArrowheads="1"/>
          </p:cNvSpPr>
          <p:nvPr/>
        </p:nvSpPr>
        <p:spPr bwMode="auto">
          <a:xfrm>
            <a:off x="7164388" y="5300663"/>
            <a:ext cx="1800225" cy="936625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5365" name="Oval 6"/>
          <p:cNvSpPr>
            <a:spLocks noChangeArrowheads="1"/>
          </p:cNvSpPr>
          <p:nvPr/>
        </p:nvSpPr>
        <p:spPr bwMode="auto">
          <a:xfrm>
            <a:off x="7019925" y="2349500"/>
            <a:ext cx="1944688" cy="935038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5366" name="Oval 7"/>
          <p:cNvSpPr>
            <a:spLocks noChangeArrowheads="1"/>
          </p:cNvSpPr>
          <p:nvPr/>
        </p:nvSpPr>
        <p:spPr bwMode="auto">
          <a:xfrm>
            <a:off x="0" y="4437063"/>
            <a:ext cx="2627313" cy="865187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PIC00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04800"/>
            <a:ext cx="4064000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P50800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04800"/>
            <a:ext cx="4191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P8130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657600"/>
            <a:ext cx="41148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PIC000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7125" y="3581400"/>
            <a:ext cx="3978275" cy="318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026" descr="PIC00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4343400" cy="347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1027" descr="PIC00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9400" y="2743200"/>
            <a:ext cx="482600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175" y="225425"/>
            <a:ext cx="4308475" cy="640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9688" y="454025"/>
            <a:ext cx="3984625" cy="594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leo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52400"/>
            <a:ext cx="51054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979613" y="215900"/>
            <a:ext cx="4608512" cy="765175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it-IT" b="1" i="1">
                <a:solidFill>
                  <a:srgbClr val="FFFF00"/>
                </a:solidFill>
                <a:latin typeface="Arial" charset="0"/>
              </a:rPr>
              <a:t>What do we need in foot care?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leone"/>
          <p:cNvPicPr>
            <a:picLocks noChangeAspect="1" noChangeArrowheads="1"/>
          </p:cNvPicPr>
          <p:nvPr/>
        </p:nvPicPr>
        <p:blipFill>
          <a:blip r:embed="rId3" cstate="print"/>
          <a:srcRect b="1682"/>
          <a:stretch>
            <a:fillRect/>
          </a:stretch>
        </p:blipFill>
        <p:spPr bwMode="auto">
          <a:xfrm>
            <a:off x="4427538" y="0"/>
            <a:ext cx="4395787" cy="653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0" y="1052513"/>
            <a:ext cx="4427538" cy="15636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3200" b="1">
                <a:solidFill>
                  <a:srgbClr val="FF3300"/>
                </a:solidFill>
                <a:latin typeface="Britannic Bold" pitchFamily="1" charset="0"/>
              </a:rPr>
              <a:t>We need to consider the whole patient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22376" y="548680"/>
            <a:ext cx="7772400" cy="1656184"/>
          </a:xfrm>
        </p:spPr>
        <p:txBody>
          <a:bodyPr>
            <a:normAutofit fontScale="90000"/>
          </a:bodyPr>
          <a:lstStyle/>
          <a:p>
            <a:pPr algn="ctr"/>
            <a:r>
              <a:rPr lang="it-IT" sz="6600" dirty="0" smtClean="0"/>
              <a:t>PIEDE DIABETICO</a:t>
            </a:r>
            <a:br>
              <a:rPr lang="it-IT" sz="6600" dirty="0" smtClean="0"/>
            </a:br>
            <a:r>
              <a:rPr lang="it-IT" dirty="0" smtClean="0">
                <a:solidFill>
                  <a:srgbClr val="002060"/>
                </a:solidFill>
              </a:rPr>
              <a:t>IL PIEDE VASCOLARE</a:t>
            </a:r>
            <a:endParaRPr lang="it-IT" dirty="0">
              <a:solidFill>
                <a:srgbClr val="00206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722376" y="2420888"/>
            <a:ext cx="7772400" cy="3672408"/>
          </a:xfrm>
        </p:spPr>
        <p:txBody>
          <a:bodyPr>
            <a:normAutofit/>
          </a:bodyPr>
          <a:lstStyle/>
          <a:p>
            <a:pPr algn="ctr"/>
            <a:endParaRPr lang="it-IT" dirty="0" smtClean="0"/>
          </a:p>
          <a:p>
            <a:pPr algn="ctr"/>
            <a:endParaRPr lang="it-IT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620688"/>
            <a:ext cx="8183880" cy="1008112"/>
          </a:xfrm>
        </p:spPr>
        <p:txBody>
          <a:bodyPr>
            <a:normAutofit/>
          </a:bodyPr>
          <a:lstStyle/>
          <a:p>
            <a:pPr algn="ctr"/>
            <a:r>
              <a:rPr lang="it-IT" sz="4000" dirty="0" smtClean="0"/>
              <a:t>PIEDE DIABETICO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02920" y="2060848"/>
            <a:ext cx="8183880" cy="417646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it-IT" sz="5400" dirty="0" smtClean="0"/>
          </a:p>
          <a:p>
            <a:pPr algn="ctr">
              <a:buNone/>
            </a:pPr>
            <a:r>
              <a:rPr lang="it-IT" sz="5400" dirty="0" smtClean="0"/>
              <a:t>piede vascolare</a:t>
            </a:r>
          </a:p>
          <a:p>
            <a:pPr algn="ctr">
              <a:buNone/>
            </a:pPr>
            <a:r>
              <a:rPr lang="it-IT" sz="5400" b="1" dirty="0" smtClean="0"/>
              <a:t>o</a:t>
            </a:r>
          </a:p>
          <a:p>
            <a:pPr algn="ctr">
              <a:buNone/>
            </a:pPr>
            <a:r>
              <a:rPr lang="it-IT" sz="5400" b="1" dirty="0" smtClean="0">
                <a:solidFill>
                  <a:srgbClr val="FF0000"/>
                </a:solidFill>
              </a:rPr>
              <a:t>piede </a:t>
            </a:r>
            <a:r>
              <a:rPr lang="it-IT" sz="5400" b="1" dirty="0" err="1" smtClean="0"/>
              <a:t>a</a:t>
            </a:r>
            <a:r>
              <a:rPr lang="it-IT" sz="5400" b="1" dirty="0" err="1" smtClean="0">
                <a:solidFill>
                  <a:srgbClr val="FF0000"/>
                </a:solidFill>
              </a:rPr>
              <a:t>vascolare</a:t>
            </a:r>
            <a:r>
              <a:rPr lang="it-IT" sz="5400" b="1" dirty="0" smtClean="0">
                <a:solidFill>
                  <a:srgbClr val="FF0000"/>
                </a:solidFill>
              </a:rPr>
              <a:t>?</a:t>
            </a:r>
            <a:endParaRPr lang="it-IT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658448"/>
          </a:xfrm>
        </p:spPr>
        <p:txBody>
          <a:bodyPr>
            <a:normAutofit/>
          </a:bodyPr>
          <a:lstStyle/>
          <a:p>
            <a:pPr algn="ctr"/>
            <a:r>
              <a:rPr lang="it-IT" sz="3600" dirty="0" smtClean="0"/>
              <a:t>Non sono le ferite ad essere difficili: </a:t>
            </a:r>
            <a:br>
              <a:rPr lang="it-IT" sz="3600" dirty="0" smtClean="0"/>
            </a:br>
            <a:r>
              <a:rPr lang="it-IT" sz="3600" dirty="0" smtClean="0"/>
              <a:t>è la Medicina ad essere difficile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Non malattie ma malati</a:t>
            </a:r>
          </a:p>
          <a:p>
            <a:r>
              <a:rPr lang="it-IT" dirty="0" smtClean="0"/>
              <a:t>Non una patologia ma più patologie</a:t>
            </a:r>
          </a:p>
          <a:p>
            <a:r>
              <a:rPr lang="it-IT" dirty="0" smtClean="0"/>
              <a:t>La storia clinica non sempre è chiara</a:t>
            </a:r>
          </a:p>
          <a:p>
            <a:r>
              <a:rPr lang="it-IT" dirty="0" smtClean="0"/>
              <a:t>L’evoluzione non sempre è prevedibile</a:t>
            </a:r>
          </a:p>
          <a:p>
            <a:r>
              <a:rPr lang="it-IT" dirty="0" smtClean="0"/>
              <a:t>L’unica cosa chiara deve essere l’obiettivo</a:t>
            </a:r>
          </a:p>
          <a:p>
            <a:r>
              <a:rPr lang="it-IT" dirty="0" smtClean="0"/>
              <a:t>L’obiettivo non è necessariamente la guarigione</a:t>
            </a:r>
          </a:p>
          <a:p>
            <a:r>
              <a:rPr lang="it-IT" dirty="0" smtClean="0"/>
              <a:t>Ma è necessariamente un progresso rispetto all’esistente</a:t>
            </a:r>
          </a:p>
          <a:p>
            <a:r>
              <a:rPr lang="it-IT" dirty="0" err="1" smtClean="0"/>
              <a:t>Primum</a:t>
            </a:r>
            <a:r>
              <a:rPr lang="it-IT" dirty="0" smtClean="0"/>
              <a:t> non </a:t>
            </a:r>
            <a:r>
              <a:rPr lang="it-IT" dirty="0" err="1" smtClean="0"/>
              <a:t>nocere</a:t>
            </a:r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132856"/>
            <a:ext cx="4645144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ARTERIOGRAFIA </a:t>
            </a:r>
            <a:br>
              <a:rPr lang="it-IT" dirty="0" smtClean="0"/>
            </a:br>
            <a:r>
              <a:rPr lang="it-IT" dirty="0" smtClean="0"/>
              <a:t>NORMALE</a:t>
            </a:r>
            <a:endParaRPr lang="it-IT" dirty="0"/>
          </a:p>
        </p:txBody>
      </p:sp>
      <p:pic>
        <p:nvPicPr>
          <p:cNvPr id="4" name="Segnaposto contenuto 3" descr="166x300-images-stories-articoli-Il_piede_diabetico-02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60032" y="374299"/>
            <a:ext cx="3384376" cy="611634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2636912"/>
            <a:ext cx="4141088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ARTERIOGRAFIA </a:t>
            </a:r>
            <a:br>
              <a:rPr lang="it-IT" dirty="0" smtClean="0"/>
            </a:br>
            <a:r>
              <a:rPr lang="it-IT" dirty="0" smtClean="0"/>
              <a:t>NORMALE</a:t>
            </a:r>
            <a:endParaRPr lang="it-IT" dirty="0"/>
          </a:p>
        </p:txBody>
      </p:sp>
      <p:pic>
        <p:nvPicPr>
          <p:cNvPr id="4" name="Segnaposto contenuto 3" descr="134x300-images-stories-articoli-Il_piede_diabetico-01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8024" y="332656"/>
            <a:ext cx="2669576" cy="59766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PIEDE NORMALE</a:t>
            </a:r>
            <a:endParaRPr lang="it-IT" dirty="0"/>
          </a:p>
        </p:txBody>
      </p:sp>
      <p:pic>
        <p:nvPicPr>
          <p:cNvPr id="4" name="Segnaposto contenuto 3" descr="PIEDE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476672"/>
            <a:ext cx="6402725" cy="48020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PIEDE NORMALE</a:t>
            </a:r>
            <a:endParaRPr lang="it-IT" dirty="0"/>
          </a:p>
        </p:txBody>
      </p:sp>
      <p:pic>
        <p:nvPicPr>
          <p:cNvPr id="4" name="Segnaposto contenuto 3" descr="PIEDE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7612" y="530225"/>
            <a:ext cx="6450731" cy="48380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2204864"/>
            <a:ext cx="4213096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ARTERIOGRAFIA </a:t>
            </a:r>
            <a:br>
              <a:rPr lang="it-IT" dirty="0" smtClean="0"/>
            </a:br>
            <a:r>
              <a:rPr lang="it-IT" dirty="0" smtClean="0"/>
              <a:t>“DIABETICA”</a:t>
            </a:r>
            <a:endParaRPr lang="it-IT" dirty="0"/>
          </a:p>
        </p:txBody>
      </p:sp>
      <p:pic>
        <p:nvPicPr>
          <p:cNvPr id="4" name="Segnaposto contenuto 3" descr="219x300-images-stories-articoli-Il_piede_diabetico-03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60032" y="332656"/>
            <a:ext cx="4305189" cy="589751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2276872"/>
            <a:ext cx="406908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ARTERIOGRAFIA</a:t>
            </a:r>
            <a:br>
              <a:rPr lang="it-IT" dirty="0" smtClean="0"/>
            </a:br>
            <a:r>
              <a:rPr lang="it-IT" dirty="0" smtClean="0"/>
              <a:t> DIABETICA</a:t>
            </a:r>
            <a:endParaRPr lang="it-IT" dirty="0"/>
          </a:p>
        </p:txBody>
      </p:sp>
      <p:pic>
        <p:nvPicPr>
          <p:cNvPr id="4" name="Segnaposto contenuto 3" descr="224x300-images-stories-articoli-Il_piede_diabetico-05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20127" y="260648"/>
            <a:ext cx="4623873" cy="61926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pPr algn="ctr"/>
            <a:r>
              <a:rPr lang="it-IT" dirty="0" smtClean="0"/>
              <a:t>ARTERIOGRAFIA DIABETICA</a:t>
            </a:r>
            <a:endParaRPr lang="it-IT" dirty="0"/>
          </a:p>
        </p:txBody>
      </p:sp>
      <p:pic>
        <p:nvPicPr>
          <p:cNvPr id="4" name="Segnaposto contenuto 3" descr="AGF PIED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1268760"/>
            <a:ext cx="4824536" cy="4824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it-IT" dirty="0" smtClean="0"/>
              <a:t>PIEDE DIABETICO AVASCOLARE</a:t>
            </a:r>
            <a:endParaRPr lang="it-IT" dirty="0"/>
          </a:p>
        </p:txBody>
      </p:sp>
      <p:pic>
        <p:nvPicPr>
          <p:cNvPr id="6" name="Segnaposto contenuto 5" descr="GANGRENA AMP 2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124744"/>
            <a:ext cx="7324879" cy="49034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it-IT" dirty="0" smtClean="0"/>
              <a:t>PIEDE DIABETICO AVASCOLARE</a:t>
            </a:r>
            <a:endParaRPr lang="it-IT" dirty="0"/>
          </a:p>
        </p:txBody>
      </p:sp>
      <p:pic>
        <p:nvPicPr>
          <p:cNvPr id="4" name="Segnaposto contenuto 3" descr="gangrena dita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484784"/>
            <a:ext cx="7468895" cy="49998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04632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PIEDE DIABETICO AVASCOLARE</a:t>
            </a:r>
            <a:endParaRPr lang="it-IT" dirty="0"/>
          </a:p>
        </p:txBody>
      </p:sp>
      <p:pic>
        <p:nvPicPr>
          <p:cNvPr id="4" name="Segnaposto contenuto 3" descr="PIEDEMAZZ.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124744"/>
            <a:ext cx="7361327" cy="49278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dirty="0" smtClean="0"/>
              <a:t>Programma di percorso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3356992"/>
            <a:ext cx="8229600" cy="2967608"/>
          </a:xfrm>
        </p:spPr>
        <p:txBody>
          <a:bodyPr/>
          <a:lstStyle/>
          <a:p>
            <a:r>
              <a:rPr lang="it-IT" dirty="0" smtClean="0"/>
              <a:t>Ulcere da decubito</a:t>
            </a:r>
          </a:p>
          <a:p>
            <a:r>
              <a:rPr lang="it-IT" dirty="0" smtClean="0"/>
              <a:t>Ulcere venose</a:t>
            </a:r>
          </a:p>
          <a:p>
            <a:r>
              <a:rPr lang="it-IT" dirty="0" smtClean="0"/>
              <a:t>Piede diabetico</a:t>
            </a:r>
          </a:p>
          <a:p>
            <a:r>
              <a:rPr lang="it-IT" dirty="0" smtClean="0"/>
              <a:t>Certezze (non molte) ed incertezze (parecchie)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dirty="0" smtClean="0"/>
              <a:t>PIEDE DIABETICO AVASCOLARE</a:t>
            </a:r>
            <a:endParaRPr lang="it-IT" dirty="0"/>
          </a:p>
        </p:txBody>
      </p:sp>
      <p:pic>
        <p:nvPicPr>
          <p:cNvPr id="4" name="Segnaposto contenuto 3" descr="ULCERA PLANTA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2204864"/>
            <a:ext cx="7869198" cy="443160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/>
          <a:lstStyle/>
          <a:p>
            <a:pPr algn="ctr"/>
            <a:r>
              <a:rPr lang="it-IT" dirty="0" smtClean="0"/>
              <a:t>Piede </a:t>
            </a:r>
            <a:r>
              <a:rPr lang="it-IT" dirty="0" err="1" smtClean="0"/>
              <a:t>avascolare</a:t>
            </a:r>
            <a:r>
              <a:rPr lang="it-IT" dirty="0" smtClean="0"/>
              <a:t> infetto</a:t>
            </a:r>
            <a:endParaRPr lang="it-IT" dirty="0"/>
          </a:p>
        </p:txBody>
      </p:sp>
      <p:pic>
        <p:nvPicPr>
          <p:cNvPr id="4" name="Segnaposto contenuto 3" descr="piede vascolare infett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340768"/>
            <a:ext cx="7372090" cy="50609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548680"/>
            <a:ext cx="8183880" cy="936104"/>
          </a:xfrm>
        </p:spPr>
        <p:txBody>
          <a:bodyPr/>
          <a:lstStyle/>
          <a:p>
            <a:pPr algn="ctr"/>
            <a:r>
              <a:rPr lang="it-IT" dirty="0" smtClean="0"/>
              <a:t>ARTERIOPATIA DIABETICA 1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02920" y="1916832"/>
            <a:ext cx="8183880" cy="3816424"/>
          </a:xfrm>
        </p:spPr>
        <p:txBody>
          <a:bodyPr>
            <a:normAutofit/>
          </a:bodyPr>
          <a:lstStyle/>
          <a:p>
            <a:pPr algn="just"/>
            <a:r>
              <a:rPr lang="it-IT" dirty="0" smtClean="0"/>
              <a:t>più frequente</a:t>
            </a:r>
          </a:p>
          <a:p>
            <a:pPr algn="just"/>
            <a:r>
              <a:rPr lang="it-IT" dirty="0" smtClean="0"/>
              <a:t>più precoce</a:t>
            </a:r>
          </a:p>
          <a:p>
            <a:pPr algn="just"/>
            <a:r>
              <a:rPr lang="it-IT" dirty="0" smtClean="0"/>
              <a:t>più rapidamente progressiva</a:t>
            </a:r>
          </a:p>
          <a:p>
            <a:pPr algn="just"/>
            <a:r>
              <a:rPr lang="it-IT" dirty="0" smtClean="0"/>
              <a:t>non risparmia le donne</a:t>
            </a:r>
          </a:p>
          <a:p>
            <a:pPr algn="just"/>
            <a:r>
              <a:rPr lang="it-IT" dirty="0" smtClean="0"/>
              <a:t>è bilaterale e sottogenicolata</a:t>
            </a:r>
          </a:p>
          <a:p>
            <a:pPr algn="just"/>
            <a:r>
              <a:rPr lang="it-IT" dirty="0" smtClean="0"/>
              <a:t>la gangrena, nei diabetici, è 53 volte nei maschi, e 71 volte nelle femmine, più frequente rispetto ai non diabetici</a:t>
            </a:r>
          </a:p>
          <a:p>
            <a:pPr algn="just"/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404664"/>
            <a:ext cx="8183880" cy="936104"/>
          </a:xfrm>
        </p:spPr>
        <p:txBody>
          <a:bodyPr/>
          <a:lstStyle/>
          <a:p>
            <a:pPr algn="ctr"/>
            <a:r>
              <a:rPr lang="it-IT" dirty="0" smtClean="0"/>
              <a:t>ARTERIOPATIA DIABETICA 2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02920" y="1556792"/>
            <a:ext cx="8183880" cy="4176464"/>
          </a:xfrm>
        </p:spPr>
        <p:txBody>
          <a:bodyPr/>
          <a:lstStyle/>
          <a:p>
            <a:r>
              <a:rPr lang="it-IT" dirty="0" smtClean="0"/>
              <a:t>il tronco </a:t>
            </a:r>
            <a:r>
              <a:rPr lang="it-IT" dirty="0" err="1" smtClean="0"/>
              <a:t>tibioperoniero</a:t>
            </a:r>
            <a:r>
              <a:rPr lang="it-IT" dirty="0" smtClean="0"/>
              <a:t> e l’origine della arteria tibiale anteriore sono frequentemente occlusi</a:t>
            </a:r>
          </a:p>
          <a:p>
            <a:r>
              <a:rPr lang="it-IT" dirty="0" smtClean="0"/>
              <a:t>i circoli collaterali distali si “perdono” con frequenza quadrupla rispetto alle AOP non diabetiche</a:t>
            </a:r>
          </a:p>
          <a:p>
            <a:r>
              <a:rPr lang="it-IT" dirty="0" smtClean="0"/>
              <a:t>l’arteria </a:t>
            </a:r>
            <a:r>
              <a:rPr lang="it-IT" dirty="0" err="1" smtClean="0"/>
              <a:t>peroneale</a:t>
            </a:r>
            <a:r>
              <a:rPr lang="it-IT" dirty="0" smtClean="0"/>
              <a:t> e l’interossea sono solitamente le più “resistenti”, ed il circolo residuo al piede dipende spesso da loro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404664"/>
            <a:ext cx="8183880" cy="1008112"/>
          </a:xfrm>
        </p:spPr>
        <p:txBody>
          <a:bodyPr/>
          <a:lstStyle/>
          <a:p>
            <a:pPr algn="ctr"/>
            <a:r>
              <a:rPr lang="it-IT" dirty="0" smtClean="0"/>
              <a:t>ARTERIOPATIA DIABETICA 3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02920" y="1412776"/>
            <a:ext cx="8183880" cy="4608512"/>
          </a:xfrm>
        </p:spPr>
        <p:txBody>
          <a:bodyPr/>
          <a:lstStyle/>
          <a:p>
            <a:r>
              <a:rPr lang="it-IT" dirty="0" smtClean="0"/>
              <a:t>distribuzione “casuale”: arteriole e capillari sani intervallati a capillari malati</a:t>
            </a:r>
          </a:p>
          <a:p>
            <a:r>
              <a:rPr lang="it-IT" dirty="0" smtClean="0"/>
              <a:t>aumento delle calcificazioni adiacenti alla lamina elastica interna del circolo tibiale</a:t>
            </a:r>
          </a:p>
          <a:p>
            <a:r>
              <a:rPr lang="it-IT" dirty="0" smtClean="0"/>
              <a:t>ispessimento dell’intima in prossimità della membrana basale, dovuto alla microangiopatia</a:t>
            </a:r>
          </a:p>
          <a:p>
            <a:r>
              <a:rPr lang="it-IT" dirty="0" smtClean="0"/>
              <a:t>questo ispessimento si rileva nel 50% dei “prediabetici” è può essere considerato la lesione precoce della microangiopatia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332656"/>
            <a:ext cx="8183880" cy="936104"/>
          </a:xfrm>
        </p:spPr>
        <p:txBody>
          <a:bodyPr/>
          <a:lstStyle/>
          <a:p>
            <a:pPr algn="ctr"/>
            <a:r>
              <a:rPr lang="it-IT" dirty="0" smtClean="0"/>
              <a:t>ARTERIOPATIA DIABETICA 4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503238" y="1268413"/>
          <a:ext cx="8183562" cy="475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COME E’ FATTA UNA ARTERIA?</a:t>
            </a:r>
            <a:endParaRPr lang="it-IT" dirty="0"/>
          </a:p>
        </p:txBody>
      </p:sp>
      <p:pic>
        <p:nvPicPr>
          <p:cNvPr id="4" name="Segnaposto contenuto 3" descr="16195296-scienza-medica-anthropotomy-microscopio-fisiologia-dei-vasi-sanguigni-arteria-e-ven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2105472"/>
            <a:ext cx="4752528" cy="475252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5301208"/>
            <a:ext cx="8183880" cy="733832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UNA ARTERIA SCHEMATIZZATA</a:t>
            </a:r>
            <a:endParaRPr lang="it-IT" dirty="0"/>
          </a:p>
        </p:txBody>
      </p:sp>
      <p:pic>
        <p:nvPicPr>
          <p:cNvPr id="4" name="Segnaposto contenuto 3" descr="ARTERI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2132" y="908720"/>
            <a:ext cx="8163598" cy="446276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5373216"/>
            <a:ext cx="8183880" cy="661824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LA PLACCA ATEROMASICA</a:t>
            </a:r>
            <a:endParaRPr lang="it-IT" dirty="0"/>
          </a:p>
        </p:txBody>
      </p:sp>
      <p:pic>
        <p:nvPicPr>
          <p:cNvPr id="4" name="Segnaposto contenuto 3" descr="PLACCA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476672"/>
            <a:ext cx="7088932" cy="472595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260648"/>
            <a:ext cx="8183880" cy="936104"/>
          </a:xfrm>
        </p:spPr>
        <p:txBody>
          <a:bodyPr/>
          <a:lstStyle/>
          <a:p>
            <a:pPr algn="ctr"/>
            <a:r>
              <a:rPr lang="it-IT" dirty="0" smtClean="0"/>
              <a:t>IL PIEDE AVASCOLARE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02920" y="1196752"/>
            <a:ext cx="8183880" cy="4896544"/>
          </a:xfrm>
        </p:spPr>
        <p:txBody>
          <a:bodyPr/>
          <a:lstStyle/>
          <a:p>
            <a:r>
              <a:rPr lang="it-IT" dirty="0" smtClean="0"/>
              <a:t>Rende estremamente difficoltosa la guarigione di lesioni anche limitate</a:t>
            </a:r>
          </a:p>
          <a:p>
            <a:r>
              <a:rPr lang="it-IT" dirty="0" smtClean="0"/>
              <a:t>Favorisce l’insorgenza di infezioni (piede diabetico infetto)</a:t>
            </a:r>
          </a:p>
          <a:p>
            <a:r>
              <a:rPr lang="it-IT" dirty="0" smtClean="0"/>
              <a:t>E’ fonte di insuccesso di interventi anche minori se non preceduti da ripristino dei flussi</a:t>
            </a:r>
          </a:p>
          <a:p>
            <a:r>
              <a:rPr lang="it-IT" dirty="0" smtClean="0"/>
              <a:t>Va sempre sospettata e ricercata in quanto la </a:t>
            </a:r>
            <a:r>
              <a:rPr lang="it-IT" dirty="0" err="1" smtClean="0"/>
              <a:t>claudicatio</a:t>
            </a:r>
            <a:r>
              <a:rPr lang="it-IT" dirty="0" smtClean="0"/>
              <a:t> è sintomo spesso assente nei diabetici (neuropatia)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36096" y="0"/>
            <a:ext cx="3707904" cy="5301208"/>
          </a:xfrm>
        </p:spPr>
        <p:txBody>
          <a:bodyPr>
            <a:no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Ogni tanto </a:t>
            </a:r>
            <a:br>
              <a:rPr lang="it-IT" sz="3600" b="1" dirty="0" smtClean="0">
                <a:solidFill>
                  <a:srgbClr val="FF0000"/>
                </a:solidFill>
              </a:rPr>
            </a:br>
            <a:r>
              <a:rPr lang="it-IT" sz="3600" b="1" dirty="0" smtClean="0">
                <a:solidFill>
                  <a:srgbClr val="FF0000"/>
                </a:solidFill>
              </a:rPr>
              <a:t>le medicazioni presentano difficoltà </a:t>
            </a:r>
            <a:r>
              <a:rPr lang="it-IT" sz="3600" b="1" dirty="0" err="1" smtClean="0">
                <a:solidFill>
                  <a:srgbClr val="FF0000"/>
                </a:solidFill>
              </a:rPr>
              <a:t>aggiuntive…</a:t>
            </a:r>
            <a:endParaRPr lang="it-IT" sz="3600" b="1" dirty="0">
              <a:solidFill>
                <a:srgbClr val="FF0000"/>
              </a:solidFill>
            </a:endParaRPr>
          </a:p>
        </p:txBody>
      </p:sp>
      <p:pic>
        <p:nvPicPr>
          <p:cNvPr id="4" name="Segnaposto contenuto 3" descr="POSIZIONE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5547" t="10038"/>
          <a:stretch>
            <a:fillRect/>
          </a:stretch>
        </p:blipFill>
        <p:spPr>
          <a:xfrm>
            <a:off x="539552" y="93581"/>
            <a:ext cx="4680520" cy="664778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260648"/>
            <a:ext cx="8183880" cy="792088"/>
          </a:xfrm>
        </p:spPr>
        <p:txBody>
          <a:bodyPr>
            <a:normAutofit/>
          </a:bodyPr>
          <a:lstStyle/>
          <a:p>
            <a:pPr algn="ctr"/>
            <a:r>
              <a:rPr lang="it-IT" sz="2800" dirty="0" smtClean="0"/>
              <a:t>STUDIARE IL FLUSSO NEI DIABETICI</a:t>
            </a:r>
            <a:endParaRPr lang="it-IT" sz="2800" dirty="0"/>
          </a:p>
        </p:txBody>
      </p:sp>
      <p:pic>
        <p:nvPicPr>
          <p:cNvPr id="4" name="Segnaposto contenuto 3" descr="F1.small[1]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79912" y="1844824"/>
            <a:ext cx="1857375" cy="1905000"/>
          </a:xfrm>
        </p:spPr>
      </p:pic>
      <p:sp>
        <p:nvSpPr>
          <p:cNvPr id="5" name="CasellaDiTesto 4"/>
          <p:cNvSpPr txBox="1"/>
          <p:nvPr/>
        </p:nvSpPr>
        <p:spPr>
          <a:xfrm>
            <a:off x="1115616" y="1340768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ANKLE-BRACHIAL INDEX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971600" y="4005064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  NORMALE  		 1 – 1,4</a:t>
            </a:r>
          </a:p>
          <a:p>
            <a:pPr algn="ctr"/>
            <a:r>
              <a:rPr lang="it-IT" dirty="0" smtClean="0"/>
              <a:t>  BORDERLINE 		 0.9 – 1</a:t>
            </a:r>
          </a:p>
          <a:p>
            <a:pPr algn="ctr"/>
            <a:r>
              <a:rPr lang="it-IT" dirty="0" smtClean="0"/>
              <a:t>PATOLOGICO  		&lt; 0.9</a:t>
            </a:r>
          </a:p>
          <a:p>
            <a:pPr algn="ctr"/>
            <a:r>
              <a:rPr lang="it-IT" dirty="0" smtClean="0"/>
              <a:t>CRITICO  		&lt; 0.4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332656"/>
            <a:ext cx="8183880" cy="936104"/>
          </a:xfrm>
        </p:spPr>
        <p:txBody>
          <a:bodyPr/>
          <a:lstStyle/>
          <a:p>
            <a:pPr algn="ctr"/>
            <a:r>
              <a:rPr lang="it-IT" dirty="0" smtClean="0"/>
              <a:t>COSA FARE SUBITO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02920" y="1340768"/>
            <a:ext cx="8183880" cy="511256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it-IT" sz="2000" dirty="0" smtClean="0"/>
          </a:p>
          <a:p>
            <a:pPr algn="ctr">
              <a:buNone/>
            </a:pPr>
            <a:endParaRPr lang="it-IT" sz="2000" dirty="0" smtClean="0"/>
          </a:p>
          <a:p>
            <a:pPr algn="ctr">
              <a:buNone/>
            </a:pPr>
            <a:r>
              <a:rPr lang="it-IT" sz="2000" dirty="0" smtClean="0"/>
              <a:t>FARE UNA VALUTAZIONE </a:t>
            </a:r>
            <a:r>
              <a:rPr lang="it-IT" sz="2000" dirty="0" err="1" smtClean="0"/>
              <a:t>D’EQUIPE</a:t>
            </a:r>
            <a:endParaRPr lang="it-IT" sz="2000" dirty="0" smtClean="0"/>
          </a:p>
          <a:p>
            <a:pPr algn="ctr">
              <a:buNone/>
            </a:pPr>
            <a:endParaRPr lang="it-IT" sz="2000" dirty="0" smtClean="0"/>
          </a:p>
          <a:p>
            <a:pPr algn="ctr">
              <a:buNone/>
            </a:pPr>
            <a:r>
              <a:rPr lang="it-IT" sz="2000" dirty="0" smtClean="0"/>
              <a:t>ESEGUIRE UN ANKLE-BRACHIAL INDEX</a:t>
            </a:r>
          </a:p>
          <a:p>
            <a:pPr algn="ctr">
              <a:buNone/>
            </a:pPr>
            <a:endParaRPr lang="it-IT" sz="2000" dirty="0" smtClean="0"/>
          </a:p>
          <a:p>
            <a:pPr algn="ctr">
              <a:buNone/>
            </a:pPr>
            <a:r>
              <a:rPr lang="it-IT" sz="2000" dirty="0" smtClean="0"/>
              <a:t>IDENTIFICARE I FATTORI </a:t>
            </a:r>
            <a:r>
              <a:rPr lang="it-IT" sz="2000" dirty="0" err="1" smtClean="0"/>
              <a:t>DI</a:t>
            </a:r>
            <a:r>
              <a:rPr lang="it-IT" sz="2000" dirty="0" smtClean="0"/>
              <a:t> RISCHIO E RIMUOVERLI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it-IT" sz="2000" dirty="0" smtClean="0"/>
              <a:t>FUMO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it-IT" sz="2000" dirty="0" smtClean="0"/>
              <a:t>IPERLIPIDEMIA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it-IT" sz="2000" dirty="0" smtClean="0"/>
              <a:t>IPERTENSIONE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it-IT" sz="2000" dirty="0" smtClean="0"/>
              <a:t>SCOMPENSO GLUCOMETABOLICO</a:t>
            </a:r>
            <a:endParaRPr lang="it-IT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 poi? Sulla lesione?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Valgono le stesse regole delle ulcere di altra natura?</a:t>
            </a:r>
          </a:p>
          <a:p>
            <a:r>
              <a:rPr lang="it-IT" dirty="0" smtClean="0"/>
              <a:t>O ci sono regole speciali?</a:t>
            </a:r>
          </a:p>
          <a:p>
            <a:r>
              <a:rPr lang="it-IT" dirty="0" smtClean="0"/>
              <a:t>Dobbiamo accontentarci di risultati parziali?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egnaposto contenuto 6" descr="2011 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36007" y="273050"/>
            <a:ext cx="4389835" cy="5853113"/>
          </a:xfrm>
        </p:spPr>
      </p:pic>
      <p:sp>
        <p:nvSpPr>
          <p:cNvPr id="6" name="Segnaposto testo 5"/>
          <p:cNvSpPr>
            <a:spLocks noGrp="1"/>
          </p:cNvSpPr>
          <p:nvPr>
            <p:ph type="body" sz="half" idx="2"/>
          </p:nvPr>
        </p:nvSpPr>
        <p:spPr>
          <a:xfrm>
            <a:off x="685800" y="2276872"/>
            <a:ext cx="2743200" cy="3971528"/>
          </a:xfrm>
        </p:spPr>
        <p:txBody>
          <a:bodyPr/>
          <a:lstStyle/>
          <a:p>
            <a:endParaRPr lang="it-IT" dirty="0" smtClean="0"/>
          </a:p>
          <a:p>
            <a:endParaRPr lang="it-IT" sz="2400" dirty="0"/>
          </a:p>
          <a:p>
            <a:r>
              <a:rPr lang="it-IT" sz="2400" dirty="0" smtClean="0"/>
              <a:t>L’ulcera come appare dopo detersione e </a:t>
            </a:r>
            <a:r>
              <a:rPr lang="it-IT" sz="2400" dirty="0" err="1" smtClean="0"/>
              <a:t>curettage</a:t>
            </a:r>
            <a:endParaRPr lang="it-IT" sz="2400" dirty="0"/>
          </a:p>
        </p:txBody>
      </p:sp>
      <p:sp>
        <p:nvSpPr>
          <p:cNvPr id="8" name="Titolo 3"/>
          <p:cNvSpPr txBox="1">
            <a:spLocks/>
          </p:cNvSpPr>
          <p:nvPr/>
        </p:nvSpPr>
        <p:spPr>
          <a:xfrm>
            <a:off x="467544" y="970806"/>
            <a:ext cx="3008313" cy="11620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MEDICAZIONE </a:t>
            </a:r>
            <a:r>
              <a:rPr kumimoji="0" lang="it-IT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</a:t>
            </a:r>
            <a:r>
              <a:rPr kumimoji="0" lang="it-IT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ULCERA PLANTARE DIABETICA </a:t>
            </a:r>
            <a:br>
              <a:rPr kumimoji="0" lang="it-IT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it-IT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 NUOVI MATERIALI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NUOVI MATERIALI</a:t>
            </a:r>
            <a:endParaRPr lang="it-IT" dirty="0"/>
          </a:p>
        </p:txBody>
      </p:sp>
      <p:pic>
        <p:nvPicPr>
          <p:cNvPr id="5" name="Segnaposto contenuto 4" descr="2011 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36007" y="273050"/>
            <a:ext cx="4389835" cy="5853113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it-IT" sz="2400" dirty="0" smtClean="0"/>
          </a:p>
          <a:p>
            <a:endParaRPr lang="it-IT" sz="2400" dirty="0"/>
          </a:p>
          <a:p>
            <a:r>
              <a:rPr lang="it-IT" sz="2400" dirty="0" smtClean="0"/>
              <a:t>Particolare della lesione</a:t>
            </a: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NUOVI MATERIALI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it-IT" sz="2400" dirty="0" smtClean="0"/>
          </a:p>
          <a:p>
            <a:pPr algn="ctr"/>
            <a:r>
              <a:rPr lang="it-IT" sz="2400" dirty="0" smtClean="0"/>
              <a:t>MISURAZIONE DELLA LESIONE RICOPERTA</a:t>
            </a:r>
          </a:p>
          <a:p>
            <a:pPr algn="ctr"/>
            <a:r>
              <a:rPr lang="it-IT" sz="2400" dirty="0" err="1" smtClean="0"/>
              <a:t>DI</a:t>
            </a:r>
            <a:r>
              <a:rPr lang="it-IT" sz="2400" dirty="0" smtClean="0"/>
              <a:t> MATERIALE TRASPARENTE STERILE</a:t>
            </a:r>
            <a:endParaRPr lang="it-IT" sz="2400" dirty="0"/>
          </a:p>
        </p:txBody>
      </p:sp>
      <p:pic>
        <p:nvPicPr>
          <p:cNvPr id="7" name="Segnaposto contenuto 6" descr="2011 0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36007" y="273050"/>
            <a:ext cx="4389835" cy="58531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NUOVI MATERIALI</a:t>
            </a:r>
            <a:endParaRPr lang="it-IT" dirty="0"/>
          </a:p>
        </p:txBody>
      </p:sp>
      <p:pic>
        <p:nvPicPr>
          <p:cNvPr id="5" name="Segnaposto contenuto 4" descr="2011 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36007" y="273050"/>
            <a:ext cx="4389835" cy="5853113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it-IT" sz="2400" dirty="0" smtClean="0"/>
          </a:p>
          <a:p>
            <a:r>
              <a:rPr lang="it-IT" sz="2400" dirty="0" smtClean="0"/>
              <a:t>TRASFERIMENTO DEL TRASPARENTE PER LA  CONFORMAZIONE DEI MATERIALI: SI CONFEZIONA L’OBLO’</a:t>
            </a: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NUOVI MATERIALI</a:t>
            </a:r>
            <a:endParaRPr lang="it-IT" dirty="0"/>
          </a:p>
        </p:txBody>
      </p:sp>
      <p:pic>
        <p:nvPicPr>
          <p:cNvPr id="5" name="Segnaposto contenuto 4" descr="2011 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36007" y="273050"/>
            <a:ext cx="4389835" cy="5853113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it-IT" sz="2400" dirty="0" smtClean="0"/>
          </a:p>
          <a:p>
            <a:r>
              <a:rPr lang="it-IT" sz="2400" dirty="0" smtClean="0"/>
              <a:t>PARTICOLARE DELLA MISURAZIONE DEL FORO CENTRALE DELL’ OBLO’</a:t>
            </a: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NUOVI MATERIALI</a:t>
            </a:r>
            <a:endParaRPr lang="it-IT" dirty="0"/>
          </a:p>
        </p:txBody>
      </p:sp>
      <p:pic>
        <p:nvPicPr>
          <p:cNvPr id="5" name="Segnaposto contenuto 4" descr="2011 0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36007" y="273050"/>
            <a:ext cx="4389835" cy="5853113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r>
              <a:rPr lang="it-IT" sz="2400" dirty="0" smtClean="0"/>
              <a:t>LA PROTEZIONE ANTIDECUBITO IN VISIONE FRONTALE: OBLO’ BEN VISIBILE</a:t>
            </a: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NUOVI MATERIALI</a:t>
            </a:r>
            <a:endParaRPr lang="it-IT" dirty="0"/>
          </a:p>
        </p:txBody>
      </p:sp>
      <p:pic>
        <p:nvPicPr>
          <p:cNvPr id="5" name="Segnaposto contenuto 4" descr="2011 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36007" y="273050"/>
            <a:ext cx="4389835" cy="5853113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r>
              <a:rPr lang="it-IT" sz="2400" dirty="0" smtClean="0"/>
              <a:t>LA PROTEZIONE ANTIDECUBITO IN VISIONE LATERALE (SPESSORE)</a:t>
            </a:r>
          </a:p>
          <a:p>
            <a:r>
              <a:rPr lang="it-IT" sz="2400" dirty="0" smtClean="0"/>
              <a:t>VENGONO UTILIZZATI TRE FOGLI </a:t>
            </a:r>
            <a:r>
              <a:rPr lang="it-IT" sz="2400" dirty="0" err="1" smtClean="0"/>
              <a:t>DI</a:t>
            </a:r>
            <a:r>
              <a:rPr lang="it-IT" sz="2400" dirty="0" smtClean="0"/>
              <a:t> 2 mm.</a:t>
            </a:r>
          </a:p>
          <a:p>
            <a:r>
              <a:rPr lang="it-IT" sz="2400" dirty="0" smtClean="0"/>
              <a:t>SI INTRAVEDE L’OBLO’ (FRECCIA)</a:t>
            </a:r>
            <a:endParaRPr lang="it-IT" sz="2400" dirty="0"/>
          </a:p>
        </p:txBody>
      </p:sp>
      <p:sp>
        <p:nvSpPr>
          <p:cNvPr id="6" name="Freccia a sinistra 5"/>
          <p:cNvSpPr/>
          <p:nvPr/>
        </p:nvSpPr>
        <p:spPr>
          <a:xfrm rot="20747376">
            <a:off x="6616022" y="3794403"/>
            <a:ext cx="1584176" cy="8448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TRANSITION" val="Crdoors.p3d 4"/>
  <p:tag name="POWER3D OPTIONS" val="Medium "/>
  <p:tag name="POWER3D SOUND" val="Creaking Door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TRANSITION" val="Tcircles.p3d 5"/>
  <p:tag name="POWER3D OPTIONS" val="Medium "/>
  <p:tag name="POWER3D SOUND" val="Twirling Circles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nozio">
  <a:themeElements>
    <a:clrScheme name="Equinozi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Equinozi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nozi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204</TotalTime>
  <Words>2665</Words>
  <Application>Microsoft Office PowerPoint</Application>
  <PresentationFormat>Presentazione su schermo (4:3)</PresentationFormat>
  <Paragraphs>478</Paragraphs>
  <Slides>168</Slides>
  <Notes>4</Notes>
  <HiddenSlides>1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168</vt:i4>
      </vt:variant>
    </vt:vector>
  </HeadingPairs>
  <TitlesOfParts>
    <vt:vector size="169" baseType="lpstr">
      <vt:lpstr>Equinozio</vt:lpstr>
      <vt:lpstr>Il trattamento  delle ferite difficili</vt:lpstr>
      <vt:lpstr>per preparare questo corso mi sono ritirato in un eremo…</vt:lpstr>
      <vt:lpstr>meditando in una celletta….</vt:lpstr>
      <vt:lpstr>lavorando duramente con i miei collaboratori…</vt:lpstr>
      <vt:lpstr>trascorrendo notti insonni….</vt:lpstr>
      <vt:lpstr> chiuso in buie biblioteche….</vt:lpstr>
      <vt:lpstr>Non sono le ferite ad essere difficili:  è la Medicina ad essere difficile</vt:lpstr>
      <vt:lpstr>Programma di percorso</vt:lpstr>
      <vt:lpstr>Ogni tanto  le medicazioni presentano difficoltà aggiuntive…</vt:lpstr>
      <vt:lpstr>ULCERE  DA DECUBITO</vt:lpstr>
      <vt:lpstr>La Prevenzione</vt:lpstr>
      <vt:lpstr>La Prevenzione</vt:lpstr>
      <vt:lpstr>INDICE DI NORTON: RISCHIO NO &gt; 15 - LIEVE 14 – 12 - ELEVATO &lt; 12                       4                 3             2            1</vt:lpstr>
      <vt:lpstr>Intervenire sui fattori di rischio</vt:lpstr>
      <vt:lpstr>CURARE LA LESIONE</vt:lpstr>
      <vt:lpstr>Wound Bed Preparation: T.I.M.E.</vt:lpstr>
      <vt:lpstr>Debridement</vt:lpstr>
      <vt:lpstr>Debridement: tecniche</vt:lpstr>
      <vt:lpstr>Controllo dell’infezione</vt:lpstr>
      <vt:lpstr>I margini dormienti</vt:lpstr>
      <vt:lpstr>Vivacizzare i margini</vt:lpstr>
      <vt:lpstr>Portare l’ulcera a guarigione</vt:lpstr>
      <vt:lpstr>Materiali di medicazione</vt:lpstr>
      <vt:lpstr>ULCERE VENOSE</vt:lpstr>
      <vt:lpstr>Non tutte le gambe sono candidate</vt:lpstr>
      <vt:lpstr>Condizioni più frequenti</vt:lpstr>
      <vt:lpstr>Ulcere venose</vt:lpstr>
      <vt:lpstr>Complesso da stasi</vt:lpstr>
      <vt:lpstr>Terapia della fase preulcerativa</vt:lpstr>
      <vt:lpstr>Ulcere Venose: Trattamento</vt:lpstr>
      <vt:lpstr>ulcera venosa “naive”</vt:lpstr>
      <vt:lpstr>curettage</vt:lpstr>
      <vt:lpstr>lesione detersa</vt:lpstr>
      <vt:lpstr>protezione con garza non-adesiva</vt:lpstr>
      <vt:lpstr>Elastocompressione 2 layers (ossido di zinco + benda elastica adesiva)</vt:lpstr>
      <vt:lpstr>Elastocompressione 4-layers (cotone di Germania + benda elastica no adesiva + benda no-stretch + chiusura self-adesiva)</vt:lpstr>
      <vt:lpstr> Bendaggio a tre strati - FINPAR© ossido di zinco + benda elastocompressiva adesiva + benda coesiva </vt:lpstr>
      <vt:lpstr>bendaggio all’ossido di zinco</vt:lpstr>
      <vt:lpstr>1 - bendaggio all’ossido di zinco</vt:lpstr>
      <vt:lpstr>Completamento…</vt:lpstr>
      <vt:lpstr>2 - elastocompressione</vt:lpstr>
      <vt:lpstr>continua…</vt:lpstr>
      <vt:lpstr>3 - fissaggio con benda coesiva</vt:lpstr>
      <vt:lpstr>Le ulcere venose</vt:lpstr>
      <vt:lpstr>le ulcere inguaribili…</vt:lpstr>
      <vt:lpstr>Ancora…</vt:lpstr>
      <vt:lpstr>di più…..</vt:lpstr>
      <vt:lpstr>appunto….</vt:lpstr>
      <vt:lpstr> Il Piede Diabetico Acuto</vt:lpstr>
      <vt:lpstr>DEFINIZIONE</vt:lpstr>
      <vt:lpstr>Diapositiva 51</vt:lpstr>
      <vt:lpstr>LE DIMENSIONI DEL PROBLEMA</vt:lpstr>
      <vt:lpstr>EVERY 30 SECONDS A LOWER LIMB IS LOST TO DIABETES SOMEWHERE IN THE WORLD</vt:lpstr>
      <vt:lpstr>Diapositiva 54</vt:lpstr>
      <vt:lpstr>Diapositiva 55</vt:lpstr>
      <vt:lpstr>Diapositiva 56</vt:lpstr>
      <vt:lpstr>“I marvel that society would pay a surgeon a large sum of money to remove a patient’s leg- but nothing to save it.”    George Bernard Shaw</vt:lpstr>
      <vt:lpstr>I COSTI</vt:lpstr>
      <vt:lpstr>Diapositiva 59</vt:lpstr>
      <vt:lpstr>Diapositiva 60</vt:lpstr>
      <vt:lpstr>Diapositiva 61</vt:lpstr>
      <vt:lpstr>Diapositiva 62</vt:lpstr>
      <vt:lpstr>Diapositiva 63</vt:lpstr>
      <vt:lpstr>Diapositiva 64</vt:lpstr>
      <vt:lpstr>Diapositiva 65</vt:lpstr>
      <vt:lpstr>Diapositiva 66</vt:lpstr>
      <vt:lpstr>Diapositiva 67</vt:lpstr>
      <vt:lpstr>PIEDE DIABETICO IL PIEDE VASCOLARE</vt:lpstr>
      <vt:lpstr>PIEDE DIABETICO</vt:lpstr>
      <vt:lpstr>ARTERIOGRAFIA  NORMALE</vt:lpstr>
      <vt:lpstr>ARTERIOGRAFIA  NORMALE</vt:lpstr>
      <vt:lpstr>PIEDE NORMALE</vt:lpstr>
      <vt:lpstr>PIEDE NORMALE</vt:lpstr>
      <vt:lpstr>ARTERIOGRAFIA  “DIABETICA”</vt:lpstr>
      <vt:lpstr>ARTERIOGRAFIA  DIABETICA</vt:lpstr>
      <vt:lpstr>ARTERIOGRAFIA DIABETICA</vt:lpstr>
      <vt:lpstr>PIEDE DIABETICO AVASCOLARE</vt:lpstr>
      <vt:lpstr>PIEDE DIABETICO AVASCOLARE</vt:lpstr>
      <vt:lpstr>PIEDE DIABETICO AVASCOLARE</vt:lpstr>
      <vt:lpstr>PIEDE DIABETICO AVASCOLARE</vt:lpstr>
      <vt:lpstr>Piede avascolare infetto</vt:lpstr>
      <vt:lpstr>ARTERIOPATIA DIABETICA 1</vt:lpstr>
      <vt:lpstr>ARTERIOPATIA DIABETICA 2</vt:lpstr>
      <vt:lpstr>ARTERIOPATIA DIABETICA 3</vt:lpstr>
      <vt:lpstr>ARTERIOPATIA DIABETICA 4</vt:lpstr>
      <vt:lpstr>COME E’ FATTA UNA ARTERIA?</vt:lpstr>
      <vt:lpstr>UNA ARTERIA SCHEMATIZZATA</vt:lpstr>
      <vt:lpstr>LA PLACCA ATEROMASICA</vt:lpstr>
      <vt:lpstr>IL PIEDE AVASCOLARE</vt:lpstr>
      <vt:lpstr>STUDIARE IL FLUSSO NEI DIABETICI</vt:lpstr>
      <vt:lpstr>COSA FARE SUBITO</vt:lpstr>
      <vt:lpstr>E poi? Sulla lesione?</vt:lpstr>
      <vt:lpstr>Diapositiva 93</vt:lpstr>
      <vt:lpstr>NUOVI MATERIALI</vt:lpstr>
      <vt:lpstr>NUOVI MATERIALI</vt:lpstr>
      <vt:lpstr>NUOVI MATERIALI</vt:lpstr>
      <vt:lpstr>NUOVI MATERIALI</vt:lpstr>
      <vt:lpstr>NUOVI MATERIALI</vt:lpstr>
      <vt:lpstr>NUOVI MATERIALI</vt:lpstr>
      <vt:lpstr>NUOVI MATERIALI</vt:lpstr>
      <vt:lpstr>NUOVI MATERIALI</vt:lpstr>
      <vt:lpstr>NUOVI MATERIALI</vt:lpstr>
      <vt:lpstr>NUOVI MATERIALI:  L’ OBLO’</vt:lpstr>
      <vt:lpstr>Evoluzione a tre mesi</vt:lpstr>
      <vt:lpstr>Evoluzione a sei mesi</vt:lpstr>
      <vt:lpstr>Diapositiva 106</vt:lpstr>
      <vt:lpstr>I diabetici sono pieni di sorprese…</vt:lpstr>
      <vt:lpstr>Natalia, 60 anni, Moldava….</vt:lpstr>
      <vt:lpstr>margini callosi e fondo esuberante</vt:lpstr>
      <vt:lpstr>Dimensioni considerevoli…</vt:lpstr>
      <vt:lpstr>Diapositiva 111</vt:lpstr>
      <vt:lpstr>Curettage…</vt:lpstr>
      <vt:lpstr>Diapositiva 113</vt:lpstr>
      <vt:lpstr>emostasi</vt:lpstr>
      <vt:lpstr>Diapositiva 115</vt:lpstr>
      <vt:lpstr>Bendaggio “protettivo”</vt:lpstr>
      <vt:lpstr>Diapositiva 117</vt:lpstr>
      <vt:lpstr>Controllo a 15 giorni</vt:lpstr>
      <vt:lpstr>Diapositiva 119</vt:lpstr>
      <vt:lpstr>Controllo a 30 giorni</vt:lpstr>
      <vt:lpstr>Diapositiva 121</vt:lpstr>
      <vt:lpstr>Una situazione particolare…</vt:lpstr>
      <vt:lpstr>Diapositiva 123</vt:lpstr>
      <vt:lpstr>Diapositiva 124</vt:lpstr>
      <vt:lpstr>Diapositiva 125</vt:lpstr>
      <vt:lpstr>Diapositiva 126</vt:lpstr>
      <vt:lpstr>Diapositiva 127</vt:lpstr>
      <vt:lpstr>Diapositiva 128</vt:lpstr>
      <vt:lpstr>Wound Bed Prepare : alive and bleeding tissue…</vt:lpstr>
      <vt:lpstr>Diapositiva 130</vt:lpstr>
      <vt:lpstr>Diapositiva 131</vt:lpstr>
      <vt:lpstr>Sutura a larghi punti staccati</vt:lpstr>
      <vt:lpstr>Diapositiva 133</vt:lpstr>
      <vt:lpstr>Diapositiva 134</vt:lpstr>
      <vt:lpstr>Curettage dell’ulcera alla caviglia</vt:lpstr>
      <vt:lpstr>Diapositiva 136</vt:lpstr>
      <vt:lpstr>Dopo otto settimane di iloprost</vt:lpstr>
      <vt:lpstr>Diapositiva 138</vt:lpstr>
      <vt:lpstr>Diapositiva 139</vt:lpstr>
      <vt:lpstr>Quattro mesi dopo</vt:lpstr>
      <vt:lpstr>Diapositiva 141</vt:lpstr>
      <vt:lpstr>Diapositiva 142</vt:lpstr>
      <vt:lpstr>Diapositiva 143</vt:lpstr>
      <vt:lpstr>Un altro caso particolare</vt:lpstr>
      <vt:lpstr>Diapositiva 145</vt:lpstr>
      <vt:lpstr>Diapositiva 146</vt:lpstr>
      <vt:lpstr>L’altra mano…</vt:lpstr>
      <vt:lpstr>Wound Bed Prepare</vt:lpstr>
      <vt:lpstr>Diapositiva 149</vt:lpstr>
      <vt:lpstr>  Due chiacchiere sulle Malattie Arteriose  che possono originare  ferite croniche</vt:lpstr>
      <vt:lpstr>Diapositiva 151</vt:lpstr>
      <vt:lpstr>Arteriopatia Obliterante Periferica (AOP)</vt:lpstr>
      <vt:lpstr>AOP</vt:lpstr>
      <vt:lpstr>Stadio di Leriche - Fontaine</vt:lpstr>
      <vt:lpstr>Diapositiva 155</vt:lpstr>
      <vt:lpstr>Raggruppamento degli Stadi</vt:lpstr>
      <vt:lpstr>Lesioni Trofiche</vt:lpstr>
      <vt:lpstr>Localizzazione delle lesioni</vt:lpstr>
      <vt:lpstr>Terapia sistemica: medica</vt:lpstr>
      <vt:lpstr>Terapia sistemica: WALKING</vt:lpstr>
      <vt:lpstr> I dubbi persistenti</vt:lpstr>
      <vt:lpstr>Diapositiva 162</vt:lpstr>
      <vt:lpstr>OTI: OssigenoTerapia Iperbarica</vt:lpstr>
      <vt:lpstr>La contropressione = Topical Negative Pressure   Vacuum Therapy</vt:lpstr>
      <vt:lpstr>Diapositiva 165</vt:lpstr>
      <vt:lpstr>Preveniamo le lesioni del piede in tutti i pazienti vasculopatici</vt:lpstr>
      <vt:lpstr>Curiamo anche e  soprattutto le ferite dell’animo..</vt:lpstr>
      <vt:lpstr>Grazie per l’attenzione!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trattamento  delle ferite difficili</dc:title>
  <dc:creator>FINZI</dc:creator>
  <cp:lastModifiedBy>FINZI</cp:lastModifiedBy>
  <cp:revision>39</cp:revision>
  <dcterms:created xsi:type="dcterms:W3CDTF">2014-01-03T15:21:15Z</dcterms:created>
  <dcterms:modified xsi:type="dcterms:W3CDTF">2014-01-09T12:35:31Z</dcterms:modified>
</cp:coreProperties>
</file>